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325" r:id="rId3"/>
    <p:sldId id="327" r:id="rId4"/>
    <p:sldId id="318" r:id="rId5"/>
    <p:sldId id="331" r:id="rId6"/>
    <p:sldId id="330" r:id="rId7"/>
    <p:sldId id="32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F2C"/>
    <a:srgbClr val="E76D29"/>
    <a:srgbClr val="E97C3F"/>
    <a:srgbClr val="5B9BD5"/>
    <a:srgbClr val="EF4639"/>
    <a:srgbClr val="E5631B"/>
    <a:srgbClr val="F4B083"/>
    <a:srgbClr val="3CE60E"/>
    <a:srgbClr val="FFFFFF"/>
    <a:srgbClr val="E0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6413" autoAdjust="0"/>
  </p:normalViewPr>
  <p:slideViewPr>
    <p:cSldViewPr snapToGrid="0">
      <p:cViewPr varScale="1">
        <p:scale>
          <a:sx n="67" d="100"/>
          <a:sy n="67" d="100"/>
        </p:scale>
        <p:origin x="107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13AE2-F95B-460D-B75D-0A3C28695924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AC71-0A00-4250-93DF-E63C5D660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7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6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6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9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0AC71-0A00-4250-93DF-E63C5D66030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20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7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5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9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1189-D41A-4EF6-AEBF-B2B6B9B0CEB8}" type="datetimeFigureOut">
              <a:rPr lang="ru-RU" smtClean="0"/>
              <a:t>06-03-2023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A46A-D89B-4EF1-BE16-8D724AAA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896760" y="1022881"/>
            <a:ext cx="90861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Технология</a:t>
            </a:r>
          </a:p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внедрения зависимостей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рямоугольник 124"/>
          <p:cNvSpPr/>
          <p:nvPr/>
        </p:nvSpPr>
        <p:spPr>
          <a:xfrm>
            <a:off x="1745329" y="1401119"/>
            <a:ext cx="54906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u="sng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Что такое программа?</a:t>
            </a:r>
            <a:endParaRPr lang="ru-RU" sz="3200" b="0" u="sng" cap="none" spc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grpSp>
        <p:nvGrpSpPr>
          <p:cNvPr id="189" name="Группа 188"/>
          <p:cNvGrpSpPr/>
          <p:nvPr/>
        </p:nvGrpSpPr>
        <p:grpSpPr>
          <a:xfrm>
            <a:off x="2715290" y="2618797"/>
            <a:ext cx="3227806" cy="2541369"/>
            <a:chOff x="2715290" y="2618797"/>
            <a:chExt cx="3227806" cy="2541369"/>
          </a:xfrm>
        </p:grpSpPr>
        <p:pic>
          <p:nvPicPr>
            <p:cNvPr id="99" name="Рисунок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5454639" y="3672583"/>
              <a:ext cx="121611" cy="469068"/>
            </a:xfrm>
            <a:prstGeom prst="rect">
              <a:avLst/>
            </a:prstGeom>
          </p:spPr>
        </p:pic>
        <p:grpSp>
          <p:nvGrpSpPr>
            <p:cNvPr id="188" name="Группа 187"/>
            <p:cNvGrpSpPr/>
            <p:nvPr/>
          </p:nvGrpSpPr>
          <p:grpSpPr>
            <a:xfrm>
              <a:off x="2715290" y="2618797"/>
              <a:ext cx="3227806" cy="2541369"/>
              <a:chOff x="2715290" y="2618797"/>
              <a:chExt cx="3227806" cy="2541369"/>
            </a:xfrm>
          </p:grpSpPr>
          <p:pic>
            <p:nvPicPr>
              <p:cNvPr id="155" name="Рисунок 1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0297" y="4653525"/>
                <a:ext cx="127921" cy="338078"/>
              </a:xfrm>
              <a:prstGeom prst="rect">
                <a:avLst/>
              </a:prstGeom>
            </p:spPr>
          </p:pic>
          <p:pic>
            <p:nvPicPr>
              <p:cNvPr id="156" name="Рисунок 15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175" y="3449565"/>
                <a:ext cx="127921" cy="338078"/>
              </a:xfrm>
              <a:prstGeom prst="rect">
                <a:avLst/>
              </a:prstGeom>
            </p:spPr>
          </p:pic>
          <p:grpSp>
            <p:nvGrpSpPr>
              <p:cNvPr id="187" name="Группа 186"/>
              <p:cNvGrpSpPr/>
              <p:nvPr/>
            </p:nvGrpSpPr>
            <p:grpSpPr>
              <a:xfrm>
                <a:off x="2715290" y="2618797"/>
                <a:ext cx="3145558" cy="2541369"/>
                <a:chOff x="2715290" y="2618797"/>
                <a:chExt cx="3145558" cy="2541369"/>
              </a:xfrm>
            </p:grpSpPr>
            <p:grpSp>
              <p:nvGrpSpPr>
                <p:cNvPr id="92" name="Группа 91"/>
                <p:cNvGrpSpPr/>
                <p:nvPr/>
              </p:nvGrpSpPr>
              <p:grpSpPr>
                <a:xfrm>
                  <a:off x="2811015" y="4620505"/>
                  <a:ext cx="2997458" cy="539661"/>
                  <a:chOff x="2811015" y="4620505"/>
                  <a:chExt cx="2997458" cy="539661"/>
                </a:xfrm>
              </p:grpSpPr>
              <p:pic>
                <p:nvPicPr>
                  <p:cNvPr id="145" name="Рисунок 14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3145738" flipH="1">
                    <a:off x="3095446" y="4422408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46" name="Рисунок 1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09537" y="4620505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150" name="Рисунок 1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83576" y="4628855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151" name="Рисунок 1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3145738" flipH="1">
                    <a:off x="4642507" y="4451678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Рисунок 15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 flipH="1">
                    <a:off x="3885029" y="4864827"/>
                    <a:ext cx="121611" cy="469068"/>
                  </a:xfrm>
                  <a:prstGeom prst="rect">
                    <a:avLst/>
                  </a:prstGeom>
                </p:spPr>
              </p:pic>
              <p:pic>
                <p:nvPicPr>
                  <p:cNvPr id="153" name="Рисунок 15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536955" flipH="1">
                    <a:off x="5382612" y="4471701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54" name="Рисунок 15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10900" y="4669853"/>
                    <a:ext cx="127921" cy="33807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6" name="Группа 185"/>
                <p:cNvGrpSpPr/>
                <p:nvPr/>
              </p:nvGrpSpPr>
              <p:grpSpPr>
                <a:xfrm>
                  <a:off x="2715290" y="2618797"/>
                  <a:ext cx="3145558" cy="2349090"/>
                  <a:chOff x="2715290" y="2618797"/>
                  <a:chExt cx="3145558" cy="2349090"/>
                </a:xfrm>
              </p:grpSpPr>
              <p:pic>
                <p:nvPicPr>
                  <p:cNvPr id="15" name="Рисунок 1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3332" y="2822915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97" name="Рисунок 9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 flipH="1">
                    <a:off x="3137951" y="2445069"/>
                    <a:ext cx="121611" cy="469068"/>
                  </a:xfrm>
                  <a:prstGeom prst="rect">
                    <a:avLst/>
                  </a:prstGeom>
                </p:spPr>
              </p:pic>
              <p:pic>
                <p:nvPicPr>
                  <p:cNvPr id="98" name="Рисунок 9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 flipH="1">
                    <a:off x="3913815" y="3050887"/>
                    <a:ext cx="121611" cy="46906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Рисунок 10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5400000" flipH="1">
                    <a:off x="4672070" y="2453393"/>
                    <a:ext cx="125407" cy="483710"/>
                  </a:xfrm>
                  <a:prstGeom prst="rect">
                    <a:avLst/>
                  </a:prstGeom>
                </p:spPr>
              </p:pic>
              <p:pic>
                <p:nvPicPr>
                  <p:cNvPr id="104" name="Рисунок 10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06436" y="2830535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126" name="Рисунок 12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3176" y="2845976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127" name="Рисунок 12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3175" y="3434325"/>
                    <a:ext cx="127921" cy="338078"/>
                  </a:xfrm>
                  <a:prstGeom prst="rect">
                    <a:avLst/>
                  </a:prstGeom>
                </p:spPr>
              </p:pic>
              <p:pic>
                <p:nvPicPr>
                  <p:cNvPr id="133" name="Рисунок 13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536955" flipH="1">
                    <a:off x="3912914" y="2620998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34" name="Рисунок 13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536955" flipH="1">
                    <a:off x="4659808" y="3261007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38" name="Рисунок 1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 flipH="1">
                    <a:off x="3142268" y="3042562"/>
                    <a:ext cx="121611" cy="469068"/>
                  </a:xfrm>
                  <a:prstGeom prst="rect">
                    <a:avLst/>
                  </a:prstGeom>
                </p:spPr>
              </p:pic>
              <p:pic>
                <p:nvPicPr>
                  <p:cNvPr id="139" name="Рисунок 1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 flipH="1">
                    <a:off x="5431571" y="2467929"/>
                    <a:ext cx="121611" cy="469068"/>
                  </a:xfrm>
                  <a:prstGeom prst="rect">
                    <a:avLst/>
                  </a:prstGeom>
                </p:spPr>
              </p:pic>
              <p:pic>
                <p:nvPicPr>
                  <p:cNvPr id="140" name="Рисунок 1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5400000" flipH="1">
                    <a:off x="5442113" y="3070759"/>
                    <a:ext cx="125407" cy="48371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Рисунок 14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3145738" flipH="1">
                    <a:off x="5434987" y="2668598"/>
                    <a:ext cx="141429" cy="710292"/>
                  </a:xfrm>
                  <a:prstGeom prst="rect">
                    <a:avLst/>
                  </a:prstGeom>
                </p:spPr>
              </p:pic>
              <p:pic>
                <p:nvPicPr>
                  <p:cNvPr id="147" name="Рисунок 1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98816" y="3424895"/>
                    <a:ext cx="127921" cy="338078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Группа 92"/>
                  <p:cNvGrpSpPr/>
                  <p:nvPr/>
                </p:nvGrpSpPr>
                <p:grpSpPr>
                  <a:xfrm>
                    <a:off x="2715290" y="3421085"/>
                    <a:ext cx="3125323" cy="1546802"/>
                    <a:chOff x="2715290" y="3421085"/>
                    <a:chExt cx="3125323" cy="1546802"/>
                  </a:xfrm>
                </p:grpSpPr>
                <p:pic>
                  <p:nvPicPr>
                    <p:cNvPr id="95" name="Рисунок 94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736761" y="3421085"/>
                      <a:ext cx="127921" cy="3380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Рисунок 95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733070" y="4022749"/>
                      <a:ext cx="127921" cy="3380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Рисунок 10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532397" y="3434325"/>
                      <a:ext cx="127921" cy="3380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Рисунок 127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040832" y="4040591"/>
                      <a:ext cx="127921" cy="3380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Рисунок 13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18536955" flipH="1">
                      <a:off x="5414752" y="3869665"/>
                      <a:ext cx="141429" cy="7102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Рисунок 135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18536955" flipH="1">
                      <a:off x="4667428" y="3832507"/>
                      <a:ext cx="141429" cy="7102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Рисунок 136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18536955" flipH="1">
                      <a:off x="3128188" y="3817267"/>
                      <a:ext cx="141429" cy="7102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Рисунок 140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3145738" flipH="1">
                      <a:off x="3903285" y="3247956"/>
                      <a:ext cx="141429" cy="7102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2" name="Рисунок 141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3145738" flipH="1">
                      <a:off x="3884783" y="3820980"/>
                      <a:ext cx="141429" cy="7102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Рисунок 148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rot="16200000" flipH="1">
                      <a:off x="3904268" y="4246522"/>
                      <a:ext cx="121611" cy="4690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7" name="Рисунок 156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715290" y="4629809"/>
                      <a:ext cx="127921" cy="33807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26" name="Группа 225"/>
          <p:cNvGrpSpPr/>
          <p:nvPr/>
        </p:nvGrpSpPr>
        <p:grpSpPr>
          <a:xfrm>
            <a:off x="2562772" y="2417285"/>
            <a:ext cx="3791880" cy="2707779"/>
            <a:chOff x="2562772" y="2417285"/>
            <a:chExt cx="3791880" cy="2707779"/>
          </a:xfrm>
        </p:grpSpPr>
        <p:sp>
          <p:nvSpPr>
            <p:cNvPr id="213" name="Прямоугольник 212"/>
            <p:cNvSpPr/>
            <p:nvPr/>
          </p:nvSpPr>
          <p:spPr>
            <a:xfrm>
              <a:off x="5237392" y="3651725"/>
              <a:ext cx="5229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1200" b="1" dirty="0" smtClean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New</a:t>
              </a:r>
              <a:endParaRPr lang="ru-RU" sz="1200" b="1" cap="none" spc="0" dirty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5283112" y="3301205"/>
              <a:ext cx="5229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1200" b="1" dirty="0" smtClean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New</a:t>
              </a:r>
              <a:endParaRPr lang="ru-RU" sz="1200" b="1" cap="none" spc="0" dirty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grpSp>
          <p:nvGrpSpPr>
            <p:cNvPr id="225" name="Группа 224"/>
            <p:cNvGrpSpPr/>
            <p:nvPr/>
          </p:nvGrpSpPr>
          <p:grpSpPr>
            <a:xfrm>
              <a:off x="2562772" y="2417285"/>
              <a:ext cx="3791880" cy="2707779"/>
              <a:chOff x="2562772" y="2417285"/>
              <a:chExt cx="3791880" cy="2707779"/>
            </a:xfrm>
          </p:grpSpPr>
          <p:sp>
            <p:nvSpPr>
              <p:cNvPr id="219" name="Прямоугольник 218"/>
              <p:cNvSpPr/>
              <p:nvPr/>
            </p:nvSpPr>
            <p:spPr>
              <a:xfrm>
                <a:off x="4147732" y="3476465"/>
                <a:ext cx="52290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b="1" dirty="0" smtClean="0">
                    <a:ln w="0"/>
                    <a:solidFill>
                      <a:srgbClr val="E86F2C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rPr>
                  <a:t>New</a:t>
                </a:r>
                <a:endParaRPr lang="ru-RU" sz="1200" b="1" cap="none" spc="0" dirty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endParaRPr>
              </a:p>
            </p:txBody>
          </p:sp>
          <p:grpSp>
            <p:nvGrpSpPr>
              <p:cNvPr id="224" name="Группа 223"/>
              <p:cNvGrpSpPr/>
              <p:nvPr/>
            </p:nvGrpSpPr>
            <p:grpSpPr>
              <a:xfrm>
                <a:off x="2562772" y="2417285"/>
                <a:ext cx="3791880" cy="2707779"/>
                <a:chOff x="2562772" y="2417285"/>
                <a:chExt cx="3791880" cy="2707779"/>
              </a:xfrm>
            </p:grpSpPr>
            <p:sp>
              <p:nvSpPr>
                <p:cNvPr id="200" name="Прямоугольник 199"/>
                <p:cNvSpPr/>
                <p:nvPr/>
              </p:nvSpPr>
              <p:spPr>
                <a:xfrm>
                  <a:off x="3797212" y="4192745"/>
                  <a:ext cx="52290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rPr>
                    <a:t>New</a:t>
                  </a:r>
                  <a:endParaRPr lang="ru-RU" sz="1200" b="1" cap="none" spc="0" dirty="0">
                    <a:ln w="0"/>
                    <a:solidFill>
                      <a:srgbClr val="E86F2C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endParaRPr>
                </a:p>
              </p:txBody>
            </p:sp>
            <p:grpSp>
              <p:nvGrpSpPr>
                <p:cNvPr id="223" name="Группа 222"/>
                <p:cNvGrpSpPr/>
                <p:nvPr/>
              </p:nvGrpSpPr>
              <p:grpSpPr>
                <a:xfrm>
                  <a:off x="2562772" y="2417285"/>
                  <a:ext cx="3791880" cy="2707779"/>
                  <a:chOff x="2562772" y="2417285"/>
                  <a:chExt cx="3791880" cy="2707779"/>
                </a:xfrm>
              </p:grpSpPr>
              <p:sp>
                <p:nvSpPr>
                  <p:cNvPr id="190" name="Прямоугольник 189"/>
                  <p:cNvSpPr/>
                  <p:nvPr/>
                </p:nvSpPr>
                <p:spPr>
                  <a:xfrm>
                    <a:off x="2898052" y="241728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1" name="Прямоугольник 190"/>
                  <p:cNvSpPr/>
                  <p:nvPr/>
                </p:nvSpPr>
                <p:spPr>
                  <a:xfrm>
                    <a:off x="2905672" y="29964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2" name="Прямоугольник 191"/>
                  <p:cNvSpPr/>
                  <p:nvPr/>
                </p:nvSpPr>
                <p:spPr>
                  <a:xfrm>
                    <a:off x="2570392" y="27830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3" name="Прямоугольник 192"/>
                  <p:cNvSpPr/>
                  <p:nvPr/>
                </p:nvSpPr>
                <p:spPr>
                  <a:xfrm>
                    <a:off x="2578012" y="34231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4" name="Прямоугольник 193"/>
                  <p:cNvSpPr/>
                  <p:nvPr/>
                </p:nvSpPr>
                <p:spPr>
                  <a:xfrm>
                    <a:off x="2920912" y="40403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5" name="Прямоугольник 194"/>
                  <p:cNvSpPr/>
                  <p:nvPr/>
                </p:nvSpPr>
                <p:spPr>
                  <a:xfrm>
                    <a:off x="2562772" y="40632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6" name="Прямоугольник 195"/>
                  <p:cNvSpPr/>
                  <p:nvPr/>
                </p:nvSpPr>
                <p:spPr>
                  <a:xfrm>
                    <a:off x="2562772" y="46347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7" name="Прямоугольник 196"/>
                  <p:cNvSpPr/>
                  <p:nvPr/>
                </p:nvSpPr>
                <p:spPr>
                  <a:xfrm>
                    <a:off x="2943772" y="46499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8" name="Прямоугольник 197"/>
                  <p:cNvSpPr/>
                  <p:nvPr/>
                </p:nvSpPr>
                <p:spPr>
                  <a:xfrm>
                    <a:off x="3705772" y="28516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199" name="Прямоугольник 198"/>
                  <p:cNvSpPr/>
                  <p:nvPr/>
                </p:nvSpPr>
                <p:spPr>
                  <a:xfrm>
                    <a:off x="3660052" y="32783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1" name="Прямоугольник 200"/>
                  <p:cNvSpPr/>
                  <p:nvPr/>
                </p:nvSpPr>
                <p:spPr>
                  <a:xfrm>
                    <a:off x="3667672" y="48404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2" name="Прямоугольник 201"/>
                  <p:cNvSpPr/>
                  <p:nvPr/>
                </p:nvSpPr>
                <p:spPr>
                  <a:xfrm>
                    <a:off x="3515272" y="46347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3" name="Прямоугольник 202"/>
                  <p:cNvSpPr/>
                  <p:nvPr/>
                </p:nvSpPr>
                <p:spPr>
                  <a:xfrm>
                    <a:off x="4132492" y="462708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4" name="Прямоугольник 203"/>
                  <p:cNvSpPr/>
                  <p:nvPr/>
                </p:nvSpPr>
                <p:spPr>
                  <a:xfrm>
                    <a:off x="4848772" y="46880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5" name="Прямоугольник 204"/>
                  <p:cNvSpPr/>
                  <p:nvPr/>
                </p:nvSpPr>
                <p:spPr>
                  <a:xfrm>
                    <a:off x="4505872" y="33088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6" name="Прямоугольник 205"/>
                  <p:cNvSpPr/>
                  <p:nvPr/>
                </p:nvSpPr>
                <p:spPr>
                  <a:xfrm>
                    <a:off x="5054512" y="34612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7" name="Прямоугольник 206"/>
                  <p:cNvSpPr/>
                  <p:nvPr/>
                </p:nvSpPr>
                <p:spPr>
                  <a:xfrm>
                    <a:off x="5831752" y="34612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8" name="Прямоугольник 207"/>
                  <p:cNvSpPr/>
                  <p:nvPr/>
                </p:nvSpPr>
                <p:spPr>
                  <a:xfrm>
                    <a:off x="4315372" y="282876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09" name="Прямоугольник 208"/>
                  <p:cNvSpPr/>
                  <p:nvPr/>
                </p:nvSpPr>
                <p:spPr>
                  <a:xfrm>
                    <a:off x="5046892" y="28516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0" name="Прямоугольник 209"/>
                  <p:cNvSpPr/>
                  <p:nvPr/>
                </p:nvSpPr>
                <p:spPr>
                  <a:xfrm>
                    <a:off x="5542192" y="290496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1" name="Прямоугольник 210"/>
                  <p:cNvSpPr/>
                  <p:nvPr/>
                </p:nvSpPr>
                <p:spPr>
                  <a:xfrm>
                    <a:off x="4505872" y="24401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2" name="Прямоугольник 211"/>
                  <p:cNvSpPr/>
                  <p:nvPr/>
                </p:nvSpPr>
                <p:spPr>
                  <a:xfrm>
                    <a:off x="5176432" y="245538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4" name="Прямоугольник 213"/>
                  <p:cNvSpPr/>
                  <p:nvPr/>
                </p:nvSpPr>
                <p:spPr>
                  <a:xfrm>
                    <a:off x="5222152" y="41013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5" name="Прямоугольник 214"/>
                  <p:cNvSpPr/>
                  <p:nvPr/>
                </p:nvSpPr>
                <p:spPr>
                  <a:xfrm>
                    <a:off x="5260252" y="471852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6" name="Прямоугольник 215"/>
                  <p:cNvSpPr/>
                  <p:nvPr/>
                </p:nvSpPr>
                <p:spPr>
                  <a:xfrm>
                    <a:off x="5786032" y="463470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7" name="Прямоугольник 216"/>
                  <p:cNvSpPr/>
                  <p:nvPr/>
                </p:nvSpPr>
                <p:spPr>
                  <a:xfrm>
                    <a:off x="4467772" y="401748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18" name="Прямоугольник 217"/>
                  <p:cNvSpPr/>
                  <p:nvPr/>
                </p:nvSpPr>
                <p:spPr>
                  <a:xfrm>
                    <a:off x="4490632" y="484806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20" name="Прямоугольник 219"/>
                  <p:cNvSpPr/>
                  <p:nvPr/>
                </p:nvSpPr>
                <p:spPr>
                  <a:xfrm>
                    <a:off x="3111412" y="340788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  <p:sp>
                <p:nvSpPr>
                  <p:cNvPr id="222" name="Прямоугольник 221"/>
                  <p:cNvSpPr/>
                  <p:nvPr/>
                </p:nvSpPr>
                <p:spPr>
                  <a:xfrm>
                    <a:off x="3774352" y="3964145"/>
                    <a:ext cx="5229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1200" b="1" dirty="0" smtClean="0">
                        <a:ln w="0"/>
                        <a:solidFill>
                          <a:srgbClr val="E86F2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Segoe Print" panose="02000600000000000000" pitchFamily="2" charset="0"/>
                      </a:rPr>
                      <a:t>New</a:t>
                    </a:r>
                    <a:endParaRPr lang="ru-RU" sz="1200" b="1" cap="none" spc="0" dirty="0">
                      <a:ln w="0"/>
                      <a:solidFill>
                        <a:srgbClr val="E86F2C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Segoe Print" panose="02000600000000000000" pitchFamily="2" charset="0"/>
                    </a:endParaRPr>
                  </a:p>
                </p:txBody>
              </p:sp>
            </p:grpSp>
          </p:grpSp>
        </p:grpSp>
      </p:grpSp>
      <p:grpSp>
        <p:nvGrpSpPr>
          <p:cNvPr id="3" name="Группа 2"/>
          <p:cNvGrpSpPr/>
          <p:nvPr/>
        </p:nvGrpSpPr>
        <p:grpSpPr>
          <a:xfrm>
            <a:off x="2610641" y="2550315"/>
            <a:ext cx="3463176" cy="3387544"/>
            <a:chOff x="2610641" y="2550315"/>
            <a:chExt cx="3463176" cy="3387544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610641" y="2550315"/>
              <a:ext cx="3463176" cy="2724208"/>
              <a:chOff x="2610641" y="2550315"/>
              <a:chExt cx="3463176" cy="2724208"/>
            </a:xfrm>
          </p:grpSpPr>
          <p:pic>
            <p:nvPicPr>
              <p:cNvPr id="100" name="Рисунок 9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855" y="258079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05" name="Рисунок 10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5569" y="2574699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06" name="Рисунок 10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9665" y="2562507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07" name="Рисунок 10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569" y="2556411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08" name="Рисунок 10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9089" y="255031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09" name="Рисунок 10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855" y="317515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0" name="Рисунок 10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5569" y="3169059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1" name="Рисунок 1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9665" y="3156867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2" name="Рисунок 1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569" y="3150771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3" name="Рисунок 1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9089" y="314467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4" name="Рисунок 1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4615" y="377713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5" name="Рисунок 1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949" y="3763419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6" name="Рисунок 1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2045" y="3751227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7" name="Рисунок 1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569" y="3760371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8" name="Рисунок 1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9089" y="375427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19" name="Рисунок 1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2423" y="4374543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20" name="Рисунок 1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7469" y="4360827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21" name="Рисунок 1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3757" y="434863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22" name="Рисунок 1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9377" y="4339491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123" name="Рисунок 1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801" y="4351683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64" name="Рисунок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2263" y="4994303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65" name="Рисунок 6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309" y="4980587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66" name="Рисунок 6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3597" y="4968395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67" name="Рисунок 6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9217" y="4959251"/>
                <a:ext cx="353962" cy="280220"/>
              </a:xfrm>
              <a:prstGeom prst="rect">
                <a:avLst/>
              </a:prstGeom>
            </p:spPr>
          </p:pic>
          <p:pic>
            <p:nvPicPr>
              <p:cNvPr id="68" name="Рисунок 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0641" y="4971443"/>
                <a:ext cx="353962" cy="280220"/>
              </a:xfrm>
              <a:prstGeom prst="rect">
                <a:avLst/>
              </a:prstGeom>
            </p:spPr>
          </p:pic>
        </p:grpSp>
        <p:sp>
          <p:nvSpPr>
            <p:cNvPr id="124" name="Прямоугольник 123"/>
            <p:cNvSpPr/>
            <p:nvPr/>
          </p:nvSpPr>
          <p:spPr>
            <a:xfrm>
              <a:off x="3453720" y="5476194"/>
              <a:ext cx="186224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dirty="0" smtClean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Объекты</a:t>
              </a:r>
              <a:endParaRPr lang="ru-RU" sz="2800" b="0" cap="none" spc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6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рямоугольник 124"/>
          <p:cNvSpPr/>
          <p:nvPr/>
        </p:nvSpPr>
        <p:spPr>
          <a:xfrm>
            <a:off x="357149" y="2944213"/>
            <a:ext cx="33554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Дублирование кода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38164" y="5108867"/>
            <a:ext cx="43897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Трудно отследить связи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95262" y="3832635"/>
            <a:ext cx="41249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Проблемы с</a:t>
            </a:r>
          </a:p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политикой создания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09446" y="2062592"/>
            <a:ext cx="1043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New</a:t>
            </a:r>
            <a:endParaRPr lang="ru-RU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620633" y="1960880"/>
            <a:ext cx="88431" cy="4003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022544" y="1899920"/>
            <a:ext cx="114873" cy="3982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60218" y="3628179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82638" y="2667718"/>
            <a:ext cx="8180642" cy="55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60218" y="4796130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160218" y="5819478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6251447" y="1695389"/>
            <a:ext cx="3294889" cy="3901842"/>
            <a:chOff x="6251447" y="1695389"/>
            <a:chExt cx="3294889" cy="3901842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794701" y="2929659"/>
              <a:ext cx="104562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?</a:t>
              </a:r>
              <a:endParaRPr lang="ru-RU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51447" y="1695389"/>
              <a:ext cx="32948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Внедрение</a:t>
              </a:r>
            </a:p>
            <a:p>
              <a:r>
                <a:rPr lang="ru-RU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зависимостей</a:t>
              </a:r>
              <a:endParaRPr lang="ru-RU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814201" y="4007454"/>
              <a:ext cx="104562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?</a:t>
              </a:r>
              <a:endParaRPr lang="ru-RU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6799349" y="5074011"/>
              <a:ext cx="104562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?</a:t>
              </a:r>
              <a:endParaRPr lang="ru-RU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536638" y="994767"/>
            <a:ext cx="52052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Что не так с </a:t>
            </a:r>
            <a:r>
              <a:rPr lang="en-US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New</a:t>
            </a:r>
            <a:r>
              <a:rPr lang="ru-RU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?</a:t>
            </a:r>
            <a:endParaRPr lang="ru-RU" sz="28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38" name="Улыбающееся лицо 15"/>
          <p:cNvSpPr/>
          <p:nvPr/>
        </p:nvSpPr>
        <p:spPr>
          <a:xfrm>
            <a:off x="5105546" y="2905263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Улыбающееся лицо 15"/>
          <p:cNvSpPr/>
          <p:nvPr/>
        </p:nvSpPr>
        <p:spPr>
          <a:xfrm>
            <a:off x="5129930" y="3965967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Улыбающееся лицо 15"/>
          <p:cNvSpPr/>
          <p:nvPr/>
        </p:nvSpPr>
        <p:spPr>
          <a:xfrm>
            <a:off x="5160410" y="5136399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56" grpId="0"/>
      <p:bldP spid="57" grpId="0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07" y="2451578"/>
            <a:ext cx="428922" cy="3395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6" y="3359235"/>
            <a:ext cx="428922" cy="33956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97" y="4262530"/>
            <a:ext cx="428922" cy="33956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27" y="4323756"/>
            <a:ext cx="428922" cy="339563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-278630" y="2313995"/>
            <a:ext cx="9750756" cy="2554631"/>
            <a:chOff x="531601" y="2487617"/>
            <a:chExt cx="9750756" cy="2554631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31601" y="2487617"/>
              <a:ext cx="7124296" cy="2554631"/>
              <a:chOff x="531601" y="2487617"/>
              <a:chExt cx="7124296" cy="2554631"/>
            </a:xfrm>
          </p:grpSpPr>
          <p:cxnSp>
            <p:nvCxnSpPr>
              <p:cNvPr id="33" name="Прямая соединительная линия 32"/>
              <p:cNvCxnSpPr/>
              <p:nvPr/>
            </p:nvCxnSpPr>
            <p:spPr>
              <a:xfrm flipV="1">
                <a:off x="787830" y="2487617"/>
                <a:ext cx="6868067" cy="36517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flipV="1">
                <a:off x="657856" y="3250534"/>
                <a:ext cx="6868067" cy="36517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V="1">
                <a:off x="531601" y="4111198"/>
                <a:ext cx="6868067" cy="36517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V="1">
                <a:off x="594883" y="5005731"/>
                <a:ext cx="6868067" cy="36517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Прямоугольник 36"/>
            <p:cNvSpPr/>
            <p:nvPr/>
          </p:nvSpPr>
          <p:spPr>
            <a:xfrm>
              <a:off x="2702138" y="2668658"/>
              <a:ext cx="758021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Архитектурные слои</a:t>
              </a:r>
              <a:endParaRPr lang="ru-RU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</p:grpSp>
      <p:pic>
        <p:nvPicPr>
          <p:cNvPr id="47" name="Рисунок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31" y="2780428"/>
            <a:ext cx="197993" cy="576000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1322777" y="2948497"/>
            <a:ext cx="3606426" cy="1728991"/>
            <a:chOff x="2133008" y="3122119"/>
            <a:chExt cx="3606426" cy="172899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0512" y="4511547"/>
              <a:ext cx="428922" cy="339563"/>
            </a:xfrm>
            <a:prstGeom prst="rect">
              <a:avLst/>
            </a:prstGeom>
          </p:spPr>
        </p:pic>
        <p:grpSp>
          <p:nvGrpSpPr>
            <p:cNvPr id="2" name="Группа 1"/>
            <p:cNvGrpSpPr/>
            <p:nvPr/>
          </p:nvGrpSpPr>
          <p:grpSpPr>
            <a:xfrm>
              <a:off x="2133008" y="3122119"/>
              <a:ext cx="3357128" cy="1699531"/>
              <a:chOff x="2133008" y="3122119"/>
              <a:chExt cx="3357128" cy="1699531"/>
            </a:xfrm>
          </p:grpSpPr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3008" y="3490426"/>
                <a:ext cx="428922" cy="339563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3233" y="3551090"/>
                <a:ext cx="428922" cy="339563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9822" y="4482087"/>
                <a:ext cx="428922" cy="339563"/>
              </a:xfrm>
              <a:prstGeom prst="rect">
                <a:avLst/>
              </a:prstGeom>
            </p:spPr>
          </p:pic>
          <p:pic>
            <p:nvPicPr>
              <p:cNvPr id="32" name="Рисунок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145738" flipH="1">
                <a:off x="2768113" y="2708127"/>
                <a:ext cx="205851" cy="1033835"/>
              </a:xfrm>
              <a:prstGeom prst="rect">
                <a:avLst/>
              </a:prstGeom>
            </p:spPr>
          </p:pic>
          <p:pic>
            <p:nvPicPr>
              <p:cNvPr id="39" name="Рисунок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707139" flipH="1">
                <a:off x="4870293" y="3703512"/>
                <a:ext cx="205851" cy="1033835"/>
              </a:xfrm>
              <a:prstGeom prst="rect">
                <a:avLst/>
              </a:prstGeom>
            </p:spPr>
          </p:pic>
          <p:pic>
            <p:nvPicPr>
              <p:cNvPr id="40" name="Рисунок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707139" flipH="1">
                <a:off x="3840014" y="2743766"/>
                <a:ext cx="205851" cy="1033835"/>
              </a:xfrm>
              <a:prstGeom prst="rect">
                <a:avLst/>
              </a:prstGeom>
            </p:spPr>
          </p:pic>
          <p:pic>
            <p:nvPicPr>
              <p:cNvPr id="45" name="Рисунок 4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9470" y="3917218"/>
                <a:ext cx="197993" cy="576000"/>
              </a:xfrm>
              <a:prstGeom prst="rect">
                <a:avLst/>
              </a:prstGeom>
            </p:spPr>
          </p:pic>
          <p:pic>
            <p:nvPicPr>
              <p:cNvPr id="46" name="Рисунок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4862" y="3880642"/>
                <a:ext cx="197993" cy="576000"/>
              </a:xfrm>
              <a:prstGeom prst="rect">
                <a:avLst/>
              </a:prstGeom>
            </p:spPr>
          </p:pic>
          <p:pic>
            <p:nvPicPr>
              <p:cNvPr id="48" name="Рисунок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7582" y="3837970"/>
                <a:ext cx="197993" cy="576000"/>
              </a:xfrm>
              <a:prstGeom prst="rect">
                <a:avLst/>
              </a:prstGeom>
            </p:spPr>
          </p:pic>
        </p:grpSp>
      </p:grpSp>
      <p:pic>
        <p:nvPicPr>
          <p:cNvPr id="49" name="Рисунок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20420" flipH="1">
            <a:off x="1940103" y="3440107"/>
            <a:ext cx="205851" cy="103383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07139" flipH="1">
            <a:off x="3038884" y="3478102"/>
            <a:ext cx="205851" cy="1033835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1618446" y="2344093"/>
            <a:ext cx="2583334" cy="2525071"/>
            <a:chOff x="2428677" y="2517715"/>
            <a:chExt cx="2583334" cy="2525071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3563232" y="2517715"/>
              <a:ext cx="53572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32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А</a:t>
              </a:r>
              <a:endParaRPr lang="ru-RU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428677" y="4383063"/>
              <a:ext cx="49885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3200" b="1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В</a:t>
              </a:r>
              <a:endParaRPr lang="ru-RU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3608296" y="3429111"/>
              <a:ext cx="47641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32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Б</a:t>
              </a:r>
              <a:endParaRPr lang="ru-RU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4533995" y="4458011"/>
              <a:ext cx="47801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32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Г</a:t>
              </a:r>
              <a:endParaRPr lang="ru-RU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1887225" y="2783287"/>
            <a:ext cx="1573958" cy="1148279"/>
            <a:chOff x="2697456" y="2956909"/>
            <a:chExt cx="1573958" cy="1148279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2712974" y="3797411"/>
              <a:ext cx="155844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1400" b="1" dirty="0" smtClean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Конструктор</a:t>
              </a:r>
              <a:endParaRPr lang="ru-RU" sz="1400" b="1" cap="none" spc="0" dirty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97456" y="2956909"/>
              <a:ext cx="155844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1400" b="1" dirty="0" smtClean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Конструктор</a:t>
              </a:r>
              <a:endParaRPr lang="ru-RU" sz="1400" b="1" cap="none" spc="0" dirty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441492" y="2918962"/>
            <a:ext cx="4084432" cy="858715"/>
            <a:chOff x="4251723" y="3092584"/>
            <a:chExt cx="4084432" cy="858715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5167854" y="3120302"/>
              <a:ext cx="316830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ВЗ смотрит</a:t>
              </a:r>
            </a:p>
            <a:p>
              <a:r>
                <a:rPr lang="ru-RU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в конструкторы</a:t>
              </a:r>
              <a:endParaRPr lang="ru-RU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cxnSp>
          <p:nvCxnSpPr>
            <p:cNvPr id="63" name="Прямая со стрелкой 25"/>
            <p:cNvCxnSpPr/>
            <p:nvPr/>
          </p:nvCxnSpPr>
          <p:spPr>
            <a:xfrm rot="10800000">
              <a:off x="4251723" y="3092584"/>
              <a:ext cx="888113" cy="308268"/>
            </a:xfrm>
            <a:prstGeom prst="curvedConnector3">
              <a:avLst>
                <a:gd name="adj1" fmla="val 4736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25"/>
            <p:cNvCxnSpPr/>
            <p:nvPr/>
          </p:nvCxnSpPr>
          <p:spPr>
            <a:xfrm rot="10800000" flipV="1">
              <a:off x="4251723" y="3612806"/>
              <a:ext cx="916131" cy="31916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Прямоугольник 64"/>
          <p:cNvSpPr/>
          <p:nvPr/>
        </p:nvSpPr>
        <p:spPr>
          <a:xfrm>
            <a:off x="4327618" y="3648118"/>
            <a:ext cx="43715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и создает всю пирамиду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36637" y="1289407"/>
            <a:ext cx="92017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Пирамида власти из объектов в программе</a:t>
            </a:r>
            <a:endParaRPr lang="ru-RU" sz="28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рямоугольник 124"/>
          <p:cNvSpPr/>
          <p:nvPr/>
        </p:nvSpPr>
        <p:spPr>
          <a:xfrm>
            <a:off x="357148" y="2944213"/>
            <a:ext cx="6092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Дублирование кода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-630516" y="5108867"/>
            <a:ext cx="62475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Трудно отследить связи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95261" y="3832635"/>
            <a:ext cx="7641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Проблемы с</a:t>
            </a:r>
          </a:p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политикой создания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09446" y="2062592"/>
            <a:ext cx="1043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New</a:t>
            </a:r>
            <a:endParaRPr lang="ru-RU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619286" y="1899920"/>
            <a:ext cx="87982" cy="3982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022544" y="1899920"/>
            <a:ext cx="114873" cy="3982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60218" y="3628179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82638" y="2580124"/>
            <a:ext cx="8100424" cy="875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60218" y="4796130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160218" y="5819478"/>
            <a:ext cx="8102922" cy="26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Улыбающееся лицо 15"/>
          <p:cNvSpPr/>
          <p:nvPr/>
        </p:nvSpPr>
        <p:spPr>
          <a:xfrm>
            <a:off x="5085226" y="2905263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251447" y="1695389"/>
            <a:ext cx="32948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Внедрение</a:t>
            </a:r>
          </a:p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зависимостей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" name="Улыбающееся лицо 1"/>
          <p:cNvSpPr/>
          <p:nvPr/>
        </p:nvSpPr>
        <p:spPr>
          <a:xfrm>
            <a:off x="6844469" y="2912759"/>
            <a:ext cx="369191" cy="441115"/>
          </a:xfrm>
          <a:prstGeom prst="smileyFace">
            <a:avLst>
              <a:gd name="adj" fmla="val 4653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Улыбающееся лицо 29"/>
          <p:cNvSpPr/>
          <p:nvPr/>
        </p:nvSpPr>
        <p:spPr>
          <a:xfrm>
            <a:off x="6860141" y="4009985"/>
            <a:ext cx="369191" cy="441115"/>
          </a:xfrm>
          <a:prstGeom prst="smileyFace">
            <a:avLst>
              <a:gd name="adj" fmla="val 4653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Улыбающееся лицо 30"/>
          <p:cNvSpPr/>
          <p:nvPr/>
        </p:nvSpPr>
        <p:spPr>
          <a:xfrm>
            <a:off x="6858168" y="5100265"/>
            <a:ext cx="369191" cy="441115"/>
          </a:xfrm>
          <a:prstGeom prst="smileyFace">
            <a:avLst>
              <a:gd name="adj" fmla="val 4653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Улыбающееся лицо 15"/>
          <p:cNvSpPr/>
          <p:nvPr/>
        </p:nvSpPr>
        <p:spPr>
          <a:xfrm>
            <a:off x="5109610" y="3965967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Улыбающееся лицо 15"/>
          <p:cNvSpPr/>
          <p:nvPr/>
        </p:nvSpPr>
        <p:spPr>
          <a:xfrm>
            <a:off x="5146186" y="5160783"/>
            <a:ext cx="377590" cy="438326"/>
          </a:xfrm>
          <a:custGeom>
            <a:avLst/>
            <a:gdLst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108645 w 377590"/>
              <a:gd name="connsiteY0" fmla="*/ 153617 h 438325"/>
              <a:gd name="connsiteX1" fmla="*/ 128311 w 377590"/>
              <a:gd name="connsiteY1" fmla="*/ 130788 h 438325"/>
              <a:gd name="connsiteX2" fmla="*/ 147977 w 377590"/>
              <a:gd name="connsiteY2" fmla="*/ 153617 h 438325"/>
              <a:gd name="connsiteX3" fmla="*/ 128311 w 377590"/>
              <a:gd name="connsiteY3" fmla="*/ 176446 h 438325"/>
              <a:gd name="connsiteX4" fmla="*/ 108645 w 377590"/>
              <a:gd name="connsiteY4" fmla="*/ 153617 h 438325"/>
              <a:gd name="connsiteX5" fmla="*/ 229613 w 377590"/>
              <a:gd name="connsiteY5" fmla="*/ 153617 h 438325"/>
              <a:gd name="connsiteX6" fmla="*/ 249279 w 377590"/>
              <a:gd name="connsiteY6" fmla="*/ 130788 h 438325"/>
              <a:gd name="connsiteX7" fmla="*/ 268945 w 377590"/>
              <a:gd name="connsiteY7" fmla="*/ 153617 h 438325"/>
              <a:gd name="connsiteX8" fmla="*/ 249279 w 377590"/>
              <a:gd name="connsiteY8" fmla="*/ 176446 h 438325"/>
              <a:gd name="connsiteX9" fmla="*/ 229613 w 377590"/>
              <a:gd name="connsiteY9" fmla="*/ 153617 h 438325"/>
              <a:gd name="connsiteX0" fmla="*/ 86467 w 377590"/>
              <a:gd name="connsiteY0" fmla="*/ 355531 h 438325"/>
              <a:gd name="connsiteX1" fmla="*/ 290884 w 377590"/>
              <a:gd name="connsiteY1" fmla="*/ 355531 h 438325"/>
              <a:gd name="connsiteX0" fmla="*/ 0 w 377590"/>
              <a:gd name="connsiteY0" fmla="*/ 219163 h 438325"/>
              <a:gd name="connsiteX1" fmla="*/ 188795 w 377590"/>
              <a:gd name="connsiteY1" fmla="*/ 0 h 438325"/>
              <a:gd name="connsiteX2" fmla="*/ 377590 w 377590"/>
              <a:gd name="connsiteY2" fmla="*/ 219163 h 438325"/>
              <a:gd name="connsiteX3" fmla="*/ 188795 w 377590"/>
              <a:gd name="connsiteY3" fmla="*/ 438326 h 438325"/>
              <a:gd name="connsiteX4" fmla="*/ 0 w 377590"/>
              <a:gd name="connsiteY4" fmla="*/ 219163 h 438325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90884 w 377590"/>
              <a:gd name="connsiteY1" fmla="*/ 355531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  <a:gd name="connsiteX0" fmla="*/ 108645 w 377590"/>
              <a:gd name="connsiteY0" fmla="*/ 153617 h 438326"/>
              <a:gd name="connsiteX1" fmla="*/ 128311 w 377590"/>
              <a:gd name="connsiteY1" fmla="*/ 130788 h 438326"/>
              <a:gd name="connsiteX2" fmla="*/ 147977 w 377590"/>
              <a:gd name="connsiteY2" fmla="*/ 153617 h 438326"/>
              <a:gd name="connsiteX3" fmla="*/ 128311 w 377590"/>
              <a:gd name="connsiteY3" fmla="*/ 176446 h 438326"/>
              <a:gd name="connsiteX4" fmla="*/ 108645 w 377590"/>
              <a:gd name="connsiteY4" fmla="*/ 153617 h 438326"/>
              <a:gd name="connsiteX5" fmla="*/ 229613 w 377590"/>
              <a:gd name="connsiteY5" fmla="*/ 153617 h 438326"/>
              <a:gd name="connsiteX6" fmla="*/ 249279 w 377590"/>
              <a:gd name="connsiteY6" fmla="*/ 130788 h 438326"/>
              <a:gd name="connsiteX7" fmla="*/ 268945 w 377590"/>
              <a:gd name="connsiteY7" fmla="*/ 153617 h 438326"/>
              <a:gd name="connsiteX8" fmla="*/ 249279 w 377590"/>
              <a:gd name="connsiteY8" fmla="*/ 176446 h 438326"/>
              <a:gd name="connsiteX9" fmla="*/ 229613 w 377590"/>
              <a:gd name="connsiteY9" fmla="*/ 153617 h 438326"/>
              <a:gd name="connsiteX0" fmla="*/ 103612 w 377590"/>
              <a:gd name="connsiteY0" fmla="*/ 353626 h 438326"/>
              <a:gd name="connsiteX1" fmla="*/ 268024 w 377590"/>
              <a:gd name="connsiteY1" fmla="*/ 349816 h 438326"/>
              <a:gd name="connsiteX0" fmla="*/ 0 w 377590"/>
              <a:gd name="connsiteY0" fmla="*/ 219163 h 438326"/>
              <a:gd name="connsiteX1" fmla="*/ 188795 w 377590"/>
              <a:gd name="connsiteY1" fmla="*/ 0 h 438326"/>
              <a:gd name="connsiteX2" fmla="*/ 377590 w 377590"/>
              <a:gd name="connsiteY2" fmla="*/ 219163 h 438326"/>
              <a:gd name="connsiteX3" fmla="*/ 188795 w 377590"/>
              <a:gd name="connsiteY3" fmla="*/ 438326 h 438326"/>
              <a:gd name="connsiteX4" fmla="*/ 0 w 377590"/>
              <a:gd name="connsiteY4" fmla="*/ 219163 h 4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90" h="438326" stroke="0" extrusionOk="0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  <a:path w="377590" h="438326" fill="darkenLess" extrusionOk="0">
                <a:moveTo>
                  <a:pt x="108645" y="153617"/>
                </a:moveTo>
                <a:cubicBezTo>
                  <a:pt x="108645" y="141009"/>
                  <a:pt x="117450" y="130788"/>
                  <a:pt x="128311" y="130788"/>
                </a:cubicBezTo>
                <a:cubicBezTo>
                  <a:pt x="139172" y="130788"/>
                  <a:pt x="147977" y="141009"/>
                  <a:pt x="147977" y="153617"/>
                </a:cubicBezTo>
                <a:cubicBezTo>
                  <a:pt x="147977" y="166225"/>
                  <a:pt x="139172" y="176446"/>
                  <a:pt x="128311" y="176446"/>
                </a:cubicBezTo>
                <a:cubicBezTo>
                  <a:pt x="117450" y="176446"/>
                  <a:pt x="108645" y="166225"/>
                  <a:pt x="108645" y="153617"/>
                </a:cubicBezTo>
                <a:moveTo>
                  <a:pt x="229613" y="153617"/>
                </a:moveTo>
                <a:cubicBezTo>
                  <a:pt x="229613" y="141009"/>
                  <a:pt x="238418" y="130788"/>
                  <a:pt x="249279" y="130788"/>
                </a:cubicBezTo>
                <a:cubicBezTo>
                  <a:pt x="260140" y="130788"/>
                  <a:pt x="268945" y="141009"/>
                  <a:pt x="268945" y="153617"/>
                </a:cubicBezTo>
                <a:cubicBezTo>
                  <a:pt x="268945" y="166225"/>
                  <a:pt x="260140" y="176446"/>
                  <a:pt x="249279" y="176446"/>
                </a:cubicBezTo>
                <a:cubicBezTo>
                  <a:pt x="238418" y="176446"/>
                  <a:pt x="229613" y="166225"/>
                  <a:pt x="229613" y="153617"/>
                </a:cubicBezTo>
              </a:path>
              <a:path w="377590" h="438326" fill="none" extrusionOk="0">
                <a:moveTo>
                  <a:pt x="103612" y="353626"/>
                </a:moveTo>
                <a:cubicBezTo>
                  <a:pt x="171831" y="299239"/>
                  <a:pt x="186630" y="295429"/>
                  <a:pt x="268024" y="349816"/>
                </a:cubicBezTo>
              </a:path>
              <a:path w="377590" h="438326" fill="none">
                <a:moveTo>
                  <a:pt x="0" y="219163"/>
                </a:moveTo>
                <a:cubicBezTo>
                  <a:pt x="0" y="98123"/>
                  <a:pt x="84526" y="0"/>
                  <a:pt x="188795" y="0"/>
                </a:cubicBezTo>
                <a:cubicBezTo>
                  <a:pt x="293064" y="0"/>
                  <a:pt x="377590" y="98123"/>
                  <a:pt x="377590" y="219163"/>
                </a:cubicBezTo>
                <a:cubicBezTo>
                  <a:pt x="377590" y="340203"/>
                  <a:pt x="293064" y="438326"/>
                  <a:pt x="188795" y="438326"/>
                </a:cubicBezTo>
                <a:cubicBezTo>
                  <a:pt x="84526" y="438326"/>
                  <a:pt x="0" y="340203"/>
                  <a:pt x="0" y="219163"/>
                </a:cubicBezTo>
                <a:close/>
              </a:path>
            </a:pathLst>
          </a:custGeom>
          <a:noFill/>
          <a:ln w="25400">
            <a:solidFill>
              <a:srgbClr val="E86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5730" y="1942551"/>
            <a:ext cx="38511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Объект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,</a:t>
            </a:r>
            <a:r>
              <a:rPr lang="ru-RU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 реализующий бизнес-логику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87743" y="2761345"/>
            <a:ext cx="27510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1600" b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Внедрение зависимости</a:t>
            </a:r>
            <a:endParaRPr lang="ru-RU" sz="1600" b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132384" y="918425"/>
            <a:ext cx="52630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Идея юнит тестов</a:t>
            </a:r>
            <a:endParaRPr lang="ru-RU" sz="28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cxnSp>
        <p:nvCxnSpPr>
          <p:cNvPr id="20" name="Прямая со стрелкой 25"/>
          <p:cNvCxnSpPr/>
          <p:nvPr/>
        </p:nvCxnSpPr>
        <p:spPr>
          <a:xfrm>
            <a:off x="1913654" y="2777958"/>
            <a:ext cx="0" cy="7448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581" y="3503194"/>
            <a:ext cx="4597204" cy="2197642"/>
            <a:chOff x="958581" y="3503194"/>
            <a:chExt cx="4597204" cy="219764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981731" y="5239171"/>
              <a:ext cx="2398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Репозиторий</a:t>
              </a:r>
              <a:endParaRPr lang="ru-RU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58581" y="3503194"/>
              <a:ext cx="459720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Интерфейс</a:t>
              </a:r>
            </a:p>
            <a:p>
              <a:r>
                <a:rPr lang="ru-RU" sz="2400" b="0" cap="none" spc="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репозитория</a:t>
              </a:r>
              <a:endParaRPr lang="ru-RU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1844039" y="4297184"/>
              <a:ext cx="169710" cy="916992"/>
              <a:chOff x="1844039" y="4297184"/>
              <a:chExt cx="169710" cy="916992"/>
            </a:xfrm>
          </p:grpSpPr>
          <p:cxnSp>
            <p:nvCxnSpPr>
              <p:cNvPr id="21" name="Прямая со стрелкой 25"/>
              <p:cNvCxnSpPr/>
              <p:nvPr/>
            </p:nvCxnSpPr>
            <p:spPr>
              <a:xfrm flipV="1">
                <a:off x="1928894" y="4422393"/>
                <a:ext cx="2" cy="79178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Блок-схема: извлечение 24"/>
              <p:cNvSpPr/>
              <p:nvPr/>
            </p:nvSpPr>
            <p:spPr>
              <a:xfrm>
                <a:off x="1844039" y="4297184"/>
                <a:ext cx="169710" cy="152212"/>
              </a:xfrm>
              <a:prstGeom prst="flowChartExtra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3361124" y="2273249"/>
            <a:ext cx="4349784" cy="2094067"/>
            <a:chOff x="3361124" y="2273249"/>
            <a:chExt cx="4349784" cy="2094067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3507043" y="2273249"/>
              <a:ext cx="4203865" cy="2094067"/>
              <a:chOff x="3507043" y="2273249"/>
              <a:chExt cx="4203865" cy="2094067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283853" y="2273249"/>
                <a:ext cx="242705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b="0" u="sng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rPr>
                  <a:t>Юнит-тест</a:t>
                </a:r>
                <a:endParaRPr lang="ru-RU" sz="2400" b="0" u="sng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206619" y="3536319"/>
                <a:ext cx="250428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rPr>
                  <a:t>«</a:t>
                </a:r>
                <a:r>
                  <a:rPr lang="ru-RU" sz="2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rPr>
                  <a:t>Фальшивый» </a:t>
                </a:r>
                <a:r>
                  <a:rPr lang="ru-RU" sz="2400" b="0" cap="none" spc="0" dirty="0" err="1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Print" panose="02000600000000000000" pitchFamily="2" charset="0"/>
                  </a:rPr>
                  <a:t>репозиторий</a:t>
                </a:r>
                <a:endParaRPr lang="ru-RU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38" name="Прямая со стрелкой 25"/>
              <p:cNvCxnSpPr/>
              <p:nvPr/>
            </p:nvCxnSpPr>
            <p:spPr>
              <a:xfrm flipH="1" flipV="1">
                <a:off x="3507043" y="3879952"/>
                <a:ext cx="1691455" cy="16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25"/>
              <p:cNvCxnSpPr/>
              <p:nvPr/>
            </p:nvCxnSpPr>
            <p:spPr>
              <a:xfrm flipH="1" flipV="1">
                <a:off x="3699596" y="2474242"/>
                <a:ext cx="1584257" cy="17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25"/>
              <p:cNvCxnSpPr/>
              <p:nvPr/>
            </p:nvCxnSpPr>
            <p:spPr>
              <a:xfrm>
                <a:off x="6295154" y="2791446"/>
                <a:ext cx="0" cy="74487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Блок-схема: извлечение 38"/>
            <p:cNvSpPr/>
            <p:nvPr/>
          </p:nvSpPr>
          <p:spPr>
            <a:xfrm rot="16200000">
              <a:off x="3352375" y="3803847"/>
              <a:ext cx="169710" cy="15221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877132" y="3521498"/>
            <a:ext cx="2398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Репозиторий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3251746" y="3737645"/>
            <a:ext cx="3022922" cy="400110"/>
            <a:chOff x="3262318" y="3726976"/>
            <a:chExt cx="3022922" cy="40011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809882" y="3726976"/>
              <a:ext cx="247535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2000" b="1" dirty="0" smtClean="0">
                  <a:ln w="0"/>
                  <a:solidFill>
                    <a:srgbClr val="E86F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Print" panose="02000600000000000000" pitchFamily="2" charset="0"/>
                </a:rPr>
                <a:t>Как подменить?</a:t>
              </a:r>
              <a:endParaRPr lang="ru-RU" sz="2000" b="1" cap="none" spc="0" dirty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cxnSp>
          <p:nvCxnSpPr>
            <p:cNvPr id="58" name="Прямая со стрелкой 25"/>
            <p:cNvCxnSpPr/>
            <p:nvPr/>
          </p:nvCxnSpPr>
          <p:spPr>
            <a:xfrm rot="10800000">
              <a:off x="3262318" y="3750422"/>
              <a:ext cx="582733" cy="109901"/>
            </a:xfrm>
            <a:prstGeom prst="curvedConnector3">
              <a:avLst>
                <a:gd name="adj1" fmla="val 47988"/>
              </a:avLst>
            </a:prstGeom>
            <a:ln w="38100">
              <a:solidFill>
                <a:srgbClr val="E86F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619396" y="2768529"/>
            <a:ext cx="15872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600" b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Mock </a:t>
            </a:r>
            <a:r>
              <a:rPr lang="ru-RU" sz="1600" b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объект</a:t>
            </a:r>
            <a:endParaRPr lang="ru-RU" sz="1600" b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3873" y="4435427"/>
            <a:ext cx="27510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1600" b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Внедрение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1098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5" grpId="0"/>
      <p:bldP spid="55" grpId="1"/>
      <p:bldP spid="2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106307" y="955002"/>
            <a:ext cx="20345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Итог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238735" y="2452672"/>
            <a:ext cx="118042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Преимущества внедрения зависимостей: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38733" y="3269182"/>
            <a:ext cx="764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- Автоматическое построение «пирамид»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8731" y="4125562"/>
            <a:ext cx="67615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- Избавляемся от недостатков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New</a:t>
            </a:r>
            <a:endParaRPr lang="ru-RU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38729" y="5049706"/>
            <a:ext cx="118042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- Работа с юнит тестами</a:t>
            </a:r>
          </a:p>
        </p:txBody>
      </p:sp>
    </p:spTree>
    <p:extLst>
      <p:ext uri="{BB962C8B-B14F-4D97-AF65-F5344CB8AC3E}">
        <p14:creationId xmlns:p14="http://schemas.microsoft.com/office/powerpoint/2010/main" val="1064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148</Words>
  <Application>Microsoft Office PowerPoint</Application>
  <PresentationFormat>Широкоэкранный</PresentationFormat>
  <Paragraphs>89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361</cp:revision>
  <dcterms:created xsi:type="dcterms:W3CDTF">2021-06-21T04:29:05Z</dcterms:created>
  <dcterms:modified xsi:type="dcterms:W3CDTF">2023-03-06T08:33:01Z</dcterms:modified>
</cp:coreProperties>
</file>