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94" r:id="rId3"/>
    <p:sldId id="298" r:id="rId4"/>
    <p:sldId id="308" r:id="rId5"/>
    <p:sldId id="314" r:id="rId6"/>
    <p:sldId id="310" r:id="rId7"/>
    <p:sldId id="317" r:id="rId8"/>
    <p:sldId id="318" r:id="rId9"/>
    <p:sldId id="297" r:id="rId10"/>
    <p:sldId id="309" r:id="rId11"/>
    <p:sldId id="312" r:id="rId12"/>
    <p:sldId id="311" r:id="rId13"/>
    <p:sldId id="303" r:id="rId14"/>
    <p:sldId id="304" r:id="rId15"/>
    <p:sldId id="319" r:id="rId16"/>
    <p:sldId id="301" r:id="rId17"/>
    <p:sldId id="302" r:id="rId18"/>
    <p:sldId id="285" r:id="rId19"/>
    <p:sldId id="307" r:id="rId20"/>
    <p:sldId id="306" r:id="rId21"/>
    <p:sldId id="315" r:id="rId22"/>
    <p:sldId id="31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 autoAdjust="0"/>
  </p:normalViewPr>
  <p:slideViewPr>
    <p:cSldViewPr snapToGrid="0">
      <p:cViewPr varScale="1">
        <p:scale>
          <a:sx n="48" d="100"/>
          <a:sy n="48" d="100"/>
        </p:scale>
        <p:origin x="5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4E0F3-72BF-4A3D-B15B-5DC58D76DB7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777E-7E49-484A-8AB5-5707456D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4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9F74-3990-45A6-9411-0C17A8CF851C}" type="datetimeFigureOut">
              <a:rPr lang="ru-RU" smtClean="0"/>
              <a:t>22-03-2023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3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4921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</a:t>
            </a:r>
            <a:r>
              <a:rPr lang="ru-RU" dirty="0"/>
              <a:t>а</a:t>
            </a:r>
            <a:r>
              <a:rPr lang="ru-RU" dirty="0" smtClean="0"/>
              <a:t> больших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Другие проекты видят только то что нужно</a:t>
            </a:r>
          </a:p>
          <a:p>
            <a:r>
              <a:rPr lang="ru-RU" dirty="0" err="1" smtClean="0"/>
              <a:t>Централизова</a:t>
            </a:r>
            <a:r>
              <a:rPr lang="ru-RU" dirty="0" err="1"/>
              <a:t>н</a:t>
            </a:r>
            <a:r>
              <a:rPr lang="ru-RU" dirty="0" err="1" smtClean="0"/>
              <a:t>ность</a:t>
            </a:r>
            <a:endParaRPr lang="ru-RU" dirty="0" smtClean="0"/>
          </a:p>
          <a:p>
            <a:r>
              <a:rPr lang="ru-RU" dirty="0" smtClean="0"/>
              <a:t>Юнит тесты</a:t>
            </a:r>
          </a:p>
          <a:p>
            <a:r>
              <a:rPr lang="ru-RU" dirty="0" smtClean="0"/>
              <a:t>Нет ограничений на цикличность ссылок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9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интерфейса через </a:t>
            </a:r>
            <a:r>
              <a:rPr lang="ru-RU" dirty="0" smtClean="0"/>
              <a:t>меню</a:t>
            </a:r>
          </a:p>
          <a:p>
            <a:r>
              <a:rPr lang="ru-RU" dirty="0" smtClean="0"/>
              <a:t>Ссылки в проекте </a:t>
            </a:r>
            <a:r>
              <a:rPr lang="en-US" dirty="0" err="1" smtClean="0"/>
              <a:t>CFT.JobProfile</a:t>
            </a:r>
            <a:endParaRPr lang="ru-RU" dirty="0" smtClean="0"/>
          </a:p>
          <a:p>
            <a:r>
              <a:rPr lang="ru-RU" dirty="0" smtClean="0"/>
              <a:t>Генерация юнит тестов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Зачем выделять?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Фильм «Трое в лодке, не считая собаки» 1979: актеры, время выхода и  описание на Первом канале / Channel One Rus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80" y="-20592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34229" y="5882637"/>
            <a:ext cx="103685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 модули в программе  - моделями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875607" y="5113196"/>
            <a:ext cx="137806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Люди общаются, обмениваясь словами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256627" y="4343452"/>
            <a:ext cx="2031057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Единый язык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56627" y="5959708"/>
            <a:ext cx="267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Какие модели</a:t>
            </a:r>
          </a:p>
          <a:p>
            <a:r>
              <a:rPr lang="ru-RU" dirty="0" smtClean="0"/>
              <a:t>туда класть?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2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767082" y="-106818"/>
            <a:ext cx="14894562" cy="7528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Вид Сверху На Деревянный Текстурированный Стол С Лицензионные фото и  стоковые изобра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3" y="3682669"/>
            <a:ext cx="2644774" cy="17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нструкция по сборке стол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9" y="2627044"/>
            <a:ext cx="3566161" cy="31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ухонные стол «Комфорт» купить в Москве в официальном магазине «Экомебель»:  цена, фото"/>
          <p:cNvSpPr>
            <a:spLocks noChangeAspect="1" noChangeArrowheads="1"/>
          </p:cNvSpPr>
          <p:nvPr/>
        </p:nvSpPr>
        <p:spPr bwMode="auto">
          <a:xfrm>
            <a:off x="930803" y="579965"/>
            <a:ext cx="159492" cy="1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ухонные стол «Комфорт» купить в Москве в официальном магазине «Экомебель»:  цена,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659711"/>
            <a:ext cx="2958464" cy="24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2163" y="581878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стол хранится на складе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763" y="5720278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мы видим стол (вид сверху)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3767" y="292633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мы думаем о столе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7802" y="1705311"/>
            <a:ext cx="3557947" cy="674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689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198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86708" y="3281680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25270" y="1541971"/>
            <a:ext cx="4463013" cy="10342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327894" y="175653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 мир</a:t>
            </a:r>
          </a:p>
          <a:p>
            <a:r>
              <a:rPr lang="ru-RU" dirty="0" smtClean="0"/>
              <a:t>(либо мир в голове аналитика)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382092" y="3277063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315096" y="451113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968188" y="5308185"/>
            <a:ext cx="3854218" cy="369332"/>
            <a:chOff x="7333672" y="5989514"/>
            <a:chExt cx="3854218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7872559" y="5989514"/>
              <a:ext cx="3315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 </a:t>
              </a:r>
              <a:r>
                <a:rPr lang="en-US" dirty="0" smtClean="0"/>
                <a:t>UI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7333672" y="6108606"/>
              <a:ext cx="538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0" y="5177934"/>
            <a:ext cx="3756895" cy="369332"/>
            <a:chOff x="385665" y="5858654"/>
            <a:chExt cx="277532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385665" y="5858654"/>
              <a:ext cx="25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Модель приближенная к БД</a:t>
              </a:r>
              <a:endParaRPr lang="ru-RU" dirty="0"/>
            </a:p>
          </p:txBody>
        </p:sp>
        <p:cxnSp>
          <p:nvCxnSpPr>
            <p:cNvPr id="32" name="Прямая со стрелкой 31"/>
            <p:cNvCxnSpPr>
              <a:endCxn id="6" idx="1"/>
            </p:cNvCxnSpPr>
            <p:nvPr/>
          </p:nvCxnSpPr>
          <p:spPr>
            <a:xfrm>
              <a:off x="2835184" y="6043320"/>
              <a:ext cx="325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8032933" y="3624693"/>
            <a:ext cx="3396963" cy="646331"/>
            <a:chOff x="7181342" y="4305413"/>
            <a:chExt cx="3396963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7562736" y="4305413"/>
              <a:ext cx="3015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</a:t>
              </a:r>
            </a:p>
            <a:p>
              <a:r>
                <a:rPr lang="ru-RU" dirty="0" smtClean="0"/>
                <a:t>Бизнес-логике</a:t>
              </a:r>
              <a:endParaRPr lang="ru-RU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7181342" y="4553279"/>
              <a:ext cx="38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744142" y="2374264"/>
            <a:ext cx="4214810" cy="2651209"/>
            <a:chOff x="3744142" y="2374264"/>
            <a:chExt cx="4214810" cy="2651209"/>
          </a:xfrm>
        </p:grpSpPr>
        <p:sp>
          <p:nvSpPr>
            <p:cNvPr id="21" name="Стрелка вниз 20"/>
            <p:cNvSpPr/>
            <p:nvPr/>
          </p:nvSpPr>
          <p:spPr>
            <a:xfrm>
              <a:off x="5694381" y="2374264"/>
              <a:ext cx="247392" cy="11284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744142" y="3502675"/>
              <a:ext cx="4214810" cy="1522798"/>
              <a:chOff x="3744142" y="3502675"/>
              <a:chExt cx="4214810" cy="1522798"/>
            </a:xfrm>
          </p:grpSpPr>
          <p:sp>
            <p:nvSpPr>
              <p:cNvPr id="8" name="Стрелка вниз 7"/>
              <p:cNvSpPr/>
              <p:nvPr/>
            </p:nvSpPr>
            <p:spPr>
              <a:xfrm>
                <a:off x="4610791" y="4149465"/>
                <a:ext cx="234426" cy="8760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744142" y="3502675"/>
                <a:ext cx="4214810" cy="6742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Доменная модель</a:t>
                </a:r>
                <a:endParaRPr lang="ru-RU" dirty="0"/>
              </a:p>
            </p:txBody>
          </p:sp>
          <p:sp>
            <p:nvSpPr>
              <p:cNvPr id="19" name="Стрелка вниз 18"/>
              <p:cNvSpPr/>
              <p:nvPr/>
            </p:nvSpPr>
            <p:spPr>
              <a:xfrm>
                <a:off x="6838851" y="4162516"/>
                <a:ext cx="246670" cy="8629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49894" y="460248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49398" y="4571276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37" name="Стрелка вниз 36"/>
              <p:cNvSpPr/>
              <p:nvPr/>
            </p:nvSpPr>
            <p:spPr>
              <a:xfrm rot="10800000">
                <a:off x="4613097" y="4144848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трелка вниз 37"/>
              <p:cNvSpPr/>
              <p:nvPr/>
            </p:nvSpPr>
            <p:spPr>
              <a:xfrm rot="10800000">
                <a:off x="6847004" y="4105545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635200" y="2756647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Разработчик думает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5170213" cy="923330"/>
            <a:chOff x="6695626" y="5966491"/>
            <a:chExt cx="5170213" cy="923330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4347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r>
                <a:rPr lang="ru-RU" dirty="0" smtClean="0"/>
                <a:t> </a:t>
              </a:r>
              <a:r>
                <a:rPr lang="en-US" dirty="0" smtClean="0"/>
                <a:t>(</a:t>
              </a:r>
              <a:r>
                <a:rPr lang="ru-RU" dirty="0" smtClean="0"/>
                <a:t>с конвертацией табличных моделей в</a:t>
              </a:r>
            </a:p>
            <a:p>
              <a:r>
                <a:rPr lang="ru-RU" dirty="0"/>
                <a:t>д</a:t>
              </a:r>
              <a:r>
                <a:rPr lang="ru-RU" dirty="0" smtClean="0"/>
                <a:t>оменные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459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r>
              <a:rPr lang="ru-RU" dirty="0" smtClean="0"/>
              <a:t>, работают с доменными моделями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100000">
                <a:srgbClr val="00B0F0"/>
              </a:gs>
              <a:gs pos="99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31921"/>
            <a:chOff x="542585" y="4340863"/>
            <a:chExt cx="1612572" cy="1931921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7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Доменные модели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H="1" flipV="1">
            <a:off x="6616586" y="1840552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38826" y="1699660"/>
            <a:ext cx="37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</a:t>
            </a:r>
            <a:r>
              <a:rPr lang="ru-RU" dirty="0" smtClean="0"/>
              <a:t>(с конвертацией доменных моделей в модели 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3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52478"/>
              </p:ext>
            </p:extLst>
          </p:nvPr>
        </p:nvGraphicFramePr>
        <p:xfrm>
          <a:off x="1087120" y="2214880"/>
          <a:ext cx="9765607" cy="360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  <a:gridCol w="5020766">
                  <a:extLst>
                    <a:ext uri="{9D8B030D-6E8A-4147-A177-3AD203B41FA5}">
                      <a16:colId xmlns:a16="http://schemas.microsoft.com/office/drawing/2014/main" val="2943226314"/>
                    </a:ext>
                  </a:extLst>
                </a:gridCol>
              </a:tblGrid>
              <a:tr h="497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20395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Дополнительные модели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конвертации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проекты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Инкапсуляция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Централизация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Используем те модели, которыми мы мыслим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Юнит тесты, </a:t>
                      </a:r>
                      <a:r>
                        <a:rPr lang="en-US" dirty="0" smtClean="0"/>
                        <a:t>TDD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Модульность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ПЛЮСЫ И М</a:t>
            </a:r>
            <a:r>
              <a:rPr lang="ru-RU" dirty="0"/>
              <a:t>И</a:t>
            </a:r>
            <a:r>
              <a:rPr lang="ru-RU" dirty="0" smtClean="0"/>
              <a:t>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2400" y="235391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2400" y="351399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400" y="4671317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385379" y="3028173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76828" y="4201690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692400" y="2360638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683164" y="2364839"/>
            <a:ext cx="7140134" cy="2980732"/>
            <a:chOff x="2683164" y="2364839"/>
            <a:chExt cx="7140134" cy="2980732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683164" y="236483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692400" y="351399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BL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92399" y="4667360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</a:t>
              </a:r>
              <a:r>
                <a:rPr lang="en-US" dirty="0" smtClean="0"/>
                <a:t> DAL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5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Слои трехслойной рекомендуется разделить на несколько проектов, которые публикуют свои интерфейсы в «ядре»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Проекты не подключаю друг друга напрямую, вместо этого подключают это ядро с интерфейсами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В качестве моделей ядра рекомендуется использовать доменные мо</a:t>
            </a:r>
            <a:r>
              <a:rPr lang="ru-RU" dirty="0"/>
              <a:t>д</a:t>
            </a:r>
            <a:r>
              <a:rPr lang="ru-RU" dirty="0" smtClean="0"/>
              <a:t>ели </a:t>
            </a:r>
            <a:r>
              <a:rPr lang="en-US" dirty="0" smtClean="0"/>
              <a:t>DDD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9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НА ПОДУМАТЬ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Доменные события</a:t>
            </a:r>
          </a:p>
          <a:p>
            <a:r>
              <a:rPr lang="ru-RU" dirty="0"/>
              <a:t>Доменные сущности и </a:t>
            </a:r>
            <a:r>
              <a:rPr lang="ru-RU" dirty="0" smtClean="0"/>
              <a:t>агрегаты</a:t>
            </a:r>
          </a:p>
          <a:p>
            <a:r>
              <a:rPr lang="en-US" dirty="0" smtClean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626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9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разбиения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en-US" dirty="0" smtClean="0"/>
              <a:t>DAL: 1 </a:t>
            </a:r>
            <a:r>
              <a:rPr lang="ru-RU" dirty="0" smtClean="0"/>
              <a:t>проект = 1 источник данных. </a:t>
            </a:r>
          </a:p>
          <a:p>
            <a:r>
              <a:rPr lang="ru-RU" dirty="0" smtClean="0"/>
              <a:t>Проекты </a:t>
            </a:r>
            <a:r>
              <a:rPr lang="en-US" dirty="0" smtClean="0"/>
              <a:t>DAL </a:t>
            </a:r>
            <a:r>
              <a:rPr lang="ru-RU" dirty="0" smtClean="0"/>
              <a:t>можно группировать по типу источников</a:t>
            </a:r>
          </a:p>
          <a:p>
            <a:r>
              <a:rPr lang="ru-RU" dirty="0" smtClean="0"/>
              <a:t>Слой </a:t>
            </a:r>
            <a:r>
              <a:rPr lang="en-US" dirty="0" smtClean="0"/>
              <a:t>BL</a:t>
            </a:r>
            <a:r>
              <a:rPr lang="ru-RU" dirty="0" smtClean="0"/>
              <a:t>: 1 проект = 1 логический модуль либо контекст </a:t>
            </a:r>
            <a:r>
              <a:rPr lang="en-US" dirty="0" smtClean="0"/>
              <a:t>DDD</a:t>
            </a:r>
            <a:r>
              <a:rPr lang="ru-RU" dirty="0" smtClean="0"/>
              <a:t> (выделяем понятия</a:t>
            </a:r>
            <a:r>
              <a:rPr lang="en-US" dirty="0" smtClean="0"/>
              <a:t>/</a:t>
            </a:r>
            <a:r>
              <a:rPr lang="ru-RU" dirty="0" smtClean="0"/>
              <a:t>термины вместе с кодом, который с ним работает, в отдельный модуль)</a:t>
            </a:r>
          </a:p>
        </p:txBody>
      </p:sp>
    </p:spTree>
    <p:extLst>
      <p:ext uri="{BB962C8B-B14F-4D97-AF65-F5344CB8AC3E}">
        <p14:creationId xmlns:p14="http://schemas.microsoft.com/office/powerpoint/2010/main" val="3352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См. Пример.</a:t>
            </a:r>
            <a:r>
              <a:rPr lang="en-US" smtClean="0"/>
              <a:t>drawio</a:t>
            </a:r>
            <a:endParaRPr lang="ru-RU" dirty="0" smtClean="0"/>
          </a:p>
          <a:p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97665" y="3509258"/>
            <a:ext cx="3723536" cy="687692"/>
            <a:chOff x="2697665" y="3509258"/>
            <a:chExt cx="3723536" cy="687692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2697665" y="3509258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60827" y="351261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12474" y="351597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95189" y="3512616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701630" y="4685595"/>
            <a:ext cx="3726074" cy="693569"/>
            <a:chOff x="2693046" y="4685595"/>
            <a:chExt cx="3726074" cy="693569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2693046" y="4685595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660827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631071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593108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415077" y="3720753"/>
            <a:ext cx="2977450" cy="1248659"/>
            <a:chOff x="6423890" y="3698240"/>
            <a:chExt cx="2977450" cy="1248659"/>
          </a:xfrm>
        </p:grpSpPr>
        <p:sp>
          <p:nvSpPr>
            <p:cNvPr id="39" name="TextBox 38"/>
            <p:cNvSpPr txBox="1"/>
            <p:nvPr/>
          </p:nvSpPr>
          <p:spPr>
            <a:xfrm>
              <a:off x="7020560" y="4300568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00B0F0"/>
                  </a:solidFill>
                </a:rPr>
                <a:t>«Внешние» классы,</a:t>
              </a:r>
            </a:p>
            <a:p>
              <a:r>
                <a:rPr lang="ru-RU" dirty="0" smtClean="0">
                  <a:solidFill>
                    <a:srgbClr val="00B0F0"/>
                  </a:solidFill>
                </a:rPr>
                <a:t>торчат наружу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6423890" y="3698240"/>
              <a:ext cx="596670" cy="6262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9" idx="1"/>
            </p:cNvCxnSpPr>
            <p:nvPr/>
          </p:nvCxnSpPr>
          <p:spPr>
            <a:xfrm flipH="1">
              <a:off x="6423890" y="4623734"/>
              <a:ext cx="596670" cy="2925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-37953" y="3785428"/>
            <a:ext cx="2725734" cy="1414645"/>
            <a:chOff x="-37953" y="3785428"/>
            <a:chExt cx="2725734" cy="1414645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1808480" y="4324524"/>
              <a:ext cx="866169" cy="875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7953" y="3785428"/>
              <a:ext cx="271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5"/>
                  </a:solidFill>
                </a:rPr>
                <a:t>«Внутренние» классы,</a:t>
              </a:r>
            </a:p>
            <a:p>
              <a:r>
                <a:rPr lang="ru-RU" dirty="0" smtClean="0">
                  <a:solidFill>
                    <a:schemeClr val="accent5"/>
                  </a:solidFill>
                </a:rPr>
                <a:t>кишки проекта</a:t>
              </a:r>
              <a:endParaRPr lang="ru-RU" dirty="0">
                <a:solidFill>
                  <a:schemeClr val="accent5"/>
                </a:solidFill>
              </a:endParaRPr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flipV="1">
              <a:off x="1867946" y="4082473"/>
              <a:ext cx="819835" cy="1233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604793" y="6045131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«внутренние» классы доступны снаружи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97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209964" y="3057237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09964" y="1360516"/>
            <a:ext cx="4812146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293691" y="3179876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256145" y="1468055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843376" y="3671846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282842" y="2130925"/>
            <a:ext cx="300865" cy="926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485499" y="2382983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проект в </a:t>
            </a:r>
            <a:r>
              <a:rPr lang="en-US" dirty="0" smtClean="0"/>
              <a:t>Visual Studio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5117665" y="4063787"/>
            <a:ext cx="6099532" cy="1591515"/>
            <a:chOff x="5219881" y="4091710"/>
            <a:chExt cx="6099532" cy="1591515"/>
          </a:xfrm>
        </p:grpSpPr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264728" y="4091710"/>
              <a:ext cx="1475148" cy="45258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5219881" y="4824304"/>
              <a:ext cx="1519995" cy="858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00227" y="4544291"/>
              <a:ext cx="451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ВЗ требует что бы классы были </a:t>
              </a:r>
              <a:r>
                <a:rPr lang="en-US" dirty="0" smtClean="0"/>
                <a:t>public</a:t>
              </a:r>
              <a:endParaRPr lang="ru-RU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69574" y="5041175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Поэтому Класс Б </a:t>
            </a:r>
            <a:r>
              <a:rPr lang="en-US" dirty="0" smtClean="0"/>
              <a:t>public </a:t>
            </a:r>
            <a:r>
              <a:rPr lang="ru-RU" dirty="0" smtClean="0"/>
              <a:t>и доступен в модуле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11753" y="4257041"/>
            <a:ext cx="5060694" cy="2350658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11753" y="739859"/>
            <a:ext cx="5060694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150845" y="435086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157934" y="84739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745165" y="4764124"/>
            <a:ext cx="3274289" cy="159243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277249" y="1487584"/>
            <a:ext cx="243233" cy="677836"/>
          </a:xfrm>
          <a:prstGeom prst="downArrow">
            <a:avLst>
              <a:gd name="adj1" fmla="val 635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56079" y="2787425"/>
            <a:ext cx="3311554" cy="4571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класса 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11753" y="2179920"/>
            <a:ext cx="5060694" cy="1199985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164507" y="2283307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с интерфейсами внешних классов</a:t>
            </a:r>
            <a:endParaRPr lang="ru-RU" dirty="0"/>
          </a:p>
        </p:txBody>
      </p:sp>
      <p:sp>
        <p:nvSpPr>
          <p:cNvPr id="31" name="Стрелка вниз 30"/>
          <p:cNvSpPr/>
          <p:nvPr/>
        </p:nvSpPr>
        <p:spPr>
          <a:xfrm rot="10800000">
            <a:off x="3254553" y="3389275"/>
            <a:ext cx="288628" cy="8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825280" y="2692852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Промежуточный проект с интерфейсами</a:t>
            </a:r>
          </a:p>
          <a:p>
            <a:r>
              <a:rPr lang="ru-RU" dirty="0" smtClean="0"/>
              <a:t>«Скрывает» Класс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1256</TotalTime>
  <Words>587</Words>
  <Application>Microsoft Office PowerPoint</Application>
  <PresentationFormat>Широкоэкранный</PresentationFormat>
  <Paragraphs>203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Контур</vt:lpstr>
      <vt:lpstr>архитектура больших проектов</vt:lpstr>
      <vt:lpstr>Презентация PowerPoint</vt:lpstr>
      <vt:lpstr>Презентация PowerPoint</vt:lpstr>
      <vt:lpstr>Критерии разбиения 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ЭТО ДАЕТ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ПЛЮСЫ И МИНУСЫ</vt:lpstr>
      <vt:lpstr>ИТОГ</vt:lpstr>
      <vt:lpstr>ТЕМЫ НА ПОДУМАТЬ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DDD</dc:title>
  <dc:creator>Пользователь Windows</dc:creator>
  <cp:lastModifiedBy>Пользователь Windows</cp:lastModifiedBy>
  <cp:revision>84</cp:revision>
  <dcterms:created xsi:type="dcterms:W3CDTF">2022-11-27T01:51:59Z</dcterms:created>
  <dcterms:modified xsi:type="dcterms:W3CDTF">2023-03-22T07:34:54Z</dcterms:modified>
</cp:coreProperties>
</file>