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9" r:id="rId3"/>
    <p:sldId id="267" r:id="rId4"/>
    <p:sldId id="259" r:id="rId5"/>
    <p:sldId id="262" r:id="rId6"/>
    <p:sldId id="263" r:id="rId7"/>
    <p:sldId id="268" r:id="rId8"/>
    <p:sldId id="264" r:id="rId9"/>
    <p:sldId id="269" r:id="rId10"/>
    <p:sldId id="286" r:id="rId11"/>
    <p:sldId id="287" r:id="rId12"/>
    <p:sldId id="273" r:id="rId13"/>
    <p:sldId id="288" r:id="rId14"/>
    <p:sldId id="277" r:id="rId15"/>
    <p:sldId id="291" r:id="rId16"/>
    <p:sldId id="29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75" d="100"/>
          <a:sy n="75" d="100"/>
        </p:scale>
        <p:origin x="82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4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3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2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6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9F74-3990-45A6-9411-0C17A8CF851C}" type="datetimeFigureOut">
              <a:rPr lang="ru-RU" smtClean="0"/>
              <a:t>04-12-2022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8EC-9B59-4D4D-BFD3-EAA8DFD9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3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ryskulov/Check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yryskulov/Checkers" TargetMode="External"/><Relationship Id="rId2" Type="http://schemas.openxmlformats.org/officeDocument/2006/relationships/hyperlink" Target="https://www.youtube.com/watch?v=oC2Ty8H9j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492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ONION </a:t>
            </a:r>
            <a:r>
              <a:rPr lang="ru-RU" dirty="0" smtClean="0"/>
              <a:t>подход к РАЗДЕЛЕНИЮ ПРОГРАММЫ НА 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Интересное про айсберги"/>
          <p:cNvSpPr>
            <a:spLocks noChangeAspect="1" noChangeArrowheads="1"/>
          </p:cNvSpPr>
          <p:nvPr/>
        </p:nvSpPr>
        <p:spPr bwMode="auto">
          <a:xfrm>
            <a:off x="1762702" y="25997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41120" y="2599718"/>
            <a:ext cx="1066801" cy="99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41120" y="3596812"/>
            <a:ext cx="1066801" cy="2905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8007917" y="3666836"/>
            <a:ext cx="487956" cy="27239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95867" y="4864723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Скрытая часть</a:t>
            </a:r>
          </a:p>
          <a:p>
            <a:r>
              <a:rPr lang="ru-RU" dirty="0" smtClean="0"/>
              <a:t>(внутренние классы)</a:t>
            </a:r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8007916" y="2636720"/>
            <a:ext cx="487956" cy="960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595867" y="2926643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Небольшая публичная часть</a:t>
            </a:r>
          </a:p>
          <a:p>
            <a:r>
              <a:rPr lang="ru-RU" dirty="0" smtClean="0"/>
              <a:t>(внешние классы)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0800000">
            <a:off x="6059189" y="2599717"/>
            <a:ext cx="487956" cy="39022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085732" y="43661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А ПРОЕКТ – это айсберг?</a:t>
            </a:r>
            <a:endParaRPr lang="ru-RU" dirty="0"/>
          </a:p>
        </p:txBody>
      </p:sp>
      <p:pic>
        <p:nvPicPr>
          <p:cNvPr id="18" name="Picture 4" descr="Интересное про айсбер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9" y="2799753"/>
            <a:ext cx="3919658" cy="29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скрыть внутренние классы?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78909" y="2687781"/>
            <a:ext cx="3149600" cy="600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8909" y="3657599"/>
            <a:ext cx="3149600" cy="7389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Б (внешние + внутренние классы)</a:t>
            </a:r>
            <a:endParaRPr lang="ru-RU" dirty="0"/>
          </a:p>
        </p:txBody>
      </p:sp>
      <p:sp>
        <p:nvSpPr>
          <p:cNvPr id="3" name="Стрелка вниз 2"/>
          <p:cNvSpPr/>
          <p:nvPr/>
        </p:nvSpPr>
        <p:spPr>
          <a:xfrm>
            <a:off x="4714240" y="3288145"/>
            <a:ext cx="220749" cy="369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78909" y="4765962"/>
            <a:ext cx="3149600" cy="738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с интерфейсами внешних классов</a:t>
            </a:r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>
            <a:off x="4714240" y="4396508"/>
            <a:ext cx="220749" cy="369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множение 13"/>
          <p:cNvSpPr/>
          <p:nvPr/>
        </p:nvSpPr>
        <p:spPr>
          <a:xfrm>
            <a:off x="4343400" y="3245473"/>
            <a:ext cx="966354" cy="35236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6428508" y="2902263"/>
            <a:ext cx="434572" cy="2233155"/>
            <a:chOff x="6428508" y="2902263"/>
            <a:chExt cx="434572" cy="2233155"/>
          </a:xfrm>
        </p:grpSpPr>
        <p:sp>
          <p:nvSpPr>
            <p:cNvPr id="8" name="Стрелка вниз 7"/>
            <p:cNvSpPr/>
            <p:nvPr/>
          </p:nvSpPr>
          <p:spPr>
            <a:xfrm>
              <a:off x="6756400" y="2902263"/>
              <a:ext cx="106680" cy="2137415"/>
            </a:xfrm>
            <a:custGeom>
              <a:avLst/>
              <a:gdLst>
                <a:gd name="connsiteX0" fmla="*/ 0 w 205508"/>
                <a:gd name="connsiteY0" fmla="*/ 2090884 h 2183478"/>
                <a:gd name="connsiteX1" fmla="*/ 51377 w 205508"/>
                <a:gd name="connsiteY1" fmla="*/ 2090884 h 2183478"/>
                <a:gd name="connsiteX2" fmla="*/ 51377 w 205508"/>
                <a:gd name="connsiteY2" fmla="*/ 0 h 2183478"/>
                <a:gd name="connsiteX3" fmla="*/ 154131 w 205508"/>
                <a:gd name="connsiteY3" fmla="*/ 0 h 2183478"/>
                <a:gd name="connsiteX4" fmla="*/ 154131 w 205508"/>
                <a:gd name="connsiteY4" fmla="*/ 2090884 h 2183478"/>
                <a:gd name="connsiteX5" fmla="*/ 205508 w 205508"/>
                <a:gd name="connsiteY5" fmla="*/ 2090884 h 2183478"/>
                <a:gd name="connsiteX6" fmla="*/ 102754 w 205508"/>
                <a:gd name="connsiteY6" fmla="*/ 2183478 h 2183478"/>
                <a:gd name="connsiteX7" fmla="*/ 0 w 205508"/>
                <a:gd name="connsiteY7" fmla="*/ 2090884 h 2183478"/>
                <a:gd name="connsiteX0" fmla="*/ 51377 w 154131"/>
                <a:gd name="connsiteY0" fmla="*/ 2183478 h 2183478"/>
                <a:gd name="connsiteX1" fmla="*/ 0 w 154131"/>
                <a:gd name="connsiteY1" fmla="*/ 2090884 h 2183478"/>
                <a:gd name="connsiteX2" fmla="*/ 0 w 154131"/>
                <a:gd name="connsiteY2" fmla="*/ 0 h 2183478"/>
                <a:gd name="connsiteX3" fmla="*/ 102754 w 154131"/>
                <a:gd name="connsiteY3" fmla="*/ 0 h 2183478"/>
                <a:gd name="connsiteX4" fmla="*/ 102754 w 154131"/>
                <a:gd name="connsiteY4" fmla="*/ 2090884 h 2183478"/>
                <a:gd name="connsiteX5" fmla="*/ 154131 w 154131"/>
                <a:gd name="connsiteY5" fmla="*/ 2090884 h 2183478"/>
                <a:gd name="connsiteX6" fmla="*/ 51377 w 154131"/>
                <a:gd name="connsiteY6" fmla="*/ 2183478 h 2183478"/>
                <a:gd name="connsiteX0" fmla="*/ 51377 w 102754"/>
                <a:gd name="connsiteY0" fmla="*/ 2183478 h 2183478"/>
                <a:gd name="connsiteX1" fmla="*/ 0 w 102754"/>
                <a:gd name="connsiteY1" fmla="*/ 2090884 h 2183478"/>
                <a:gd name="connsiteX2" fmla="*/ 0 w 102754"/>
                <a:gd name="connsiteY2" fmla="*/ 0 h 2183478"/>
                <a:gd name="connsiteX3" fmla="*/ 102754 w 102754"/>
                <a:gd name="connsiteY3" fmla="*/ 0 h 2183478"/>
                <a:gd name="connsiteX4" fmla="*/ 102754 w 102754"/>
                <a:gd name="connsiteY4" fmla="*/ 2090884 h 2183478"/>
                <a:gd name="connsiteX5" fmla="*/ 51377 w 102754"/>
                <a:gd name="connsiteY5" fmla="*/ 2183478 h 2183478"/>
                <a:gd name="connsiteX0" fmla="*/ 102754 w 102754"/>
                <a:gd name="connsiteY0" fmla="*/ 2090884 h 2090884"/>
                <a:gd name="connsiteX1" fmla="*/ 0 w 102754"/>
                <a:gd name="connsiteY1" fmla="*/ 2090884 h 2090884"/>
                <a:gd name="connsiteX2" fmla="*/ 0 w 102754"/>
                <a:gd name="connsiteY2" fmla="*/ 0 h 2090884"/>
                <a:gd name="connsiteX3" fmla="*/ 102754 w 102754"/>
                <a:gd name="connsiteY3" fmla="*/ 0 h 2090884"/>
                <a:gd name="connsiteX4" fmla="*/ 102754 w 102754"/>
                <a:gd name="connsiteY4" fmla="*/ 2090884 h 209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54" h="2090884">
                  <a:moveTo>
                    <a:pt x="102754" y="2090884"/>
                  </a:moveTo>
                  <a:lnTo>
                    <a:pt x="0" y="2090884"/>
                  </a:lnTo>
                  <a:lnTo>
                    <a:pt x="0" y="0"/>
                  </a:lnTo>
                  <a:lnTo>
                    <a:pt x="102754" y="0"/>
                  </a:lnTo>
                  <a:lnTo>
                    <a:pt x="102754" y="209088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низ 7"/>
            <p:cNvSpPr/>
            <p:nvPr/>
          </p:nvSpPr>
          <p:spPr>
            <a:xfrm flipV="1">
              <a:off x="6428508" y="2902263"/>
              <a:ext cx="434571" cy="105096"/>
            </a:xfrm>
            <a:custGeom>
              <a:avLst/>
              <a:gdLst>
                <a:gd name="connsiteX0" fmla="*/ 0 w 205508"/>
                <a:gd name="connsiteY0" fmla="*/ 2090884 h 2183478"/>
                <a:gd name="connsiteX1" fmla="*/ 51377 w 205508"/>
                <a:gd name="connsiteY1" fmla="*/ 2090884 h 2183478"/>
                <a:gd name="connsiteX2" fmla="*/ 51377 w 205508"/>
                <a:gd name="connsiteY2" fmla="*/ 0 h 2183478"/>
                <a:gd name="connsiteX3" fmla="*/ 154131 w 205508"/>
                <a:gd name="connsiteY3" fmla="*/ 0 h 2183478"/>
                <a:gd name="connsiteX4" fmla="*/ 154131 w 205508"/>
                <a:gd name="connsiteY4" fmla="*/ 2090884 h 2183478"/>
                <a:gd name="connsiteX5" fmla="*/ 205508 w 205508"/>
                <a:gd name="connsiteY5" fmla="*/ 2090884 h 2183478"/>
                <a:gd name="connsiteX6" fmla="*/ 102754 w 205508"/>
                <a:gd name="connsiteY6" fmla="*/ 2183478 h 2183478"/>
                <a:gd name="connsiteX7" fmla="*/ 0 w 205508"/>
                <a:gd name="connsiteY7" fmla="*/ 2090884 h 2183478"/>
                <a:gd name="connsiteX0" fmla="*/ 51377 w 154131"/>
                <a:gd name="connsiteY0" fmla="*/ 2183478 h 2183478"/>
                <a:gd name="connsiteX1" fmla="*/ 0 w 154131"/>
                <a:gd name="connsiteY1" fmla="*/ 2090884 h 2183478"/>
                <a:gd name="connsiteX2" fmla="*/ 0 w 154131"/>
                <a:gd name="connsiteY2" fmla="*/ 0 h 2183478"/>
                <a:gd name="connsiteX3" fmla="*/ 102754 w 154131"/>
                <a:gd name="connsiteY3" fmla="*/ 0 h 2183478"/>
                <a:gd name="connsiteX4" fmla="*/ 102754 w 154131"/>
                <a:gd name="connsiteY4" fmla="*/ 2090884 h 2183478"/>
                <a:gd name="connsiteX5" fmla="*/ 154131 w 154131"/>
                <a:gd name="connsiteY5" fmla="*/ 2090884 h 2183478"/>
                <a:gd name="connsiteX6" fmla="*/ 51377 w 154131"/>
                <a:gd name="connsiteY6" fmla="*/ 2183478 h 2183478"/>
                <a:gd name="connsiteX0" fmla="*/ 51377 w 102754"/>
                <a:gd name="connsiteY0" fmla="*/ 2183478 h 2183478"/>
                <a:gd name="connsiteX1" fmla="*/ 0 w 102754"/>
                <a:gd name="connsiteY1" fmla="*/ 2090884 h 2183478"/>
                <a:gd name="connsiteX2" fmla="*/ 0 w 102754"/>
                <a:gd name="connsiteY2" fmla="*/ 0 h 2183478"/>
                <a:gd name="connsiteX3" fmla="*/ 102754 w 102754"/>
                <a:gd name="connsiteY3" fmla="*/ 0 h 2183478"/>
                <a:gd name="connsiteX4" fmla="*/ 102754 w 102754"/>
                <a:gd name="connsiteY4" fmla="*/ 2090884 h 2183478"/>
                <a:gd name="connsiteX5" fmla="*/ 51377 w 102754"/>
                <a:gd name="connsiteY5" fmla="*/ 2183478 h 2183478"/>
                <a:gd name="connsiteX0" fmla="*/ 102754 w 102754"/>
                <a:gd name="connsiteY0" fmla="*/ 2090884 h 2090884"/>
                <a:gd name="connsiteX1" fmla="*/ 0 w 102754"/>
                <a:gd name="connsiteY1" fmla="*/ 2090884 h 2090884"/>
                <a:gd name="connsiteX2" fmla="*/ 0 w 102754"/>
                <a:gd name="connsiteY2" fmla="*/ 0 h 2090884"/>
                <a:gd name="connsiteX3" fmla="*/ 102754 w 102754"/>
                <a:gd name="connsiteY3" fmla="*/ 0 h 2090884"/>
                <a:gd name="connsiteX4" fmla="*/ 102754 w 102754"/>
                <a:gd name="connsiteY4" fmla="*/ 2090884 h 209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54" h="2090884">
                  <a:moveTo>
                    <a:pt x="102754" y="2090884"/>
                  </a:moveTo>
                  <a:lnTo>
                    <a:pt x="0" y="2090884"/>
                  </a:lnTo>
                  <a:lnTo>
                    <a:pt x="0" y="0"/>
                  </a:lnTo>
                  <a:lnTo>
                    <a:pt x="102754" y="0"/>
                  </a:lnTo>
                  <a:lnTo>
                    <a:pt x="102754" y="209088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низ 11"/>
            <p:cNvSpPr/>
            <p:nvPr/>
          </p:nvSpPr>
          <p:spPr>
            <a:xfrm rot="5400000">
              <a:off x="6535419" y="4807758"/>
              <a:ext cx="220749" cy="4345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flipH="1">
              <a:off x="6763458" y="2923091"/>
              <a:ext cx="90000" cy="4093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 flipH="1">
              <a:off x="6763458" y="4651119"/>
              <a:ext cx="90000" cy="4093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98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между проектами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40429" y="3398113"/>
            <a:ext cx="6918960" cy="738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с интерфейсами внешних классов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40429" y="2447419"/>
            <a:ext cx="3149600" cy="600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9789" y="2447419"/>
            <a:ext cx="3149600" cy="600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Б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352724" y="3047781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7792720" y="3047781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73644" y="2467300"/>
            <a:ext cx="1468581" cy="475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Б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98667" y="2468316"/>
            <a:ext cx="1680200" cy="487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98666" y="3334443"/>
            <a:ext cx="9467273" cy="738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Ядро (интерфейсы внешних классов)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2370" y="2461583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23608" y="2455865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Г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064846" y="2475796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Д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238767" y="2976632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898945" y="2962905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730780" y="2984112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7808812" y="2950454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9846080" y="2986809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Зависимости между проектами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98666" y="4447527"/>
            <a:ext cx="9467273" cy="738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>
            <a:off x="5730780" y="4088373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между проектами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3205" y="2374041"/>
            <a:ext cx="1468581" cy="475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Б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3205" y="3181946"/>
            <a:ext cx="9394101" cy="662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А (основной проект)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36620" y="4210542"/>
            <a:ext cx="9467273" cy="738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Ядро (интерфейсы внешних классов)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81931" y="2368324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23169" y="2385590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Г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64407" y="2382537"/>
            <a:ext cx="1801093" cy="4871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Д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36620" y="5328468"/>
            <a:ext cx="9467273" cy="738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03909" y="2340408"/>
            <a:ext cx="279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Вспомогательные</a:t>
            </a:r>
          </a:p>
          <a:p>
            <a:r>
              <a:rPr lang="ru-RU" dirty="0" smtClean="0"/>
              <a:t>проекты</a:t>
            </a:r>
          </a:p>
        </p:txBody>
      </p:sp>
      <p:sp>
        <p:nvSpPr>
          <p:cNvPr id="13" name="Стрелка вниз 12"/>
          <p:cNvSpPr/>
          <p:nvPr/>
        </p:nvSpPr>
        <p:spPr>
          <a:xfrm>
            <a:off x="5568734" y="4966778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5557159" y="3870294"/>
            <a:ext cx="217978" cy="35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7"/>
          <p:cNvSpPr/>
          <p:nvPr/>
        </p:nvSpPr>
        <p:spPr>
          <a:xfrm flipH="1">
            <a:off x="306135" y="2600303"/>
            <a:ext cx="106161" cy="1989567"/>
          </a:xfrm>
          <a:custGeom>
            <a:avLst/>
            <a:gdLst>
              <a:gd name="connsiteX0" fmla="*/ 0 w 205508"/>
              <a:gd name="connsiteY0" fmla="*/ 2090884 h 2183478"/>
              <a:gd name="connsiteX1" fmla="*/ 51377 w 205508"/>
              <a:gd name="connsiteY1" fmla="*/ 2090884 h 2183478"/>
              <a:gd name="connsiteX2" fmla="*/ 51377 w 205508"/>
              <a:gd name="connsiteY2" fmla="*/ 0 h 2183478"/>
              <a:gd name="connsiteX3" fmla="*/ 154131 w 205508"/>
              <a:gd name="connsiteY3" fmla="*/ 0 h 2183478"/>
              <a:gd name="connsiteX4" fmla="*/ 154131 w 205508"/>
              <a:gd name="connsiteY4" fmla="*/ 2090884 h 2183478"/>
              <a:gd name="connsiteX5" fmla="*/ 205508 w 205508"/>
              <a:gd name="connsiteY5" fmla="*/ 2090884 h 2183478"/>
              <a:gd name="connsiteX6" fmla="*/ 102754 w 205508"/>
              <a:gd name="connsiteY6" fmla="*/ 2183478 h 2183478"/>
              <a:gd name="connsiteX7" fmla="*/ 0 w 205508"/>
              <a:gd name="connsiteY7" fmla="*/ 2090884 h 2183478"/>
              <a:gd name="connsiteX0" fmla="*/ 51377 w 154131"/>
              <a:gd name="connsiteY0" fmla="*/ 2183478 h 2183478"/>
              <a:gd name="connsiteX1" fmla="*/ 0 w 154131"/>
              <a:gd name="connsiteY1" fmla="*/ 2090884 h 2183478"/>
              <a:gd name="connsiteX2" fmla="*/ 0 w 154131"/>
              <a:gd name="connsiteY2" fmla="*/ 0 h 2183478"/>
              <a:gd name="connsiteX3" fmla="*/ 102754 w 154131"/>
              <a:gd name="connsiteY3" fmla="*/ 0 h 2183478"/>
              <a:gd name="connsiteX4" fmla="*/ 102754 w 154131"/>
              <a:gd name="connsiteY4" fmla="*/ 2090884 h 2183478"/>
              <a:gd name="connsiteX5" fmla="*/ 154131 w 154131"/>
              <a:gd name="connsiteY5" fmla="*/ 2090884 h 2183478"/>
              <a:gd name="connsiteX6" fmla="*/ 51377 w 154131"/>
              <a:gd name="connsiteY6" fmla="*/ 2183478 h 2183478"/>
              <a:gd name="connsiteX0" fmla="*/ 51377 w 102754"/>
              <a:gd name="connsiteY0" fmla="*/ 2183478 h 2183478"/>
              <a:gd name="connsiteX1" fmla="*/ 0 w 102754"/>
              <a:gd name="connsiteY1" fmla="*/ 2090884 h 2183478"/>
              <a:gd name="connsiteX2" fmla="*/ 0 w 102754"/>
              <a:gd name="connsiteY2" fmla="*/ 0 h 2183478"/>
              <a:gd name="connsiteX3" fmla="*/ 102754 w 102754"/>
              <a:gd name="connsiteY3" fmla="*/ 0 h 2183478"/>
              <a:gd name="connsiteX4" fmla="*/ 102754 w 102754"/>
              <a:gd name="connsiteY4" fmla="*/ 2090884 h 2183478"/>
              <a:gd name="connsiteX5" fmla="*/ 51377 w 102754"/>
              <a:gd name="connsiteY5" fmla="*/ 2183478 h 2183478"/>
              <a:gd name="connsiteX0" fmla="*/ 102754 w 102754"/>
              <a:gd name="connsiteY0" fmla="*/ 2090884 h 2090884"/>
              <a:gd name="connsiteX1" fmla="*/ 0 w 102754"/>
              <a:gd name="connsiteY1" fmla="*/ 2090884 h 2090884"/>
              <a:gd name="connsiteX2" fmla="*/ 0 w 102754"/>
              <a:gd name="connsiteY2" fmla="*/ 0 h 2090884"/>
              <a:gd name="connsiteX3" fmla="*/ 102754 w 102754"/>
              <a:gd name="connsiteY3" fmla="*/ 0 h 2090884"/>
              <a:gd name="connsiteX4" fmla="*/ 102754 w 102754"/>
              <a:gd name="connsiteY4" fmla="*/ 2090884 h 209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54" h="2090884">
                <a:moveTo>
                  <a:pt x="102754" y="2090884"/>
                </a:moveTo>
                <a:lnTo>
                  <a:pt x="0" y="2090884"/>
                </a:lnTo>
                <a:lnTo>
                  <a:pt x="0" y="0"/>
                </a:lnTo>
                <a:lnTo>
                  <a:pt x="102754" y="0"/>
                </a:lnTo>
                <a:lnTo>
                  <a:pt x="102754" y="20908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7"/>
          <p:cNvSpPr/>
          <p:nvPr/>
        </p:nvSpPr>
        <p:spPr>
          <a:xfrm flipH="1" flipV="1">
            <a:off x="306138" y="2600303"/>
            <a:ext cx="432457" cy="97826"/>
          </a:xfrm>
          <a:custGeom>
            <a:avLst/>
            <a:gdLst>
              <a:gd name="connsiteX0" fmla="*/ 0 w 205508"/>
              <a:gd name="connsiteY0" fmla="*/ 2090884 h 2183478"/>
              <a:gd name="connsiteX1" fmla="*/ 51377 w 205508"/>
              <a:gd name="connsiteY1" fmla="*/ 2090884 h 2183478"/>
              <a:gd name="connsiteX2" fmla="*/ 51377 w 205508"/>
              <a:gd name="connsiteY2" fmla="*/ 0 h 2183478"/>
              <a:gd name="connsiteX3" fmla="*/ 154131 w 205508"/>
              <a:gd name="connsiteY3" fmla="*/ 0 h 2183478"/>
              <a:gd name="connsiteX4" fmla="*/ 154131 w 205508"/>
              <a:gd name="connsiteY4" fmla="*/ 2090884 h 2183478"/>
              <a:gd name="connsiteX5" fmla="*/ 205508 w 205508"/>
              <a:gd name="connsiteY5" fmla="*/ 2090884 h 2183478"/>
              <a:gd name="connsiteX6" fmla="*/ 102754 w 205508"/>
              <a:gd name="connsiteY6" fmla="*/ 2183478 h 2183478"/>
              <a:gd name="connsiteX7" fmla="*/ 0 w 205508"/>
              <a:gd name="connsiteY7" fmla="*/ 2090884 h 2183478"/>
              <a:gd name="connsiteX0" fmla="*/ 51377 w 154131"/>
              <a:gd name="connsiteY0" fmla="*/ 2183478 h 2183478"/>
              <a:gd name="connsiteX1" fmla="*/ 0 w 154131"/>
              <a:gd name="connsiteY1" fmla="*/ 2090884 h 2183478"/>
              <a:gd name="connsiteX2" fmla="*/ 0 w 154131"/>
              <a:gd name="connsiteY2" fmla="*/ 0 h 2183478"/>
              <a:gd name="connsiteX3" fmla="*/ 102754 w 154131"/>
              <a:gd name="connsiteY3" fmla="*/ 0 h 2183478"/>
              <a:gd name="connsiteX4" fmla="*/ 102754 w 154131"/>
              <a:gd name="connsiteY4" fmla="*/ 2090884 h 2183478"/>
              <a:gd name="connsiteX5" fmla="*/ 154131 w 154131"/>
              <a:gd name="connsiteY5" fmla="*/ 2090884 h 2183478"/>
              <a:gd name="connsiteX6" fmla="*/ 51377 w 154131"/>
              <a:gd name="connsiteY6" fmla="*/ 2183478 h 2183478"/>
              <a:gd name="connsiteX0" fmla="*/ 51377 w 102754"/>
              <a:gd name="connsiteY0" fmla="*/ 2183478 h 2183478"/>
              <a:gd name="connsiteX1" fmla="*/ 0 w 102754"/>
              <a:gd name="connsiteY1" fmla="*/ 2090884 h 2183478"/>
              <a:gd name="connsiteX2" fmla="*/ 0 w 102754"/>
              <a:gd name="connsiteY2" fmla="*/ 0 h 2183478"/>
              <a:gd name="connsiteX3" fmla="*/ 102754 w 102754"/>
              <a:gd name="connsiteY3" fmla="*/ 0 h 2183478"/>
              <a:gd name="connsiteX4" fmla="*/ 102754 w 102754"/>
              <a:gd name="connsiteY4" fmla="*/ 2090884 h 2183478"/>
              <a:gd name="connsiteX5" fmla="*/ 51377 w 102754"/>
              <a:gd name="connsiteY5" fmla="*/ 2183478 h 2183478"/>
              <a:gd name="connsiteX0" fmla="*/ 102754 w 102754"/>
              <a:gd name="connsiteY0" fmla="*/ 2090884 h 2090884"/>
              <a:gd name="connsiteX1" fmla="*/ 0 w 102754"/>
              <a:gd name="connsiteY1" fmla="*/ 2090884 h 2090884"/>
              <a:gd name="connsiteX2" fmla="*/ 0 w 102754"/>
              <a:gd name="connsiteY2" fmla="*/ 0 h 2090884"/>
              <a:gd name="connsiteX3" fmla="*/ 102754 w 102754"/>
              <a:gd name="connsiteY3" fmla="*/ 0 h 2090884"/>
              <a:gd name="connsiteX4" fmla="*/ 102754 w 102754"/>
              <a:gd name="connsiteY4" fmla="*/ 2090884 h 209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54" h="2090884">
                <a:moveTo>
                  <a:pt x="102754" y="2090884"/>
                </a:moveTo>
                <a:lnTo>
                  <a:pt x="0" y="2090884"/>
                </a:lnTo>
                <a:lnTo>
                  <a:pt x="0" y="0"/>
                </a:lnTo>
                <a:lnTo>
                  <a:pt x="102754" y="0"/>
                </a:lnTo>
                <a:lnTo>
                  <a:pt x="102754" y="20908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 rot="16200000" flipH="1">
            <a:off x="665119" y="4114527"/>
            <a:ext cx="219541" cy="93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15712" y="2689140"/>
            <a:ext cx="89562" cy="38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15712" y="4251339"/>
            <a:ext cx="89562" cy="38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авая фигурная скобка 28"/>
          <p:cNvSpPr/>
          <p:nvPr/>
        </p:nvSpPr>
        <p:spPr>
          <a:xfrm rot="10800000">
            <a:off x="822203" y="2163979"/>
            <a:ext cx="487956" cy="960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 rot="16200000" flipH="1">
            <a:off x="694683" y="3048841"/>
            <a:ext cx="219541" cy="93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15712" y="3368404"/>
            <a:ext cx="89562" cy="38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авая фигурная скобка 20"/>
          <p:cNvSpPr/>
          <p:nvPr/>
        </p:nvSpPr>
        <p:spPr>
          <a:xfrm>
            <a:off x="10943149" y="3368404"/>
            <a:ext cx="348239" cy="2698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авая фигурная скобка 21"/>
          <p:cNvSpPr/>
          <p:nvPr/>
        </p:nvSpPr>
        <p:spPr>
          <a:xfrm>
            <a:off x="8784564" y="2176302"/>
            <a:ext cx="487956" cy="960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 rot="5400000">
            <a:off x="10136505" y="4782112"/>
            <a:ext cx="27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Ядро приложения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43642" y="5315777"/>
            <a:ext cx="9467273" cy="738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Models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36620" y="4212648"/>
            <a:ext cx="9467273" cy="738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Services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280227" y="3189557"/>
            <a:ext cx="9394101" cy="662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9296289" y="2476759"/>
            <a:ext cx="27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Infrastructure</a:t>
            </a:r>
            <a:endParaRPr lang="ru-RU" dirty="0" smtClean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10125522" y="5024456"/>
            <a:ext cx="27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Core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89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 animBg="1"/>
      <p:bldP spid="35" grpId="0" animBg="1"/>
      <p:bldP spid="38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AutoShape 2" descr="onion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onion archite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98" y="1807721"/>
            <a:ext cx="4983565" cy="48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ПРОЕКТА на </a:t>
            </a:r>
            <a:r>
              <a:rPr lang="en-US" dirty="0" smtClean="0"/>
              <a:t>ONION </a:t>
            </a:r>
            <a:r>
              <a:rPr lang="ru-RU" dirty="0" smtClean="0"/>
              <a:t>архитектуре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«Шашки с искусственным интеллектом» </a:t>
            </a:r>
            <a:r>
              <a:rPr lang="en-US" dirty="0">
                <a:hlinkClick r:id="rId2"/>
              </a:rPr>
              <a:t>https://github.com/sergeyryskulov/Checkers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0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Рекомендуется в больших проектах использовать </a:t>
            </a:r>
            <a:r>
              <a:rPr lang="en-US" dirty="0" smtClean="0"/>
              <a:t>onion </a:t>
            </a:r>
            <a:r>
              <a:rPr lang="ru-RU" dirty="0" smtClean="0"/>
              <a:t>подход к разделению программы на модули.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Такой подход лучше масштабируется по сравнению с 3-слойной архитектурой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78" y="4117571"/>
            <a:ext cx="2675316" cy="25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692" y="2249487"/>
            <a:ext cx="10745788" cy="3541714"/>
          </a:xfrm>
        </p:spPr>
        <p:txBody>
          <a:bodyPr/>
          <a:lstStyle/>
          <a:p>
            <a:r>
              <a:rPr lang="ru-RU" dirty="0" smtClean="0"/>
              <a:t>Ролик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smtClean="0"/>
              <a:t>Onion </a:t>
            </a:r>
            <a:r>
              <a:rPr lang="ru-RU" dirty="0" smtClean="0"/>
              <a:t>архитектуре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ютубе</a:t>
            </a:r>
            <a:r>
              <a:rPr lang="ru-RU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www.youtube.com/watch?v=oC2Ty8H9jck</a:t>
            </a:r>
            <a:endParaRPr lang="en-US" dirty="0" smtClean="0"/>
          </a:p>
          <a:p>
            <a:r>
              <a:rPr lang="ru-RU" dirty="0" smtClean="0"/>
              <a:t>«Большая синяя</a:t>
            </a:r>
            <a:r>
              <a:rPr lang="en-US" dirty="0" smtClean="0"/>
              <a:t>/</a:t>
            </a:r>
            <a:r>
              <a:rPr lang="ru-RU" dirty="0" smtClean="0"/>
              <a:t>красная книга по </a:t>
            </a:r>
            <a:r>
              <a:rPr lang="en-US" dirty="0" smtClean="0"/>
              <a:t>DDD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Пример проекта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github.com/sergeyryskulov/Checkers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3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2400" y="2446279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2400" y="3412403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2400" y="4384992"/>
            <a:ext cx="3736109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6640022" y="2454103"/>
            <a:ext cx="480291" cy="26319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203440" y="3633213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Трехслойная архитектура проектов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388473" y="3120533"/>
            <a:ext cx="253723" cy="281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385379" y="4093122"/>
            <a:ext cx="253723" cy="281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262532" y="5780607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Устарела т. к. плохо масштабируется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2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61307" cy="1478570"/>
          </a:xfrm>
        </p:spPr>
        <p:txBody>
          <a:bodyPr/>
          <a:lstStyle/>
          <a:p>
            <a:r>
              <a:rPr lang="ru-RU" dirty="0" smtClean="0"/>
              <a:t>НЕДОСТАТКИ </a:t>
            </a:r>
            <a:r>
              <a:rPr lang="ru-RU" dirty="0" smtClean="0"/>
              <a:t>трехслойной </a:t>
            </a:r>
            <a:r>
              <a:rPr lang="ru-RU" dirty="0" smtClean="0"/>
              <a:t>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Трех проектов </a:t>
            </a:r>
            <a:r>
              <a:rPr lang="ru-RU" dirty="0" smtClean="0"/>
              <a:t>недостаточно</a:t>
            </a:r>
            <a:endParaRPr lang="ru-RU" dirty="0" smtClean="0"/>
          </a:p>
          <a:p>
            <a:r>
              <a:rPr lang="ru-RU" dirty="0" smtClean="0"/>
              <a:t>Все связано со всем</a:t>
            </a:r>
          </a:p>
          <a:p>
            <a:r>
              <a:rPr lang="ru-RU" dirty="0" smtClean="0"/>
              <a:t>Нет ядра (центрального </a:t>
            </a:r>
            <a:r>
              <a:rPr lang="ru-RU" dirty="0" smtClean="0"/>
              <a:t>модуля)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1412" y="2249486"/>
            <a:ext cx="4852988" cy="574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/>
          <a:lstStyle/>
          <a:p>
            <a:r>
              <a:rPr lang="ru-RU" dirty="0"/>
              <a:t>Как </a:t>
            </a:r>
            <a:r>
              <a:rPr lang="ru-RU" dirty="0" smtClean="0"/>
              <a:t>разбить классы </a:t>
            </a:r>
            <a:r>
              <a:rPr lang="ru-RU" dirty="0"/>
              <a:t>на </a:t>
            </a:r>
            <a:r>
              <a:rPr lang="ru-RU" dirty="0" smtClean="0"/>
              <a:t>модули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Кухонный ящик, органайзер, лоток для столовых приборов, посуда,  разделительная коробка для хранения столовых приборов, ложка, вилка, полка  для ножей | Дом и сад | АлиЭкспрес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4433"/>
            <a:ext cx="3181868" cy="31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рядок бережет время! Системы хранения + подарки от STANLEY - новости  интернет магазина ВсеИнструменты.ру от 22.05.2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0" r="10980"/>
          <a:stretch/>
        </p:blipFill>
        <p:spPr bwMode="auto">
          <a:xfrm>
            <a:off x="6350000" y="3174678"/>
            <a:ext cx="3734800" cy="31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7892" y="1912422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как вы распределяете вещи дома между ящиками?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9478" y="2370972"/>
            <a:ext cx="857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функционалу или исходя из того, из какого материалы они сделаны?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7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Лучше разбивать систему  на модули исходя из функционала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3273" y="2687782"/>
            <a:ext cx="356523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Функционал 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3273" y="4543424"/>
            <a:ext cx="356523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Функционал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6721302" y="2667463"/>
            <a:ext cx="487957" cy="26319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284720" y="3866893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63273" y="3615603"/>
            <a:ext cx="3565236" cy="674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Функционал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59812" y="2210403"/>
            <a:ext cx="3468254" cy="2032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659812" y="4736711"/>
            <a:ext cx="3565236" cy="1569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07891" y="2210402"/>
            <a:ext cx="3565236" cy="20320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76267" cy="14785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СПЕЦИФИЧНЫЕ ТЕРМИНЫ являются маркерами для выделения функциональных модулей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19712" y="3057920"/>
            <a:ext cx="3084946" cy="831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Понятия, специфичные для склада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42655" y="239506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ru-RU" dirty="0" smtClean="0"/>
              <a:t>«Склад»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60292" y="2395069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ru-RU" dirty="0" smtClean="0"/>
              <a:t>«Бухгалтерия»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48036" y="3108687"/>
            <a:ext cx="3084946" cy="831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Термины, специфичные для бухгалтерии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99957" y="5323034"/>
            <a:ext cx="3084946" cy="831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Понятия, специфичные для продаж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008909" y="487360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ru-RU" dirty="0" smtClean="0"/>
              <a:t>«Продажи»</a:t>
            </a:r>
            <a:endParaRPr lang="ru-RU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9125528" y="2241670"/>
            <a:ext cx="487957" cy="41692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841346" y="4090380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Проекты</a:t>
            </a:r>
          </a:p>
          <a:p>
            <a:r>
              <a:rPr lang="en-US" dirty="0" smtClean="0"/>
              <a:t>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ТРЕХСЛОЙНОЙ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увеличении масштабов системы:</a:t>
            </a:r>
          </a:p>
          <a:p>
            <a:r>
              <a:rPr lang="ru-RU" dirty="0" smtClean="0"/>
              <a:t>Трех проектов недостаточно</a:t>
            </a:r>
          </a:p>
          <a:p>
            <a:r>
              <a:rPr lang="ru-RU" dirty="0" smtClean="0"/>
              <a:t>Все связано со всем</a:t>
            </a:r>
          </a:p>
          <a:p>
            <a:r>
              <a:rPr lang="ru-RU" dirty="0" smtClean="0"/>
              <a:t>Нет ядра (основной части системы с главными классами)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1412" y="3346766"/>
            <a:ext cx="3522028" cy="574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Интересное про айсберги"/>
          <p:cNvSpPr>
            <a:spLocks noChangeAspect="1" noChangeArrowheads="1"/>
          </p:cNvSpPr>
          <p:nvPr/>
        </p:nvSpPr>
        <p:spPr bwMode="auto">
          <a:xfrm>
            <a:off x="1762702" y="25997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41120" y="2599718"/>
            <a:ext cx="1066801" cy="99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41120" y="3596812"/>
            <a:ext cx="1066801" cy="2905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8007917" y="3666836"/>
            <a:ext cx="487956" cy="27239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95867" y="48647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Скрытая (приватная) часть</a:t>
            </a:r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8007916" y="2636720"/>
            <a:ext cx="487956" cy="960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595867" y="298760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Небольшая публичная часть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0800000">
            <a:off x="6059189" y="2599717"/>
            <a:ext cx="487956" cy="39022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136532" y="438649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Класс – это айсберг</a:t>
            </a:r>
            <a:endParaRPr lang="ru-RU" dirty="0"/>
          </a:p>
        </p:txBody>
      </p:sp>
      <p:pic>
        <p:nvPicPr>
          <p:cNvPr id="18" name="Picture 4" descr="Интересное про айсбер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9" y="2799753"/>
            <a:ext cx="3919658" cy="29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742</TotalTime>
  <Words>335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ONION подход к РАЗДЕЛЕНИЮ ПРОГРАММЫ НА МОДУЛИ</vt:lpstr>
      <vt:lpstr>МАТЕРИАЛЫ</vt:lpstr>
      <vt:lpstr>Трехслойная архитектура проектов</vt:lpstr>
      <vt:lpstr>НЕДОСТАТКИ трехслойной АРХИТЕКТУРЫ</vt:lpstr>
      <vt:lpstr>Как разбить классы на модули?</vt:lpstr>
      <vt:lpstr>Лучше разбивать систему  на модули исходя из функционала</vt:lpstr>
      <vt:lpstr>СПЕЦИФИЧНЫЕ ТЕРМИНЫ являются маркерами для выделения функциональных модулей</vt:lpstr>
      <vt:lpstr>НЕДОСТАТКИ ТРЕХСЛОЙНОЙ АРХИТЕКТУРЫ</vt:lpstr>
      <vt:lpstr>Класс – это айсберг</vt:lpstr>
      <vt:lpstr>А ПРОЕКТ – это айсберг?</vt:lpstr>
      <vt:lpstr>Как скрыть внутренние классы?</vt:lpstr>
      <vt:lpstr>Зависимости между проектами</vt:lpstr>
      <vt:lpstr>Зависимости между проектами</vt:lpstr>
      <vt:lpstr>Зависимости между проектами</vt:lpstr>
      <vt:lpstr>ONION архитектура</vt:lpstr>
      <vt:lpstr>ПРИМЕР ПРОЕКТА на ONION архитектуре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DDD</dc:title>
  <dc:creator>Пользователь Windows</dc:creator>
  <cp:lastModifiedBy>Пользователь Windows</cp:lastModifiedBy>
  <cp:revision>33</cp:revision>
  <dcterms:created xsi:type="dcterms:W3CDTF">2022-11-27T01:51:59Z</dcterms:created>
  <dcterms:modified xsi:type="dcterms:W3CDTF">2022-12-04T15:09:45Z</dcterms:modified>
</cp:coreProperties>
</file>