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1" r:id="rId6"/>
    <p:sldId id="262" r:id="rId7"/>
    <p:sldId id="264" r:id="rId8"/>
    <p:sldId id="276" r:id="rId9"/>
    <p:sldId id="274" r:id="rId10"/>
    <p:sldId id="269" r:id="rId11"/>
    <p:sldId id="275" r:id="rId12"/>
    <p:sldId id="271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7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5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3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6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0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7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3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4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1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C4EE-035D-4EB2-9FD7-4BDE5EF6E83F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642A-B510-4FA2-8272-2B38513FCD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0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/url?sa=i&amp;rct=j&amp;q=&amp;esrc=s&amp;source=images&amp;cd=&amp;ved=2ahUKEwibg77nt8XiAhXMpYsKHYY3BwYQjRx6BAgBEAU&amp;url=http%3A%2F%2Fwww.art-portrets.ru%2Fpismo_zaporozhtsev.html&amp;psig=AOvVaw1Q3bVV3xvZdwxLDmWv-iT1&amp;ust=15593805925534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4012" y="1353474"/>
            <a:ext cx="10527323" cy="2387600"/>
          </a:xfrm>
        </p:spPr>
        <p:txBody>
          <a:bodyPr/>
          <a:lstStyle/>
          <a:p>
            <a:r>
              <a:rPr lang="ru-RU" dirty="0" smtClean="0"/>
              <a:t>Стандарты на архитектуру кода группы </a:t>
            </a:r>
            <a:r>
              <a:rPr lang="en-US" dirty="0" err="1" smtClean="0"/>
              <a:t>DocsVision</a:t>
            </a:r>
            <a:r>
              <a:rPr lang="ru-RU" dirty="0" smtClean="0"/>
              <a:t> (часть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2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для примера проект </a:t>
            </a:r>
            <a:r>
              <a:rPr lang="en-US" dirty="0" err="1" smtClean="0"/>
              <a:t>DVExtension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4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600" dirty="0" smtClean="0"/>
              <a:t>Разделяем </a:t>
            </a:r>
            <a:r>
              <a:rPr lang="ru-RU" sz="2600" dirty="0"/>
              <a:t>код на </a:t>
            </a:r>
            <a:r>
              <a:rPr lang="ru-RU" sz="2600" dirty="0" smtClean="0"/>
              <a:t>слой </a:t>
            </a:r>
            <a:r>
              <a:rPr lang="ru-RU" sz="2600" dirty="0"/>
              <a:t>пользовательского интерфейса, </a:t>
            </a:r>
            <a:r>
              <a:rPr lang="ru-RU" sz="2600" dirty="0" err="1"/>
              <a:t>бизне</a:t>
            </a:r>
            <a:r>
              <a:rPr lang="en-US" sz="2600" dirty="0"/>
              <a:t>c</a:t>
            </a:r>
            <a:r>
              <a:rPr lang="ru-RU" sz="2600" dirty="0"/>
              <a:t>-логики и доступа к данным</a:t>
            </a:r>
            <a:endParaRPr lang="en-US" sz="2600" dirty="0"/>
          </a:p>
          <a:p>
            <a:r>
              <a:rPr lang="ru-RU" sz="2600" dirty="0" smtClean="0"/>
              <a:t>Бизнес-логику делим </a:t>
            </a:r>
            <a:r>
              <a:rPr lang="ru-RU" sz="2600" dirty="0"/>
              <a:t>на модули </a:t>
            </a:r>
            <a:r>
              <a:rPr lang="ru-RU" sz="2600" dirty="0" smtClean="0"/>
              <a:t>исходя из ограниченных контекстов </a:t>
            </a:r>
            <a:r>
              <a:rPr lang="en-US" sz="2600" dirty="0" smtClean="0"/>
              <a:t>DDD</a:t>
            </a:r>
          </a:p>
          <a:p>
            <a:r>
              <a:rPr lang="ru-RU" sz="2600" dirty="0" smtClean="0"/>
              <a:t>Доступ </a:t>
            </a:r>
            <a:r>
              <a:rPr lang="ru-RU" sz="2600" dirty="0"/>
              <a:t>к данным </a:t>
            </a:r>
            <a:r>
              <a:rPr lang="ru-RU" sz="2600" dirty="0" smtClean="0"/>
              <a:t>делим </a:t>
            </a:r>
            <a:r>
              <a:rPr lang="ru-RU" sz="2600" dirty="0"/>
              <a:t>на модули исходя из источников </a:t>
            </a:r>
            <a:r>
              <a:rPr lang="ru-RU" sz="2600" dirty="0" smtClean="0"/>
              <a:t>данных</a:t>
            </a:r>
            <a:endParaRPr lang="en-US" sz="2600" dirty="0"/>
          </a:p>
          <a:p>
            <a:r>
              <a:rPr lang="ru-RU" sz="2600" dirty="0"/>
              <a:t>Классы внутри каждого модуля</a:t>
            </a:r>
            <a:r>
              <a:rPr lang="en-US" sz="2600" dirty="0"/>
              <a:t> </a:t>
            </a:r>
            <a:r>
              <a:rPr lang="ru-RU" sz="2600" dirty="0" smtClean="0"/>
              <a:t>делим </a:t>
            </a:r>
            <a:r>
              <a:rPr lang="ru-RU" sz="2600" dirty="0"/>
              <a:t>по категориям – </a:t>
            </a:r>
            <a:r>
              <a:rPr lang="ru-RU" sz="2600" dirty="0" err="1"/>
              <a:t>репозиторий</a:t>
            </a:r>
            <a:r>
              <a:rPr lang="ru-RU" sz="2600" dirty="0"/>
              <a:t>, сервис, модель, и. т. д. </a:t>
            </a:r>
            <a:endParaRPr lang="ru-RU" sz="2600" dirty="0" smtClean="0"/>
          </a:p>
          <a:p>
            <a:r>
              <a:rPr lang="ru-RU" sz="2600" dirty="0"/>
              <a:t>Следует подумать о создании единого словаря </a:t>
            </a:r>
            <a:r>
              <a:rPr lang="ru-RU" sz="2600" dirty="0" smtClean="0"/>
              <a:t>терминов</a:t>
            </a:r>
            <a:endParaRPr lang="en-US" sz="2600" dirty="0"/>
          </a:p>
          <a:p>
            <a:r>
              <a:rPr lang="ru-RU" sz="2600" dirty="0" smtClean="0"/>
              <a:t>Для </a:t>
            </a:r>
            <a:r>
              <a:rPr lang="ru-RU" sz="2600" dirty="0"/>
              <a:t>связи между классами </a:t>
            </a:r>
            <a:r>
              <a:rPr lang="ru-RU" sz="2600" dirty="0" smtClean="0"/>
              <a:t>используем технологию </a:t>
            </a:r>
            <a:r>
              <a:rPr lang="ru-RU" sz="2600" dirty="0"/>
              <a:t>внедрения зависимости</a:t>
            </a:r>
            <a:br>
              <a:rPr lang="ru-RU" sz="2600" dirty="0"/>
            </a:br>
            <a:endParaRPr lang="ru-RU" sz="2600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7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9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8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Выноска-облако 4"/>
          <p:cNvSpPr/>
          <p:nvPr/>
        </p:nvSpPr>
        <p:spPr>
          <a:xfrm>
            <a:off x="7339170" y="1866642"/>
            <a:ext cx="3755098" cy="1520818"/>
          </a:xfrm>
          <a:prstGeom prst="cloudCallout">
            <a:avLst>
              <a:gd name="adj1" fmla="val 207123"/>
              <a:gd name="adj2" fmla="val 30918"/>
            </a:avLst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бмен идеями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модулями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между сотрудниками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Выноска-облако 5"/>
          <p:cNvSpPr/>
          <p:nvPr/>
        </p:nvSpPr>
        <p:spPr>
          <a:xfrm>
            <a:off x="296028" y="2452888"/>
            <a:ext cx="3679652" cy="1546860"/>
          </a:xfrm>
          <a:prstGeom prst="cloudCallout">
            <a:avLst>
              <a:gd name="adj1" fmla="val -214412"/>
              <a:gd name="adj2" fmla="val 480470"/>
            </a:avLst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Адаптация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новых сотрудников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Выноска-облако 6"/>
          <p:cNvSpPr/>
          <p:nvPr/>
        </p:nvSpPr>
        <p:spPr>
          <a:xfrm>
            <a:off x="2759356" y="3896126"/>
            <a:ext cx="3676664" cy="1473215"/>
          </a:xfrm>
          <a:prstGeom prst="cloudCallout">
            <a:avLst>
              <a:gd name="adj1" fmla="val 236028"/>
              <a:gd name="adj2" fmla="val 418787"/>
            </a:avLst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Сопровождение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кода уволенных сотрудников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Выноска-облако 7"/>
          <p:cNvSpPr/>
          <p:nvPr/>
        </p:nvSpPr>
        <p:spPr>
          <a:xfrm>
            <a:off x="7097122" y="3933202"/>
            <a:ext cx="3755098" cy="1537860"/>
          </a:xfrm>
          <a:prstGeom prst="cloudCallout">
            <a:avLst>
              <a:gd name="adj1" fmla="val 214262"/>
              <a:gd name="adj2" fmla="val -24598"/>
            </a:avLst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Выбор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архитектуры коллективных проектов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Надпись 16"/>
          <p:cNvSpPr txBox="1"/>
          <p:nvPr/>
        </p:nvSpPr>
        <p:spPr>
          <a:xfrm>
            <a:off x="4295996" y="2607247"/>
            <a:ext cx="3478306" cy="3683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Светлое счастье</a:t>
            </a:r>
            <a:b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программистов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Доксвижена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Солнце 9"/>
          <p:cNvSpPr/>
          <p:nvPr/>
        </p:nvSpPr>
        <p:spPr>
          <a:xfrm>
            <a:off x="4660046" y="851077"/>
            <a:ext cx="1775974" cy="1775974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9066" y="6323372"/>
            <a:ext cx="853216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Договориться о стандартах на архитектуру кода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769066" y="5963313"/>
            <a:ext cx="8532167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с этим делать?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Картинки по запросу письмо казаков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720453"/>
            <a:ext cx="6136862" cy="47415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2455148" y="5980397"/>
            <a:ext cx="7482672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Стандарты – это набор договорённостей о том, как писать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37178" y="5824949"/>
            <a:ext cx="8941124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договориться о том, как будем раскладывать код по полочкам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Разложить по полочкам. И передать потомка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48" y="737489"/>
            <a:ext cx="77231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00523" y="1747677"/>
            <a:ext cx="9510426" cy="323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 данных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внешняя система, с которой работает наш код (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база данных или веб-сервис)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класс, который строит запросы к источнику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класс, который создает низкоуровневый коннект до системы</a:t>
            </a:r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Сервис –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класс, реализующий бизнес-логику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верхнеуровый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сервис (в больших системах это сервис, который манипулирует другими сервисами)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47925" y="659460"/>
            <a:ext cx="748267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некоторые понятия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64894"/>
              </p:ext>
            </p:extLst>
          </p:nvPr>
        </p:nvGraphicFramePr>
        <p:xfrm>
          <a:off x="2963817" y="1979175"/>
          <a:ext cx="5883003" cy="29232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61154">
                  <a:extLst>
                    <a:ext uri="{9D8B030D-6E8A-4147-A177-3AD203B41FA5}">
                      <a16:colId xmlns:a16="http://schemas.microsoft.com/office/drawing/2014/main" val="1968324072"/>
                    </a:ext>
                  </a:extLst>
                </a:gridCol>
                <a:gridCol w="3821849">
                  <a:extLst>
                    <a:ext uri="{9D8B030D-6E8A-4147-A177-3AD203B41FA5}">
                      <a16:colId xmlns:a16="http://schemas.microsoft.com/office/drawing/2014/main" val="1264896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r>
                        <a:rPr lang="ru-RU" baseline="0" dirty="0" smtClean="0"/>
                        <a:t> класса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Конвенция</a:t>
                      </a:r>
                      <a:r>
                        <a:rPr lang="ru-RU" baseline="0" dirty="0" smtClean="0"/>
                        <a:t> наименования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30994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Репозиторий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Repository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78246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Контекст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Context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65508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smtClean="0"/>
                        <a:t>Сервис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Service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127456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UseCase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5741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*</a:t>
                      </a:r>
                      <a:r>
                        <a:rPr lang="en-US" dirty="0" smtClean="0"/>
                        <a:t>Model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*</a:t>
                      </a:r>
                      <a:r>
                        <a:rPr lang="en-US" baseline="0" dirty="0" err="1" smtClean="0"/>
                        <a:t>ViewModel</a:t>
                      </a:r>
                      <a:r>
                        <a:rPr lang="en-US" baseline="0" dirty="0" smtClean="0"/>
                        <a:t>, *</a:t>
                      </a:r>
                      <a:r>
                        <a:rPr lang="en-US" baseline="0" dirty="0" err="1" smtClean="0"/>
                        <a:t>ApiModel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SqlModel</a:t>
                      </a:r>
                      <a:r>
                        <a:rPr lang="en-US" dirty="0" smtClean="0"/>
                        <a:t>, *</a:t>
                      </a:r>
                      <a:r>
                        <a:rPr lang="en-US" dirty="0" err="1" smtClean="0"/>
                        <a:t>SqlTableModel</a:t>
                      </a:r>
                      <a:r>
                        <a:rPr lang="en-US" dirty="0" smtClean="0"/>
                        <a:t>, *</a:t>
                      </a:r>
                      <a:r>
                        <a:rPr lang="en-US" dirty="0" err="1" smtClean="0"/>
                        <a:t>Dto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3876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369549" y="694294"/>
            <a:ext cx="7482672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наименования классов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66283" y="1991516"/>
            <a:ext cx="9510426" cy="270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доступа к данным, или инфраструктура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совокупность классов, предоставляющих доступ до источников данных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бизнес-логики, или слой приложения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совокупность классов, реализующих бизнес-логику системы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Слой пользовательского интерфейса, или слой презентации в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совокупность классов, предоставляющих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запросов из интерфейса или внешних модулей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47925" y="659460"/>
            <a:ext cx="748267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понятия архитектурных слоев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0224" y="868680"/>
            <a:ext cx="10631424" cy="6217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Исходный код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1037844" y="1490297"/>
            <a:ext cx="10631424" cy="1277287"/>
            <a:chOff x="1037844" y="1490297"/>
            <a:chExt cx="10631424" cy="127728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037844" y="2145792"/>
              <a:ext cx="3337560" cy="6217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Пользовательский интерфейс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684776" y="2145792"/>
              <a:ext cx="3337560" cy="6217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Бизнес-логика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331708" y="2145792"/>
              <a:ext cx="3337560" cy="6217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Доступ к данным</a:t>
              </a:r>
              <a:endParaRPr lang="ru-RU" dirty="0"/>
            </a:p>
          </p:txBody>
        </p:sp>
        <p:sp>
          <p:nvSpPr>
            <p:cNvPr id="3" name="Стрелка вниз 2"/>
            <p:cNvSpPr/>
            <p:nvPr/>
          </p:nvSpPr>
          <p:spPr>
            <a:xfrm>
              <a:off x="2699004" y="1490297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Стрелка вниз 9"/>
            <p:cNvSpPr/>
            <p:nvPr/>
          </p:nvSpPr>
          <p:spPr>
            <a:xfrm>
              <a:off x="6199632" y="1505362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низ 10"/>
            <p:cNvSpPr/>
            <p:nvPr/>
          </p:nvSpPr>
          <p:spPr>
            <a:xfrm>
              <a:off x="9816846" y="1505362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1037844" y="2779601"/>
            <a:ext cx="10650474" cy="1618488"/>
            <a:chOff x="1037844" y="2779601"/>
            <a:chExt cx="10650474" cy="1618488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1037844" y="3431873"/>
              <a:ext cx="3337560" cy="96621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Контроллеры</a:t>
              </a:r>
            </a:p>
            <a:p>
              <a:pPr algn="ctr"/>
              <a:r>
                <a:rPr lang="ru-RU" dirty="0" err="1" smtClean="0"/>
                <a:t>Экстеншены</a:t>
              </a:r>
              <a:endParaRPr lang="ru-RU" dirty="0" smtClean="0"/>
            </a:p>
            <a:p>
              <a:pPr algn="ctr"/>
              <a:r>
                <a:rPr lang="ru-RU" dirty="0" smtClean="0"/>
                <a:t>…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684776" y="3453384"/>
              <a:ext cx="1578864" cy="6217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Модуль1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443472" y="3453384"/>
              <a:ext cx="1578864" cy="6217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Модуль2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8331708" y="3432048"/>
              <a:ext cx="1578864" cy="6217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Модуль3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10109454" y="3425952"/>
              <a:ext cx="1578864" cy="6217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Модуль1</a:t>
              </a:r>
              <a:endParaRPr lang="ru-RU" dirty="0"/>
            </a:p>
          </p:txBody>
        </p:sp>
        <p:sp>
          <p:nvSpPr>
            <p:cNvPr id="21" name="Стрелка вниз 20"/>
            <p:cNvSpPr/>
            <p:nvPr/>
          </p:nvSpPr>
          <p:spPr>
            <a:xfrm>
              <a:off x="2706624" y="2782649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низ 21"/>
            <p:cNvSpPr/>
            <p:nvPr/>
          </p:nvSpPr>
          <p:spPr>
            <a:xfrm>
              <a:off x="5327904" y="2793571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трелка вниз 22"/>
            <p:cNvSpPr/>
            <p:nvPr/>
          </p:nvSpPr>
          <p:spPr>
            <a:xfrm>
              <a:off x="7053834" y="2794841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 вниз 23"/>
            <p:cNvSpPr/>
            <p:nvPr/>
          </p:nvSpPr>
          <p:spPr>
            <a:xfrm>
              <a:off x="9007602" y="2779601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Стрелка вниз 24"/>
            <p:cNvSpPr/>
            <p:nvPr/>
          </p:nvSpPr>
          <p:spPr>
            <a:xfrm>
              <a:off x="10634472" y="2779601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4684776" y="4047744"/>
            <a:ext cx="7031736" cy="1593088"/>
            <a:chOff x="4684776" y="4089671"/>
            <a:chExt cx="7031736" cy="159308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4684776" y="4762263"/>
              <a:ext cx="1578864" cy="9204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Сервисы</a:t>
              </a:r>
            </a:p>
            <a:p>
              <a:pPr algn="ctr"/>
              <a:r>
                <a:rPr lang="ru-RU" dirty="0" smtClean="0"/>
                <a:t>Модели</a:t>
              </a:r>
            </a:p>
            <a:p>
              <a:pPr algn="ctr"/>
              <a:r>
                <a:rPr lang="ru-RU" dirty="0" smtClean="0"/>
                <a:t>…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443472" y="4762263"/>
              <a:ext cx="1578864" cy="9204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Сервисы</a:t>
              </a:r>
            </a:p>
            <a:p>
              <a:pPr algn="ctr"/>
              <a:r>
                <a:rPr lang="ru-RU" dirty="0" smtClean="0"/>
                <a:t>Модели</a:t>
              </a:r>
            </a:p>
            <a:p>
              <a:pPr algn="ctr"/>
              <a:r>
                <a:rPr lang="ru-RU" dirty="0" smtClean="0"/>
                <a:t>…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331708" y="4762263"/>
              <a:ext cx="1578864" cy="9204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/>
                <a:t>Репозитории</a:t>
              </a:r>
              <a:endParaRPr lang="ru-RU" dirty="0" smtClean="0"/>
            </a:p>
            <a:p>
              <a:pPr algn="ctr"/>
              <a:r>
                <a:rPr lang="ru-RU" dirty="0" smtClean="0"/>
                <a:t>Модели</a:t>
              </a:r>
            </a:p>
            <a:p>
              <a:pPr algn="ctr"/>
              <a:r>
                <a:rPr lang="ru-RU" dirty="0" smtClean="0"/>
                <a:t>…</a:t>
              </a:r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0137648" y="4762263"/>
              <a:ext cx="1578864" cy="9204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/>
                <a:t>Репозитории</a:t>
              </a:r>
              <a:endParaRPr lang="ru-RU" dirty="0" smtClean="0"/>
            </a:p>
            <a:p>
              <a:pPr algn="ctr"/>
              <a:r>
                <a:rPr lang="ru-RU" dirty="0" smtClean="0"/>
                <a:t>Модели</a:t>
              </a:r>
            </a:p>
            <a:p>
              <a:pPr algn="ctr"/>
              <a:r>
                <a:rPr lang="ru-RU" dirty="0" smtClean="0"/>
                <a:t>…</a:t>
              </a:r>
              <a:endParaRPr lang="ru-RU" dirty="0"/>
            </a:p>
          </p:txBody>
        </p:sp>
        <p:sp>
          <p:nvSpPr>
            <p:cNvPr id="32" name="Стрелка вниз 31"/>
            <p:cNvSpPr/>
            <p:nvPr/>
          </p:nvSpPr>
          <p:spPr>
            <a:xfrm>
              <a:off x="7086600" y="4117261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Стрелка вниз 32"/>
            <p:cNvSpPr/>
            <p:nvPr/>
          </p:nvSpPr>
          <p:spPr>
            <a:xfrm>
              <a:off x="5324856" y="4135199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трелка вниз 33"/>
            <p:cNvSpPr/>
            <p:nvPr/>
          </p:nvSpPr>
          <p:spPr>
            <a:xfrm>
              <a:off x="9015984" y="4108354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Стрелка вниз 44"/>
            <p:cNvSpPr/>
            <p:nvPr/>
          </p:nvSpPr>
          <p:spPr>
            <a:xfrm>
              <a:off x="10752582" y="4089671"/>
              <a:ext cx="292608" cy="6404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055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062219" y="983641"/>
            <a:ext cx="9596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Некоторые паттерны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DDD</a:t>
            </a:r>
            <a:endParaRPr lang="ru-RU" sz="2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27522" y="1867561"/>
            <a:ext cx="11084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Паттерн «ограниченный контекс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кладем понятие и код бизнес-логики, который с ним работает, в один модуль бизнес-логики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22" y="2705314"/>
            <a:ext cx="11084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Паттерн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диный язык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универсальный список понятий, с их названиями в коде, описывающий термины в системе. Можно использовать для названия модулей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80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385</Words>
  <Application>Microsoft Office PowerPoint</Application>
  <PresentationFormat>Широкоэкранный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Стандарты на архитектуру кода группы DocsVision (часть 1)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ИТОГ</vt:lpstr>
      <vt:lpstr>Вопросы?</vt:lpstr>
      <vt:lpstr>Всем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на архитектуру кода</dc:title>
  <dc:creator>Пользователь Windows</dc:creator>
  <cp:lastModifiedBy>Рыскулов Сергей Николаевич</cp:lastModifiedBy>
  <cp:revision>60</cp:revision>
  <dcterms:created xsi:type="dcterms:W3CDTF">2023-06-04T04:46:25Z</dcterms:created>
  <dcterms:modified xsi:type="dcterms:W3CDTF">2023-06-14T09:30:19Z</dcterms:modified>
</cp:coreProperties>
</file>