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94" r:id="rId3"/>
    <p:sldId id="298" r:id="rId4"/>
    <p:sldId id="314" r:id="rId5"/>
    <p:sldId id="310" r:id="rId6"/>
    <p:sldId id="317" r:id="rId7"/>
    <p:sldId id="322" r:id="rId8"/>
    <p:sldId id="297" r:id="rId9"/>
    <p:sldId id="309" r:id="rId10"/>
    <p:sldId id="312" r:id="rId11"/>
    <p:sldId id="323" r:id="rId12"/>
    <p:sldId id="311" r:id="rId13"/>
    <p:sldId id="303" r:id="rId14"/>
    <p:sldId id="304" r:id="rId15"/>
    <p:sldId id="324" r:id="rId16"/>
    <p:sldId id="301" r:id="rId17"/>
    <p:sldId id="319" r:id="rId18"/>
    <p:sldId id="320" r:id="rId19"/>
    <p:sldId id="321" r:id="rId20"/>
    <p:sldId id="302" r:id="rId21"/>
    <p:sldId id="307" r:id="rId22"/>
    <p:sldId id="285" r:id="rId23"/>
    <p:sldId id="306" r:id="rId24"/>
    <p:sldId id="31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42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4E0F3-72BF-4A3D-B15B-5DC58D76DB7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777E-7E49-484A-8AB5-5707456D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2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8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1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4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9F74-3990-45A6-9411-0C17A8CF851C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3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4921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</a:t>
            </a:r>
            <a:r>
              <a:rPr lang="ru-RU" dirty="0"/>
              <a:t>а</a:t>
            </a:r>
            <a:r>
              <a:rPr lang="ru-RU" dirty="0" smtClean="0"/>
              <a:t> больших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интерфейса через </a:t>
            </a:r>
            <a:r>
              <a:rPr lang="ru-RU" dirty="0" smtClean="0"/>
              <a:t>меню</a:t>
            </a:r>
          </a:p>
          <a:p>
            <a:r>
              <a:rPr lang="ru-RU" dirty="0" smtClean="0"/>
              <a:t>Ссылки в проекте </a:t>
            </a:r>
            <a:r>
              <a:rPr lang="en-US" dirty="0" err="1" smtClean="0"/>
              <a:t>CFT.JobProfile</a:t>
            </a:r>
            <a:endParaRPr lang="ru-RU" dirty="0" smtClean="0"/>
          </a:p>
          <a:p>
            <a:r>
              <a:rPr lang="ru-RU" dirty="0" smtClean="0"/>
              <a:t>Генерация юнит тестов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2" y="1954023"/>
            <a:ext cx="9905998" cy="1478570"/>
          </a:xfrm>
        </p:spPr>
        <p:txBody>
          <a:bodyPr/>
          <a:lstStyle/>
          <a:p>
            <a:r>
              <a:rPr lang="ru-RU" dirty="0" smtClean="0"/>
              <a:t>ПЕРЕРЫВ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2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4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Зачем выделять?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Фильм «Трое в лодке, не считая собаки» 1979: актеры, время выхода и  описание на Первом канале / Channel One Rus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80" y="-20592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34229" y="5882637"/>
            <a:ext cx="103685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 модули в программе  - моделями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875607" y="5113196"/>
            <a:ext cx="137806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Люди общаются, обмениваясь словами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256627" y="4343452"/>
            <a:ext cx="2031057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Единый язык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56627" y="5959708"/>
            <a:ext cx="267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Какие модели</a:t>
            </a:r>
          </a:p>
          <a:p>
            <a:r>
              <a:rPr lang="ru-RU" dirty="0" smtClean="0"/>
              <a:t>туда класть?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5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трелка вниз 45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382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ДОМЕННАЯ МОДЕЛЬ?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Доменная модель - это модель предметной области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66732" y="444259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35358" y="4367675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39505" y="2709024"/>
            <a:ext cx="5453395" cy="285279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748617" y="287633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14878" cy="1478570"/>
          </a:xfrm>
        </p:spPr>
        <p:txBody>
          <a:bodyPr/>
          <a:lstStyle/>
          <a:p>
            <a:r>
              <a:rPr lang="ru-RU" dirty="0" smtClean="0"/>
              <a:t>СЕЙЧАС МЫ ИСПОЛЬЗУЕМ 2 вида моделей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427489" y="5989084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не очень хорошо,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719948" y="-69110"/>
            <a:ext cx="14894562" cy="7528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Вид Сверху На Деревянный Текстурированный Стол С Лицензионные фото и  стоковые изобра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75" y="2631189"/>
            <a:ext cx="2530726" cy="16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нструкция по сборке стол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4" y="2169298"/>
            <a:ext cx="2630062" cy="230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ухонные стол «Комфорт» купить в Москве в официальном магазине «Экомебель»:  цена, фото"/>
          <p:cNvSpPr>
            <a:spLocks noChangeAspect="1" noChangeArrowheads="1"/>
          </p:cNvSpPr>
          <p:nvPr/>
        </p:nvSpPr>
        <p:spPr bwMode="auto">
          <a:xfrm>
            <a:off x="930803" y="579965"/>
            <a:ext cx="159492" cy="1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ухонные стол «Комфорт» купить в Москве в официальном магазине «Экомебель»:  цена,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39" y="2058078"/>
            <a:ext cx="2958464" cy="24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31596" y="4650664"/>
            <a:ext cx="2357682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на складе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01321" y="4650664"/>
            <a:ext cx="3176832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</a:t>
            </a:r>
            <a:r>
              <a:rPr lang="en-US" dirty="0" smtClean="0"/>
              <a:t>UI </a:t>
            </a:r>
            <a:r>
              <a:rPr lang="ru-RU" dirty="0" smtClean="0"/>
              <a:t>(вид сверху)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251550" y="4622414"/>
            <a:ext cx="3063711" cy="7025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голове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85764" y="4526126"/>
            <a:ext cx="734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>
                <a:solidFill>
                  <a:schemeClr val="bg2"/>
                </a:solidFill>
              </a:rPr>
              <a:t>≠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363684" y="4526126"/>
            <a:ext cx="734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>
                <a:solidFill>
                  <a:schemeClr val="bg2"/>
                </a:solidFill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497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7802" y="1705311"/>
            <a:ext cx="3557947" cy="674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689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198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86708" y="3281680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25270" y="1541971"/>
            <a:ext cx="4463013" cy="10342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327894" y="175653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 мир</a:t>
            </a:r>
          </a:p>
          <a:p>
            <a:r>
              <a:rPr lang="ru-RU" dirty="0" smtClean="0"/>
              <a:t>(либо мир в голове аналитика)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382092" y="3277063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315096" y="451113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968188" y="5308185"/>
            <a:ext cx="3854218" cy="369332"/>
            <a:chOff x="7333672" y="5989514"/>
            <a:chExt cx="3854218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7872559" y="5989514"/>
              <a:ext cx="3315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 </a:t>
              </a:r>
              <a:r>
                <a:rPr lang="en-US" dirty="0" smtClean="0"/>
                <a:t>UI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7333672" y="6108606"/>
              <a:ext cx="538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0" y="5177934"/>
            <a:ext cx="3756895" cy="369332"/>
            <a:chOff x="385665" y="5858654"/>
            <a:chExt cx="277532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385665" y="5858654"/>
              <a:ext cx="25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Модель приближенная к БД</a:t>
              </a:r>
              <a:endParaRPr lang="ru-RU" dirty="0"/>
            </a:p>
          </p:txBody>
        </p:sp>
        <p:cxnSp>
          <p:nvCxnSpPr>
            <p:cNvPr id="32" name="Прямая со стрелкой 31"/>
            <p:cNvCxnSpPr>
              <a:endCxn id="6" idx="1"/>
            </p:cNvCxnSpPr>
            <p:nvPr/>
          </p:nvCxnSpPr>
          <p:spPr>
            <a:xfrm>
              <a:off x="2835184" y="6043320"/>
              <a:ext cx="325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8032933" y="3624693"/>
            <a:ext cx="3396963" cy="646331"/>
            <a:chOff x="7181342" y="4305413"/>
            <a:chExt cx="3396963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7562736" y="4305413"/>
              <a:ext cx="3015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</a:t>
              </a:r>
            </a:p>
            <a:p>
              <a:r>
                <a:rPr lang="ru-RU" dirty="0" smtClean="0"/>
                <a:t>Бизнес-логике</a:t>
              </a:r>
              <a:endParaRPr lang="ru-RU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7181342" y="4553279"/>
              <a:ext cx="38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744142" y="2374264"/>
            <a:ext cx="4214810" cy="2651209"/>
            <a:chOff x="3744142" y="2374264"/>
            <a:chExt cx="4214810" cy="2651209"/>
          </a:xfrm>
        </p:grpSpPr>
        <p:sp>
          <p:nvSpPr>
            <p:cNvPr id="21" name="Стрелка вниз 20"/>
            <p:cNvSpPr/>
            <p:nvPr/>
          </p:nvSpPr>
          <p:spPr>
            <a:xfrm>
              <a:off x="5694381" y="2374264"/>
              <a:ext cx="247392" cy="11284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744142" y="3502675"/>
              <a:ext cx="4214810" cy="1522798"/>
              <a:chOff x="3744142" y="3502675"/>
              <a:chExt cx="4214810" cy="1522798"/>
            </a:xfrm>
          </p:grpSpPr>
          <p:sp>
            <p:nvSpPr>
              <p:cNvPr id="8" name="Стрелка вниз 7"/>
              <p:cNvSpPr/>
              <p:nvPr/>
            </p:nvSpPr>
            <p:spPr>
              <a:xfrm>
                <a:off x="4610791" y="4149465"/>
                <a:ext cx="234426" cy="8760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744142" y="3502675"/>
                <a:ext cx="4214810" cy="6742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Доменная модель</a:t>
                </a:r>
                <a:endParaRPr lang="ru-RU" dirty="0"/>
              </a:p>
            </p:txBody>
          </p:sp>
          <p:sp>
            <p:nvSpPr>
              <p:cNvPr id="19" name="Стрелка вниз 18"/>
              <p:cNvSpPr/>
              <p:nvPr/>
            </p:nvSpPr>
            <p:spPr>
              <a:xfrm>
                <a:off x="6838851" y="4162516"/>
                <a:ext cx="246670" cy="8629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49894" y="460248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49398" y="4571276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37" name="Стрелка вниз 36"/>
              <p:cNvSpPr/>
              <p:nvPr/>
            </p:nvSpPr>
            <p:spPr>
              <a:xfrm rot="10800000">
                <a:off x="4613097" y="4144848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трелка вниз 37"/>
              <p:cNvSpPr/>
              <p:nvPr/>
            </p:nvSpPr>
            <p:spPr>
              <a:xfrm rot="10800000">
                <a:off x="6847004" y="4105545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635200" y="2756647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Разработчик думает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33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04514"/>
              </p:ext>
            </p:extLst>
          </p:nvPr>
        </p:nvGraphicFramePr>
        <p:xfrm>
          <a:off x="965860" y="3709071"/>
          <a:ext cx="4744841" cy="2152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</a:tblGrid>
              <a:tr h="41553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отдела в БД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170354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Поля: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+Название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+</a:t>
                      </a:r>
                      <a:r>
                        <a:rPr lang="en-US" baseline="0" dirty="0" smtClean="0"/>
                        <a:t>ID</a:t>
                      </a:r>
                      <a:endParaRPr lang="ru-RU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+ID </a:t>
                      </a:r>
                      <a:r>
                        <a:rPr lang="ru-RU" baseline="0" dirty="0" smtClean="0"/>
                        <a:t>родительного отдела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u="sng" dirty="0" smtClean="0"/>
                        <a:t>+Флаг</a:t>
                      </a:r>
                      <a:r>
                        <a:rPr lang="ru-RU" u="sng" baseline="0" dirty="0" smtClean="0"/>
                        <a:t> активности</a:t>
                      </a:r>
                      <a:endParaRPr lang="en-US" u="sng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92066"/>
              </p:ext>
            </p:extLst>
          </p:nvPr>
        </p:nvGraphicFramePr>
        <p:xfrm>
          <a:off x="6842298" y="3709071"/>
          <a:ext cx="4608228" cy="2072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228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</a:tblGrid>
              <a:tr h="4064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 отдела в дереве </a:t>
                      </a:r>
                      <a:r>
                        <a:rPr lang="en-US" dirty="0" smtClean="0"/>
                        <a:t>UI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166641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Поля: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+</a:t>
                      </a:r>
                      <a:r>
                        <a:rPr lang="ru-RU" i="0" dirty="0" smtClean="0"/>
                        <a:t>Название вершины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</a:t>
                      </a:r>
                      <a:r>
                        <a:rPr lang="ru-RU" baseline="0" dirty="0" smtClean="0"/>
                        <a:t>Список дочерних вершин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3799000" y="821490"/>
            <a:ext cx="4744841" cy="2887581"/>
            <a:chOff x="3819320" y="1126290"/>
            <a:chExt cx="4744841" cy="2887581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3819320" y="1126290"/>
              <a:ext cx="4744841" cy="2887581"/>
              <a:chOff x="3230040" y="1126290"/>
              <a:chExt cx="4744841" cy="2887581"/>
            </a:xfrm>
          </p:grpSpPr>
          <p:graphicFrame>
            <p:nvGraphicFramePr>
              <p:cNvPr id="11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5712561"/>
                  </p:ext>
                </p:extLst>
              </p:nvPr>
            </p:nvGraphicFramePr>
            <p:xfrm>
              <a:off x="3230040" y="1126290"/>
              <a:ext cx="4744841" cy="1709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44841">
                      <a:extLst>
                        <a:ext uri="{9D8B030D-6E8A-4147-A177-3AD203B41FA5}">
                          <a16:colId xmlns:a16="http://schemas.microsoft.com/office/drawing/2014/main" val="3154257103"/>
                        </a:ext>
                      </a:extLst>
                    </a:gridCol>
                  </a:tblGrid>
                  <a:tr h="327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Доменная модель отдела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6417391"/>
                      </a:ext>
                    </a:extLst>
                  </a:tr>
                  <a:tr h="1343513"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ru-RU" dirty="0" smtClean="0"/>
                            <a:t>Поля: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ru-RU" dirty="0" smtClean="0"/>
                            <a:t>+Название</a:t>
                          </a:r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ru-RU" dirty="0" smtClean="0"/>
                            <a:t>+</a:t>
                          </a:r>
                          <a:r>
                            <a:rPr lang="en-US" baseline="0" dirty="0" smtClean="0"/>
                            <a:t>ID</a:t>
                          </a:r>
                          <a:endParaRPr lang="ru-RU" baseline="0" dirty="0" smtClean="0"/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en-US" baseline="0" dirty="0" smtClean="0"/>
                            <a:t>+ID </a:t>
                          </a:r>
                          <a:r>
                            <a:rPr lang="ru-RU" baseline="0" dirty="0" smtClean="0"/>
                            <a:t>родительного отдела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499436"/>
                      </a:ext>
                    </a:extLst>
                  </a:tr>
                </a:tbl>
              </a:graphicData>
            </a:graphic>
          </p:graphicFrame>
          <p:sp>
            <p:nvSpPr>
              <p:cNvPr id="15" name="Стрелка вниз 14"/>
              <p:cNvSpPr/>
              <p:nvPr/>
            </p:nvSpPr>
            <p:spPr>
              <a:xfrm rot="10800000">
                <a:off x="4003039" y="2835563"/>
                <a:ext cx="214565" cy="11783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трелка вниз 16"/>
              <p:cNvSpPr/>
              <p:nvPr/>
            </p:nvSpPr>
            <p:spPr>
              <a:xfrm>
                <a:off x="7020560" y="2835563"/>
                <a:ext cx="195276" cy="117830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874196" y="319472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Конвертация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5240" y="321603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Конвертация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6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2400" y="235391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2400" y="351399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400" y="4671317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385379" y="3028173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76828" y="4201690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692400" y="2360638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683164" y="2364839"/>
            <a:ext cx="7140134" cy="2980732"/>
            <a:chOff x="2683164" y="2364839"/>
            <a:chExt cx="7140134" cy="2980732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683164" y="236483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692400" y="351399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BL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92399" y="4667360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</a:t>
              </a:r>
              <a:r>
                <a:rPr lang="en-US" dirty="0" smtClean="0"/>
                <a:t> DAL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20314" y="4443222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 проекты не резиновые!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5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695626" y="5924780"/>
            <a:ext cx="5099210" cy="646331"/>
            <a:chOff x="6695626" y="5924780"/>
            <a:chExt cx="5099210" cy="646331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490093" y="5924780"/>
              <a:ext cx="430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Конвертация моделей БД в</a:t>
              </a:r>
            </a:p>
            <a:p>
              <a:r>
                <a:rPr lang="ru-RU" dirty="0" smtClean="0"/>
                <a:t>доменные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459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доменных моделей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100000">
                <a:srgbClr val="00B0F0"/>
              </a:gs>
              <a:gs pos="99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31921"/>
            <a:chOff x="542585" y="4340863"/>
            <a:chExt cx="1612572" cy="1931921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7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Доменные модели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H="1" flipV="1">
            <a:off x="6616586" y="1840552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11053" y="1590273"/>
            <a:ext cx="37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Конвертация доменных моделей в модели 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52478"/>
              </p:ext>
            </p:extLst>
          </p:nvPr>
        </p:nvGraphicFramePr>
        <p:xfrm>
          <a:off x="1087120" y="2214880"/>
          <a:ext cx="9765607" cy="360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  <a:gridCol w="5020766">
                  <a:extLst>
                    <a:ext uri="{9D8B030D-6E8A-4147-A177-3AD203B41FA5}">
                      <a16:colId xmlns:a16="http://schemas.microsoft.com/office/drawing/2014/main" val="2943226314"/>
                    </a:ext>
                  </a:extLst>
                </a:gridCol>
              </a:tblGrid>
              <a:tr h="497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20395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Дополнительные модели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конвертации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проекты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Инкапсуляция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Централизация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Используем те модели, которыми мы мыслим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Юнит тесты, </a:t>
                      </a:r>
                      <a:r>
                        <a:rPr lang="en-US" dirty="0" smtClean="0"/>
                        <a:t>TDD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Модульность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ПЛЮСЫ И М</a:t>
            </a:r>
            <a:r>
              <a:rPr lang="ru-RU" dirty="0"/>
              <a:t>И</a:t>
            </a:r>
            <a:r>
              <a:rPr lang="ru-RU" dirty="0" smtClean="0"/>
              <a:t>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3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Слои трехслойной рекомендуется разделить на несколько проектов, которые публикуют свои интерфейсы в «ядре»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Проекты не подключаю друг друга напрямую, вместо этого подключают это ядро с интерфейсами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В качестве моделей ядра рекомендуется использовать доменные мо</a:t>
            </a:r>
            <a:r>
              <a:rPr lang="ru-RU" dirty="0"/>
              <a:t>д</a:t>
            </a:r>
            <a:r>
              <a:rPr lang="ru-RU" dirty="0" smtClean="0"/>
              <a:t>ели </a:t>
            </a:r>
            <a:r>
              <a:rPr lang="en-US" dirty="0" smtClean="0"/>
              <a:t>DDD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9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НА ПОДУМАТЬ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Доменные события</a:t>
            </a:r>
          </a:p>
          <a:p>
            <a:r>
              <a:rPr lang="ru-RU" dirty="0"/>
              <a:t>Доменные сущности и </a:t>
            </a:r>
            <a:r>
              <a:rPr lang="ru-RU" dirty="0" smtClean="0"/>
              <a:t>агрегаты</a:t>
            </a:r>
          </a:p>
          <a:p>
            <a:r>
              <a:rPr lang="en-US" dirty="0" smtClean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626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9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3108039" y="5358827"/>
            <a:ext cx="3828292" cy="869495"/>
            <a:chOff x="3108039" y="5358827"/>
            <a:chExt cx="3828292" cy="86949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108039" y="5858990"/>
              <a:ext cx="3828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</a:t>
              </a:r>
              <a:r>
                <a:rPr lang="ru-RU" dirty="0"/>
                <a:t>проект = 1 источник </a:t>
              </a:r>
              <a:r>
                <a:rPr lang="ru-RU" dirty="0" smtClean="0"/>
                <a:t>данных</a:t>
              </a: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flipV="1">
              <a:off x="4849091" y="5358827"/>
              <a:ext cx="16876" cy="470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423894" y="2869646"/>
            <a:ext cx="5657270" cy="866151"/>
            <a:chOff x="6423894" y="2869646"/>
            <a:chExt cx="5657270" cy="866151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7189589" y="2869646"/>
              <a:ext cx="48915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1 проект </a:t>
              </a:r>
              <a:r>
                <a:rPr lang="ru-RU" dirty="0" smtClean="0"/>
                <a:t>=</a:t>
              </a:r>
              <a:endParaRPr lang="en-US" dirty="0" smtClean="0"/>
            </a:p>
            <a:p>
              <a:r>
                <a:rPr lang="ru-RU" dirty="0" smtClean="0"/>
                <a:t>1 </a:t>
              </a:r>
              <a:r>
                <a:rPr lang="ru-RU" dirty="0"/>
                <a:t>логический </a:t>
              </a:r>
              <a:r>
                <a:rPr lang="ru-RU" dirty="0" smtClean="0"/>
                <a:t>модуль</a:t>
              </a:r>
              <a:r>
                <a:rPr lang="en-US" dirty="0" smtClean="0"/>
                <a:t> </a:t>
              </a:r>
              <a:r>
                <a:rPr lang="ru-RU" dirty="0" smtClean="0"/>
                <a:t>или контекст </a:t>
              </a:r>
              <a:r>
                <a:rPr lang="en-US" dirty="0"/>
                <a:t>DDD</a:t>
              </a:r>
              <a:endParaRPr lang="ru-RU" dirty="0"/>
            </a:p>
          </p:txBody>
        </p:sp>
        <p:cxnSp>
          <p:nvCxnSpPr>
            <p:cNvPr id="36" name="Прямая со стрелкой 35"/>
            <p:cNvCxnSpPr>
              <a:stCxn id="35" idx="1"/>
            </p:cNvCxnSpPr>
            <p:nvPr/>
          </p:nvCxnSpPr>
          <p:spPr>
            <a:xfrm flipH="1">
              <a:off x="6423894" y="3192812"/>
              <a:ext cx="765695" cy="542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97665" y="3509258"/>
            <a:ext cx="3723536" cy="687692"/>
            <a:chOff x="2697665" y="3509258"/>
            <a:chExt cx="3723536" cy="687692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2697665" y="3509258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60827" y="351261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12474" y="351597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95189" y="3512616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701630" y="4685595"/>
            <a:ext cx="3726074" cy="693569"/>
            <a:chOff x="2693046" y="4685595"/>
            <a:chExt cx="3726074" cy="693569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2693046" y="4685595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660827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631071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593108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415077" y="3720753"/>
            <a:ext cx="2977450" cy="1248659"/>
            <a:chOff x="6423890" y="3698240"/>
            <a:chExt cx="2977450" cy="1248659"/>
          </a:xfrm>
        </p:grpSpPr>
        <p:sp>
          <p:nvSpPr>
            <p:cNvPr id="39" name="TextBox 38"/>
            <p:cNvSpPr txBox="1"/>
            <p:nvPr/>
          </p:nvSpPr>
          <p:spPr>
            <a:xfrm>
              <a:off x="7020560" y="4300568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00B0F0"/>
                  </a:solidFill>
                </a:rPr>
                <a:t>«Внешние» классы,</a:t>
              </a:r>
            </a:p>
            <a:p>
              <a:r>
                <a:rPr lang="ru-RU" dirty="0" smtClean="0">
                  <a:solidFill>
                    <a:srgbClr val="00B0F0"/>
                  </a:solidFill>
                </a:rPr>
                <a:t>торчат наружу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6423890" y="3698240"/>
              <a:ext cx="596670" cy="6262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9" idx="1"/>
            </p:cNvCxnSpPr>
            <p:nvPr/>
          </p:nvCxnSpPr>
          <p:spPr>
            <a:xfrm flipH="1">
              <a:off x="6423890" y="4623734"/>
              <a:ext cx="596670" cy="2925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-37953" y="3785428"/>
            <a:ext cx="2725734" cy="1414645"/>
            <a:chOff x="-37953" y="3785428"/>
            <a:chExt cx="2725734" cy="1414645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1808480" y="4324524"/>
              <a:ext cx="866169" cy="875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7953" y="3785428"/>
              <a:ext cx="271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5"/>
                  </a:solidFill>
                </a:rPr>
                <a:t>«Внутренние» классы,</a:t>
              </a:r>
            </a:p>
            <a:p>
              <a:r>
                <a:rPr lang="ru-RU" dirty="0" smtClean="0">
                  <a:solidFill>
                    <a:schemeClr val="accent5"/>
                  </a:solidFill>
                </a:rPr>
                <a:t>кишки проекта</a:t>
              </a:r>
              <a:endParaRPr lang="ru-RU" dirty="0">
                <a:solidFill>
                  <a:schemeClr val="accent5"/>
                </a:solidFill>
              </a:endParaRPr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flipV="1">
              <a:off x="1867946" y="4082473"/>
              <a:ext cx="819835" cy="1233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04975" y="6020765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«внутренние» классы доступны снаружи,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97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3974" y="2814169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53974" y="1117448"/>
            <a:ext cx="4812146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837701" y="29368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00155" y="1224987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387386" y="3428778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826852" y="1887857"/>
            <a:ext cx="300865" cy="926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029509" y="2139915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проект в </a:t>
            </a:r>
            <a:r>
              <a:rPr lang="en-US" dirty="0" smtClean="0"/>
              <a:t>Visual Studio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5661676" y="3820720"/>
            <a:ext cx="5698707" cy="1591514"/>
            <a:chOff x="5219882" y="4091711"/>
            <a:chExt cx="5698707" cy="1591514"/>
          </a:xfrm>
        </p:grpSpPr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264728" y="4091711"/>
              <a:ext cx="1060937" cy="4612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32" idx="1"/>
            </p:cNvCxnSpPr>
            <p:nvPr/>
          </p:nvCxnSpPr>
          <p:spPr>
            <a:xfrm flipH="1">
              <a:off x="5219882" y="4692287"/>
              <a:ext cx="1105783" cy="9909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25665" y="4507621"/>
              <a:ext cx="4592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ВЗ требует что бы классы были </a:t>
              </a:r>
              <a:r>
                <a:rPr lang="en-US" dirty="0" smtClean="0"/>
                <a:t>public</a:t>
              </a:r>
              <a:endParaRPr lang="ru-RU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23876" y="4695972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Поэтому класс Б доступен в модуле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3974" y="3230857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53974" y="666105"/>
            <a:ext cx="4754418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837701" y="3353496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00155" y="77364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387386" y="3845466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753974" y="1685051"/>
            <a:ext cx="5062876" cy="1285795"/>
            <a:chOff x="6883206" y="1409653"/>
            <a:chExt cx="4303807" cy="288913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883206" y="1409653"/>
              <a:ext cx="4041595" cy="288913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931783" y="1554299"/>
              <a:ext cx="4255230" cy="829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Проект с интерфейсами внеш. классов</a:t>
              </a:r>
              <a:endParaRPr lang="ru-RU" dirty="0"/>
            </a:p>
          </p:txBody>
        </p:sp>
      </p:grpSp>
      <p:sp>
        <p:nvSpPr>
          <p:cNvPr id="36" name="Стрелка вниз 35"/>
          <p:cNvSpPr/>
          <p:nvPr/>
        </p:nvSpPr>
        <p:spPr>
          <a:xfrm>
            <a:off x="3900173" y="1438879"/>
            <a:ext cx="227544" cy="28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 rot="10800000">
            <a:off x="3900173" y="2970846"/>
            <a:ext cx="227544" cy="2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2323892" y="2240187"/>
            <a:ext cx="3264333" cy="529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класса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693408" y="5637401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сейчас класс </a:t>
            </a:r>
            <a:r>
              <a:rPr lang="en-US" dirty="0" smtClean="0"/>
              <a:t>public </a:t>
            </a:r>
            <a:r>
              <a:rPr lang="ru-RU" dirty="0" smtClean="0"/>
              <a:t>но НЕ виден в модуле 1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H="1" flipV="1">
            <a:off x="5800671" y="5822067"/>
            <a:ext cx="892737" cy="57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6508391" y="1023234"/>
            <a:ext cx="4602360" cy="3431702"/>
            <a:chOff x="6508391" y="1023234"/>
            <a:chExt cx="4602360" cy="3431702"/>
          </a:xfrm>
        </p:grpSpPr>
        <p:sp>
          <p:nvSpPr>
            <p:cNvPr id="28" name="Стрелка вниз 27"/>
            <p:cNvSpPr/>
            <p:nvPr/>
          </p:nvSpPr>
          <p:spPr>
            <a:xfrm rot="5400000">
              <a:off x="6610393" y="4131144"/>
              <a:ext cx="221790" cy="4257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6508391" y="1023234"/>
              <a:ext cx="4602360" cy="3383574"/>
              <a:chOff x="6508391" y="1023234"/>
              <a:chExt cx="4602360" cy="3383574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7253999" y="2118757"/>
                <a:ext cx="3856752" cy="762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14268" y="2224550"/>
                <a:ext cx="342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Проект</a:t>
                </a:r>
                <a:r>
                  <a:rPr lang="en-US" dirty="0"/>
                  <a:t>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конфигурацией ВЗ</a:t>
                </a:r>
                <a:endParaRPr lang="ru-RU" dirty="0"/>
              </a:p>
            </p:txBody>
          </p:sp>
          <p:sp>
            <p:nvSpPr>
              <p:cNvPr id="27" name="Стрелка вниз 39"/>
              <p:cNvSpPr/>
              <p:nvPr/>
            </p:nvSpPr>
            <p:spPr>
              <a:xfrm>
                <a:off x="6828899" y="1175709"/>
                <a:ext cx="105286" cy="3231099"/>
              </a:xfrm>
              <a:custGeom>
                <a:avLst/>
                <a:gdLst>
                  <a:gd name="connsiteX0" fmla="*/ 0 w 206619"/>
                  <a:gd name="connsiteY0" fmla="*/ 3289443 h 3295292"/>
                  <a:gd name="connsiteX1" fmla="*/ 51655 w 206619"/>
                  <a:gd name="connsiteY1" fmla="*/ 3289443 h 3295292"/>
                  <a:gd name="connsiteX2" fmla="*/ 51655 w 206619"/>
                  <a:gd name="connsiteY2" fmla="*/ 0 h 3295292"/>
                  <a:gd name="connsiteX3" fmla="*/ 154964 w 206619"/>
                  <a:gd name="connsiteY3" fmla="*/ 0 h 3295292"/>
                  <a:gd name="connsiteX4" fmla="*/ 154964 w 206619"/>
                  <a:gd name="connsiteY4" fmla="*/ 3289443 h 3295292"/>
                  <a:gd name="connsiteX5" fmla="*/ 206619 w 206619"/>
                  <a:gd name="connsiteY5" fmla="*/ 3289443 h 3295292"/>
                  <a:gd name="connsiteX6" fmla="*/ 103310 w 206619"/>
                  <a:gd name="connsiteY6" fmla="*/ 3295292 h 3295292"/>
                  <a:gd name="connsiteX7" fmla="*/ 0 w 206619"/>
                  <a:gd name="connsiteY7" fmla="*/ 3289443 h 3295292"/>
                  <a:gd name="connsiteX0" fmla="*/ 0 w 154964"/>
                  <a:gd name="connsiteY0" fmla="*/ 3289443 h 3295292"/>
                  <a:gd name="connsiteX1" fmla="*/ 51655 w 154964"/>
                  <a:gd name="connsiteY1" fmla="*/ 3289443 h 3295292"/>
                  <a:gd name="connsiteX2" fmla="*/ 51655 w 154964"/>
                  <a:gd name="connsiteY2" fmla="*/ 0 h 3295292"/>
                  <a:gd name="connsiteX3" fmla="*/ 154964 w 154964"/>
                  <a:gd name="connsiteY3" fmla="*/ 0 h 3295292"/>
                  <a:gd name="connsiteX4" fmla="*/ 154964 w 154964"/>
                  <a:gd name="connsiteY4" fmla="*/ 3289443 h 3295292"/>
                  <a:gd name="connsiteX5" fmla="*/ 103310 w 154964"/>
                  <a:gd name="connsiteY5" fmla="*/ 3295292 h 3295292"/>
                  <a:gd name="connsiteX6" fmla="*/ 0 w 154964"/>
                  <a:gd name="connsiteY6" fmla="*/ 3289443 h 3295292"/>
                  <a:gd name="connsiteX0" fmla="*/ 51655 w 103309"/>
                  <a:gd name="connsiteY0" fmla="*/ 3295292 h 3295292"/>
                  <a:gd name="connsiteX1" fmla="*/ 0 w 103309"/>
                  <a:gd name="connsiteY1" fmla="*/ 3289443 h 3295292"/>
                  <a:gd name="connsiteX2" fmla="*/ 0 w 103309"/>
                  <a:gd name="connsiteY2" fmla="*/ 0 h 3295292"/>
                  <a:gd name="connsiteX3" fmla="*/ 103309 w 103309"/>
                  <a:gd name="connsiteY3" fmla="*/ 0 h 3295292"/>
                  <a:gd name="connsiteX4" fmla="*/ 103309 w 103309"/>
                  <a:gd name="connsiteY4" fmla="*/ 3289443 h 3295292"/>
                  <a:gd name="connsiteX5" fmla="*/ 51655 w 103309"/>
                  <a:gd name="connsiteY5" fmla="*/ 3295292 h 329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09" h="3295292">
                    <a:moveTo>
                      <a:pt x="51655" y="3295292"/>
                    </a:moveTo>
                    <a:lnTo>
                      <a:pt x="0" y="3289443"/>
                    </a:lnTo>
                    <a:lnTo>
                      <a:pt x="0" y="0"/>
                    </a:lnTo>
                    <a:lnTo>
                      <a:pt x="103309" y="0"/>
                    </a:lnTo>
                    <a:lnTo>
                      <a:pt x="103309" y="3289443"/>
                    </a:lnTo>
                    <a:lnTo>
                      <a:pt x="51655" y="329529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Стрелка вниз 30"/>
              <p:cNvSpPr/>
              <p:nvPr/>
            </p:nvSpPr>
            <p:spPr>
              <a:xfrm rot="5400000">
                <a:off x="6610393" y="2138185"/>
                <a:ext cx="221790" cy="425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трелка вниз 31"/>
              <p:cNvSpPr/>
              <p:nvPr/>
            </p:nvSpPr>
            <p:spPr>
              <a:xfrm rot="5400000">
                <a:off x="6610393" y="921232"/>
                <a:ext cx="221790" cy="425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трелка вниз 44"/>
              <p:cNvSpPr/>
              <p:nvPr/>
            </p:nvSpPr>
            <p:spPr>
              <a:xfrm rot="5400000">
                <a:off x="7036578" y="2191847"/>
                <a:ext cx="118111" cy="314041"/>
              </a:xfrm>
              <a:custGeom>
                <a:avLst/>
                <a:gdLst>
                  <a:gd name="connsiteX0" fmla="*/ 0 w 258667"/>
                  <a:gd name="connsiteY0" fmla="*/ 466718 h 596051"/>
                  <a:gd name="connsiteX1" fmla="*/ 64667 w 258667"/>
                  <a:gd name="connsiteY1" fmla="*/ 466718 h 596051"/>
                  <a:gd name="connsiteX2" fmla="*/ 64667 w 258667"/>
                  <a:gd name="connsiteY2" fmla="*/ 0 h 596051"/>
                  <a:gd name="connsiteX3" fmla="*/ 194000 w 258667"/>
                  <a:gd name="connsiteY3" fmla="*/ 0 h 596051"/>
                  <a:gd name="connsiteX4" fmla="*/ 194000 w 258667"/>
                  <a:gd name="connsiteY4" fmla="*/ 466718 h 596051"/>
                  <a:gd name="connsiteX5" fmla="*/ 258667 w 258667"/>
                  <a:gd name="connsiteY5" fmla="*/ 466718 h 596051"/>
                  <a:gd name="connsiteX6" fmla="*/ 129334 w 258667"/>
                  <a:gd name="connsiteY6" fmla="*/ 596051 h 596051"/>
                  <a:gd name="connsiteX7" fmla="*/ 0 w 258667"/>
                  <a:gd name="connsiteY7" fmla="*/ 466718 h 596051"/>
                  <a:gd name="connsiteX0" fmla="*/ 0 w 258667"/>
                  <a:gd name="connsiteY0" fmla="*/ 466718 h 596051"/>
                  <a:gd name="connsiteX1" fmla="*/ 64667 w 258667"/>
                  <a:gd name="connsiteY1" fmla="*/ 466718 h 596051"/>
                  <a:gd name="connsiteX2" fmla="*/ 64667 w 258667"/>
                  <a:gd name="connsiteY2" fmla="*/ 0 h 596051"/>
                  <a:gd name="connsiteX3" fmla="*/ 194000 w 258667"/>
                  <a:gd name="connsiteY3" fmla="*/ 0 h 596051"/>
                  <a:gd name="connsiteX4" fmla="*/ 194000 w 258667"/>
                  <a:gd name="connsiteY4" fmla="*/ 466718 h 596051"/>
                  <a:gd name="connsiteX5" fmla="*/ 258667 w 258667"/>
                  <a:gd name="connsiteY5" fmla="*/ 466718 h 596051"/>
                  <a:gd name="connsiteX6" fmla="*/ 129334 w 258667"/>
                  <a:gd name="connsiteY6" fmla="*/ 596051 h 596051"/>
                  <a:gd name="connsiteX7" fmla="*/ 0 w 258667"/>
                  <a:gd name="connsiteY7" fmla="*/ 466718 h 596051"/>
                  <a:gd name="connsiteX0" fmla="*/ 64667 w 194000"/>
                  <a:gd name="connsiteY0" fmla="*/ 596051 h 596051"/>
                  <a:gd name="connsiteX1" fmla="*/ 0 w 194000"/>
                  <a:gd name="connsiteY1" fmla="*/ 466718 h 596051"/>
                  <a:gd name="connsiteX2" fmla="*/ 0 w 194000"/>
                  <a:gd name="connsiteY2" fmla="*/ 0 h 596051"/>
                  <a:gd name="connsiteX3" fmla="*/ 129333 w 194000"/>
                  <a:gd name="connsiteY3" fmla="*/ 0 h 596051"/>
                  <a:gd name="connsiteX4" fmla="*/ 129333 w 194000"/>
                  <a:gd name="connsiteY4" fmla="*/ 466718 h 596051"/>
                  <a:gd name="connsiteX5" fmla="*/ 194000 w 194000"/>
                  <a:gd name="connsiteY5" fmla="*/ 466718 h 596051"/>
                  <a:gd name="connsiteX6" fmla="*/ 64667 w 194000"/>
                  <a:gd name="connsiteY6" fmla="*/ 596051 h 596051"/>
                  <a:gd name="connsiteX0" fmla="*/ 64667 w 129333"/>
                  <a:gd name="connsiteY0" fmla="*/ 596051 h 596051"/>
                  <a:gd name="connsiteX1" fmla="*/ 0 w 129333"/>
                  <a:gd name="connsiteY1" fmla="*/ 466718 h 596051"/>
                  <a:gd name="connsiteX2" fmla="*/ 0 w 129333"/>
                  <a:gd name="connsiteY2" fmla="*/ 0 h 596051"/>
                  <a:gd name="connsiteX3" fmla="*/ 129333 w 129333"/>
                  <a:gd name="connsiteY3" fmla="*/ 0 h 596051"/>
                  <a:gd name="connsiteX4" fmla="*/ 129333 w 129333"/>
                  <a:gd name="connsiteY4" fmla="*/ 466718 h 596051"/>
                  <a:gd name="connsiteX5" fmla="*/ 64667 w 129333"/>
                  <a:gd name="connsiteY5" fmla="*/ 596051 h 596051"/>
                  <a:gd name="connsiteX0" fmla="*/ 129333 w 129333"/>
                  <a:gd name="connsiteY0" fmla="*/ 466718 h 466718"/>
                  <a:gd name="connsiteX1" fmla="*/ 0 w 129333"/>
                  <a:gd name="connsiteY1" fmla="*/ 466718 h 466718"/>
                  <a:gd name="connsiteX2" fmla="*/ 0 w 129333"/>
                  <a:gd name="connsiteY2" fmla="*/ 0 h 466718"/>
                  <a:gd name="connsiteX3" fmla="*/ 129333 w 129333"/>
                  <a:gd name="connsiteY3" fmla="*/ 0 h 466718"/>
                  <a:gd name="connsiteX4" fmla="*/ 129333 w 129333"/>
                  <a:gd name="connsiteY4" fmla="*/ 466718 h 4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3" h="466718">
                    <a:moveTo>
                      <a:pt x="129333" y="466718"/>
                    </a:moveTo>
                    <a:lnTo>
                      <a:pt x="0" y="466718"/>
                    </a:lnTo>
                    <a:lnTo>
                      <a:pt x="0" y="0"/>
                    </a:lnTo>
                    <a:lnTo>
                      <a:pt x="129333" y="0"/>
                    </a:lnTo>
                    <a:lnTo>
                      <a:pt x="129333" y="46671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2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6401086" y="1870492"/>
            <a:ext cx="381779" cy="3325367"/>
            <a:chOff x="6401086" y="1870492"/>
            <a:chExt cx="381779" cy="3325367"/>
          </a:xfrm>
        </p:grpSpPr>
        <p:sp>
          <p:nvSpPr>
            <p:cNvPr id="40" name="Стрелка вниз 39"/>
            <p:cNvSpPr/>
            <p:nvPr/>
          </p:nvSpPr>
          <p:spPr>
            <a:xfrm>
              <a:off x="6677579" y="1902376"/>
              <a:ext cx="105286" cy="3231099"/>
            </a:xfrm>
            <a:custGeom>
              <a:avLst/>
              <a:gdLst>
                <a:gd name="connsiteX0" fmla="*/ 0 w 206619"/>
                <a:gd name="connsiteY0" fmla="*/ 3289443 h 3295292"/>
                <a:gd name="connsiteX1" fmla="*/ 51655 w 206619"/>
                <a:gd name="connsiteY1" fmla="*/ 3289443 h 3295292"/>
                <a:gd name="connsiteX2" fmla="*/ 51655 w 206619"/>
                <a:gd name="connsiteY2" fmla="*/ 0 h 3295292"/>
                <a:gd name="connsiteX3" fmla="*/ 154964 w 206619"/>
                <a:gd name="connsiteY3" fmla="*/ 0 h 3295292"/>
                <a:gd name="connsiteX4" fmla="*/ 154964 w 206619"/>
                <a:gd name="connsiteY4" fmla="*/ 3289443 h 3295292"/>
                <a:gd name="connsiteX5" fmla="*/ 206619 w 206619"/>
                <a:gd name="connsiteY5" fmla="*/ 3289443 h 3295292"/>
                <a:gd name="connsiteX6" fmla="*/ 103310 w 206619"/>
                <a:gd name="connsiteY6" fmla="*/ 3295292 h 3295292"/>
                <a:gd name="connsiteX7" fmla="*/ 0 w 206619"/>
                <a:gd name="connsiteY7" fmla="*/ 3289443 h 3295292"/>
                <a:gd name="connsiteX0" fmla="*/ 0 w 154964"/>
                <a:gd name="connsiteY0" fmla="*/ 3289443 h 3295292"/>
                <a:gd name="connsiteX1" fmla="*/ 51655 w 154964"/>
                <a:gd name="connsiteY1" fmla="*/ 3289443 h 3295292"/>
                <a:gd name="connsiteX2" fmla="*/ 51655 w 154964"/>
                <a:gd name="connsiteY2" fmla="*/ 0 h 3295292"/>
                <a:gd name="connsiteX3" fmla="*/ 154964 w 154964"/>
                <a:gd name="connsiteY3" fmla="*/ 0 h 3295292"/>
                <a:gd name="connsiteX4" fmla="*/ 154964 w 154964"/>
                <a:gd name="connsiteY4" fmla="*/ 3289443 h 3295292"/>
                <a:gd name="connsiteX5" fmla="*/ 103310 w 154964"/>
                <a:gd name="connsiteY5" fmla="*/ 3295292 h 3295292"/>
                <a:gd name="connsiteX6" fmla="*/ 0 w 154964"/>
                <a:gd name="connsiteY6" fmla="*/ 3289443 h 3295292"/>
                <a:gd name="connsiteX0" fmla="*/ 51655 w 103309"/>
                <a:gd name="connsiteY0" fmla="*/ 3295292 h 3295292"/>
                <a:gd name="connsiteX1" fmla="*/ 0 w 103309"/>
                <a:gd name="connsiteY1" fmla="*/ 3289443 h 3295292"/>
                <a:gd name="connsiteX2" fmla="*/ 0 w 103309"/>
                <a:gd name="connsiteY2" fmla="*/ 0 h 3295292"/>
                <a:gd name="connsiteX3" fmla="*/ 103309 w 103309"/>
                <a:gd name="connsiteY3" fmla="*/ 0 h 3295292"/>
                <a:gd name="connsiteX4" fmla="*/ 103309 w 103309"/>
                <a:gd name="connsiteY4" fmla="*/ 3289443 h 3295292"/>
                <a:gd name="connsiteX5" fmla="*/ 51655 w 103309"/>
                <a:gd name="connsiteY5" fmla="*/ 3295292 h 32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9" h="3295292">
                  <a:moveTo>
                    <a:pt x="51655" y="3295292"/>
                  </a:moveTo>
                  <a:lnTo>
                    <a:pt x="0" y="3289443"/>
                  </a:lnTo>
                  <a:lnTo>
                    <a:pt x="0" y="0"/>
                  </a:lnTo>
                  <a:lnTo>
                    <a:pt x="103309" y="0"/>
                  </a:lnTo>
                  <a:lnTo>
                    <a:pt x="103309" y="3289443"/>
                  </a:lnTo>
                  <a:lnTo>
                    <a:pt x="51655" y="32952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Стрелка вниз 40"/>
            <p:cNvSpPr/>
            <p:nvPr/>
          </p:nvSpPr>
          <p:spPr>
            <a:xfrm rot="5400000">
              <a:off x="6466915" y="4881520"/>
              <a:ext cx="248510" cy="380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 rot="5400000">
              <a:off x="6549794" y="1772517"/>
              <a:ext cx="135095" cy="331046"/>
            </a:xfrm>
            <a:custGeom>
              <a:avLst/>
              <a:gdLst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0 w 258667"/>
                <a:gd name="connsiteY0" fmla="*/ 466718 h 596051"/>
                <a:gd name="connsiteX1" fmla="*/ 64667 w 258667"/>
                <a:gd name="connsiteY1" fmla="*/ 466718 h 596051"/>
                <a:gd name="connsiteX2" fmla="*/ 64667 w 258667"/>
                <a:gd name="connsiteY2" fmla="*/ 0 h 596051"/>
                <a:gd name="connsiteX3" fmla="*/ 194000 w 258667"/>
                <a:gd name="connsiteY3" fmla="*/ 0 h 596051"/>
                <a:gd name="connsiteX4" fmla="*/ 194000 w 258667"/>
                <a:gd name="connsiteY4" fmla="*/ 466718 h 596051"/>
                <a:gd name="connsiteX5" fmla="*/ 258667 w 258667"/>
                <a:gd name="connsiteY5" fmla="*/ 466718 h 596051"/>
                <a:gd name="connsiteX6" fmla="*/ 129334 w 258667"/>
                <a:gd name="connsiteY6" fmla="*/ 596051 h 596051"/>
                <a:gd name="connsiteX7" fmla="*/ 0 w 258667"/>
                <a:gd name="connsiteY7" fmla="*/ 466718 h 596051"/>
                <a:gd name="connsiteX0" fmla="*/ 64667 w 194000"/>
                <a:gd name="connsiteY0" fmla="*/ 596051 h 596051"/>
                <a:gd name="connsiteX1" fmla="*/ 0 w 194000"/>
                <a:gd name="connsiteY1" fmla="*/ 466718 h 596051"/>
                <a:gd name="connsiteX2" fmla="*/ 0 w 194000"/>
                <a:gd name="connsiteY2" fmla="*/ 0 h 596051"/>
                <a:gd name="connsiteX3" fmla="*/ 129333 w 194000"/>
                <a:gd name="connsiteY3" fmla="*/ 0 h 596051"/>
                <a:gd name="connsiteX4" fmla="*/ 129333 w 194000"/>
                <a:gd name="connsiteY4" fmla="*/ 466718 h 596051"/>
                <a:gd name="connsiteX5" fmla="*/ 194000 w 194000"/>
                <a:gd name="connsiteY5" fmla="*/ 466718 h 596051"/>
                <a:gd name="connsiteX6" fmla="*/ 64667 w 194000"/>
                <a:gd name="connsiteY6" fmla="*/ 596051 h 596051"/>
                <a:gd name="connsiteX0" fmla="*/ 64667 w 129333"/>
                <a:gd name="connsiteY0" fmla="*/ 596051 h 596051"/>
                <a:gd name="connsiteX1" fmla="*/ 0 w 129333"/>
                <a:gd name="connsiteY1" fmla="*/ 466718 h 596051"/>
                <a:gd name="connsiteX2" fmla="*/ 0 w 129333"/>
                <a:gd name="connsiteY2" fmla="*/ 0 h 596051"/>
                <a:gd name="connsiteX3" fmla="*/ 129333 w 129333"/>
                <a:gd name="connsiteY3" fmla="*/ 0 h 596051"/>
                <a:gd name="connsiteX4" fmla="*/ 129333 w 129333"/>
                <a:gd name="connsiteY4" fmla="*/ 466718 h 596051"/>
                <a:gd name="connsiteX5" fmla="*/ 64667 w 129333"/>
                <a:gd name="connsiteY5" fmla="*/ 596051 h 596051"/>
                <a:gd name="connsiteX0" fmla="*/ 129333 w 129333"/>
                <a:gd name="connsiteY0" fmla="*/ 466718 h 466718"/>
                <a:gd name="connsiteX1" fmla="*/ 0 w 129333"/>
                <a:gd name="connsiteY1" fmla="*/ 466718 h 466718"/>
                <a:gd name="connsiteX2" fmla="*/ 0 w 129333"/>
                <a:gd name="connsiteY2" fmla="*/ 0 h 466718"/>
                <a:gd name="connsiteX3" fmla="*/ 129333 w 129333"/>
                <a:gd name="connsiteY3" fmla="*/ 0 h 466718"/>
                <a:gd name="connsiteX4" fmla="*/ 129333 w 129333"/>
                <a:gd name="connsiteY4" fmla="*/ 466718 h 46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3" h="466718">
                  <a:moveTo>
                    <a:pt x="129333" y="466718"/>
                  </a:moveTo>
                  <a:lnTo>
                    <a:pt x="0" y="466718"/>
                  </a:lnTo>
                  <a:lnTo>
                    <a:pt x="0" y="0"/>
                  </a:lnTo>
                  <a:lnTo>
                    <a:pt x="129333" y="0"/>
                  </a:lnTo>
                  <a:lnTo>
                    <a:pt x="129333" y="46671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807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Скрываем «внутренние» классы</a:t>
            </a:r>
            <a:endParaRPr lang="en-US" dirty="0" smtClean="0"/>
          </a:p>
          <a:p>
            <a:r>
              <a:rPr lang="ru-RU" dirty="0"/>
              <a:t>Юнит </a:t>
            </a:r>
            <a:r>
              <a:rPr lang="ru-RU" dirty="0" smtClean="0"/>
              <a:t>тесты</a:t>
            </a:r>
            <a:endParaRPr lang="en-US" dirty="0" smtClean="0"/>
          </a:p>
          <a:p>
            <a:r>
              <a:rPr lang="ru-RU" dirty="0" err="1" smtClean="0"/>
              <a:t>Централизованность</a:t>
            </a:r>
            <a:endParaRPr lang="ru-RU" dirty="0" smtClean="0"/>
          </a:p>
          <a:p>
            <a:r>
              <a:rPr lang="ru-RU" dirty="0" smtClean="0"/>
              <a:t>Нет ограничений на цикличность ссылок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9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1397</TotalTime>
  <Words>557</Words>
  <Application>Microsoft Office PowerPoint</Application>
  <PresentationFormat>Широкоэкранный</PresentationFormat>
  <Paragraphs>210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Контур</vt:lpstr>
      <vt:lpstr>архитектура больших проектов</vt:lpstr>
      <vt:lpstr>Презентация PowerPoint</vt:lpstr>
      <vt:lpstr>Презентация PowerPoint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ЭТО ДАЕТ</vt:lpstr>
      <vt:lpstr>демонстрация</vt:lpstr>
      <vt:lpstr>ПЕРЕРЫВ</vt:lpstr>
      <vt:lpstr>Презентация PowerPoint</vt:lpstr>
      <vt:lpstr>Презентация PowerPoint</vt:lpstr>
      <vt:lpstr>Презентация PowerPoint</vt:lpstr>
      <vt:lpstr>ЧТО ТАКОЕ ДОМЕННАЯ МОДЕЛЬ?</vt:lpstr>
      <vt:lpstr>СЕЙЧАС МЫ ИСПОЛЬЗУЕМ 2 вида моделей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И МИНУСЫ</vt:lpstr>
      <vt:lpstr>ДЕМОНСТРАЦИЯ</vt:lpstr>
      <vt:lpstr>ИТОГ</vt:lpstr>
      <vt:lpstr>ТЕМЫ НА ПОДУМАТЬ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DDD</dc:title>
  <dc:creator>Пользователь Windows</dc:creator>
  <cp:lastModifiedBy>Пользователь Windows</cp:lastModifiedBy>
  <cp:revision>103</cp:revision>
  <dcterms:created xsi:type="dcterms:W3CDTF">2022-11-27T01:51:59Z</dcterms:created>
  <dcterms:modified xsi:type="dcterms:W3CDTF">2023-04-02T14:50:00Z</dcterms:modified>
</cp:coreProperties>
</file>