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E04D6E8-7BC9-4BF9-8CCA-6BD9744D68A5}">
          <p14:sldIdLst>
            <p14:sldId id="256"/>
            <p14:sldId id="260"/>
          </p14:sldIdLst>
        </p14:section>
        <p14:section name="Словарь терминов" id="{C3C3562F-E141-45BF-B8FE-071E2DD99A8F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ES6 vs ES5" id="{F63F2D24-2907-4D16-8EE2-3EAEC9C426D6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A8D"/>
    <a:srgbClr val="129481"/>
    <a:srgbClr val="0F2741"/>
    <a:srgbClr val="001736"/>
    <a:srgbClr val="003374"/>
    <a:srgbClr val="C9A093"/>
    <a:srgbClr val="F1F1F1"/>
    <a:srgbClr val="385592"/>
    <a:srgbClr val="3A5896"/>
    <a:srgbClr val="1D3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19269"/>
            <a:ext cx="7839635" cy="97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ecma-international.org/publications/files/ECMA-ST/Ecma-26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New_in_JavaScript/ECMAScript_Next_support_in_Mozill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piderMonkey" TargetMode="External"/><Relationship Id="rId2" Type="http://schemas.openxmlformats.org/officeDocument/2006/relationships/hyperlink" Target="https://ru.wikipedia.org/wiki/V8_(%D0%B4%D0%B2%D0%B8%D0%B6%D0%BE%D0%BA_JavaScript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hakra_(JavaScript_engine)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ngkiat.com/blog/ecmascript-6/" TargetMode="External"/><Relationship Id="rId13" Type="http://schemas.openxmlformats.org/officeDocument/2006/relationships/hyperlink" Target="https://getinstance.info/news/new-features-in-es6-3/" TargetMode="External"/><Relationship Id="rId3" Type="http://schemas.openxmlformats.org/officeDocument/2006/relationships/hyperlink" Target="https://airbrake.io/blog/javascript/es6-javascript-whats-new-part-two" TargetMode="External"/><Relationship Id="rId7" Type="http://schemas.openxmlformats.org/officeDocument/2006/relationships/hyperlink" Target="https://airbrake.io/blog/javascript/es6-javascript-whats-new-part-6" TargetMode="External"/><Relationship Id="rId12" Type="http://schemas.openxmlformats.org/officeDocument/2006/relationships/hyperlink" Target="https://getinstance.info/news/new-features-in-es6-2/" TargetMode="External"/><Relationship Id="rId2" Type="http://schemas.openxmlformats.org/officeDocument/2006/relationships/hyperlink" Target="https://airbrake.io/blog/javascript/es6-javascript-whats-new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rbrake.io/blog/javascript/es6-javascript-whats-new-part-5" TargetMode="External"/><Relationship Id="rId11" Type="http://schemas.openxmlformats.org/officeDocument/2006/relationships/hyperlink" Target="https://getinstance.info/news/new-features-in-es6/" TargetMode="External"/><Relationship Id="rId5" Type="http://schemas.openxmlformats.org/officeDocument/2006/relationships/hyperlink" Target="https://airbrake.io/blog/javascript/es6-javascript-whats-new-part-4" TargetMode="External"/><Relationship Id="rId15" Type="http://schemas.openxmlformats.org/officeDocument/2006/relationships/hyperlink" Target="https://medium.freecodecamp.org/whats-the-difference-between-javascript-and-ecmascript-cba48c73a2b5" TargetMode="External"/><Relationship Id="rId10" Type="http://schemas.openxmlformats.org/officeDocument/2006/relationships/hyperlink" Target="https://medium.freecodecamp.org/here-are-examples-of-everything-new-in-ecmascript-2016-2017-and-2018-d52fa3b5a70e" TargetMode="External"/><Relationship Id="rId4" Type="http://schemas.openxmlformats.org/officeDocument/2006/relationships/hyperlink" Target="https://airbrake.io/blog/javascript/es6-javascript-whats-new-part-3" TargetMode="External"/><Relationship Id="rId9" Type="http://schemas.openxmlformats.org/officeDocument/2006/relationships/hyperlink" Target="http://exploringjs.com/es6/ch_overviews.html" TargetMode="External"/><Relationship Id="rId14" Type="http://schemas.openxmlformats.org/officeDocument/2006/relationships/hyperlink" Target="https://www.smashingmagazine.com/2015/10/es6-whats-new-next-version-javascrip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ru.wikipedia.org/wiki/QWERTY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2632" y="6069668"/>
            <a:ext cx="5692204" cy="788332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ln w="0"/>
                <a:effectLst>
                  <a:reflection blurRad="6350" stA="55000" endA="300" endPos="45500" dir="5400000" sy="-100000" algn="bl" rotWithShape="0"/>
                </a:effectLst>
                <a:latin typeface="+mn-lt"/>
              </a:rPr>
              <a:t>ECMAscript</a:t>
            </a:r>
            <a:r>
              <a:rPr lang="en-US" sz="6600" b="1" dirty="0" smtClean="0">
                <a:ln w="0"/>
                <a:effectLst>
                  <a:reflection blurRad="6350" stA="55000" endA="300" endPos="45500" dir="5400000" sy="-100000" algn="bl" rotWithShape="0"/>
                </a:effectLst>
                <a:latin typeface="+mn-lt"/>
              </a:rPr>
              <a:t> (ES6 ES7) – WHAT’S NEW</a:t>
            </a:r>
            <a:endParaRPr lang="en-US" sz="6600" b="1" dirty="0">
              <a:ln w="0"/>
              <a:effectLst>
                <a:reflection blurRad="6350" stA="55000" endA="300" endPos="45500" dir="5400000" sy="-10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7" y="119269"/>
            <a:ext cx="2901712" cy="977899"/>
          </a:xfrm>
        </p:spPr>
        <p:txBody>
          <a:bodyPr>
            <a:normAutofit/>
          </a:bodyPr>
          <a:lstStyle/>
          <a:p>
            <a:r>
              <a:rPr lang="en-US" b="1" dirty="0" smtClean="0"/>
              <a:t>ECMAScript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4688541" cy="2851377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Описанная в ECMA-262 спецификация создания скриптового языка общего назначения.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Синоним</a:t>
            </a:r>
            <a:r>
              <a:rPr lang="ru-RU" dirty="0"/>
              <a:t>: спецификация </a:t>
            </a:r>
            <a:r>
              <a:rPr lang="ru-RU" dirty="0" err="1"/>
              <a:t>ECMAScript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https://habrastorage.org/webt/zl/rb/fk/zlrbfkkiflugte_ytbhvorf58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7" y="762000"/>
            <a:ext cx="3810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8907" y="3964900"/>
            <a:ext cx="77503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«ECMA-262» — это название и стандарта, и спецификации скриптового языка </a:t>
            </a:r>
            <a:r>
              <a:rPr lang="ru-RU" sz="2600" dirty="0" err="1"/>
              <a:t>ECMAScript</a:t>
            </a:r>
            <a:r>
              <a:rPr lang="ru-RU" sz="2600" dirty="0"/>
              <a:t>.</a:t>
            </a:r>
            <a:br>
              <a:rPr lang="ru-RU" sz="2600" dirty="0"/>
            </a:br>
            <a:r>
              <a:rPr lang="ru-RU" sz="2600" dirty="0"/>
              <a:t/>
            </a:r>
            <a:br>
              <a:rPr lang="ru-RU" sz="2600" dirty="0"/>
            </a:br>
            <a:r>
              <a:rPr lang="ru-RU" sz="2600" dirty="0" err="1"/>
              <a:t>ECMAScript</a:t>
            </a:r>
            <a:r>
              <a:rPr lang="ru-RU" sz="2600" dirty="0"/>
              <a:t> содержит правила, сведения и рекомендации, которые должны соблюдаться скриптовым языком, чтобы он считался совместимым с </a:t>
            </a:r>
            <a:r>
              <a:rPr lang="ru-RU" sz="2600" dirty="0" err="1"/>
              <a:t>ECMAScript</a:t>
            </a:r>
            <a:r>
              <a:rPr lang="ru-RU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0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Спецификация языка </a:t>
            </a:r>
            <a:r>
              <a:rPr lang="en-US" b="1" dirty="0" err="1" smtClean="0"/>
              <a:t>ECMAscript</a:t>
            </a:r>
            <a:r>
              <a:rPr lang="en-US" b="1" dirty="0" smtClean="0"/>
              <a:t> 2017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3427777" cy="18593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www.ecma-international.org/publications/files/ECMA-ST/Ecma-262.pdf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5039" t="16193" r="36372" b="11837"/>
          <a:stretch/>
        </p:blipFill>
        <p:spPr>
          <a:xfrm>
            <a:off x="4613564" y="1097168"/>
            <a:ext cx="3719742" cy="5264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906" y="5284677"/>
            <a:ext cx="3435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885 </a:t>
            </a:r>
            <a:r>
              <a:rPr lang="ru-RU" sz="3200" dirty="0" smtClean="0"/>
              <a:t>страниц для чтения на досуге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4596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JavaScript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777" y="1097167"/>
            <a:ext cx="7869891" cy="5539159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Скриптовый язык общего назначения, соответствующий спецификации </a:t>
            </a:r>
            <a:r>
              <a:rPr lang="ru-RU" b="1" dirty="0" err="1"/>
              <a:t>ECMAScript</a:t>
            </a:r>
            <a:r>
              <a:rPr lang="ru-RU" b="1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Это диалект языка </a:t>
            </a:r>
            <a:r>
              <a:rPr lang="ru-RU" dirty="0" err="1"/>
              <a:t>ECMAScript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5122" name="Picture 2" descr="https://habrastorage.org/webt/t-/up/s2/t-ups2wyhjz8zxps4yl4vb_0_6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7" y="2838450"/>
            <a:ext cx="71437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86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/>
              <a:t>ECMAScript</a:t>
            </a:r>
            <a:r>
              <a:rPr lang="ru-RU" sz="3600" dirty="0"/>
              <a:t> — это спецификация, на которой </a:t>
            </a:r>
            <a:r>
              <a:rPr lang="en-US" sz="3600" dirty="0" smtClean="0"/>
              <a:t>JavaScript</a:t>
            </a:r>
            <a:r>
              <a:rPr lang="ru-RU" sz="3600" dirty="0" smtClean="0"/>
              <a:t> </a:t>
            </a:r>
            <a:r>
              <a:rPr lang="ru-RU" sz="3600" dirty="0"/>
              <a:t>основан. </a:t>
            </a:r>
            <a:endParaRPr lang="en-US" sz="3600" dirty="0" smtClean="0"/>
          </a:p>
          <a:p>
            <a:pPr marL="0" indent="0">
              <a:buNone/>
            </a:pPr>
            <a:r>
              <a:rPr lang="ru-RU" sz="3600" dirty="0" smtClean="0"/>
              <a:t>Из</a:t>
            </a:r>
            <a:r>
              <a:rPr lang="ru-RU" sz="3600" dirty="0"/>
              <a:t> </a:t>
            </a:r>
            <a:r>
              <a:rPr lang="ru-RU" sz="3600" dirty="0" smtClean="0"/>
              <a:t>спецификации </a:t>
            </a:r>
            <a:r>
              <a:rPr lang="en-US" sz="3600" dirty="0" err="1" smtClean="0"/>
              <a:t>ECMAscript</a:t>
            </a:r>
            <a:r>
              <a:rPr lang="ru-RU" sz="3600" dirty="0"/>
              <a:t> вы узнаете, как создать скриптовый язык, а из </a:t>
            </a:r>
            <a:r>
              <a:rPr lang="ru-RU" sz="3600" dirty="0" smtClean="0"/>
              <a:t>документации </a:t>
            </a:r>
            <a:r>
              <a:rPr lang="en-US" sz="3600" dirty="0" smtClean="0"/>
              <a:t>JavaScript</a:t>
            </a:r>
            <a:r>
              <a:rPr lang="ru-RU" sz="3600" dirty="0" smtClean="0"/>
              <a:t>— </a:t>
            </a:r>
            <a:r>
              <a:rPr lang="ru-RU" sz="3600" dirty="0"/>
              <a:t>как использовать скриптовый язык.</a:t>
            </a:r>
          </a:p>
        </p:txBody>
      </p:sp>
    </p:spTree>
    <p:extLst>
      <p:ext uri="{BB962C8B-B14F-4D97-AF65-F5344CB8AC3E}">
        <p14:creationId xmlns:p14="http://schemas.microsoft.com/office/powerpoint/2010/main" val="341103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473" y="360218"/>
            <a:ext cx="8520545" cy="6497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/>
              <a:t>Когда люди называют </a:t>
            </a:r>
            <a:r>
              <a:rPr lang="ru-RU" sz="3600" dirty="0" err="1"/>
              <a:t>JavaScript</a:t>
            </a:r>
            <a:r>
              <a:rPr lang="ru-RU" sz="3600" dirty="0"/>
              <a:t> «диалектом языка </a:t>
            </a:r>
            <a:r>
              <a:rPr lang="ru-RU" sz="3600" dirty="0" err="1"/>
              <a:t>ECMAScript</a:t>
            </a:r>
            <a:r>
              <a:rPr lang="ru-RU" sz="3600" dirty="0"/>
              <a:t>», они имеют в виду то же самое, что и при упоминании о диалектах английского, французского или китайского языка. Диалект большую часть своего лексикона и синтаксиса наследует из родительского языка, от которого при этом заметно отличается.</a:t>
            </a:r>
            <a:br>
              <a:rPr lang="ru-RU" sz="3600" dirty="0"/>
            </a:b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Как сказано в ECMA-262, </a:t>
            </a:r>
            <a:r>
              <a:rPr lang="ru-RU" sz="3600" dirty="0" err="1"/>
              <a:t>JavaScript</a:t>
            </a:r>
            <a:r>
              <a:rPr lang="ru-RU" sz="3600" dirty="0"/>
              <a:t> в основном реализует спецификацию </a:t>
            </a:r>
            <a:r>
              <a:rPr lang="ru-RU" sz="3600" dirty="0" err="1"/>
              <a:t>ECMAScript</a:t>
            </a:r>
            <a:r>
              <a:rPr lang="ru-RU" sz="3600" dirty="0"/>
              <a:t>, но с некоторыми отличиями.</a:t>
            </a:r>
          </a:p>
        </p:txBody>
      </p:sp>
    </p:spTree>
    <p:extLst>
      <p:ext uri="{BB962C8B-B14F-4D97-AF65-F5344CB8AC3E}">
        <p14:creationId xmlns:p14="http://schemas.microsoft.com/office/powerpoint/2010/main" val="383423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</a:t>
            </a:r>
            <a:r>
              <a:rPr lang="ru-RU" b="1" dirty="0" smtClean="0"/>
              <a:t>войства </a:t>
            </a:r>
            <a:r>
              <a:rPr lang="ru-RU" b="1" dirty="0" err="1"/>
              <a:t>JavaScript</a:t>
            </a:r>
            <a:r>
              <a:rPr lang="ru-RU" b="1" dirty="0"/>
              <a:t>, не характерные для </a:t>
            </a:r>
            <a:r>
              <a:rPr lang="ru-RU" b="1" dirty="0" err="1" smtClean="0"/>
              <a:t>ECMAScript</a:t>
            </a:r>
            <a:r>
              <a:rPr lang="ru-RU" b="1" dirty="0"/>
              <a:t> </a:t>
            </a:r>
            <a:r>
              <a:rPr lang="ru-RU" dirty="0" smtClean="0"/>
              <a:t>(от </a:t>
            </a:r>
            <a:r>
              <a:rPr lang="en-US" dirty="0" smtClean="0"/>
              <a:t>Mozilla)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7869891" cy="521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developer.mozilla.org/en-US/docs/Web/JavaScript/New_in_JavaScript/ECMAScript_Next_support_in_Mozilla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Скриншот (следующий слайд) </a:t>
            </a:r>
            <a:r>
              <a:rPr lang="ru-RU" i="1" dirty="0"/>
              <a:t>от 3 сентября 2017 года. </a:t>
            </a: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Это </a:t>
            </a:r>
            <a:r>
              <a:rPr lang="ru-RU" i="1" dirty="0"/>
              <a:t>список экспериментально проверенных характерных особенностей </a:t>
            </a:r>
            <a:r>
              <a:rPr lang="ru-RU" i="1" dirty="0" err="1"/>
              <a:t>JavaScript</a:t>
            </a:r>
            <a:r>
              <a:rPr lang="ru-RU" i="1" dirty="0"/>
              <a:t>, которые не являются частью </a:t>
            </a:r>
            <a:r>
              <a:rPr lang="ru-RU" i="1" dirty="0" err="1" smtClean="0"/>
              <a:t>ECMAScript</a:t>
            </a:r>
            <a:r>
              <a:rPr lang="ru-RU" i="1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habrastorage.org/webt/c7/mo/lh/c7molhxodcd3r4ivbcsystgc3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6941" cy="649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0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JavaScript-</a:t>
            </a:r>
            <a:r>
              <a:rPr lang="ru-RU" b="1" dirty="0" smtClean="0"/>
              <a:t>движок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Программа или интерпретатор, способный понимать и выполнять </a:t>
            </a:r>
            <a:r>
              <a:rPr lang="ru-RU" b="1" dirty="0" err="1"/>
              <a:t>JavaScript</a:t>
            </a:r>
            <a:r>
              <a:rPr lang="ru-RU" b="1" dirty="0"/>
              <a:t>-код.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Синонимы</a:t>
            </a:r>
            <a:r>
              <a:rPr lang="ru-RU" dirty="0"/>
              <a:t>: интерпретатор </a:t>
            </a:r>
            <a:r>
              <a:rPr lang="ru-RU" dirty="0" err="1"/>
              <a:t>JavaScript</a:t>
            </a:r>
            <a:r>
              <a:rPr lang="ru-RU" dirty="0"/>
              <a:t>, реализация </a:t>
            </a:r>
            <a:r>
              <a:rPr lang="ru-RU" dirty="0" err="1"/>
              <a:t>JavaScript</a:t>
            </a:r>
            <a:r>
              <a:rPr lang="ru-RU" dirty="0"/>
              <a:t>.</a:t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/>
              <a:t>Для браузера </a:t>
            </a:r>
            <a:r>
              <a:rPr lang="ru-RU" dirty="0" err="1"/>
              <a:t>JavaScript</a:t>
            </a:r>
            <a:r>
              <a:rPr lang="ru-RU" dirty="0"/>
              <a:t>-движок — это как для человека способность понимать речь. Если опять обратиться к нашему примеру с «ходить», «бегать» и «прыгать», то </a:t>
            </a:r>
            <a:r>
              <a:rPr lang="ru-RU" dirty="0" err="1"/>
              <a:t>JavaScript</a:t>
            </a:r>
            <a:r>
              <a:rPr lang="ru-RU" dirty="0"/>
              <a:t>-движок — часть «объекта», который на самом деле понимает, что означают эти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16989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Разное быстродействие </a:t>
            </a:r>
            <a:r>
              <a:rPr lang="ru-RU" b="1" dirty="0" smtClean="0"/>
              <a:t>браузеров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7869891" cy="27876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Два человека поймут команду «прыгать», но один из них отреагирует раньше, потому что смог быстрее понять и обработать команду. Аналогично, два браузера могут понимать код </a:t>
            </a:r>
            <a:r>
              <a:rPr lang="ru-RU" dirty="0" err="1"/>
              <a:t>JavaScript</a:t>
            </a:r>
            <a:r>
              <a:rPr lang="ru-RU" dirty="0"/>
              <a:t>, но один из них работает быстрее, потому что его </a:t>
            </a:r>
            <a:r>
              <a:rPr lang="ru-RU" dirty="0" err="1"/>
              <a:t>JavaScript</a:t>
            </a:r>
            <a:r>
              <a:rPr lang="ru-RU" dirty="0"/>
              <a:t>-движок работает эффективнее.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30" y="4253345"/>
            <a:ext cx="5882986" cy="25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4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401782"/>
            <a:ext cx="7869891" cy="577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</a:t>
            </a:r>
            <a:r>
              <a:rPr lang="ru-RU" sz="3200" dirty="0" smtClean="0"/>
              <a:t>азработчики</a:t>
            </a:r>
            <a:r>
              <a:rPr lang="ru-RU" sz="3200" dirty="0"/>
              <a:t>, как правило, задают вопросы </a:t>
            </a:r>
            <a:r>
              <a:rPr lang="ru-RU" sz="3200" dirty="0" smtClean="0"/>
              <a:t>вроде</a:t>
            </a:r>
          </a:p>
          <a:p>
            <a:pPr marL="0" indent="0">
              <a:buNone/>
            </a:pPr>
            <a:r>
              <a:rPr lang="ru-RU" sz="3200" dirty="0" smtClean="0"/>
              <a:t>«</a:t>
            </a:r>
            <a:r>
              <a:rPr lang="ru-RU" sz="3200" i="1" dirty="0"/>
              <a:t>Какую версию </a:t>
            </a:r>
            <a:r>
              <a:rPr lang="ru-RU" sz="3200" i="1" dirty="0" err="1"/>
              <a:t>ECMAScript</a:t>
            </a:r>
            <a:r>
              <a:rPr lang="ru-RU" sz="3200" i="1" dirty="0"/>
              <a:t> поддерживает этот браузер?</a:t>
            </a:r>
            <a:r>
              <a:rPr lang="ru-RU" sz="3200" dirty="0"/>
              <a:t>» или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«</a:t>
            </a:r>
            <a:r>
              <a:rPr lang="ru-RU" sz="3200" i="1" dirty="0"/>
              <a:t>Какие функции </a:t>
            </a:r>
            <a:r>
              <a:rPr lang="ru-RU" sz="3200" i="1" dirty="0" err="1"/>
              <a:t>ECMAScript</a:t>
            </a:r>
            <a:r>
              <a:rPr lang="ru-RU" sz="3200" i="1" dirty="0"/>
              <a:t> поддерживает этот браузер?</a:t>
            </a:r>
            <a:r>
              <a:rPr lang="ru-RU" sz="3200" dirty="0"/>
              <a:t>»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Они </a:t>
            </a:r>
            <a:r>
              <a:rPr lang="ru-RU" sz="3200" dirty="0"/>
              <a:t>хотят знать, удалось ли </a:t>
            </a:r>
            <a:r>
              <a:rPr lang="ru-RU" sz="3200" dirty="0" err="1"/>
              <a:t>Google</a:t>
            </a:r>
            <a:r>
              <a:rPr lang="ru-RU" sz="3200" dirty="0"/>
              <a:t>, </a:t>
            </a:r>
            <a:r>
              <a:rPr lang="ru-RU" sz="3200" dirty="0" err="1"/>
              <a:t>Mozilla</a:t>
            </a:r>
            <a:r>
              <a:rPr lang="ru-RU" sz="3200" dirty="0"/>
              <a:t> и </a:t>
            </a:r>
            <a:r>
              <a:rPr lang="ru-RU" sz="3200" dirty="0" err="1"/>
              <a:t>Microsoft</a:t>
            </a:r>
            <a:r>
              <a:rPr lang="ru-RU" sz="3200" dirty="0"/>
              <a:t> наделить </a:t>
            </a:r>
            <a:r>
              <a:rPr lang="ru-RU" sz="3200" dirty="0" err="1"/>
              <a:t>JavaScript</a:t>
            </a:r>
            <a:r>
              <a:rPr lang="ru-RU" sz="3200" dirty="0"/>
              <a:t>-движки (соответственно </a:t>
            </a:r>
            <a:r>
              <a:rPr lang="ru-RU" sz="3200" dirty="0">
                <a:hlinkClick r:id="rId2"/>
              </a:rPr>
              <a:t>V8</a:t>
            </a:r>
            <a:r>
              <a:rPr lang="ru-RU" sz="3200" dirty="0"/>
              <a:t>, </a:t>
            </a:r>
            <a:r>
              <a:rPr lang="ru-RU" sz="3200" dirty="0" err="1">
                <a:hlinkClick r:id="rId3"/>
              </a:rPr>
              <a:t>SpiderMonkey</a:t>
            </a:r>
            <a:r>
              <a:rPr lang="ru-RU" sz="3200" dirty="0"/>
              <a:t> и </a:t>
            </a:r>
            <a:r>
              <a:rPr lang="ru-RU" sz="3200" dirty="0" err="1">
                <a:hlinkClick r:id="rId4"/>
              </a:rPr>
              <a:t>Chakra</a:t>
            </a:r>
            <a:r>
              <a:rPr lang="ru-RU" sz="3200" dirty="0"/>
              <a:t>) свойствами, описанными в последней версии </a:t>
            </a:r>
            <a:r>
              <a:rPr lang="ru-RU" sz="3200" dirty="0" err="1"/>
              <a:t>ECMAScript</a:t>
            </a:r>
            <a:r>
              <a:rPr lang="ru-RU" sz="3200" dirty="0"/>
              <a:t>.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125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3415" y="174687"/>
            <a:ext cx="7839635" cy="977899"/>
          </a:xfrm>
        </p:spPr>
        <p:txBody>
          <a:bodyPr>
            <a:normAutofit/>
          </a:bodyPr>
          <a:lstStyle/>
          <a:p>
            <a:r>
              <a:rPr lang="ru-RU" b="1" dirty="0" smtClean="0"/>
              <a:t>Ссылки на оригиналы статей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5636" y="1440873"/>
            <a:ext cx="8368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airbrake.io/blog/javascript/es6-javascript-whats-new-1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airbrake.io/blog/javascript/es6-javascript-whats-new-part-two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airbrake.io/blog/javascript/es6-javascript-whats-new-part-3</a:t>
            </a:r>
            <a:endParaRPr lang="ru-RU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airbrake.io/blog/javascript/es6-javascript-whats-new-part-4</a:t>
            </a:r>
            <a:endParaRPr lang="ru-RU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airbrake.io/blog/javascript/es6-javascript-whats-new-part-5</a:t>
            </a:r>
            <a:endParaRPr lang="ru-RU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airbrake.io/blog/javascript/es6-javascript-whats-new-part-6</a:t>
            </a:r>
            <a:endParaRPr lang="ru-RU" dirty="0" smtClean="0"/>
          </a:p>
          <a:p>
            <a:r>
              <a:rPr lang="en-US" dirty="0">
                <a:hlinkClick r:id="rId8"/>
              </a:rPr>
              <a:t>https://www.hongkiat.com/blog/ecmascript-6</a:t>
            </a:r>
            <a:r>
              <a:rPr lang="en-US" dirty="0" smtClean="0">
                <a:hlinkClick r:id="rId8"/>
              </a:rPr>
              <a:t>/</a:t>
            </a:r>
            <a:endParaRPr lang="ru-RU" dirty="0" smtClean="0"/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exploringjs.com/es6/ch_overviews.html</a:t>
            </a:r>
            <a:endParaRPr lang="ru-RU" dirty="0" smtClean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medium.freecodecamp.org/here-are-examples-of-everything-new-in-ecmascript-2016-2017-and-2018-d52fa3b5a70e</a:t>
            </a:r>
            <a:endParaRPr lang="ru-RU" dirty="0" smtClean="0"/>
          </a:p>
          <a:p>
            <a:r>
              <a:rPr lang="en-US" dirty="0">
                <a:hlinkClick r:id="rId11"/>
              </a:rPr>
              <a:t>https://getinstance.info/news/new-features-in-es6</a:t>
            </a:r>
            <a:r>
              <a:rPr lang="en-US" dirty="0" smtClean="0">
                <a:hlinkClick r:id="rId11"/>
              </a:rPr>
              <a:t>/</a:t>
            </a:r>
            <a:endParaRPr lang="ru-RU" dirty="0" smtClean="0"/>
          </a:p>
          <a:p>
            <a:r>
              <a:rPr lang="en-US" dirty="0">
                <a:hlinkClick r:id="rId12"/>
              </a:rPr>
              <a:t>https://getinstance.info/news/new-features-in-es6-2</a:t>
            </a:r>
            <a:r>
              <a:rPr lang="en-US" dirty="0" smtClean="0">
                <a:hlinkClick r:id="rId12"/>
              </a:rPr>
              <a:t>/</a:t>
            </a:r>
            <a:endParaRPr lang="ru-RU" dirty="0" smtClean="0"/>
          </a:p>
          <a:p>
            <a:r>
              <a:rPr lang="en-US" dirty="0">
                <a:hlinkClick r:id="rId13"/>
              </a:rPr>
              <a:t>https://getinstance.info/news/new-features-in-es6-3</a:t>
            </a:r>
            <a:r>
              <a:rPr lang="en-US" dirty="0" smtClean="0">
                <a:hlinkClick r:id="rId13"/>
              </a:rPr>
              <a:t>/</a:t>
            </a:r>
            <a:endParaRPr lang="ru-RU" dirty="0" smtClean="0"/>
          </a:p>
          <a:p>
            <a:r>
              <a:rPr lang="en-US" dirty="0">
                <a:hlinkClick r:id="rId14"/>
              </a:rPr>
              <a:t>https://www.smashingmagazine.com/2015/10/es6-whats-new-next-version-javascript</a:t>
            </a:r>
            <a:r>
              <a:rPr lang="en-US" dirty="0" smtClean="0">
                <a:hlinkClick r:id="rId14"/>
              </a:rPr>
              <a:t>/</a:t>
            </a:r>
            <a:endParaRPr lang="en-US" dirty="0" smtClean="0"/>
          </a:p>
          <a:p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medium.freecodecamp.org/whats-the-difference-between-javascript-and-ecmascript-cba48c73a2b5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19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235527"/>
            <a:ext cx="7869891" cy="3810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Ответы на многие вопросы вы найдёте в </a:t>
            </a:r>
            <a:r>
              <a:rPr lang="ru-RU" dirty="0" smtClean="0"/>
              <a:t>Таблице совместимости </a:t>
            </a:r>
            <a:r>
              <a:rPr lang="en-US" dirty="0" err="1" smtClean="0"/>
              <a:t>ECMAscript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http://kangax.github.io/compat-table/es6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выйдет новая версия </a:t>
            </a:r>
            <a:r>
              <a:rPr lang="ru-RU" dirty="0" err="1"/>
              <a:t>ECMAScript</a:t>
            </a:r>
            <a:r>
              <a:rPr lang="ru-RU" dirty="0"/>
              <a:t>, то в </a:t>
            </a:r>
            <a:r>
              <a:rPr lang="ru-RU" dirty="0" err="1"/>
              <a:t>JavaScript</a:t>
            </a:r>
            <a:r>
              <a:rPr lang="ru-RU" dirty="0"/>
              <a:t>-движках не появятся разом все нововведения. Они будут внедряться постепенно, релиз за релизом, как это видно на примере журнала изменений </a:t>
            </a:r>
            <a:r>
              <a:rPr lang="ru-RU" dirty="0" err="1"/>
              <a:t>JavaScript</a:t>
            </a:r>
            <a:r>
              <a:rPr lang="ru-RU" dirty="0"/>
              <a:t> в </a:t>
            </a:r>
            <a:r>
              <a:rPr lang="ru-RU" dirty="0" err="1"/>
              <a:t>Firefox</a:t>
            </a:r>
            <a:r>
              <a:rPr lang="ru-RU" dirty="0"/>
              <a:t>:</a:t>
            </a:r>
          </a:p>
        </p:txBody>
      </p:sp>
      <p:pic>
        <p:nvPicPr>
          <p:cNvPr id="8194" name="Picture 2" descr="https://habrastorage.org/webt/_3/oq/em/_3oqemvccwzh52e5_qvdrfvm09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5" y="4045527"/>
            <a:ext cx="8437419" cy="28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1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ECMAScript </a:t>
            </a:r>
            <a:r>
              <a:rPr lang="en-US" b="1" dirty="0" smtClean="0"/>
              <a:t>6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550" y="1097168"/>
            <a:ext cx="6030700" cy="28014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Это шестая редакция стандарта ECMA-262, внёсшая в спецификацию </a:t>
            </a:r>
            <a:r>
              <a:rPr lang="ru-RU" b="1" dirty="0" err="1"/>
              <a:t>ECMAScript</a:t>
            </a:r>
            <a:r>
              <a:rPr lang="ru-RU" b="1" dirty="0"/>
              <a:t> существенные изменения и улучшения.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Синонимы</a:t>
            </a:r>
            <a:r>
              <a:rPr lang="ru-RU" dirty="0"/>
              <a:t>: ES6, ES2015 и </a:t>
            </a:r>
            <a:r>
              <a:rPr lang="ru-RU" dirty="0" err="1"/>
              <a:t>ECMAScript</a:t>
            </a:r>
            <a:r>
              <a:rPr lang="ru-RU" dirty="0"/>
              <a:t> 2015.</a:t>
            </a:r>
            <a:br>
              <a:rPr lang="ru-RU" dirty="0"/>
            </a:br>
            <a:endParaRPr lang="ru-RU" dirty="0"/>
          </a:p>
        </p:txBody>
      </p:sp>
      <p:pic>
        <p:nvPicPr>
          <p:cNvPr id="9218" name="Picture 2" descr="https://habrastorage.org/webt/w0/5u/7b/w05u7bengs8ajg_beot2jooql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0"/>
            <a:ext cx="29527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618" y="3898639"/>
            <a:ext cx="83265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dirty="0"/>
              <a:t>С 2015 года </a:t>
            </a:r>
            <a:r>
              <a:rPr lang="ru-RU" sz="2600" dirty="0" err="1"/>
              <a:t>Ecma</a:t>
            </a:r>
            <a:r>
              <a:rPr lang="ru-RU" sz="2600" dirty="0"/>
              <a:t> </a:t>
            </a:r>
            <a:r>
              <a:rPr lang="ru-RU" sz="2600" dirty="0" err="1"/>
              <a:t>International</a:t>
            </a:r>
            <a:r>
              <a:rPr lang="ru-RU" sz="2600" dirty="0"/>
              <a:t> перешла на ежегодные релизы </a:t>
            </a:r>
            <a:r>
              <a:rPr lang="ru-RU" sz="2600" dirty="0" err="1"/>
              <a:t>ECMAScript</a:t>
            </a:r>
            <a:r>
              <a:rPr lang="ru-RU" sz="2600" dirty="0"/>
              <a:t>, и эту версию </a:t>
            </a:r>
            <a:r>
              <a:rPr lang="ru-RU" sz="2600" dirty="0" err="1"/>
              <a:t>ECMAScript</a:t>
            </a:r>
            <a:r>
              <a:rPr lang="ru-RU" sz="2600" dirty="0"/>
              <a:t> переименовали с ES6 на ES2015. </a:t>
            </a:r>
            <a:r>
              <a:rPr lang="ru-RU" sz="2600" dirty="0" err="1"/>
              <a:t>Ecma</a:t>
            </a:r>
            <a:r>
              <a:rPr lang="ru-RU" sz="2600" dirty="0"/>
              <a:t> </a:t>
            </a:r>
            <a:r>
              <a:rPr lang="ru-RU" sz="2600" dirty="0" err="1"/>
              <a:t>International</a:t>
            </a:r>
            <a:r>
              <a:rPr lang="ru-RU" sz="2600" dirty="0"/>
              <a:t> стала называть новые версии спецификации </a:t>
            </a:r>
            <a:r>
              <a:rPr lang="ru-RU" sz="2600" dirty="0" err="1"/>
              <a:t>ECMAScript</a:t>
            </a:r>
            <a:r>
              <a:rPr lang="ru-RU" sz="2600" dirty="0"/>
              <a:t> в соответствии с годом выпуска. То есть ES6 и ES2015 — это одно и то же.</a:t>
            </a:r>
          </a:p>
        </p:txBody>
      </p:sp>
    </p:spTree>
    <p:extLst>
      <p:ext uri="{BB962C8B-B14F-4D97-AF65-F5344CB8AC3E}">
        <p14:creationId xmlns:p14="http://schemas.microsoft.com/office/powerpoint/2010/main" val="325705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Babel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9"/>
            <a:ext cx="7869891" cy="764853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Транспилятор</a:t>
            </a:r>
            <a:r>
              <a:rPr lang="ru-RU" dirty="0"/>
              <a:t>, конвертирующий код ES6 в код ES5.</a:t>
            </a:r>
          </a:p>
        </p:txBody>
      </p:sp>
      <p:pic>
        <p:nvPicPr>
          <p:cNvPr id="10242" name="Picture 2" descr="https://habrastorage.org/webt/za/of/1c/zaof1cviggcy7dc4i1kpc2ocy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" y="2908011"/>
            <a:ext cx="7097058" cy="305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/>
              <a:t>Курица или яйцо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982" y="1097168"/>
            <a:ext cx="8825345" cy="5608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 err="1"/>
              <a:t>JavaScript</a:t>
            </a:r>
            <a:r>
              <a:rPr lang="ru-RU" sz="3200" dirty="0"/>
              <a:t> был создан в 1996 году. В 1997 году </a:t>
            </a:r>
            <a:r>
              <a:rPr lang="ru-RU" sz="3200" dirty="0" err="1"/>
              <a:t>Ecma</a:t>
            </a:r>
            <a:r>
              <a:rPr lang="ru-RU" sz="3200" dirty="0"/>
              <a:t> </a:t>
            </a:r>
            <a:r>
              <a:rPr lang="ru-RU" sz="3200" dirty="0" err="1"/>
              <a:t>International</a:t>
            </a:r>
            <a:r>
              <a:rPr lang="ru-RU" sz="3200" dirty="0"/>
              <a:t> предложила стандартизировать </a:t>
            </a:r>
            <a:r>
              <a:rPr lang="ru-RU" sz="3200" dirty="0" err="1"/>
              <a:t>JavaScript</a:t>
            </a:r>
            <a:r>
              <a:rPr lang="ru-RU" sz="3200" dirty="0"/>
              <a:t>, и в результате появился </a:t>
            </a:r>
            <a:r>
              <a:rPr lang="ru-RU" sz="3200" dirty="0" err="1"/>
              <a:t>ECMAScript</a:t>
            </a:r>
            <a:r>
              <a:rPr lang="ru-RU" sz="3200" dirty="0"/>
              <a:t>. Но поскольку </a:t>
            </a:r>
            <a:r>
              <a:rPr lang="ru-RU" sz="3200" dirty="0" err="1"/>
              <a:t>JavaScript</a:t>
            </a:r>
            <a:r>
              <a:rPr lang="ru-RU" sz="3200" dirty="0"/>
              <a:t> соответствует спецификации </a:t>
            </a:r>
            <a:r>
              <a:rPr lang="ru-RU" sz="3200" dirty="0" err="1"/>
              <a:t>ECMAScript</a:t>
            </a:r>
            <a:r>
              <a:rPr lang="ru-RU" sz="3200" dirty="0"/>
              <a:t>, </a:t>
            </a:r>
            <a:r>
              <a:rPr lang="ru-RU" sz="3200" dirty="0" err="1"/>
              <a:t>JavaScript</a:t>
            </a:r>
            <a:r>
              <a:rPr lang="ru-RU" sz="3200" dirty="0"/>
              <a:t> является примером реализации </a:t>
            </a:r>
            <a:r>
              <a:rPr lang="ru-RU" sz="3200" dirty="0" err="1"/>
              <a:t>ECMAScript</a:t>
            </a:r>
            <a:r>
              <a:rPr lang="ru-RU" sz="3200" dirty="0"/>
              <a:t>.</a:t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b="1" dirty="0"/>
              <a:t>Получается, что </a:t>
            </a:r>
            <a:r>
              <a:rPr lang="ru-RU" sz="3200" b="1" dirty="0" err="1"/>
              <a:t>ECMAScript</a:t>
            </a:r>
            <a:r>
              <a:rPr lang="ru-RU" sz="3200" b="1" dirty="0"/>
              <a:t> основан на </a:t>
            </a:r>
            <a:r>
              <a:rPr lang="ru-RU" sz="3200" b="1" dirty="0" err="1"/>
              <a:t>JavaScript</a:t>
            </a:r>
            <a:r>
              <a:rPr lang="ru-RU" sz="3200" b="1" dirty="0"/>
              <a:t>, а </a:t>
            </a:r>
            <a:r>
              <a:rPr lang="ru-RU" sz="3200" b="1" dirty="0" err="1"/>
              <a:t>JavaScript</a:t>
            </a:r>
            <a:r>
              <a:rPr lang="ru-RU" sz="3200" b="1" dirty="0"/>
              <a:t> основан на </a:t>
            </a:r>
            <a:r>
              <a:rPr lang="ru-RU" sz="3200" b="1" dirty="0" err="1"/>
              <a:t>ECMAScript</a:t>
            </a:r>
            <a:r>
              <a:rPr lang="ru-RU" sz="3200" b="1" dirty="0"/>
              <a:t>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Да, это смахивает на затёртый кинематографический штамп, когда путешественники во времени становятся своими собственными родителями. Забавно, хотя и немного странно.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775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/>
              <a:t>Самое новое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https://cdn-images-1.medium.com/max/1000/1*Z-9unq6Am3vekNOa5fD1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777" y="1465730"/>
            <a:ext cx="9525000" cy="492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56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586" y="487830"/>
            <a:ext cx="7839635" cy="977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Arrow </a:t>
            </a:r>
            <a:r>
              <a:rPr lang="en-US" b="1" dirty="0" smtClean="0"/>
              <a:t>Functions</a:t>
            </a:r>
            <a:br>
              <a:rPr lang="en-US" b="1" dirty="0" smtClean="0"/>
            </a:br>
            <a:r>
              <a:rPr lang="ru-RU" dirty="0"/>
              <a:t>Стрелочные функции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ES6:</a:t>
            </a:r>
            <a:endParaRPr lang="ru-RU" dirty="0"/>
          </a:p>
          <a:p>
            <a:r>
              <a:rPr lang="en-US" dirty="0"/>
              <a:t>[1, 2, 3].map(n =&gt; n * 2);</a:t>
            </a:r>
            <a:endParaRPr lang="ru-RU" dirty="0"/>
          </a:p>
          <a:p>
            <a:r>
              <a:rPr lang="en-US" dirty="0"/>
              <a:t>// -&gt; [ 2, 4, 6 </a:t>
            </a:r>
            <a:r>
              <a:rPr lang="en-US" dirty="0" smtClean="0"/>
              <a:t>]</a:t>
            </a:r>
          </a:p>
          <a:p>
            <a:endParaRPr lang="ru-RU" dirty="0"/>
          </a:p>
          <a:p>
            <a:r>
              <a:rPr lang="en-US" dirty="0"/>
              <a:t>ES5 equivalent:</a:t>
            </a:r>
            <a:endParaRPr lang="ru-RU" dirty="0"/>
          </a:p>
          <a:p>
            <a:r>
              <a:rPr lang="en-US" dirty="0"/>
              <a:t>[1, 2, 3].map(function(n) { return n * 2; }, this);</a:t>
            </a:r>
            <a:endParaRPr lang="ru-RU" dirty="0"/>
          </a:p>
          <a:p>
            <a:r>
              <a:rPr lang="en-US" dirty="0"/>
              <a:t>// -&gt; [ 2, 4, 6 ]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929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580292"/>
            <a:ext cx="8269941" cy="5596671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evens = [2, 4, 6, 8, 10];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Expression bodies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odds = </a:t>
            </a:r>
            <a:r>
              <a:rPr lang="en-US" dirty="0" err="1"/>
              <a:t>evens.map</a:t>
            </a:r>
            <a:r>
              <a:rPr lang="en-US" dirty="0"/>
              <a:t>(v =&gt; v + 1);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evens.map</a:t>
            </a:r>
            <a:r>
              <a:rPr lang="en-US" dirty="0"/>
              <a:t>((v, </a:t>
            </a:r>
            <a:r>
              <a:rPr lang="en-US" dirty="0" err="1"/>
              <a:t>i</a:t>
            </a:r>
            <a:r>
              <a:rPr lang="en-US" dirty="0"/>
              <a:t>) =&gt; v + </a:t>
            </a:r>
            <a:r>
              <a:rPr lang="en-US" dirty="0" err="1"/>
              <a:t>i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console.log(odds);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[3, 5, 7, 9, 11]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nums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[2, 5, 8, 11, 14]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Statement bodies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fives = [];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nums</a:t>
            </a:r>
            <a:r>
              <a:rPr lang="en-US" dirty="0"/>
              <a:t> = [1, 2, 5, 15, 25, 32];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nums.forEach</a:t>
            </a:r>
            <a:r>
              <a:rPr lang="en-US" dirty="0"/>
              <a:t>(v =&gt;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if (v % 5 === 0)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fives.push</a:t>
            </a:r>
            <a:r>
              <a:rPr lang="en-US" dirty="0"/>
              <a:t>(v);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console.log(fives);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[5, 15, 25]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Lexical this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bob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_name: 'Bob',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_friends: [],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printFriends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this._</a:t>
            </a:r>
            <a:r>
              <a:rPr lang="en-US" dirty="0" err="1"/>
              <a:t>friends.forEach</a:t>
            </a:r>
            <a:r>
              <a:rPr lang="en-US" dirty="0"/>
              <a:t>(f =&gt;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console.log(</a:t>
            </a:r>
            <a:r>
              <a:rPr lang="en-US" dirty="0" err="1"/>
              <a:t>this._name</a:t>
            </a:r>
            <a:r>
              <a:rPr lang="en-US" dirty="0"/>
              <a:t> + ' knows ' + f));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079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492369"/>
            <a:ext cx="7869891" cy="5684594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evens = [2, 4, 6, 8, 10];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Expression bodies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odds = </a:t>
            </a:r>
            <a:r>
              <a:rPr lang="en-US" dirty="0" err="1"/>
              <a:t>evens.map</a:t>
            </a:r>
            <a:r>
              <a:rPr lang="en-US" dirty="0"/>
              <a:t>(function (v)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v + 1;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}, this);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evens.map</a:t>
            </a:r>
            <a:r>
              <a:rPr lang="en-US" dirty="0"/>
              <a:t>(function (v, </a:t>
            </a:r>
            <a:r>
              <a:rPr lang="en-US" dirty="0" err="1"/>
              <a:t>i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v + 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}, this);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console.log(odds);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[3, 5, 7, 9, 11]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nums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[2, 5, 8, 11, 14]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fives = [];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nums</a:t>
            </a:r>
            <a:r>
              <a:rPr lang="en-US" dirty="0"/>
              <a:t> = [1, 2, 5, 15, 25, 32];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Statement bodies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nums.forEach</a:t>
            </a:r>
            <a:r>
              <a:rPr lang="en-US" dirty="0"/>
              <a:t>(function (v)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if (v % 5 === 0)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fives.push</a:t>
            </a:r>
            <a:r>
              <a:rPr lang="en-US" dirty="0"/>
              <a:t>(v);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}, this);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console.log(fives);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[5, 15, 25]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Lexical this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bob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_name: 'Bob',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_friends: [],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printFriends</a:t>
            </a:r>
            <a:r>
              <a:rPr lang="en-US" dirty="0"/>
              <a:t>: function </a:t>
            </a:r>
            <a:r>
              <a:rPr lang="en-US" dirty="0" err="1"/>
              <a:t>printFriends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this._</a:t>
            </a:r>
            <a:r>
              <a:rPr lang="en-US" dirty="0" err="1"/>
              <a:t>friends.forEach</a:t>
            </a:r>
            <a:r>
              <a:rPr lang="en-US" dirty="0"/>
              <a:t>(function (f)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return console.log(</a:t>
            </a:r>
            <a:r>
              <a:rPr lang="en-US" dirty="0" err="1"/>
              <a:t>this._name</a:t>
            </a:r>
            <a:r>
              <a:rPr lang="en-US" dirty="0"/>
              <a:t> + ' knows ' + f);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}, this);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546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459" y="312700"/>
            <a:ext cx="8344417" cy="977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Block Scoping Functions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Функции ограниченной области видимости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let </a:t>
            </a:r>
            <a:r>
              <a:rPr lang="ru-RU" dirty="0" smtClean="0"/>
              <a:t>определяет локальную переменную, видимую в пределах </a:t>
            </a:r>
            <a:r>
              <a:rPr lang="en-US" dirty="0" smtClean="0"/>
              <a:t>{}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= 5;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 = 10;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if (a === 5)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let a = 4; // </a:t>
            </a:r>
            <a:r>
              <a:rPr lang="ru-RU" dirty="0" smtClean="0"/>
              <a:t>область видимости в пределах</a:t>
            </a:r>
            <a:r>
              <a:rPr lang="en-US" dirty="0" smtClean="0"/>
              <a:t> </a:t>
            </a:r>
            <a:r>
              <a:rPr lang="ru-RU" dirty="0" smtClean="0"/>
              <a:t>тела </a:t>
            </a:r>
            <a:r>
              <a:rPr lang="en-US" dirty="0" smtClean="0"/>
              <a:t>if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b = 1; // </a:t>
            </a:r>
            <a:r>
              <a:rPr lang="ru-RU" dirty="0" smtClean="0"/>
              <a:t>область видимости внутри всей функции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console.log(a);  // 4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console.log(b);  //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console.log(a); // 5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console.log(b); // 1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39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808892"/>
            <a:ext cx="7869891" cy="5368071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= 5;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 = 10;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if (a === 5)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// </a:t>
            </a:r>
            <a:r>
              <a:rPr lang="ru-RU" dirty="0" smtClean="0"/>
              <a:t>больше всего похоже на представленный вариант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(function 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a = 4;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b = 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console.log(a); // 4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console.log(b); //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})();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console.log(a); // 5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console.log(b); // 1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4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460" y="119269"/>
            <a:ext cx="7853082" cy="977899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Разница между </a:t>
            </a:r>
            <a:r>
              <a:rPr lang="en-US" sz="3600" b="1" dirty="0" err="1" smtClean="0"/>
              <a:t>ECMAscript</a:t>
            </a:r>
            <a:r>
              <a:rPr lang="en-US" sz="3600" b="1" dirty="0" smtClean="0"/>
              <a:t> </a:t>
            </a:r>
            <a:r>
              <a:rPr lang="ru-RU" sz="3600" b="1" dirty="0" smtClean="0"/>
              <a:t>и </a:t>
            </a:r>
            <a:r>
              <a:rPr lang="en-US" sz="3600" b="1" dirty="0" smtClean="0"/>
              <a:t>Java Script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7869891" cy="5079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Немного истории:</a:t>
            </a:r>
          </a:p>
          <a:p>
            <a:pPr marL="0" indent="0">
              <a:buNone/>
            </a:pPr>
            <a:r>
              <a:rPr lang="ru-RU" sz="3600" dirty="0" smtClean="0"/>
              <a:t> </a:t>
            </a:r>
            <a:r>
              <a:rPr lang="ru-RU" sz="3600" dirty="0" err="1"/>
              <a:t>JavaScript</a:t>
            </a:r>
            <a:r>
              <a:rPr lang="ru-RU" sz="3600" dirty="0"/>
              <a:t> создавался как скриптовый язык для </a:t>
            </a:r>
            <a:r>
              <a:rPr lang="ru-RU" sz="3600" b="1" dirty="0" err="1"/>
              <a:t>Netscape</a:t>
            </a:r>
            <a:r>
              <a:rPr lang="ru-RU" sz="3600" dirty="0"/>
              <a:t>. После чего он был отправлен в </a:t>
            </a:r>
            <a:r>
              <a:rPr lang="ru-RU" sz="3600" b="1" dirty="0"/>
              <a:t>ECMA </a:t>
            </a:r>
            <a:r>
              <a:rPr lang="ru-RU" sz="3600" b="1" dirty="0" err="1"/>
              <a:t>International</a:t>
            </a:r>
            <a:r>
              <a:rPr lang="ru-RU" sz="3600" dirty="0"/>
              <a:t> для стандартизации 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2884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ES6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ru-RU" dirty="0" smtClean="0"/>
              <a:t>в </a:t>
            </a:r>
            <a:r>
              <a:rPr lang="en-US" dirty="0" smtClean="0"/>
              <a:t>ES6</a:t>
            </a:r>
            <a:r>
              <a:rPr lang="ru-RU" dirty="0"/>
              <a:t> </a:t>
            </a:r>
            <a:r>
              <a:rPr lang="ru-RU" dirty="0" smtClean="0"/>
              <a:t>создает неизменяемые переменные, используемые только для чтения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определяет</a:t>
            </a:r>
            <a:r>
              <a:rPr lang="en-US" dirty="0" smtClean="0"/>
              <a:t> </a:t>
            </a:r>
            <a:r>
              <a:rPr lang="en-US" dirty="0"/>
              <a:t>favorite </a:t>
            </a:r>
            <a:r>
              <a:rPr lang="ru-RU" dirty="0" smtClean="0"/>
              <a:t>константой и присваивает значение </a:t>
            </a:r>
            <a:r>
              <a:rPr lang="en-US" dirty="0" smtClean="0"/>
              <a:t>7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favorite = 7;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Попытка переопределить константу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try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favorite = 15;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 catch (err)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console.log('my favorite number is still: ' + favorite);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// </a:t>
            </a:r>
            <a:r>
              <a:rPr lang="ru-RU" dirty="0" smtClean="0"/>
              <a:t>продолжит выводить </a:t>
            </a:r>
            <a:r>
              <a:rPr lang="en-US" dirty="0" smtClean="0"/>
              <a:t>7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66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562708"/>
            <a:ext cx="7869891" cy="56845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константа </a:t>
            </a:r>
            <a:r>
              <a:rPr lang="en-US" dirty="0" smtClean="0"/>
              <a:t>7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Object.defineProperties</a:t>
            </a:r>
            <a:r>
              <a:rPr lang="en-US" dirty="0"/>
              <a:t>(window,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favorite: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value: 7,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enumerable: true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favorite = 7;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попытка изменить значение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favorite = 15;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продолжает выводить значение </a:t>
            </a:r>
            <a:r>
              <a:rPr lang="en-US" dirty="0" smtClean="0"/>
              <a:t>7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console.log('my favorite number is still: ' + favorite);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369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Template Literals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Шаблонные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465728"/>
            <a:ext cx="7869891" cy="5163671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'Addy </a:t>
            </a:r>
            <a:r>
              <a:rPr lang="en-US" dirty="0" err="1"/>
              <a:t>Osmani</a:t>
            </a:r>
            <a:r>
              <a:rPr lang="en-US" dirty="0"/>
              <a:t>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console.log(`</a:t>
            </a:r>
            <a:r>
              <a:rPr lang="en-US" dirty="0" err="1"/>
              <a:t>Yo</a:t>
            </a:r>
            <a:r>
              <a:rPr lang="en-US" dirty="0"/>
              <a:t>! My name is ${person}!`);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////////////////////////////////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user = {name: 'Caitlin Potter'};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console.log(`Thanks for getting this into V8, ${user.name}.`);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///////////////////////////////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50;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 = 100;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console.log(`The number of JS frameworks is ${a + b} and not ${2 * a + b</a:t>
            </a:r>
            <a:r>
              <a:rPr lang="en-US" dirty="0" smtClean="0"/>
              <a:t>}.`);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ru-RU" dirty="0" smtClean="0"/>
              <a:t>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переход на новую строку без использования </a:t>
            </a:r>
            <a:r>
              <a:rPr lang="en-US" dirty="0" smtClean="0"/>
              <a:t>\n</a:t>
            </a:r>
            <a:r>
              <a:rPr lang="en-US" dirty="0"/>
              <a:t>\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console.log(`string text line 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 text line 2</a:t>
            </a:r>
            <a:r>
              <a:rPr lang="en-US" dirty="0" smtClean="0"/>
              <a:t>`);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ru-RU" dirty="0" smtClean="0"/>
              <a:t>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Functions inside </a:t>
            </a:r>
            <a:r>
              <a:rPr lang="en-US" dirty="0" smtClean="0"/>
              <a:t>expressions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fn</a:t>
            </a:r>
            <a:r>
              <a:rPr lang="en-US" dirty="0" smtClean="0"/>
              <a:t>() { return 'result'; 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console.log</a:t>
            </a:r>
            <a:r>
              <a:rPr lang="en-US" dirty="0"/>
              <a:t>(`foo ${</a:t>
            </a:r>
            <a:r>
              <a:rPr lang="en-US" dirty="0" err="1"/>
              <a:t>fn</a:t>
            </a:r>
            <a:r>
              <a:rPr lang="en-US" dirty="0"/>
              <a:t>()} bar`);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4535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474785"/>
            <a:ext cx="7869891" cy="5702178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ES5: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'use </a:t>
            </a:r>
            <a:r>
              <a:rPr lang="en-US" dirty="0"/>
              <a:t>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person = 'Addy </a:t>
            </a:r>
            <a:r>
              <a:rPr lang="en-US" dirty="0" err="1"/>
              <a:t>Osmani</a:t>
            </a:r>
            <a:r>
              <a:rPr lang="en-US" dirty="0"/>
              <a:t>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</a:t>
            </a:r>
            <a:r>
              <a:rPr lang="en-US" dirty="0" err="1"/>
              <a:t>Yo</a:t>
            </a:r>
            <a:r>
              <a:rPr lang="en-US" dirty="0"/>
              <a:t>! My name is ' + person + '!');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user = { name: 'Caitlin Potter' 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console.log('Thanks for getting this into V8, ' + user.name + '.');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= 50;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 = 100;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console.log('The number of JS frameworks is ' + (a + b) + ' and not ' + (2 * a + b) + '.');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console.log('string text line 1\</a:t>
            </a:r>
            <a:r>
              <a:rPr lang="en-US" dirty="0" err="1"/>
              <a:t>nstring</a:t>
            </a:r>
            <a:r>
              <a:rPr lang="en-US" dirty="0"/>
              <a:t> text line 2');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ИЛИ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console.log('string text line 1\n\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 text line 2');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/////////////////////////////////////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'result';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console.log('foo ' + </a:t>
            </a:r>
            <a:r>
              <a:rPr lang="en-US" dirty="0" err="1"/>
              <a:t>fn</a:t>
            </a:r>
            <a:r>
              <a:rPr lang="en-US" dirty="0"/>
              <a:t>() + ' bar');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469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458" y="119269"/>
            <a:ext cx="8498541" cy="1023731"/>
          </a:xfrm>
        </p:spPr>
        <p:txBody>
          <a:bodyPr>
            <a:noAutofit/>
          </a:bodyPr>
          <a:lstStyle/>
          <a:p>
            <a:r>
              <a:rPr lang="en-US" sz="2800" b="1" dirty="0"/>
              <a:t>Computed Property Names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Вычисляемые имена свойств позволяют указывать свойства в объектных литералах на основе выражений: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prefix = 'foo';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myObject</a:t>
            </a:r>
            <a:r>
              <a:rPr lang="en-US" dirty="0"/>
              <a:t>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[prefix + 'bar']: 'hello',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[prefix + '</a:t>
            </a:r>
            <a:r>
              <a:rPr lang="en-US" dirty="0" err="1"/>
              <a:t>baz</a:t>
            </a:r>
            <a:r>
              <a:rPr lang="en-US" dirty="0"/>
              <a:t>']: 'world'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myObject</a:t>
            </a:r>
            <a:r>
              <a:rPr lang="en-US" dirty="0"/>
              <a:t>['</a:t>
            </a:r>
            <a:r>
              <a:rPr lang="en-US" dirty="0" err="1"/>
              <a:t>foobar</a:t>
            </a:r>
            <a:r>
              <a:rPr lang="en-US" dirty="0"/>
              <a:t>']);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hello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myObject</a:t>
            </a:r>
            <a:r>
              <a:rPr lang="en-US" dirty="0"/>
              <a:t>['</a:t>
            </a:r>
            <a:r>
              <a:rPr lang="en-US" dirty="0" err="1"/>
              <a:t>foobaz</a:t>
            </a:r>
            <a:r>
              <a:rPr lang="en-US" dirty="0"/>
              <a:t>']);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world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79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prefix = 'foo';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myObject</a:t>
            </a:r>
            <a:r>
              <a:rPr lang="en-US" dirty="0"/>
              <a:t> = {};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myObject</a:t>
            </a:r>
            <a:r>
              <a:rPr lang="en-US" dirty="0"/>
              <a:t>[prefix + 'bar'] = 'hello';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myObject</a:t>
            </a:r>
            <a:r>
              <a:rPr lang="en-US" dirty="0"/>
              <a:t>[prefix + '</a:t>
            </a:r>
            <a:r>
              <a:rPr lang="en-US" dirty="0" err="1"/>
              <a:t>baz</a:t>
            </a:r>
            <a:r>
              <a:rPr lang="en-US" dirty="0"/>
              <a:t>'] = 'world';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myObject</a:t>
            </a:r>
            <a:r>
              <a:rPr lang="en-US" dirty="0"/>
              <a:t>['</a:t>
            </a:r>
            <a:r>
              <a:rPr lang="en-US" dirty="0" err="1"/>
              <a:t>foobar</a:t>
            </a:r>
            <a:r>
              <a:rPr lang="en-US" dirty="0"/>
              <a:t>']);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hello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myObject</a:t>
            </a:r>
            <a:r>
              <a:rPr lang="en-US" dirty="0"/>
              <a:t>['</a:t>
            </a:r>
            <a:r>
              <a:rPr lang="en-US" dirty="0" err="1"/>
              <a:t>foobaz</a:t>
            </a:r>
            <a:r>
              <a:rPr lang="en-US" dirty="0"/>
              <a:t>']);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world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711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Destructuring</a:t>
            </a:r>
            <a:r>
              <a:rPr lang="en-US" b="1" dirty="0"/>
              <a:t> Assignment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738554"/>
            <a:ext cx="7869891" cy="54384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выражение </a:t>
            </a:r>
            <a:r>
              <a:rPr lang="ru-RU" dirty="0" err="1"/>
              <a:t>JavaScript</a:t>
            </a:r>
            <a:r>
              <a:rPr lang="ru-RU" dirty="0"/>
              <a:t>, которое позволяет извлекать данные из массивов или объектов с помощью синтаксиса, который отражает структуру массива и литералов объектов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{foo, bar} = {foo: 'lorem', bar: 'ipsum'};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foo =&gt; lorem and bar =&gt; ipsum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_ref = { foo: 'lorem', bar: 'ipsum' 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foo =&gt; lorem and bar =&gt; ipsum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foo = _</a:t>
            </a:r>
            <a:r>
              <a:rPr lang="en-US" dirty="0" err="1"/>
              <a:t>ref.foo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bar = _</a:t>
            </a:r>
            <a:r>
              <a:rPr lang="en-US" dirty="0" err="1"/>
              <a:t>ref.bar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40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Default Parameters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826477"/>
            <a:ext cx="7869891" cy="5350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Параметры по умолчанию позволяют </a:t>
            </a:r>
            <a:r>
              <a:rPr lang="ru-RU" dirty="0" smtClean="0"/>
              <a:t>функциям </a:t>
            </a:r>
            <a:r>
              <a:rPr lang="ru-RU" dirty="0"/>
              <a:t>иметь необязательные аргументы без необходимости проверять </a:t>
            </a:r>
            <a:r>
              <a:rPr lang="en-US" dirty="0" smtClean="0"/>
              <a:t>arguments</a:t>
            </a:r>
            <a:r>
              <a:rPr lang="ru-RU" dirty="0" smtClean="0"/>
              <a:t>.</a:t>
            </a:r>
            <a:r>
              <a:rPr lang="ru-RU" dirty="0" err="1" smtClean="0"/>
              <a:t>length</a:t>
            </a:r>
            <a:r>
              <a:rPr lang="ru-RU" dirty="0" smtClean="0"/>
              <a:t> </a:t>
            </a:r>
            <a:r>
              <a:rPr lang="ru-RU" dirty="0"/>
              <a:t>или проверять </a:t>
            </a:r>
            <a:r>
              <a:rPr lang="en-US" dirty="0" smtClean="0"/>
              <a:t>undefined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greet(</a:t>
            </a:r>
            <a:r>
              <a:rPr lang="en-US" dirty="0" err="1"/>
              <a:t>msg</a:t>
            </a:r>
            <a:r>
              <a:rPr lang="en-US" dirty="0"/>
              <a:t>='hello', name='world')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msg,name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greet();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hello world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greet('hey');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hey world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96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404446"/>
            <a:ext cx="7869891" cy="5772517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greet()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// unfair ... if you access arguments[0] like this you can simply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// access the </a:t>
            </a:r>
            <a:r>
              <a:rPr lang="en-US" dirty="0" err="1"/>
              <a:t>msg</a:t>
            </a:r>
            <a:r>
              <a:rPr lang="en-US" dirty="0"/>
              <a:t> variable name instead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 = arguments[0] === undefined ? 'hello' : arguments[0];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name = arguments[1] === undefined ? 'world' : arguments[1];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msg</a:t>
            </a:r>
            <a:r>
              <a:rPr lang="en-US" dirty="0"/>
              <a:t>, name);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greet(</a:t>
            </a:r>
            <a:r>
              <a:rPr lang="en-US" dirty="0" err="1"/>
              <a:t>msg</a:t>
            </a:r>
            <a:r>
              <a:rPr lang="en-US" dirty="0"/>
              <a:t>, name)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msg</a:t>
            </a:r>
            <a:r>
              <a:rPr lang="en-US" dirty="0"/>
              <a:t> === undefined) &amp;&amp; (</a:t>
            </a:r>
            <a:r>
              <a:rPr lang="en-US" dirty="0" err="1"/>
              <a:t>msg</a:t>
            </a:r>
            <a:r>
              <a:rPr lang="en-US" dirty="0"/>
              <a:t> = 'hello');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(name === undefined) &amp;&amp; (name = 'world');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</a:t>
            </a:r>
            <a:r>
              <a:rPr lang="en-US" dirty="0" err="1"/>
              <a:t>msg,name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using basic utility that check against undefined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greet(</a:t>
            </a:r>
            <a:r>
              <a:rPr lang="en-US" dirty="0" err="1"/>
              <a:t>msg</a:t>
            </a:r>
            <a:r>
              <a:rPr lang="en-US" dirty="0"/>
              <a:t>, name)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defaults(</a:t>
            </a:r>
            <a:r>
              <a:rPr lang="en-US" dirty="0" err="1"/>
              <a:t>msg</a:t>
            </a:r>
            <a:r>
              <a:rPr lang="en-US" dirty="0"/>
              <a:t>, 'hello'),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defaults(name, 'world')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greet();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hello world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greet('hey');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hey world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152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369277"/>
            <a:ext cx="7869891" cy="5807686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f(x, y=12)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// y </a:t>
            </a:r>
            <a:r>
              <a:rPr lang="en-US" dirty="0" smtClean="0"/>
              <a:t>= 12 </a:t>
            </a:r>
            <a:r>
              <a:rPr lang="ru-RU" dirty="0" smtClean="0"/>
              <a:t>не определено или определено как </a:t>
            </a:r>
            <a:r>
              <a:rPr lang="en-US" dirty="0" err="1" smtClean="0"/>
              <a:t>underfined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+ y;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f(3) === 15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f(x, y)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if (y === undefined)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y = 12;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x + y;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f(3) === 15;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36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/>
              <a:t>Это привело к появлению нового языкового стандарта, известного как </a:t>
            </a:r>
            <a:r>
              <a:rPr lang="ru-RU" sz="4000" dirty="0" err="1"/>
              <a:t>ECMAScript</a:t>
            </a:r>
            <a:r>
              <a:rPr lang="ru-RU" sz="4000" dirty="0"/>
              <a:t>.</a:t>
            </a:r>
          </a:p>
          <a:p>
            <a:pPr marL="0" indent="0">
              <a:buNone/>
            </a:pPr>
            <a:r>
              <a:rPr lang="ru-RU" sz="4000" dirty="0"/>
              <a:t>Последующие версии </a:t>
            </a:r>
            <a:r>
              <a:rPr lang="ru-RU" sz="4000" dirty="0" err="1"/>
              <a:t>JavaScript</a:t>
            </a:r>
            <a:r>
              <a:rPr lang="ru-RU" sz="4000" dirty="0"/>
              <a:t> уже были основаны на стандарте </a:t>
            </a:r>
            <a:r>
              <a:rPr lang="ru-RU" sz="4000" dirty="0" err="1"/>
              <a:t>ECMAScript</a:t>
            </a:r>
            <a:r>
              <a:rPr lang="ru-RU" sz="4000" dirty="0"/>
              <a:t>. Проще говоря, </a:t>
            </a:r>
            <a:r>
              <a:rPr lang="ru-RU" sz="4000" dirty="0" err="1"/>
              <a:t>ECMAScript</a:t>
            </a:r>
            <a:r>
              <a:rPr lang="ru-RU" sz="4000" dirty="0"/>
              <a:t> — стандарт, а </a:t>
            </a:r>
            <a:r>
              <a:rPr lang="ru-RU" sz="4000" dirty="0" err="1"/>
              <a:t>JavaScript</a:t>
            </a:r>
            <a:r>
              <a:rPr lang="ru-RU" sz="4000" dirty="0"/>
              <a:t> — самая популярная реализация этого стандарта.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398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Iterators And For-Of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Данные итераторы полезно использовать для организации работы </a:t>
            </a:r>
            <a:r>
              <a:rPr lang="ru-RU" dirty="0"/>
              <a:t>класса внутри цикла </a:t>
            </a:r>
            <a:r>
              <a:rPr lang="ru-RU" dirty="0" err="1"/>
              <a:t>for</a:t>
            </a:r>
            <a:r>
              <a:rPr lang="ru-RU" dirty="0"/>
              <a:t>. Интерфейс похож на итератор-интерфейс. Итерация с помощью цикла </a:t>
            </a:r>
            <a:r>
              <a:rPr lang="ru-RU" dirty="0" err="1"/>
              <a:t>for</a:t>
            </a:r>
            <a:r>
              <a:rPr lang="ru-RU" dirty="0"/>
              <a:t>..</a:t>
            </a:r>
            <a:r>
              <a:rPr lang="ru-RU" dirty="0" err="1"/>
              <a:t>of</a:t>
            </a:r>
            <a:r>
              <a:rPr lang="ru-RU" dirty="0"/>
              <a:t> выглядит так:</a:t>
            </a:r>
          </a:p>
        </p:txBody>
      </p:sp>
    </p:spTree>
    <p:extLst>
      <p:ext uri="{BB962C8B-B14F-4D97-AF65-F5344CB8AC3E}">
        <p14:creationId xmlns:p14="http://schemas.microsoft.com/office/powerpoint/2010/main" val="3550824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107831"/>
            <a:ext cx="7869891" cy="506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(let element of [1, 2, 3])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console.log(element);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=&gt; 1 2 3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303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ES6 </a:t>
            </a:r>
            <a:r>
              <a:rPr lang="en-US" dirty="0" smtClean="0"/>
              <a:t>(</a:t>
            </a:r>
            <a:r>
              <a:rPr lang="ru-RU" dirty="0" smtClean="0"/>
              <a:t>без использования</a:t>
            </a:r>
            <a:r>
              <a:rPr lang="en-US" dirty="0"/>
              <a:t> </a:t>
            </a:r>
            <a:r>
              <a:rPr lang="en-US" dirty="0" smtClean="0"/>
              <a:t>for-of):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_iterator = [1, 2, 3][</a:t>
            </a:r>
            <a:r>
              <a:rPr lang="en-US" dirty="0" err="1"/>
              <a:t>Symbol.iterator</a:t>
            </a:r>
            <a:r>
              <a:rPr lang="en-US" dirty="0"/>
              <a:t>](), _step; !(_step = _</a:t>
            </a:r>
            <a:r>
              <a:rPr lang="en-US" dirty="0" err="1"/>
              <a:t>iterator.next</a:t>
            </a:r>
            <a:r>
              <a:rPr lang="en-US" dirty="0"/>
              <a:t>()).done;)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element = _</a:t>
            </a:r>
            <a:r>
              <a:rPr lang="en-US" dirty="0" err="1"/>
              <a:t>step.value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console.log(element);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=&gt; 1 2 3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956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615462"/>
            <a:ext cx="7869891" cy="5561501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ES5 </a:t>
            </a:r>
            <a:r>
              <a:rPr lang="en-US" dirty="0" smtClean="0"/>
              <a:t>(</a:t>
            </a:r>
            <a:r>
              <a:rPr lang="ru-RU" dirty="0" smtClean="0"/>
              <a:t>приближенный вариант</a:t>
            </a:r>
            <a:r>
              <a:rPr lang="en-US" dirty="0" smtClean="0"/>
              <a:t>):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Используем</a:t>
            </a:r>
            <a:r>
              <a:rPr lang="en-US" dirty="0" smtClean="0"/>
              <a:t> </a:t>
            </a:r>
            <a:r>
              <a:rPr lang="en-US" dirty="0" err="1"/>
              <a:t>forEach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Не </a:t>
            </a:r>
            <a:r>
              <a:rPr lang="ru-RU" dirty="0" smtClean="0"/>
              <a:t>требуется объявление переменных</a:t>
            </a:r>
            <a:r>
              <a:rPr lang="en-US" dirty="0" smtClean="0"/>
              <a:t>(elements)</a:t>
            </a:r>
            <a:r>
              <a:rPr lang="en-US" dirty="0"/>
              <a:t> </a:t>
            </a:r>
            <a:r>
              <a:rPr lang="ru-RU" dirty="0" err="1" smtClean="0"/>
              <a:t>тк</a:t>
            </a:r>
            <a:r>
              <a:rPr lang="ru-RU" dirty="0" smtClean="0"/>
              <a:t> они </a:t>
            </a:r>
            <a:r>
              <a:rPr lang="ru-RU" dirty="0"/>
              <a:t>передаются в качестве </a:t>
            </a:r>
            <a:r>
              <a:rPr lang="ru-RU" dirty="0" smtClean="0"/>
              <a:t>аргументов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[1,2,3];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a.forEach</a:t>
            </a:r>
            <a:r>
              <a:rPr lang="en-US" dirty="0"/>
              <a:t>(function (element)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console.log(element);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=&gt; 1 2 3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извлекаем в цикле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 = [1,2,3];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console.log(a[</a:t>
            </a:r>
            <a:r>
              <a:rPr lang="en-US" dirty="0" err="1"/>
              <a:t>i</a:t>
            </a:r>
            <a:r>
              <a:rPr lang="en-US" dirty="0"/>
              <a:t>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=&gt; 1 2 </a:t>
            </a:r>
            <a:r>
              <a:rPr lang="en-US" dirty="0" smtClean="0"/>
              <a:t>3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062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119269"/>
            <a:ext cx="7839635" cy="1146823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02323"/>
            <a:ext cx="7869891" cy="5174640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Hello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constructor(name)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this.name = name;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hello()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return 'Hello ' + this.name + '!';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static </a:t>
            </a:r>
            <a:r>
              <a:rPr lang="en-US" dirty="0" err="1"/>
              <a:t>sayHelloAll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return 'Hello everyone!';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HelloWorld extends Hello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constructor()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super('World');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echo()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alert(</a:t>
            </a:r>
            <a:r>
              <a:rPr lang="en-US" dirty="0" err="1"/>
              <a:t>super.hello</a:t>
            </a:r>
            <a:r>
              <a:rPr lang="en-US" dirty="0"/>
              <a:t>());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 = new HelloWorld();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hw.echo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Hello.sayHelloAll</a:t>
            </a:r>
            <a:r>
              <a:rPr lang="en-US" dirty="0"/>
              <a:t>());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915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720969"/>
            <a:ext cx="7869891" cy="5455994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ES5 </a:t>
            </a:r>
            <a:r>
              <a:rPr lang="ru-RU" dirty="0" smtClean="0"/>
              <a:t>(близкий вариант</a:t>
            </a:r>
            <a:r>
              <a:rPr lang="en-US" dirty="0" smtClean="0"/>
              <a:t>):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Hello(name)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this.name = name;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Hello.prototype.hello</a:t>
            </a:r>
            <a:r>
              <a:rPr lang="en-US" dirty="0"/>
              <a:t> = function hello()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'Hello ' + this.name + '!';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Hello.sayHelloAll</a:t>
            </a:r>
            <a:r>
              <a:rPr lang="en-US" dirty="0"/>
              <a:t> = function 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'Hello everyone!';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HelloWorld()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Hello.call</a:t>
            </a:r>
            <a:r>
              <a:rPr lang="en-US" dirty="0"/>
              <a:t>(this, 'World');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HelloWorld.prototype</a:t>
            </a:r>
            <a:r>
              <a:rPr lang="en-US" dirty="0"/>
              <a:t> = </a:t>
            </a:r>
            <a:r>
              <a:rPr lang="en-US" dirty="0" err="1"/>
              <a:t>Object.create</a:t>
            </a:r>
            <a:r>
              <a:rPr lang="en-US" dirty="0"/>
              <a:t>(</a:t>
            </a:r>
            <a:r>
              <a:rPr lang="en-US" dirty="0" err="1"/>
              <a:t>Hello.prototype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HelloWorld.prototype.constructor</a:t>
            </a:r>
            <a:r>
              <a:rPr lang="en-US" dirty="0"/>
              <a:t> = HelloWorld;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HelloWorld.sayHelloAll</a:t>
            </a:r>
            <a:r>
              <a:rPr lang="en-US" dirty="0"/>
              <a:t> = </a:t>
            </a:r>
            <a:r>
              <a:rPr lang="en-US" dirty="0" err="1"/>
              <a:t>Hello.sayHelloAll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HelloWorld.prototype.echo</a:t>
            </a:r>
            <a:r>
              <a:rPr lang="en-US" dirty="0"/>
              <a:t> = function echo()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alert(</a:t>
            </a:r>
            <a:r>
              <a:rPr lang="en-US" dirty="0" err="1"/>
              <a:t>Hello.prototype.hello.call</a:t>
            </a:r>
            <a:r>
              <a:rPr lang="en-US" dirty="0"/>
              <a:t>(this));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 = new HelloWorld();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hw.echo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Hello.sayHelloAll</a:t>
            </a:r>
            <a:r>
              <a:rPr lang="en-US" dirty="0"/>
              <a:t>());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703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Более </a:t>
            </a:r>
            <a:r>
              <a:rPr lang="ru-RU" dirty="0"/>
              <a:t>верная (хотя и слегка многословная) интерпретация </a:t>
            </a:r>
            <a:r>
              <a:rPr lang="ru-RU" dirty="0" smtClean="0"/>
              <a:t>есть в</a:t>
            </a:r>
            <a:r>
              <a:rPr lang="en-US" dirty="0" smtClean="0"/>
              <a:t> Babel.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2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Numeric Literals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Числовые литералы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binary = [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0b0,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0b1,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0b11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console.assert</a:t>
            </a:r>
            <a:r>
              <a:rPr lang="en-US" dirty="0"/>
              <a:t>(binary === [0, 1, 3]);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octal = [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0o0,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0o1,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0o10,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0o77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];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console.assert</a:t>
            </a:r>
            <a:r>
              <a:rPr lang="en-US" dirty="0"/>
              <a:t>(octal === [0, 1, 8, 63]);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0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7869891" cy="5079795"/>
          </a:xfrm>
        </p:spPr>
        <p:txBody>
          <a:bodyPr/>
          <a:lstStyle/>
          <a:p>
            <a:r>
              <a:rPr lang="en-US" dirty="0"/>
              <a:t>ES5:</a:t>
            </a:r>
            <a:endParaRPr lang="ru-RU" dirty="0"/>
          </a:p>
          <a:p>
            <a:r>
              <a:rPr lang="en-US" dirty="0"/>
              <a:t>'use strict';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var</a:t>
            </a:r>
            <a:r>
              <a:rPr lang="en-US" dirty="0"/>
              <a:t> binary = [0, 1, 3];</a:t>
            </a:r>
            <a:endParaRPr lang="ru-RU" dirty="0"/>
          </a:p>
          <a:p>
            <a:r>
              <a:rPr lang="en-US" dirty="0" err="1"/>
              <a:t>console.assert</a:t>
            </a:r>
            <a:r>
              <a:rPr lang="en-US" dirty="0"/>
              <a:t>(binary === [0, 1, 3]);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var</a:t>
            </a:r>
            <a:r>
              <a:rPr lang="en-US" dirty="0"/>
              <a:t> octal = [0, 1, 8, 63];</a:t>
            </a:r>
            <a:endParaRPr lang="ru-RU" dirty="0"/>
          </a:p>
          <a:p>
            <a:r>
              <a:rPr lang="en-US" dirty="0" err="1"/>
              <a:t>console.assert</a:t>
            </a:r>
            <a:r>
              <a:rPr lang="en-US" dirty="0"/>
              <a:t>(octal === [0, 1, 8, 63]);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3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Property Method </a:t>
            </a:r>
            <a:r>
              <a:rPr lang="en-US" b="1" dirty="0" smtClean="0"/>
              <a:t>Assignment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Метод 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object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value: 42,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this.value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object.toString</a:t>
            </a:r>
            <a:r>
              <a:rPr lang="en-US" dirty="0"/>
              <a:t>() === 42);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true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0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Рассмотрим список </a:t>
            </a:r>
            <a:r>
              <a:rPr lang="ru-RU" sz="3200" dirty="0"/>
              <a:t>определений, составленный с упором на согласованность и ясность. </a:t>
            </a: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Определения </a:t>
            </a:r>
            <a:r>
              <a:rPr lang="ru-RU" sz="3200" dirty="0"/>
              <a:t>не совсем полны. Они построены таким образом, чтобы вы хорошо разобрались в связях и родстве между </a:t>
            </a:r>
            <a:r>
              <a:rPr lang="ru-RU" sz="3200" dirty="0" err="1"/>
              <a:t>JavaScript</a:t>
            </a:r>
            <a:r>
              <a:rPr lang="ru-RU" sz="3200" dirty="0"/>
              <a:t> и </a:t>
            </a:r>
            <a:r>
              <a:rPr lang="ru-RU" sz="3200" dirty="0" err="1"/>
              <a:t>ECMAScript</a:t>
            </a:r>
            <a:r>
              <a:rPr lang="ru-RU" sz="3200" dirty="0"/>
              <a:t>.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74803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7869891" cy="50797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object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value: 42,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toString</a:t>
            </a:r>
            <a:r>
              <a:rPr lang="en-US" dirty="0"/>
              <a:t>: function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this.value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object.toString</a:t>
            </a:r>
            <a:r>
              <a:rPr lang="en-US" dirty="0"/>
              <a:t>() === 42);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true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1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 Initializer </a:t>
            </a:r>
            <a:r>
              <a:rPr lang="en-US" b="1" dirty="0" smtClean="0"/>
              <a:t>Shorthand</a:t>
            </a: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>Сокращение </a:t>
            </a:r>
            <a:r>
              <a:rPr lang="ru-RU" dirty="0" smtClean="0"/>
              <a:t>инициализации </a:t>
            </a:r>
            <a:r>
              <a:rPr lang="ru-RU" dirty="0"/>
              <a:t>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Позволяет избежать повторений кода</a:t>
            </a:r>
          </a:p>
          <a:p>
            <a:pPr marL="0" indent="0">
              <a:buNone/>
            </a:pPr>
            <a:r>
              <a:rPr lang="en-US" dirty="0" smtClean="0"/>
              <a:t>ES6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getPoint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x = 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y = 10;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{x, y};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getPoint</a:t>
            </a:r>
            <a:r>
              <a:rPr lang="en-US" dirty="0"/>
              <a:t>() ===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x: 1,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y: 10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5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getPoint</a:t>
            </a:r>
            <a:r>
              <a:rPr lang="en-US" dirty="0"/>
              <a:t>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 err="1"/>
              <a:t>var</a:t>
            </a:r>
            <a:r>
              <a:rPr lang="ru-RU" dirty="0"/>
              <a:t> x = 1;</a:t>
            </a:r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err="1"/>
              <a:t>var</a:t>
            </a:r>
            <a:r>
              <a:rPr lang="ru-RU" dirty="0"/>
              <a:t> y = 10;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en-US" dirty="0"/>
              <a:t>  return { x: x, y: y 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getPoint</a:t>
            </a:r>
            <a:r>
              <a:rPr lang="en-US" dirty="0"/>
              <a:t>() ===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x: 1,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y: 10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5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Spread Operator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Оператор распределения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301262"/>
            <a:ext cx="7869891" cy="48757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Позволяет разбить массив на несколько формальных параметров</a:t>
            </a:r>
          </a:p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add(a, b)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a + b;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nums</a:t>
            </a:r>
            <a:r>
              <a:rPr lang="en-US" dirty="0"/>
              <a:t> = [5, 4];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console.log(add(...</a:t>
            </a:r>
            <a:r>
              <a:rPr lang="en-US" dirty="0" err="1"/>
              <a:t>nums</a:t>
            </a:r>
            <a:r>
              <a:rPr lang="en-US" dirty="0"/>
              <a:t>));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0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'use strict';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_</a:t>
            </a:r>
            <a:r>
              <a:rPr lang="en-US" dirty="0" err="1"/>
              <a:t>toArray</a:t>
            </a:r>
            <a:r>
              <a:rPr lang="en-US" dirty="0"/>
              <a:t> = function (</a:t>
            </a:r>
            <a:r>
              <a:rPr lang="en-US" dirty="0" err="1"/>
              <a:t>arr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Array.isArray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? </a:t>
            </a:r>
            <a:r>
              <a:rPr lang="en-US" dirty="0" err="1"/>
              <a:t>arr</a:t>
            </a:r>
            <a:r>
              <a:rPr lang="en-US" dirty="0"/>
              <a:t> : [].</a:t>
            </a:r>
            <a:r>
              <a:rPr lang="en-US" dirty="0" err="1"/>
              <a:t>slice.call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function add(a, b)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a + b;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nums</a:t>
            </a:r>
            <a:r>
              <a:rPr lang="en-US" dirty="0"/>
              <a:t> = [5, 4];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add.apply</a:t>
            </a:r>
            <a:r>
              <a:rPr lang="en-US" dirty="0"/>
              <a:t>(null, _</a:t>
            </a:r>
            <a:r>
              <a:rPr lang="en-US" dirty="0" err="1"/>
              <a:t>toArray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)));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4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7869891" cy="50797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ES6:</a:t>
            </a:r>
          </a:p>
          <a:p>
            <a:pPr marL="0" indent="0">
              <a:buNone/>
            </a:pPr>
            <a:r>
              <a:rPr lang="en-US" dirty="0"/>
              <a:t>function f(x, y, z)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x + y + z;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передает каждый элемент массива как аргумент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f(...[1,2,3]) === 6;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ES5:</a:t>
            </a:r>
          </a:p>
          <a:p>
            <a:pPr marL="0" indent="0">
              <a:buNone/>
            </a:pPr>
            <a:r>
              <a:rPr lang="ru-RU" dirty="0"/>
              <a:t>'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strict</a:t>
            </a:r>
            <a:r>
              <a:rPr lang="ru-RU" dirty="0"/>
              <a:t>';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en-US" dirty="0"/>
              <a:t>function f(x, y, z)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x + y + z;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передает каждый элемент массива как аргумент</a:t>
            </a:r>
          </a:p>
          <a:p>
            <a:pPr marL="0" indent="0">
              <a:buNone/>
            </a:pPr>
            <a:r>
              <a:rPr lang="en-US" dirty="0" err="1" smtClean="0"/>
              <a:t>f.apply</a:t>
            </a:r>
            <a:r>
              <a:rPr lang="en-US" dirty="0" smtClean="0"/>
              <a:t>(null</a:t>
            </a:r>
            <a:r>
              <a:rPr lang="en-US" dirty="0"/>
              <a:t>, [1, 2, 3]) === 6;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6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Proxying</a:t>
            </a:r>
            <a:r>
              <a:rPr lang="en-US" b="1" dirty="0"/>
              <a:t> a function object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Прокси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/>
              <a:t>Прокси используются программистами для объявления расширенной семантики </a:t>
            </a:r>
            <a:r>
              <a:rPr lang="ru-RU" dirty="0" err="1"/>
              <a:t>JavaScript</a:t>
            </a:r>
            <a:r>
              <a:rPr lang="ru-RU" dirty="0"/>
              <a:t> объектов. Стандартная семантика реализована в движке </a:t>
            </a:r>
            <a:r>
              <a:rPr lang="ru-RU" dirty="0" err="1"/>
              <a:t>JavaScript</a:t>
            </a:r>
            <a:r>
              <a:rPr lang="ru-RU" dirty="0"/>
              <a:t>, который обычно написан на низкоуровневом языке программирования, например C++. Прокси позволяют программисту определить поведение объекта при помощи </a:t>
            </a:r>
            <a:r>
              <a:rPr lang="ru-RU" dirty="0" err="1"/>
              <a:t>JavaScript</a:t>
            </a:r>
            <a:r>
              <a:rPr lang="ru-RU" dirty="0"/>
              <a:t>. Другими словами они являются </a:t>
            </a:r>
            <a:r>
              <a:rPr lang="ru-RU" b="1" dirty="0"/>
              <a:t>инструментом </a:t>
            </a:r>
            <a:r>
              <a:rPr lang="ru-RU" b="1" dirty="0" err="1"/>
              <a:t>метапрограммирования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5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target = function 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return 'I am the target';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handler =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apply: function (receiver, ...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return 'I am the proxy';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};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p = new Proxy(target, handler);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console.log(p() === 'I am the proxy');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true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3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Прокси отсутствует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Ecma</a:t>
            </a:r>
            <a:r>
              <a:rPr lang="en-US" b="1" dirty="0"/>
              <a:t> </a:t>
            </a:r>
            <a:r>
              <a:rPr lang="en-US" b="1" dirty="0" smtClean="0"/>
              <a:t>International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906" y="1396456"/>
            <a:ext cx="7869891" cy="47112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b="1" dirty="0"/>
              <a:t>Организация, которая создает стандарты веб-технологий</a:t>
            </a:r>
          </a:p>
          <a:p>
            <a:pPr marL="0" indent="0">
              <a:buNone/>
            </a:pPr>
            <a:r>
              <a:rPr lang="ru-RU" dirty="0" smtClean="0"/>
              <a:t>---------------------------------------------------------------------</a:t>
            </a:r>
          </a:p>
          <a:p>
            <a:pPr marL="0" indent="0">
              <a:buNone/>
            </a:pPr>
            <a:r>
              <a:rPr lang="ru-RU" dirty="0"/>
              <a:t>Чтобы проиллюстрировать пример «стандарта» (хотя и созданного не в </a:t>
            </a:r>
            <a:r>
              <a:rPr lang="ru-RU" dirty="0" err="1"/>
              <a:t>Ecma</a:t>
            </a:r>
            <a:r>
              <a:rPr lang="ru-RU" dirty="0"/>
              <a:t>): вспомните обо всех клавиатурах, которые вы когда-либо использовали. В подавляющем большинстве случаев раскладка была одинаковой? А пробел, клавиша </a:t>
            </a:r>
            <a:r>
              <a:rPr lang="ru-RU" dirty="0" err="1"/>
              <a:t>Enter</a:t>
            </a:r>
            <a:r>
              <a:rPr lang="ru-RU" dirty="0"/>
              <a:t>, курсорные клавиши? Цифры находились в верхнем ряду? Это объясняется тем, что большинство разработчиков используют при создании дизайна клавиатуры стандарт раскладки </a:t>
            </a:r>
            <a:r>
              <a:rPr lang="ru-RU" dirty="0">
                <a:hlinkClick r:id="rId2"/>
              </a:rPr>
              <a:t>QWERTY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habrastorage.org/webt/wm/mj/2i/wmmj2i3hywyteqtnspco_a7aziy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28" y="63851"/>
            <a:ext cx="35528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2874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Array-like object to array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Из объекта в 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ES6: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listFriends</a:t>
            </a:r>
            <a:r>
              <a:rPr lang="en-US" dirty="0"/>
              <a:t> = function()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friends = </a:t>
            </a:r>
            <a:r>
              <a:rPr lang="en-US" dirty="0" err="1"/>
              <a:t>Array.from</a:t>
            </a:r>
            <a:r>
              <a:rPr lang="en-US" dirty="0"/>
              <a:t>(arguments);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friends.forEach</a:t>
            </a:r>
            <a:r>
              <a:rPr lang="en-US" dirty="0"/>
              <a:t>(friend =&gt;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console.log(friend);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listFriends</a:t>
            </a:r>
            <a:r>
              <a:rPr lang="en-US" dirty="0"/>
              <a:t>('</a:t>
            </a:r>
            <a:r>
              <a:rPr lang="en-US" dirty="0" err="1"/>
              <a:t>ann</a:t>
            </a:r>
            <a:r>
              <a:rPr lang="en-US" dirty="0"/>
              <a:t>', 'bob');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'</a:t>
            </a:r>
            <a:r>
              <a:rPr lang="en-US" dirty="0" err="1"/>
              <a:t>ann</a:t>
            </a:r>
            <a:r>
              <a:rPr lang="en-US" dirty="0"/>
              <a:t>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'bob'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divs</a:t>
            </a:r>
            <a:r>
              <a:rPr lang="en-US" dirty="0"/>
              <a:t> = </a:t>
            </a:r>
            <a:r>
              <a:rPr lang="en-US" dirty="0" err="1"/>
              <a:t>document.querySelectorAll</a:t>
            </a:r>
            <a:r>
              <a:rPr lang="en-US" dirty="0"/>
              <a:t>('div');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Array.from</a:t>
            </a:r>
            <a:r>
              <a:rPr lang="en-US" dirty="0"/>
              <a:t>(</a:t>
            </a:r>
            <a:r>
              <a:rPr lang="en-US" dirty="0" err="1"/>
              <a:t>divs</a:t>
            </a:r>
            <a:r>
              <a:rPr lang="en-US" dirty="0"/>
              <a:t>).</a:t>
            </a:r>
            <a:r>
              <a:rPr lang="en-US" dirty="0" err="1"/>
              <a:t>forEach</a:t>
            </a:r>
            <a:r>
              <a:rPr lang="en-US" dirty="0"/>
              <a:t>(node =&gt;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console.log(node);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&lt;div&gt;...&lt;/div&gt;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&lt;div&gt;...&lt;/div&gt;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1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ES5: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listFriends</a:t>
            </a:r>
            <a:r>
              <a:rPr lang="en-US" dirty="0"/>
              <a:t> = function()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friends = [].</a:t>
            </a:r>
            <a:r>
              <a:rPr lang="en-US" dirty="0" err="1"/>
              <a:t>slice.call</a:t>
            </a:r>
            <a:r>
              <a:rPr lang="en-US" dirty="0"/>
              <a:t>(arguments)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friends.forEach</a:t>
            </a:r>
            <a:r>
              <a:rPr lang="en-US" dirty="0"/>
              <a:t>(function(friend)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console.log(friend);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});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listFriends</a:t>
            </a:r>
            <a:r>
              <a:rPr lang="en-US" dirty="0"/>
              <a:t>('</a:t>
            </a:r>
            <a:r>
              <a:rPr lang="en-US" dirty="0" err="1"/>
              <a:t>ann</a:t>
            </a:r>
            <a:r>
              <a:rPr lang="en-US" dirty="0"/>
              <a:t>', 'bob');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'</a:t>
            </a:r>
            <a:r>
              <a:rPr lang="en-US" dirty="0" err="1"/>
              <a:t>ann</a:t>
            </a:r>
            <a:r>
              <a:rPr lang="en-US" dirty="0"/>
              <a:t>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-&gt; 'bob'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divsArray</a:t>
            </a:r>
            <a:r>
              <a:rPr lang="en-US" dirty="0"/>
              <a:t> = [].</a:t>
            </a:r>
            <a:r>
              <a:rPr lang="en-US" dirty="0" err="1"/>
              <a:t>slice.call</a:t>
            </a:r>
            <a:r>
              <a:rPr lang="en-US" dirty="0"/>
              <a:t>(</a:t>
            </a:r>
            <a:r>
              <a:rPr lang="en-US" dirty="0" err="1"/>
              <a:t>document.querySelectorAll</a:t>
            </a:r>
            <a:r>
              <a:rPr lang="en-US" dirty="0"/>
              <a:t>('div'));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divsArray.forEach</a:t>
            </a:r>
            <a:r>
              <a:rPr lang="en-US" dirty="0"/>
              <a:t>(function(node)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console.log(node);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});</a:t>
            </a:r>
          </a:p>
          <a:p>
            <a:pPr marL="0" indent="0">
              <a:buNone/>
            </a:pPr>
            <a:r>
              <a:rPr lang="ru-RU" dirty="0"/>
              <a:t>// -&gt; &lt;</a:t>
            </a:r>
            <a:r>
              <a:rPr lang="ru-RU" dirty="0" err="1"/>
              <a:t>div</a:t>
            </a:r>
            <a:r>
              <a:rPr lang="ru-RU" dirty="0"/>
              <a:t>&gt;...&lt;/</a:t>
            </a:r>
            <a:r>
              <a:rPr lang="ru-RU" dirty="0" err="1"/>
              <a:t>div</a:t>
            </a:r>
            <a:r>
              <a:rPr lang="ru-RU" dirty="0"/>
              <a:t>&gt;</a:t>
            </a:r>
          </a:p>
          <a:p>
            <a:pPr marL="0" indent="0">
              <a:buNone/>
            </a:pPr>
            <a:r>
              <a:rPr lang="ru-RU" dirty="0"/>
              <a:t>// -&gt; &lt;</a:t>
            </a:r>
            <a:r>
              <a:rPr lang="ru-RU" dirty="0" err="1"/>
              <a:t>div</a:t>
            </a:r>
            <a:r>
              <a:rPr lang="ru-RU" dirty="0"/>
              <a:t>&gt;...&lt;/</a:t>
            </a:r>
            <a:r>
              <a:rPr lang="ru-RU" dirty="0" err="1"/>
              <a:t>div</a:t>
            </a:r>
            <a:r>
              <a:rPr lang="ru-RU" dirty="0"/>
              <a:t>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7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ECMA-262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60" y="997527"/>
            <a:ext cx="5021050" cy="517943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Это стандарт, изданный </a:t>
            </a:r>
            <a:r>
              <a:rPr lang="ru-RU" b="1" dirty="0" err="1"/>
              <a:t>Ecma</a:t>
            </a:r>
            <a:r>
              <a:rPr lang="ru-RU" b="1" dirty="0"/>
              <a:t> </a:t>
            </a:r>
            <a:r>
              <a:rPr lang="ru-RU" b="1" dirty="0" err="1"/>
              <a:t>International</a:t>
            </a:r>
            <a:r>
              <a:rPr lang="ru-RU" b="1" dirty="0"/>
              <a:t>. В нём прописана спецификация скриптового языка общего назначения</a:t>
            </a:r>
            <a:r>
              <a:rPr lang="ru-RU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ECMA-262 — это стандарт, подобный QWERTY, только представляющий собой спецификацию скриптового языка, называющегося </a:t>
            </a:r>
            <a:r>
              <a:rPr lang="ru-RU" dirty="0" err="1"/>
              <a:t>ECMAScript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2121" name="Picture 73" descr="https://habrastorage.org/webt/9j/tz/ti/9jtztiasytsrf133u57k7muf5z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6" y="498763"/>
            <a:ext cx="3337560" cy="50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4469" y="318655"/>
            <a:ext cx="7168505" cy="13854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ECMA-262 можно считать учётным номером </a:t>
            </a:r>
            <a:r>
              <a:rPr lang="ru-RU" dirty="0" err="1"/>
              <a:t>ECMAScript</a:t>
            </a:r>
            <a:r>
              <a:rPr lang="ru-RU" dirty="0"/>
              <a:t>.</a:t>
            </a:r>
          </a:p>
        </p:txBody>
      </p:sp>
      <p:pic>
        <p:nvPicPr>
          <p:cNvPr id="3074" name="Picture 2" descr="https://habrastorage.org/webt/kj/sm/yg/kjsmygfp-ij7-ktvvwup5a7ul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33" y="1944948"/>
            <a:ext cx="749617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Скриптовый </a:t>
            </a:r>
            <a:r>
              <a:rPr lang="ru-RU" b="1" dirty="0" smtClean="0"/>
              <a:t>язык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1097168"/>
            <a:ext cx="7869891" cy="50797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Язык программирования, созданный для работы с существующим объектом или системой</a:t>
            </a:r>
            <a:r>
              <a:rPr lang="ru-RU" b="1" dirty="0" smtClean="0"/>
              <a:t>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ru-RU" dirty="0"/>
              <a:t>Чтобы понять, как язык программирования становится скриптовым языком, рассмотрим команды «ходить», «бегать» и «прыгать». Их кто-то должен выполнять, например, человек, собака или персонаж видеоигры. Без выполняющего команды актера все эти «ходить», «бегать» и «прыгать» не имеют смысла. Этот набор действий аналогичен скриптовому языку, который предназначен для управления внешним объектом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50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</TotalTime>
  <Words>1576</Words>
  <Application>Microsoft Office PowerPoint</Application>
  <PresentationFormat>Экран (4:3)</PresentationFormat>
  <Paragraphs>635</Paragraphs>
  <Slides>61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ECMAscript (ES6 ES7) – WHAT’S NEW</vt:lpstr>
      <vt:lpstr>Ссылки на оригиналы статей</vt:lpstr>
      <vt:lpstr>Разница между ECMAscript и Java Script</vt:lpstr>
      <vt:lpstr>Презентация PowerPoint</vt:lpstr>
      <vt:lpstr>Презентация PowerPoint</vt:lpstr>
      <vt:lpstr>Ecma International</vt:lpstr>
      <vt:lpstr>ECMA-262</vt:lpstr>
      <vt:lpstr>Презентация PowerPoint</vt:lpstr>
      <vt:lpstr>Скриптовый язык</vt:lpstr>
      <vt:lpstr>ECMAScript</vt:lpstr>
      <vt:lpstr>Спецификация языка ECMAscript 2017</vt:lpstr>
      <vt:lpstr>JavaScript</vt:lpstr>
      <vt:lpstr>Презентация PowerPoint</vt:lpstr>
      <vt:lpstr>Презентация PowerPoint</vt:lpstr>
      <vt:lpstr>Свойства JavaScript, не характерные для ECMAScript (от Mozilla)</vt:lpstr>
      <vt:lpstr>Презентация PowerPoint</vt:lpstr>
      <vt:lpstr>JavaScript-движок</vt:lpstr>
      <vt:lpstr>Разное быстродействие браузеров</vt:lpstr>
      <vt:lpstr>Презентация PowerPoint</vt:lpstr>
      <vt:lpstr>Презентация PowerPoint</vt:lpstr>
      <vt:lpstr>ECMAScript 6</vt:lpstr>
      <vt:lpstr>Babel</vt:lpstr>
      <vt:lpstr>Курица или яйцо</vt:lpstr>
      <vt:lpstr>Самое новое</vt:lpstr>
      <vt:lpstr>Arrow Functions Стрелочные функции </vt:lpstr>
      <vt:lpstr>Презентация PowerPoint</vt:lpstr>
      <vt:lpstr>Презентация PowerPoint</vt:lpstr>
      <vt:lpstr>Block Scoping Functions Функции ограниченной области видимости</vt:lpstr>
      <vt:lpstr>Презентация PowerPoint</vt:lpstr>
      <vt:lpstr>Презентация PowerPoint</vt:lpstr>
      <vt:lpstr>Презентация PowerPoint</vt:lpstr>
      <vt:lpstr>Template Literals Шаблонные строки</vt:lpstr>
      <vt:lpstr>Презентация PowerPoint</vt:lpstr>
      <vt:lpstr>Computed Property Names Вычисляемые имена свойств позволяют указывать свойства в объектных литералах на основе выражений:</vt:lpstr>
      <vt:lpstr>Презентация PowerPoint</vt:lpstr>
      <vt:lpstr>Destructuring Assignment </vt:lpstr>
      <vt:lpstr>Default Parameters </vt:lpstr>
      <vt:lpstr>Презентация PowerPoint</vt:lpstr>
      <vt:lpstr>Презентация PowerPoint</vt:lpstr>
      <vt:lpstr>Iterators And For-Of </vt:lpstr>
      <vt:lpstr>Презентация PowerPoint</vt:lpstr>
      <vt:lpstr>Презентация PowerPoint</vt:lpstr>
      <vt:lpstr>Презентация PowerPoint</vt:lpstr>
      <vt:lpstr>Classes</vt:lpstr>
      <vt:lpstr>Презентация PowerPoint</vt:lpstr>
      <vt:lpstr>Презентация PowerPoint</vt:lpstr>
      <vt:lpstr>Numeric Literals Числовые литералы</vt:lpstr>
      <vt:lpstr>Презентация PowerPoint</vt:lpstr>
      <vt:lpstr>Property Method Assignment Метод свойств</vt:lpstr>
      <vt:lpstr>Презентация PowerPoint</vt:lpstr>
      <vt:lpstr>Object Initializer Shorthand Сокращение инициализации объекта</vt:lpstr>
      <vt:lpstr>Презентация PowerPoint</vt:lpstr>
      <vt:lpstr>Spread Operator Оператор распределения</vt:lpstr>
      <vt:lpstr>Презентация PowerPoint</vt:lpstr>
      <vt:lpstr>Презентация PowerPoint</vt:lpstr>
      <vt:lpstr>Презентация PowerPoint</vt:lpstr>
      <vt:lpstr>Proxying a function object Прокси</vt:lpstr>
      <vt:lpstr>Презентация PowerPoint</vt:lpstr>
      <vt:lpstr>Презентация PowerPoint</vt:lpstr>
      <vt:lpstr>Array-like object to array Из объекта в массив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Пользователь</cp:lastModifiedBy>
  <cp:revision>70</cp:revision>
  <dcterms:created xsi:type="dcterms:W3CDTF">2016-11-18T14:12:19Z</dcterms:created>
  <dcterms:modified xsi:type="dcterms:W3CDTF">2018-06-06T02:28:08Z</dcterms:modified>
</cp:coreProperties>
</file>