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72" r:id="rId1"/>
  </p:sldMasterIdLst>
  <p:notesMasterIdLst>
    <p:notesMasterId r:id="rId53"/>
  </p:notesMasterIdLst>
  <p:sldIdLst>
    <p:sldId id="280" r:id="rId2"/>
    <p:sldId id="377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430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7" r:id="rId20"/>
    <p:sldId id="426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05" r:id="rId29"/>
    <p:sldId id="406" r:id="rId30"/>
    <p:sldId id="407" r:id="rId31"/>
    <p:sldId id="408" r:id="rId32"/>
    <p:sldId id="409" r:id="rId33"/>
    <p:sldId id="410" r:id="rId34"/>
    <p:sldId id="411" r:id="rId35"/>
    <p:sldId id="412" r:id="rId36"/>
    <p:sldId id="413" r:id="rId37"/>
    <p:sldId id="414" r:id="rId38"/>
    <p:sldId id="415" r:id="rId39"/>
    <p:sldId id="416" r:id="rId40"/>
    <p:sldId id="417" r:id="rId41"/>
    <p:sldId id="418" r:id="rId42"/>
    <p:sldId id="419" r:id="rId43"/>
    <p:sldId id="420" r:id="rId44"/>
    <p:sldId id="421" r:id="rId45"/>
    <p:sldId id="422" r:id="rId46"/>
    <p:sldId id="431" r:id="rId47"/>
    <p:sldId id="432" r:id="rId48"/>
    <p:sldId id="433" r:id="rId49"/>
    <p:sldId id="423" r:id="rId50"/>
    <p:sldId id="427" r:id="rId51"/>
    <p:sldId id="42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14" autoAdjust="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B409-7F35-4B75-975D-83CC9322541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E2D1D-25A5-45DC-B24F-AC401B9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8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 </a:t>
            </a:r>
            <a:r>
              <a:rPr lang="ru-RU" sz="1200" dirty="0"/>
              <a:t>и литералы регулярных выражений.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96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ToPrimitive</a:t>
            </a:r>
            <a:r>
              <a:rPr lang="en-US" dirty="0"/>
              <a:t>()</a:t>
            </a:r>
            <a:r>
              <a:rPr lang="en-US" baseline="0" dirty="0"/>
              <a:t> </a:t>
            </a:r>
            <a:r>
              <a:rPr lang="ru-RU" baseline="0" dirty="0"/>
              <a:t>с одним аргументом вызывается только для операции +. Для остальных арифметических операций вызывается </a:t>
            </a:r>
            <a:r>
              <a:rPr lang="en-US" baseline="0" dirty="0" err="1"/>
              <a:t>ToPrimitive</a:t>
            </a:r>
            <a:r>
              <a:rPr lang="en-US" baseline="0" dirty="0"/>
              <a:t>(</a:t>
            </a:r>
            <a:r>
              <a:rPr lang="en-US" baseline="0" dirty="0" err="1"/>
              <a:t>obj</a:t>
            </a:r>
            <a:r>
              <a:rPr lang="en-US" baseline="0" dirty="0"/>
              <a:t>, number).</a:t>
            </a:r>
          </a:p>
          <a:p>
            <a:r>
              <a:rPr lang="ru-RU" baseline="0" dirty="0"/>
              <a:t>Напоминаем, что </a:t>
            </a:r>
            <a:r>
              <a:rPr lang="en-US" baseline="0" dirty="0" err="1"/>
              <a:t>ToPrimitive</a:t>
            </a:r>
            <a:r>
              <a:rPr lang="en-US" baseline="0" dirty="0"/>
              <a:t>() </a:t>
            </a:r>
            <a:r>
              <a:rPr lang="ru-RU" baseline="0" dirty="0"/>
              <a:t>с одним аргументом эквивалентно вызову </a:t>
            </a:r>
            <a:r>
              <a:rPr lang="en-US" baseline="0" dirty="0" err="1"/>
              <a:t>ToPrimitive</a:t>
            </a:r>
            <a:r>
              <a:rPr lang="en-US" baseline="0" dirty="0"/>
              <a:t>(</a:t>
            </a:r>
            <a:r>
              <a:rPr lang="en-US" baseline="0" dirty="0" err="1"/>
              <a:t>obj</a:t>
            </a:r>
            <a:r>
              <a:rPr lang="en-US" baseline="0" dirty="0"/>
              <a:t>, number)</a:t>
            </a:r>
            <a:r>
              <a:rPr lang="ru-RU" baseline="0" dirty="0"/>
              <a:t> для всех объектов, кроме объектов </a:t>
            </a:r>
            <a:r>
              <a:rPr lang="en-US" baseline="0" dirty="0"/>
              <a:t>Date.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86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36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70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1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0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https://en.wikipedia.org/wiki/Asm.js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43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119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94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56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http://blog.mgechev.com/2013/02/22/javascript-the-weird-parts/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1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111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8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21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93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72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Более</a:t>
            </a:r>
            <a:r>
              <a:rPr lang="ru-RU" baseline="0" dirty="0"/>
              <a:t> точный алгоритм: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/>
              <a:t>Если в сравнении присутствуют объекты, они конвертируются в примитивное значение вызовом </a:t>
            </a:r>
            <a:r>
              <a:rPr lang="en-US" baseline="0" dirty="0" err="1"/>
              <a:t>ToPrimitive</a:t>
            </a:r>
            <a:r>
              <a:rPr lang="en-US" baseline="0" dirty="0"/>
              <a:t>(</a:t>
            </a:r>
            <a:r>
              <a:rPr lang="en-US" baseline="0" dirty="0" err="1"/>
              <a:t>obj</a:t>
            </a:r>
            <a:r>
              <a:rPr lang="en-US" baseline="0" dirty="0"/>
              <a:t>, number)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/>
              <a:t>Если примитивные значения – это строки, выполняется лексикографическое сравнение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/>
              <a:t>Иначе примитивные значения конвертируются в </a:t>
            </a:r>
            <a:r>
              <a:rPr lang="en-US" baseline="0" dirty="0"/>
              <a:t>number, </a:t>
            </a:r>
            <a:r>
              <a:rPr lang="ru-RU" baseline="0" dirty="0"/>
              <a:t>и выполняется </a:t>
            </a:r>
            <a:r>
              <a:rPr lang="ru-RU" baseline="0"/>
              <a:t>сравнение чисел</a:t>
            </a:r>
            <a:endParaRPr lang="ru-RU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04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840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Следующие два выражения присваивания 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неэквивалентны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data[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++] *= 2;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data[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++] = data[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++] * 2;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741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934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635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88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125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154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039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delete </a:t>
            </a:r>
            <a:r>
              <a:rPr lang="en-US" dirty="0" err="1"/>
              <a:t>obj.x</a:t>
            </a:r>
            <a:r>
              <a:rPr lang="en-US" dirty="0"/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delete</a:t>
            </a:r>
            <a:r>
              <a:rPr lang="en-US" baseline="0" dirty="0"/>
              <a:t> </a:t>
            </a:r>
            <a:r>
              <a:rPr lang="en-US" baseline="0" dirty="0" err="1"/>
              <a:t>obj</a:t>
            </a:r>
            <a:r>
              <a:rPr lang="en-US" baseline="0" dirty="0"/>
              <a:t>[index];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delete </a:t>
            </a:r>
            <a:r>
              <a:rPr lang="en-US" baseline="0" dirty="0" err="1"/>
              <a:t>obj</a:t>
            </a:r>
            <a:r>
              <a:rPr lang="en-US" baseline="0" dirty="0"/>
              <a:t>	 // </a:t>
            </a:r>
            <a:r>
              <a:rPr lang="ru-RU" baseline="0" dirty="0"/>
              <a:t>это для удаления глобальных переменных  (любых типов), объявленных без </a:t>
            </a:r>
            <a:r>
              <a:rPr lang="en-US" baseline="0" dirty="0" err="1"/>
              <a:t>var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154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561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568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163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716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988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499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93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«Выражения, возвращающего функцию» – обычно это имя функции или переменная, в которой</a:t>
            </a:r>
            <a:r>
              <a:rPr lang="ru-RU" sz="1200" baseline="0" dirty="0"/>
              <a:t> сидит функция. Но мы можем написать функцию, которая сама возвращает функцию.</a:t>
            </a:r>
            <a:endParaRPr lang="ru-RU" sz="1200" dirty="0"/>
          </a:p>
          <a:p>
            <a:endParaRPr lang="ru-RU" dirty="0"/>
          </a:p>
          <a:p>
            <a:r>
              <a:rPr lang="en-US" dirty="0"/>
              <a:t>f() – </a:t>
            </a:r>
            <a:r>
              <a:rPr lang="ru-RU" dirty="0"/>
              <a:t>тривиально</a:t>
            </a:r>
          </a:p>
          <a:p>
            <a:r>
              <a:rPr lang="en-US" dirty="0"/>
              <a:t>F</a:t>
            </a:r>
            <a:r>
              <a:rPr lang="ru-RU" dirty="0"/>
              <a:t>()() – уже</a:t>
            </a:r>
            <a:r>
              <a:rPr lang="ru-RU" baseline="0" dirty="0"/>
              <a:t> интересней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404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077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2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04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Ассоциативность слева направо (</a:t>
            </a:r>
            <a:r>
              <a:rPr lang="en-US" sz="1200" dirty="0"/>
              <a:t>L)</a:t>
            </a:r>
            <a:r>
              <a:rPr lang="ru-RU" sz="1200" dirty="0"/>
              <a:t>:</a:t>
            </a:r>
          </a:p>
          <a:p>
            <a:pPr marL="0" indent="0">
              <a:buNone/>
            </a:pPr>
            <a:r>
              <a:rPr lang="en-US" sz="1200" i="1" dirty="0">
                <a:solidFill>
                  <a:srgbClr val="0070C0"/>
                </a:solidFill>
              </a:rPr>
              <a:t>w = x – y – z</a:t>
            </a:r>
            <a:r>
              <a:rPr lang="en-US" sz="1200" i="1" dirty="0"/>
              <a:t> 		 </a:t>
            </a:r>
            <a:r>
              <a:rPr lang="en-US" sz="1200" i="1" dirty="0">
                <a:solidFill>
                  <a:srgbClr val="00B050"/>
                </a:solidFill>
              </a:rPr>
              <a:t>w = (x – y) – z</a:t>
            </a:r>
          </a:p>
          <a:p>
            <a:pPr marL="0" indent="0">
              <a:buNone/>
            </a:pPr>
            <a:r>
              <a:rPr lang="ru-RU" sz="1200" dirty="0"/>
              <a:t>Ассоциативность справа налево (</a:t>
            </a:r>
            <a:r>
              <a:rPr lang="en-US" sz="1200" dirty="0"/>
              <a:t>R)</a:t>
            </a:r>
            <a:r>
              <a:rPr lang="ru-RU" sz="1200" dirty="0"/>
              <a:t>:</a:t>
            </a:r>
            <a:endParaRPr lang="en-US" sz="1200" dirty="0"/>
          </a:p>
          <a:p>
            <a:pPr marL="0" indent="0">
              <a:buNone/>
            </a:pPr>
            <a:r>
              <a:rPr lang="en-US" sz="1200" i="1" dirty="0">
                <a:solidFill>
                  <a:srgbClr val="0070C0"/>
                </a:solidFill>
              </a:rPr>
              <a:t>w = x = y = z </a:t>
            </a:r>
            <a:r>
              <a:rPr lang="en-US" sz="1200" i="1" dirty="0"/>
              <a:t>		 </a:t>
            </a:r>
            <a:r>
              <a:rPr lang="en-US" sz="1200" i="1" dirty="0">
                <a:solidFill>
                  <a:srgbClr val="00B050"/>
                </a:solidFill>
              </a:rPr>
              <a:t>w = (x = (y = z))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09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12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операции %   --- в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озвращаемое значение получает тот же знак, что был у первого операнда.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еще про операцию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- 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операнды не обязательно целые числа!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05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44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6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3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5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81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0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9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5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42AE0A-37F8-43B6-8A56-4BDD2B51FA7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5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4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42AE0A-37F8-43B6-8A56-4BDD2B51FA7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7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ЗАНЯТИЕ</a:t>
            </a:r>
            <a:r>
              <a:rPr lang="en-US"/>
              <a:t> </a:t>
            </a:r>
            <a:r>
              <a:rPr lang="ru-RU" dirty="0"/>
              <a:t>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430" y="4455621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27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обращения к свойствам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Такие выражения имеют две формы:</a:t>
            </a:r>
          </a:p>
          <a:p>
            <a:r>
              <a:rPr lang="ru-RU" sz="3200" dirty="0"/>
              <a:t>1. </a:t>
            </a:r>
            <a:r>
              <a:rPr lang="ru-RU" sz="2800" i="1" dirty="0">
                <a:latin typeface="Consolas" panose="020B0609020204030204" pitchFamily="49" charset="0"/>
              </a:rPr>
              <a:t>выражение1</a:t>
            </a:r>
            <a:r>
              <a:rPr lang="ru-RU" sz="2800" dirty="0">
                <a:latin typeface="Consolas" panose="020B0609020204030204" pitchFamily="49" charset="0"/>
              </a:rPr>
              <a:t>.</a:t>
            </a:r>
            <a:r>
              <a:rPr lang="ru-RU" sz="2800" i="1" dirty="0">
                <a:latin typeface="Consolas" panose="020B0609020204030204" pitchFamily="49" charset="0"/>
              </a:rPr>
              <a:t>идентификатор</a:t>
            </a:r>
            <a:endParaRPr lang="ru-RU" sz="3200" i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ru-RU" sz="3200" dirty="0"/>
              <a:t>2. </a:t>
            </a:r>
            <a:r>
              <a:rPr lang="ru-RU" sz="2800" i="1" dirty="0">
                <a:latin typeface="Consolas" panose="020B0609020204030204" pitchFamily="49" charset="0"/>
              </a:rPr>
              <a:t>выражение1</a:t>
            </a:r>
            <a:r>
              <a:rPr lang="en-US" sz="2800" dirty="0">
                <a:latin typeface="Consolas" panose="020B0609020204030204" pitchFamily="49" charset="0"/>
              </a:rPr>
              <a:t>[</a:t>
            </a:r>
            <a:r>
              <a:rPr lang="ru-RU" sz="2800" i="1" dirty="0">
                <a:latin typeface="Consolas" panose="020B0609020204030204" pitchFamily="49" charset="0"/>
              </a:rPr>
              <a:t>выражение2</a:t>
            </a:r>
            <a:r>
              <a:rPr lang="en-US" sz="2800" dirty="0">
                <a:latin typeface="Consolas" panose="020B0609020204030204" pitchFamily="49" charset="0"/>
              </a:rPr>
              <a:t>]</a:t>
            </a:r>
            <a:endParaRPr lang="ru-RU" sz="2800" dirty="0">
              <a:latin typeface="Consolas" panose="020B0609020204030204" pitchFamily="49" charset="0"/>
            </a:endParaRPr>
          </a:p>
          <a:p>
            <a:endParaRPr lang="ru-RU" sz="3200" dirty="0"/>
          </a:p>
          <a:p>
            <a:r>
              <a:rPr lang="ru-RU" sz="3200" dirty="0"/>
              <a:t>Здесь </a:t>
            </a:r>
            <a:r>
              <a:rPr lang="ru-RU" sz="2800" i="1" dirty="0">
                <a:latin typeface="Consolas" panose="020B0609020204030204" pitchFamily="49" charset="0"/>
              </a:rPr>
              <a:t>выражение1</a:t>
            </a:r>
            <a:r>
              <a:rPr lang="ru-RU" sz="3200" dirty="0"/>
              <a:t> вычисляется и преобразуется в объект, </a:t>
            </a:r>
            <a:r>
              <a:rPr lang="ru-RU" sz="2800" i="1" dirty="0">
                <a:latin typeface="Consolas" panose="020B0609020204030204" pitchFamily="49" charset="0"/>
              </a:rPr>
              <a:t>выражение2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вычисляется </a:t>
            </a:r>
            <a:r>
              <a:rPr lang="ru-RU" sz="3200" dirty="0"/>
              <a:t>и преобразуется в строку. Значением выражения является </a:t>
            </a:r>
            <a:r>
              <a:rPr lang="ru-RU" sz="3200" i="1" dirty="0"/>
              <a:t>значение свойства</a:t>
            </a:r>
            <a:r>
              <a:rPr lang="ru-RU" sz="3200" dirty="0"/>
              <a:t> или </a:t>
            </a:r>
            <a:r>
              <a:rPr lang="ru-RU" sz="3200" i="1" dirty="0"/>
              <a:t>элемент массива</a:t>
            </a:r>
            <a:r>
              <a:rPr lang="ru-RU" sz="32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135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обращения к свойствам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переменные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 </a:t>
            </a:r>
            <a:r>
              <a:rPr lang="en-US" sz="2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определили ранее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person.name    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значение = "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Alex"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person[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значение = "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Alex"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        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значение = 5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81494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вызова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i="1" dirty="0"/>
              <a:t>Выражение вызова</a:t>
            </a:r>
            <a:r>
              <a:rPr lang="ru-RU" sz="3200" dirty="0"/>
              <a:t> состоит из: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3200" dirty="0"/>
              <a:t> выражения, возвращающего функцию;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3200" dirty="0"/>
              <a:t> круглых скобок;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3200" dirty="0"/>
              <a:t> в скобках через запятую – выражения для аргументов.</a:t>
            </a:r>
          </a:p>
          <a:p>
            <a:endParaRPr lang="ru-RU" sz="3200" i="1" dirty="0"/>
          </a:p>
          <a:p>
            <a:r>
              <a:rPr lang="ru-RU" sz="3200" i="1" dirty="0"/>
              <a:t>Значением</a:t>
            </a:r>
            <a:r>
              <a:rPr lang="ru-RU" sz="3200" dirty="0"/>
              <a:t> выражения является то, что вернула функция.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9363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создания объекта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767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Point(2, 3)</a:t>
            </a:r>
            <a:endParaRPr lang="en-US" sz="2800" b="1" dirty="0">
              <a:latin typeface="Consolas" panose="020B0609020204030204" pitchFamily="49" charset="0"/>
            </a:endParaRPr>
          </a:p>
          <a:p>
            <a:r>
              <a:rPr lang="ru-RU" sz="3200" dirty="0"/>
              <a:t>Выражение создаёт новый объект, затем передаёт этот объект указанной функции (</a:t>
            </a:r>
            <a:r>
              <a:rPr lang="ru-RU" sz="3200" i="1" dirty="0"/>
              <a:t>конструктору</a:t>
            </a:r>
            <a:r>
              <a:rPr lang="ru-RU" sz="3200" dirty="0"/>
              <a:t>) в качестве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3200" dirty="0"/>
              <a:t>. </a:t>
            </a:r>
            <a:r>
              <a:rPr lang="ru-RU" sz="3200" i="1" dirty="0"/>
              <a:t>Значением</a:t>
            </a:r>
            <a:r>
              <a:rPr lang="ru-RU" sz="3200" dirty="0"/>
              <a:t> выражения является:</a:t>
            </a:r>
          </a:p>
          <a:p>
            <a:r>
              <a:rPr lang="ru-RU" sz="3200" dirty="0"/>
              <a:t> – созданный объект (если конструктор ничего не возвращает или возвращает примитивное значение)</a:t>
            </a:r>
          </a:p>
          <a:p>
            <a:r>
              <a:rPr lang="ru-RU" sz="3200" dirty="0">
                <a:solidFill>
                  <a:srgbClr val="7030A0"/>
                </a:solidFill>
              </a:rPr>
              <a:t>или</a:t>
            </a:r>
          </a:p>
          <a:p>
            <a:r>
              <a:rPr lang="ru-RU" sz="3200" dirty="0"/>
              <a:t> – объект, возвращённый конструктором.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97280" y="2340059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68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Использование операторов – основной способ конструирования выражений. </a:t>
            </a:r>
          </a:p>
          <a:p>
            <a:r>
              <a:rPr lang="ru-RU" sz="3200" dirty="0"/>
              <a:t>Характеристики любого оператора: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3200" dirty="0"/>
              <a:t> приоритет;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3200" dirty="0"/>
              <a:t> «арность» (т.е. количество операндов);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3200" dirty="0"/>
              <a:t> ассоциативность (слева направо или справа налево);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3200" dirty="0"/>
              <a:t> типы операндов.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6245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«Левостороннее выражение»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Этот термин встречается в спецификации и на слайдах. Он означает одно из трёх:</a:t>
            </a:r>
          </a:p>
          <a:p>
            <a:pPr marL="806958" lvl="1" indent="-514350">
              <a:buFont typeface="+mj-lt"/>
              <a:buAutoNum type="arabicPeriod"/>
            </a:pPr>
            <a:r>
              <a:rPr lang="ru-RU" sz="3200" dirty="0"/>
              <a:t>переменная;</a:t>
            </a:r>
          </a:p>
          <a:p>
            <a:pPr marL="806958" lvl="1" indent="-514350">
              <a:buFont typeface="+mj-lt"/>
              <a:buAutoNum type="arabicPeriod"/>
            </a:pPr>
            <a:r>
              <a:rPr lang="ru-RU" sz="3200" dirty="0"/>
              <a:t>свойство объекта;</a:t>
            </a:r>
          </a:p>
          <a:p>
            <a:pPr marL="806958" lvl="1" indent="-514350">
              <a:buFont typeface="+mj-lt"/>
              <a:buAutoNum type="arabicPeriod"/>
            </a:pPr>
            <a:r>
              <a:rPr lang="ru-RU" sz="3200" dirty="0"/>
              <a:t>элемент массива.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ru-RU" sz="32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ru-RU" sz="3200" dirty="0"/>
              <a:t>*) т.е. это что-то, что может содержать значение.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9053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Арифметические операторы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24770" cy="402336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–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	x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 	x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** y</a:t>
            </a:r>
            <a:endParaRPr lang="ru-RU" sz="28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number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number</a:t>
            </a:r>
            <a:r>
              <a:rPr lang="ru-RU" sz="2800" i="1" dirty="0">
                <a:solidFill>
                  <a:schemeClr val="tx1"/>
                </a:solidFill>
                <a:latin typeface="Consolas" panose="020B0609020204030204" pitchFamily="49" charset="0"/>
              </a:rPr>
              <a:t> →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number</a:t>
            </a:r>
            <a:endParaRPr lang="en-US" sz="2800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ru-RU" sz="3200" dirty="0"/>
          </a:p>
          <a:p>
            <a:r>
              <a:rPr lang="ru-RU" sz="3200" dirty="0"/>
              <a:t>У этих операторов традиционная семантика. Их о</a:t>
            </a:r>
            <a:r>
              <a:rPr lang="ru-RU" sz="3200" dirty="0">
                <a:sym typeface="Wingdings" panose="05000000000000000000" pitchFamily="2" charset="2"/>
              </a:rPr>
              <a:t>перанды преобразуются к числам, результатом является число.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ru-RU" sz="3200" dirty="0">
                <a:sym typeface="Wingdings" panose="05000000000000000000" pitchFamily="2" charset="2"/>
              </a:rPr>
              <a:t>Возведение в степень – </a:t>
            </a:r>
            <a:r>
              <a:rPr lang="ru-RU" sz="3200" dirty="0" err="1">
                <a:sym typeface="Wingdings" panose="05000000000000000000" pitchFamily="2" charset="2"/>
              </a:rPr>
              <a:t>правоассоциативно</a:t>
            </a:r>
            <a:r>
              <a:rPr lang="ru-RU" sz="3200" dirty="0">
                <a:sym typeface="Wingdings" panose="05000000000000000000" pitchFamily="2" charset="2"/>
              </a:rPr>
              <a:t>.</a:t>
            </a:r>
          </a:p>
          <a:p>
            <a:endParaRPr lang="ru-RU" sz="3200" dirty="0">
              <a:sym typeface="Wingdings" panose="05000000000000000000" pitchFamily="2" charset="2"/>
            </a:endParaRPr>
          </a:p>
          <a:p>
            <a:r>
              <a:rPr lang="ru-RU" sz="3200" dirty="0">
                <a:sym typeface="Wingdings" panose="05000000000000000000" pitchFamily="2" charset="2"/>
              </a:rPr>
              <a:t>*) любая арифметическая операция с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NaN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ru-RU" sz="3200" dirty="0">
                <a:sym typeface="Wingdings" panose="05000000000000000000" pitchFamily="2" charset="2"/>
              </a:rPr>
              <a:t>даёт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NaN</a:t>
            </a:r>
            <a:r>
              <a:rPr lang="en-US" sz="3200" dirty="0">
                <a:sym typeface="Wingdings" panose="05000000000000000000" pitchFamily="2" charset="2"/>
              </a:rPr>
              <a:t>.</a:t>
            </a:r>
            <a:endParaRPr lang="ru-RU" sz="3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16794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Конкатенация строк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21706" cy="402336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endParaRPr lang="ru-RU" sz="28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i="1" dirty="0">
                <a:solidFill>
                  <a:schemeClr val="tx1"/>
                </a:solidFill>
                <a:latin typeface="Consolas" panose="020B0609020204030204" pitchFamily="49" charset="0"/>
              </a:rPr>
              <a:t>→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endParaRPr lang="en-US" sz="28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3200" dirty="0"/>
          </a:p>
          <a:p>
            <a:r>
              <a:rPr lang="ru-RU" sz="3200" dirty="0"/>
              <a:t>Этот оператор выполняет сцепление строк. При необходимости операнды преобразуются к строке</a:t>
            </a:r>
            <a:r>
              <a:rPr lang="ru-RU" sz="32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5698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Конкатенация </a:t>
            </a:r>
            <a:r>
              <a:rPr lang="en-US" dirty="0"/>
              <a:t>vs. </a:t>
            </a:r>
            <a:r>
              <a:rPr lang="ru-RU" dirty="0"/>
              <a:t>сложение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21706" cy="4023360"/>
          </a:xfrm>
        </p:spPr>
        <p:txBody>
          <a:bodyPr>
            <a:noAutofit/>
          </a:bodyPr>
          <a:lstStyle/>
          <a:p>
            <a:r>
              <a:rPr lang="ru-RU" sz="3200" dirty="0"/>
              <a:t>Если хотя бы один из операндов оператора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+</a:t>
            </a:r>
            <a:r>
              <a:rPr lang="en-US" sz="3200" dirty="0"/>
              <a:t> </a:t>
            </a:r>
            <a:r>
              <a:rPr lang="ru-RU" sz="3200" dirty="0"/>
              <a:t>является строкой, выполняется конкатенация строк.</a:t>
            </a:r>
            <a:endParaRPr lang="en-US" sz="3200" dirty="0"/>
          </a:p>
          <a:p>
            <a:endParaRPr lang="ru-RU" sz="3200" dirty="0"/>
          </a:p>
          <a:p>
            <a:r>
              <a:rPr lang="ru-RU" sz="3200" dirty="0"/>
              <a:t>Если операндом является объект, для него вызывается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ToPrimitive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sz="3200" dirty="0"/>
              <a:t> </a:t>
            </a:r>
            <a:r>
              <a:rPr lang="ru-RU" sz="3200" b="1" dirty="0"/>
              <a:t>с одним аргументом</a:t>
            </a:r>
            <a:r>
              <a:rPr lang="ru-RU" sz="3200" dirty="0"/>
              <a:t>. И </a:t>
            </a:r>
            <a:r>
              <a:rPr lang="ru-RU" sz="3200" dirty="0">
                <a:sym typeface="Wingdings" panose="05000000000000000000" pitchFamily="2" charset="2"/>
              </a:rPr>
              <a:t>поведение операции </a:t>
            </a:r>
            <a:r>
              <a:rPr lang="ru-RU" sz="2800" dirty="0">
                <a:solidFill>
                  <a:prstClr val="black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+</a:t>
            </a:r>
            <a:r>
              <a:rPr lang="ru-RU" sz="3200" dirty="0">
                <a:sym typeface="Wingdings" panose="05000000000000000000" pitchFamily="2" charset="2"/>
              </a:rPr>
              <a:t> зависит от возвращённого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355299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Конкатенация </a:t>
            </a:r>
            <a:r>
              <a:rPr lang="en-US" dirty="0"/>
              <a:t>vs. </a:t>
            </a:r>
            <a:r>
              <a:rPr lang="ru-RU" dirty="0"/>
              <a:t>сложение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"[object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MyObject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valueOf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17;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+ 3);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число 20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ru-RU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ru-RU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строка 173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112042" y="1845734"/>
            <a:ext cx="0" cy="4343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6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Темы занятия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hlinkClick r:id="rId2" action="ppaction://hlinksldjump"/>
              </a:rPr>
              <a:t>Глобальный объект</a:t>
            </a:r>
            <a:endParaRPr lang="ru-RU" sz="3200" dirty="0"/>
          </a:p>
          <a:p>
            <a:r>
              <a:rPr lang="ru-RU" sz="3200" dirty="0">
                <a:hlinkClick r:id="rId3" action="ppaction://hlinksldjump"/>
              </a:rPr>
              <a:t>Выражения, их разновидности</a:t>
            </a:r>
            <a:endParaRPr lang="ru-RU" sz="3200" dirty="0"/>
          </a:p>
          <a:p>
            <a:r>
              <a:rPr lang="ru-RU" sz="3200" dirty="0">
                <a:hlinkClick r:id="rId4" action="ppaction://hlinksldjump"/>
              </a:rPr>
              <a:t>Операторы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20711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Конкатенация </a:t>
            </a:r>
            <a:r>
              <a:rPr lang="en-US" dirty="0"/>
              <a:t>vs. </a:t>
            </a:r>
            <a:r>
              <a:rPr lang="ru-RU" dirty="0"/>
              <a:t>сложение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"[object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MyObject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valueOf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17;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+ 3);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число 20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ru-RU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ru-RU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строка 173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"[object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MyObject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]"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valueOf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ru-RU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8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+ 3);</a:t>
            </a:r>
            <a:r>
              <a:rPr lang="ru-RU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строка 173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ru-RU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ru-RU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ru-RU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строка 173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112042" y="1845734"/>
            <a:ext cx="0" cy="4343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95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Унарный плюс и унарный минус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21706" cy="4023360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-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endParaRPr lang="ru-RU" sz="28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number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i="1" dirty="0">
                <a:solidFill>
                  <a:schemeClr val="tx1"/>
                </a:solidFill>
                <a:latin typeface="Consolas" panose="020B0609020204030204" pitchFamily="49" charset="0"/>
              </a:rPr>
              <a:t>→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number</a:t>
            </a:r>
            <a:endParaRPr lang="en-US" sz="28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3200" dirty="0"/>
          </a:p>
          <a:p>
            <a:r>
              <a:rPr lang="ru-RU" sz="3200" dirty="0"/>
              <a:t>Польза операции «унарный плюс» в том, что она выполняет преобразование операнда в число</a:t>
            </a:r>
            <a:r>
              <a:rPr lang="en-US" sz="3200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12099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Инкремент и декремент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21706" cy="4023360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		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--y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y--</a:t>
            </a:r>
            <a:endParaRPr lang="ru-RU" sz="28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800" i="1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левостороннее выражение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→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</a:p>
          <a:p>
            <a:endParaRPr lang="en-US" sz="3200" dirty="0"/>
          </a:p>
          <a:p>
            <a:r>
              <a:rPr lang="ru-RU" sz="3200" dirty="0"/>
              <a:t>Оператор 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ru-RU" sz="3200" dirty="0"/>
              <a:t> преобразует свой операнд в число, прибавляет единицу, помещает новое значение обратно в операнд</a:t>
            </a:r>
            <a:r>
              <a:rPr lang="en-US" sz="3200" dirty="0"/>
              <a:t>.</a:t>
            </a:r>
          </a:p>
          <a:p>
            <a:r>
              <a:rPr lang="ru-RU" sz="3200" dirty="0"/>
              <a:t>Оператор 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ru-RU" sz="3200" dirty="0"/>
              <a:t> работает по аналогичной схеме</a:t>
            </a:r>
            <a:r>
              <a:rPr lang="en-US" sz="3200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95077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Инкремент и декремент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21706" cy="4023360"/>
          </a:xfrm>
        </p:spPr>
        <p:txBody>
          <a:bodyPr>
            <a:noAutofit/>
          </a:bodyPr>
          <a:lstStyle/>
          <a:p>
            <a:r>
              <a:rPr lang="ru-RU" sz="3200" dirty="0"/>
              <a:t>Возвращаемое значение операторов зависит от позиции:</a:t>
            </a:r>
          </a:p>
          <a:p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x++</a:t>
            </a:r>
            <a:r>
              <a:rPr lang="en-US" sz="3200" dirty="0"/>
              <a:t>	</a:t>
            </a:r>
            <a:r>
              <a:rPr lang="ru-RU" sz="3200" dirty="0"/>
              <a:t>	значение операнда </a:t>
            </a:r>
            <a:r>
              <a:rPr lang="ru-RU" sz="3200" b="1" dirty="0"/>
              <a:t>после преобразования в 			число</a:t>
            </a:r>
            <a:r>
              <a:rPr lang="ru-RU" sz="3200" dirty="0"/>
              <a:t>, но </a:t>
            </a:r>
            <a:r>
              <a:rPr lang="ru-RU" sz="3200" b="1" dirty="0"/>
              <a:t>до увеличения</a:t>
            </a:r>
            <a:r>
              <a:rPr lang="ru-RU" sz="3200" dirty="0"/>
              <a:t>.</a:t>
            </a:r>
          </a:p>
          <a:p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3200" dirty="0"/>
              <a:t>	</a:t>
            </a:r>
            <a:r>
              <a:rPr lang="ru-RU" sz="3200" dirty="0"/>
              <a:t>	значение операнда </a:t>
            </a:r>
            <a:r>
              <a:rPr lang="ru-RU" sz="3200" b="1" dirty="0"/>
              <a:t>после увеличения</a:t>
            </a:r>
            <a:r>
              <a:rPr lang="ru-RU" sz="3200" dirty="0"/>
              <a:t>.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*) </a:t>
            </a:r>
            <a:r>
              <a:rPr lang="ru-RU" sz="3200" dirty="0"/>
              <a:t>аналогично для декремента.</a:t>
            </a:r>
          </a:p>
        </p:txBody>
      </p:sp>
    </p:spTree>
    <p:extLst>
      <p:ext uri="{BB962C8B-B14F-4D97-AF65-F5344CB8AC3E}">
        <p14:creationId xmlns:p14="http://schemas.microsoft.com/office/powerpoint/2010/main" val="3374584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Поразрядные битовые операторы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294369"/>
              </p:ext>
            </p:extLst>
          </p:nvPr>
        </p:nvGraphicFramePr>
        <p:xfrm>
          <a:off x="1096963" y="1846263"/>
          <a:ext cx="100584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Оператор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Описание</a:t>
                      </a:r>
                      <a:endParaRPr lang="en-US" sz="2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~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Поразрядная инверсия (унарный)</a:t>
                      </a:r>
                      <a:endParaRPr 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</a:t>
                      </a:r>
                      <a:endParaRPr lang="en-US" sz="2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Сдвиг влево</a:t>
                      </a:r>
                      <a:endParaRPr 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&gt;&gt;</a:t>
                      </a:r>
                      <a:endParaRPr lang="en-US" sz="2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Сдвиг вправо с сохранением знака (старший бит)</a:t>
                      </a:r>
                      <a:endParaRPr 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ru-RU" sz="2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&gt;&gt;&gt; </a:t>
                      </a:r>
                      <a:endParaRPr lang="en-US" sz="2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Сдвиг вправо с заполнением нулями</a:t>
                      </a:r>
                      <a:endParaRPr 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&amp;</a:t>
                      </a:r>
                      <a:endParaRPr lang="en-US" sz="2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Поразрядное</a:t>
                      </a:r>
                      <a:r>
                        <a:rPr lang="en-US" sz="2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И</a:t>
                      </a:r>
                      <a:endParaRPr 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^</a:t>
                      </a:r>
                      <a:endParaRPr lang="en-US" sz="2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Поразрядное</a:t>
                      </a:r>
                      <a:r>
                        <a:rPr lang="en-US" sz="2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ИСКЛЮЧАЮЩЕЕ</a:t>
                      </a:r>
                      <a:r>
                        <a:rPr lang="en-US" sz="2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endParaRPr 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</a:t>
                      </a:r>
                      <a:endParaRPr lang="en-US" sz="2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Поразрядное</a:t>
                      </a:r>
                      <a:r>
                        <a:rPr lang="en-US" sz="2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i="0" u="none" strike="noStrik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endParaRPr 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640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Поразрядные битовые операторы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21706" cy="4023360"/>
          </a:xfrm>
        </p:spPr>
        <p:txBody>
          <a:bodyPr>
            <a:noAutofit/>
          </a:bodyPr>
          <a:lstStyle/>
          <a:p>
            <a:r>
              <a:rPr lang="ru-RU" sz="3200" dirty="0"/>
              <a:t>Битовые операторы работают с </a:t>
            </a:r>
            <a:r>
              <a:rPr lang="ru-RU" sz="3200" b="1" spc="-100" dirty="0"/>
              <a:t>тридцатидвухразрядными</a:t>
            </a:r>
            <a:r>
              <a:rPr lang="ru-RU" sz="3200" b="1" dirty="0"/>
              <a:t> целыми числами</a:t>
            </a:r>
            <a:r>
              <a:rPr lang="ru-RU" sz="3200" dirty="0"/>
              <a:t>. Если нужно, выполняется преобразование операндов к числу, отбрасывание дробной части и «лишних» старших битов. Значения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NaN</a:t>
            </a:r>
            <a:r>
              <a:rPr lang="ru-RU" sz="3200" dirty="0"/>
              <a:t> и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Infinity</a:t>
            </a:r>
            <a:r>
              <a:rPr lang="en-US" sz="3200" dirty="0"/>
              <a:t> </a:t>
            </a:r>
            <a:r>
              <a:rPr lang="ru-RU" sz="3200" dirty="0"/>
              <a:t>преобразуются в 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ru-RU" sz="3200" dirty="0"/>
              <a:t>.</a:t>
            </a:r>
          </a:p>
          <a:p>
            <a:endParaRPr lang="ru-RU" sz="3200" dirty="0"/>
          </a:p>
          <a:p>
            <a:r>
              <a:rPr lang="ru-RU" sz="3200" dirty="0"/>
              <a:t>Дополнительно: у операторов сдвига второй операнд должен быть пятиразрядным (0..31).</a:t>
            </a:r>
          </a:p>
        </p:txBody>
      </p:sp>
    </p:spTree>
    <p:extLst>
      <p:ext uri="{BB962C8B-B14F-4D97-AF65-F5344CB8AC3E}">
        <p14:creationId xmlns:p14="http://schemas.microsoft.com/office/powerpoint/2010/main" val="3591609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Логическое 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21706" cy="402336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&amp;&amp; y</a:t>
            </a:r>
            <a:endParaRPr lang="ru-RU" sz="28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800" i="1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любой тип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800" i="1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любой тип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→ </a:t>
            </a:r>
            <a:r>
              <a:rPr lang="ru-RU" sz="2800" i="1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любой тип</a:t>
            </a:r>
            <a:endParaRPr lang="en-US" sz="2800" i="1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3200" dirty="0"/>
              <a:t> Вычисляем значение выражения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32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3200" dirty="0"/>
              <a:t> Если это значение, преобразованное в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sz="3200" dirty="0"/>
              <a:t>, </a:t>
            </a:r>
            <a:r>
              <a:rPr lang="ru-RU" sz="3200" dirty="0"/>
              <a:t>равно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ru-RU" sz="3200" dirty="0"/>
              <a:t>, возвращаем его (не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ru-RU" sz="3200" dirty="0"/>
              <a:t>, а именно непреобразованное значение выражения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3200" dirty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3200" dirty="0"/>
              <a:t> Иначе вычисляем и возвращаем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9195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Логическое И – примеры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21706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 = { x: 1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 &amp;&amp; o.x;    </a:t>
            </a:r>
            <a:r>
              <a:rPr lang="pt-BR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 = o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 – "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истинное")</a:t>
            </a:r>
            <a:endParaRPr lang="en-US" sz="2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p &amp;&amp;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p.x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 = null (p –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"ложное")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78901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Логическое ИЛИ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21706" cy="4023360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|| y</a:t>
            </a:r>
            <a:endParaRPr lang="ru-RU" sz="2800" dirty="0">
              <a:solidFill>
                <a:prstClr val="black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buClr>
                <a:srgbClr val="1CADE4"/>
              </a:buClr>
            </a:pP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любой тип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любой тип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→ </a:t>
            </a: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любой тип</a:t>
            </a:r>
            <a:endParaRPr lang="en-US" sz="2800" i="1" dirty="0">
              <a:solidFill>
                <a:prstClr val="black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buClr>
                <a:srgbClr val="1CADE4"/>
              </a:buClr>
            </a:pP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Вычисляем значение выражения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1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Если это значение, преобразованное в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равно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возвращаем его (не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а именно непреобразованное значение выражения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).</a:t>
            </a:r>
          </a:p>
          <a:p>
            <a:pPr lvl="1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Иначе вычисляем и возвращаем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9163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Логическое 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21706" cy="4023360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endParaRPr lang="ru-RU" sz="2800" dirty="0">
              <a:solidFill>
                <a:prstClr val="black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Clr>
                <a:srgbClr val="1CADE4"/>
              </a:buClr>
            </a:pP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любой тип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→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</a:p>
          <a:p>
            <a:endParaRPr lang="en-US" sz="3200" dirty="0"/>
          </a:p>
          <a:p>
            <a:r>
              <a:rPr lang="ru-RU" sz="3200" dirty="0"/>
              <a:t>Операнд преобразуется в логическое значение, которое затем инвертируется и возвращается.</a:t>
            </a:r>
          </a:p>
          <a:p>
            <a:r>
              <a:rPr lang="ru-RU" sz="3200" dirty="0"/>
              <a:t>Дважды применив этот оператор, можно преобразовать любое значение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3200" dirty="0"/>
              <a:t> в его логический эквивалент.</a:t>
            </a:r>
          </a:p>
        </p:txBody>
      </p:sp>
    </p:spTree>
    <p:extLst>
      <p:ext uri="{BB962C8B-B14F-4D97-AF65-F5344CB8AC3E}">
        <p14:creationId xmlns:p14="http://schemas.microsoft.com/office/powerpoint/2010/main" val="19898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Глобальный объект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i="1" dirty="0"/>
              <a:t>Глобальный объект</a:t>
            </a:r>
            <a:r>
              <a:rPr lang="ru-RU" sz="3200" dirty="0"/>
              <a:t> – объект </a:t>
            </a:r>
            <a:r>
              <a:rPr lang="en-US" sz="3200" dirty="0"/>
              <a:t>JavaScript, </a:t>
            </a:r>
            <a:r>
              <a:rPr lang="ru-RU" sz="3200" dirty="0"/>
              <a:t>автоматически создаваемый при запуске транслятора (т.е. перед началом выполнения скрипта)</a:t>
            </a:r>
            <a:r>
              <a:rPr lang="en-US" sz="3200" dirty="0"/>
              <a:t>.</a:t>
            </a:r>
            <a:endParaRPr lang="ru-RU" sz="3200" dirty="0"/>
          </a:p>
          <a:p>
            <a:endParaRPr lang="ru-RU" sz="3200" dirty="0"/>
          </a:p>
          <a:p>
            <a:r>
              <a:rPr lang="ru-RU" sz="3200" dirty="0"/>
              <a:t>Этот объект играет роль глобального контекста.</a:t>
            </a:r>
          </a:p>
          <a:p>
            <a:r>
              <a:rPr lang="ru-RU" sz="3200" dirty="0"/>
              <a:t>Его свойства и методы видны и доступны в скрипте «везде» (глобально).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49965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идентичности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21706" cy="4023360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===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endParaRPr lang="ru-RU" sz="2800" dirty="0">
              <a:solidFill>
                <a:prstClr val="black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Clr>
                <a:srgbClr val="1CADE4"/>
              </a:buClr>
            </a:pP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любой тип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любой тип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→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boolean</a:t>
            </a:r>
          </a:p>
          <a:p>
            <a:endParaRPr lang="en-US" sz="3200" dirty="0"/>
          </a:p>
          <a:p>
            <a:r>
              <a:rPr lang="ru-RU" sz="3200" dirty="0"/>
              <a:t>Это проверка идентичности значений, выполняемая </a:t>
            </a:r>
            <a:r>
              <a:rPr lang="ru-RU" sz="3200" b="1" dirty="0"/>
              <a:t>без преобразования типов</a:t>
            </a:r>
            <a:r>
              <a:rPr lang="ru-RU" sz="3200" dirty="0"/>
              <a:t> операндов. Является более строгой в сравнении с операторами 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ru-RU" sz="3200" dirty="0"/>
              <a:t> и 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4921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идентичности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01445" cy="4023360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Не идентичны</a:t>
            </a:r>
            <a:r>
              <a:rPr lang="ru-RU" sz="3200" dirty="0"/>
              <a:t>:</a:t>
            </a:r>
          </a:p>
          <a:p>
            <a:pPr lvl="1"/>
            <a:r>
              <a:rPr lang="ru-RU" sz="3000" dirty="0"/>
              <a:t>операнды имеют разные типы</a:t>
            </a:r>
          </a:p>
          <a:p>
            <a:pPr lvl="1"/>
            <a:r>
              <a:rPr lang="ru-RU" sz="3000" dirty="0"/>
              <a:t>один или оба операнда равны </a:t>
            </a:r>
            <a:r>
              <a:rPr lang="ru-RU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  <a:endParaRPr lang="ru-RU" sz="3000" dirty="0"/>
          </a:p>
          <a:p>
            <a:r>
              <a:rPr lang="ru-RU" sz="3200" b="1" dirty="0"/>
              <a:t>Идентичны</a:t>
            </a:r>
            <a:r>
              <a:rPr lang="ru-RU" sz="3200" dirty="0"/>
              <a:t>:</a:t>
            </a:r>
          </a:p>
          <a:p>
            <a:pPr lvl="1"/>
            <a:r>
              <a:rPr lang="ru-RU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ru-RU" sz="3000" dirty="0"/>
              <a:t> и </a:t>
            </a:r>
            <a:r>
              <a:rPr lang="ru-RU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ru-RU" sz="3000" dirty="0"/>
              <a:t>; </a:t>
            </a:r>
            <a:r>
              <a:rPr lang="ru-RU" sz="26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undefined</a:t>
            </a:r>
            <a:r>
              <a:rPr lang="ru-RU" sz="3000" dirty="0"/>
              <a:t> и </a:t>
            </a:r>
            <a:r>
              <a:rPr lang="ru-RU" sz="2600" spc="-100" dirty="0" err="1">
                <a:solidFill>
                  <a:schemeClr val="tx1"/>
                </a:solidFill>
                <a:latin typeface="Consolas" panose="020B0609020204030204" pitchFamily="49" charset="0"/>
              </a:rPr>
              <a:t>undefined</a:t>
            </a:r>
            <a:r>
              <a:rPr lang="ru-RU" sz="3000" dirty="0"/>
              <a:t>;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3000" dirty="0"/>
              <a:t> </a:t>
            </a:r>
            <a:r>
              <a:rPr lang="ru-RU" sz="3000" dirty="0"/>
              <a:t>и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3000" dirty="0"/>
              <a:t>;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3000" dirty="0"/>
              <a:t> </a:t>
            </a:r>
            <a:r>
              <a:rPr lang="ru-RU" sz="3000" dirty="0"/>
              <a:t>и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ru-RU" sz="3000" dirty="0"/>
              <a:t> </a:t>
            </a:r>
          </a:p>
          <a:p>
            <a:pPr lvl="1"/>
            <a:r>
              <a:rPr lang="ru-RU" sz="3000" dirty="0"/>
              <a:t>Оба операнда являются равными числами</a:t>
            </a:r>
            <a:r>
              <a:rPr lang="en-US" sz="3000" dirty="0"/>
              <a:t> </a:t>
            </a:r>
            <a:r>
              <a:rPr lang="ru-RU" sz="3000" dirty="0"/>
              <a:t>или строками</a:t>
            </a:r>
          </a:p>
          <a:p>
            <a:pPr lvl="1"/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r>
              <a:rPr lang="ru-RU" sz="3000" dirty="0"/>
              <a:t> и 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</a:rPr>
              <a:t>-0</a:t>
            </a:r>
          </a:p>
          <a:p>
            <a:pPr lvl="1"/>
            <a:r>
              <a:rPr lang="ru-RU" sz="3000" dirty="0"/>
              <a:t>Оба операнда ссылаются на один и тот же объект</a:t>
            </a:r>
          </a:p>
        </p:txBody>
      </p:sp>
    </p:spTree>
    <p:extLst>
      <p:ext uri="{BB962C8B-B14F-4D97-AF65-F5344CB8AC3E}">
        <p14:creationId xmlns:p14="http://schemas.microsoft.com/office/powerpoint/2010/main" val="2217089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равенства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21706" cy="4023360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ru-RU" sz="280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endParaRPr lang="ru-RU" sz="2800" dirty="0">
              <a:solidFill>
                <a:prstClr val="black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buClr>
                <a:srgbClr val="1CADE4"/>
              </a:buClr>
            </a:pP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любой тип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любой тип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→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boolean</a:t>
            </a:r>
          </a:p>
          <a:p>
            <a:pPr lvl="0">
              <a:buClr>
                <a:srgbClr val="1CADE4"/>
              </a:buClr>
            </a:pP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ru-RU" sz="3200" dirty="0"/>
              <a:t>Проверка на равенство с предварительной попыткой приведения типов.</a:t>
            </a:r>
          </a:p>
          <a:p>
            <a:r>
              <a:rPr lang="ru-RU" sz="3200" dirty="0"/>
              <a:t>«Злые близнецы» для операторов 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===</a:t>
            </a:r>
            <a:r>
              <a:rPr lang="ru-RU" sz="3200" dirty="0"/>
              <a:t> и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!==</a:t>
            </a:r>
            <a:r>
              <a:rPr lang="ru-RU" sz="3200" dirty="0"/>
              <a:t> </a:t>
            </a:r>
            <a:r>
              <a:rPr lang="ru-RU" sz="3200" dirty="0">
                <a:sym typeface="Wingdings" panose="05000000000000000000" pitchFamily="2" charset="2"/>
              </a:rPr>
              <a:t>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55008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равенства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21706" cy="4023360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ru-RU" sz="3000" dirty="0"/>
              <a:t> Если операнды имеют одинаковый тип, выполняется проверка на идентичность.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000" dirty="0"/>
              <a:t> </a:t>
            </a:r>
            <a:r>
              <a:rPr lang="ru-RU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ru-RU" sz="3000" dirty="0"/>
              <a:t> равно </a:t>
            </a:r>
            <a:r>
              <a:rPr lang="ru-RU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undefined</a:t>
            </a:r>
            <a:r>
              <a:rPr lang="ru-RU" sz="30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000" dirty="0"/>
              <a:t> Строка и число: строка преобразуется в число, затем выполняется сравнение чисел.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000" dirty="0"/>
              <a:t> Если операнд имеет тип 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sz="3000" dirty="0"/>
              <a:t>:</a:t>
            </a:r>
            <a:r>
              <a:rPr lang="ru-RU" sz="3000" dirty="0"/>
              <a:t> преобразуем его в число, затем выполняем сравнение.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000" dirty="0"/>
              <a:t> Если ровно один операнд является объектом, вызвать для него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ToPrimitive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3000" dirty="0"/>
              <a:t> </a:t>
            </a:r>
            <a:r>
              <a:rPr lang="ru-RU" sz="3000" dirty="0"/>
              <a:t>с одним аргументом.</a:t>
            </a:r>
          </a:p>
        </p:txBody>
      </p:sp>
    </p:spTree>
    <p:extLst>
      <p:ext uri="{BB962C8B-B14F-4D97-AF65-F5344CB8AC3E}">
        <p14:creationId xmlns:p14="http://schemas.microsoft.com/office/powerpoint/2010/main" val="4009176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сравнения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21706" cy="4023360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endParaRPr lang="ru-RU" sz="2800" dirty="0">
              <a:solidFill>
                <a:prstClr val="black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Clr>
                <a:srgbClr val="1CADE4"/>
              </a:buClr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number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number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→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boolean</a:t>
            </a:r>
            <a:endParaRPr lang="ru-RU" sz="2800" dirty="0">
              <a:solidFill>
                <a:prstClr val="black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Clr>
                <a:srgbClr val="1CADE4"/>
              </a:buClr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→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boolean</a:t>
            </a:r>
          </a:p>
          <a:p>
            <a:endParaRPr lang="ru-RU" sz="3200" i="1" dirty="0"/>
          </a:p>
          <a:p>
            <a:r>
              <a:rPr lang="ru-RU" sz="3200" i="1" dirty="0"/>
              <a:t>Лексикографическое</a:t>
            </a:r>
            <a:r>
              <a:rPr lang="ru-RU" sz="3200" dirty="0"/>
              <a:t> сравнение строк выполняется, только если </a:t>
            </a:r>
            <a:r>
              <a:rPr lang="ru-RU" sz="3200" b="1" dirty="0"/>
              <a:t>оба</a:t>
            </a:r>
            <a:r>
              <a:rPr lang="ru-RU" sz="3200" dirty="0"/>
              <a:t> операнда являются строками. В противном случае выполняется сравнение чисел.</a:t>
            </a:r>
          </a:p>
        </p:txBody>
      </p:sp>
    </p:spTree>
    <p:extLst>
      <p:ext uri="{BB962C8B-B14F-4D97-AF65-F5344CB8AC3E}">
        <p14:creationId xmlns:p14="http://schemas.microsoft.com/office/powerpoint/2010/main" val="23339374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Условный оператор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21706" cy="4023360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 : z</a:t>
            </a:r>
            <a:endParaRPr lang="ru-RU" sz="2800" dirty="0">
              <a:solidFill>
                <a:prstClr val="black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Clr>
                <a:srgbClr val="1CADE4"/>
              </a:buClr>
            </a:pP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boolean, </a:t>
            </a: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любой тип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любой тип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→ </a:t>
            </a: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любой тип</a:t>
            </a:r>
            <a:endParaRPr lang="ru-RU" sz="2800" dirty="0">
              <a:solidFill>
                <a:prstClr val="black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3200" dirty="0"/>
          </a:p>
          <a:p>
            <a:r>
              <a:rPr lang="ru-RU" sz="3200" dirty="0"/>
              <a:t>Значение выражения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3200" dirty="0"/>
              <a:t> </a:t>
            </a:r>
            <a:r>
              <a:rPr lang="ru-RU" sz="3200" dirty="0"/>
              <a:t>преобразуется к типу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sz="3200" dirty="0"/>
              <a:t>. </a:t>
            </a:r>
            <a:r>
              <a:rPr lang="ru-RU" sz="3200" dirty="0"/>
              <a:t>Если получилось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3200" dirty="0"/>
              <a:t> – </a:t>
            </a:r>
            <a:r>
              <a:rPr lang="ru-RU" sz="3200" dirty="0"/>
              <a:t>вычисляем и возвращаем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3200" dirty="0"/>
              <a:t>, </a:t>
            </a:r>
            <a:r>
              <a:rPr lang="ru-RU" sz="3200" dirty="0"/>
              <a:t>иначе вычисляем и возвращаем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ru-RU" sz="3200" dirty="0"/>
              <a:t>.</a:t>
            </a:r>
          </a:p>
          <a:p>
            <a:endParaRPr lang="en-US" sz="1600" dirty="0"/>
          </a:p>
          <a:p>
            <a:r>
              <a:rPr lang="ru-RU" sz="3200" dirty="0"/>
              <a:t>*) это единственный </a:t>
            </a:r>
            <a:r>
              <a:rPr lang="ru-RU" sz="3200" i="1" dirty="0"/>
              <a:t>тернарный</a:t>
            </a:r>
            <a:r>
              <a:rPr lang="ru-RU" sz="3200" dirty="0"/>
              <a:t> оператор в </a:t>
            </a:r>
            <a:r>
              <a:rPr lang="en-US" sz="3200" dirty="0"/>
              <a:t>JavaScript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45540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Выражение присваивания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21706" cy="4023360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endParaRPr lang="ru-RU" sz="2800" dirty="0">
              <a:solidFill>
                <a:prstClr val="black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Clr>
                <a:srgbClr val="1CADE4"/>
              </a:buClr>
            </a:pP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левостороннее выражение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любой тип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→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любой тип</a:t>
            </a:r>
            <a:endParaRPr lang="ru-RU" sz="2800" dirty="0">
              <a:solidFill>
                <a:prstClr val="black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Clr>
                <a:srgbClr val="1CADE4"/>
              </a:buClr>
            </a:pPr>
            <a:endParaRPr lang="ru-RU" sz="3200" dirty="0"/>
          </a:p>
          <a:p>
            <a:pPr>
              <a:buClr>
                <a:srgbClr val="1CADE4"/>
              </a:buClr>
            </a:pPr>
            <a:r>
              <a:rPr lang="ru-RU" sz="3200" dirty="0"/>
              <a:t>Оператор выполняет присваивание переменной или свойству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3200" dirty="0"/>
              <a:t> </a:t>
            </a:r>
            <a:r>
              <a:rPr lang="ru-RU" sz="3200" dirty="0"/>
              <a:t>значения 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</a:t>
            </a:r>
            <a:r>
              <a:rPr lang="ru-RU" sz="3200" dirty="0"/>
              <a:t>. Само выражение тоже равно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3200" dirty="0"/>
              <a:t>.</a:t>
            </a:r>
            <a:endParaRPr lang="ru-RU" sz="3200" dirty="0"/>
          </a:p>
          <a:p>
            <a:r>
              <a:rPr lang="ru-RU" sz="3200" dirty="0"/>
              <a:t>Существуют «присваивания с операцией»: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-= *= /=  %=  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&lt;&lt;=  &gt;&gt;=  &gt;&gt;&gt;=  &amp;=  |=  ^=</a:t>
            </a:r>
            <a:r>
              <a:rPr lang="en-US" sz="3200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75857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 err="1"/>
              <a:t>typeof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		</a:t>
            </a:r>
            <a:r>
              <a:rPr lang="ru-RU" sz="3200" dirty="0"/>
              <a:t>или</a:t>
            </a:r>
            <a:r>
              <a:rPr lang="en-US" sz="3200" dirty="0"/>
              <a:t>		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</a:t>
            </a:r>
          </a:p>
          <a:p>
            <a:pPr>
              <a:buClr>
                <a:srgbClr val="1CADE4"/>
              </a:buClr>
            </a:pP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любой тип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→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endParaRPr lang="ru-RU" sz="2800" dirty="0">
              <a:solidFill>
                <a:prstClr val="black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3200" dirty="0"/>
          </a:p>
          <a:p>
            <a:r>
              <a:rPr lang="ru-RU" sz="3200" dirty="0"/>
              <a:t>Оператор возвращает строку с именем «типа» операнда.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85554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 err="1"/>
              <a:t>typeof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786149"/>
              </p:ext>
            </p:extLst>
          </p:nvPr>
        </p:nvGraphicFramePr>
        <p:xfrm>
          <a:off x="1222448" y="1863967"/>
          <a:ext cx="9933232" cy="421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3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0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typeof</a:t>
                      </a:r>
                      <a:r>
                        <a:rPr lang="en-US" sz="2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undefined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"undefined"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"object"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true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ru-RU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u="none" strike="noStrike" kern="1200" baseline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false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"boolean"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ru-RU" sz="2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любое</a:t>
                      </a:r>
                      <a:r>
                        <a:rPr lang="en-US" sz="2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число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"number"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ru-RU" sz="2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любая</a:t>
                      </a:r>
                      <a:r>
                        <a:rPr lang="en-US" sz="2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строка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"string"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ru-RU" sz="2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любая</a:t>
                      </a:r>
                      <a:r>
                        <a:rPr lang="en-US" sz="2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функция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"function"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ru-RU" sz="2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любой</a:t>
                      </a:r>
                      <a:r>
                        <a:rPr lang="en-US" sz="2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объект,</a:t>
                      </a:r>
                      <a:r>
                        <a:rPr lang="en-US" sz="2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 являющийся</a:t>
                      </a:r>
                      <a:r>
                        <a:rPr lang="en-US" sz="2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функцией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"object"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ru-RU" sz="2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значение </a:t>
                      </a:r>
                      <a:r>
                        <a:rPr lang="en-US" sz="2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"symbol"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679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954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 err="1"/>
              <a:t>instanceof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</a:t>
            </a:r>
            <a:endParaRPr lang="ru-RU" sz="28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Clr>
                <a:srgbClr val="1CADE4"/>
              </a:buClr>
            </a:pPr>
            <a:r>
              <a:rPr lang="ru-RU" sz="2800" i="1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объект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i="1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функция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→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</a:p>
          <a:p>
            <a:endParaRPr lang="ru-RU" sz="3200" dirty="0"/>
          </a:p>
          <a:p>
            <a:r>
              <a:rPr lang="ru-RU" sz="3200" dirty="0"/>
              <a:t>Оператор возвращает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3200" dirty="0"/>
              <a:t>, </a:t>
            </a:r>
            <a:r>
              <a:rPr lang="ru-RU" sz="3200" dirty="0"/>
              <a:t>если объект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3200" dirty="0"/>
              <a:t> </a:t>
            </a:r>
            <a:r>
              <a:rPr lang="ru-RU" sz="3200" dirty="0"/>
              <a:t>(или его прототип, или прототип прототипа, …) был создан с использованием функции-конструктора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</a:t>
            </a:r>
            <a:r>
              <a:rPr lang="en-US" sz="32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конструктор </a:t>
            </a:r>
            <a:r>
              <a:rPr lang="ru-RU" sz="2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d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Date;  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true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d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Object;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true</a:t>
            </a:r>
            <a:endParaRPr lang="ru-RU" sz="2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92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Глобальный объект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Вот что определяет </a:t>
            </a:r>
            <a:r>
              <a:rPr lang="ru-RU" sz="3200" i="1" dirty="0"/>
              <a:t>нормальный</a:t>
            </a:r>
            <a:r>
              <a:rPr lang="ru-RU" sz="3200" dirty="0"/>
              <a:t> глобальный объект: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 глобальные свойства (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undefined</a:t>
            </a:r>
            <a:r>
              <a:rPr lang="en-US" sz="3200" dirty="0"/>
              <a:t>,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Infinity</a:t>
            </a:r>
            <a:r>
              <a:rPr lang="ru-RU" sz="3200" dirty="0"/>
              <a:t>,</a:t>
            </a:r>
            <a:r>
              <a:rPr lang="en-US" sz="3200" dirty="0"/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NaN</a:t>
            </a:r>
            <a:r>
              <a:rPr lang="ru-RU" sz="3200" dirty="0"/>
              <a:t>, …)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 глобальные функции (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isNaN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3200" dirty="0"/>
              <a:t>,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parseInt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3200" dirty="0"/>
              <a:t>,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eval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3200" dirty="0"/>
              <a:t>, …)</a:t>
            </a:r>
            <a:r>
              <a:rPr lang="en-US" sz="3200" dirty="0"/>
              <a:t> </a:t>
            </a:r>
            <a:endParaRPr lang="ru-RU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 функции-конструкторы (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RegExp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3200" dirty="0"/>
              <a:t>,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String()</a:t>
            </a:r>
            <a:r>
              <a:rPr lang="ru-RU" sz="3200" dirty="0"/>
              <a:t>, …</a:t>
            </a:r>
            <a:r>
              <a:rPr lang="en-US" sz="32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 глобальные объекты (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ru-RU" sz="3200" dirty="0"/>
              <a:t>,</a:t>
            </a:r>
            <a:r>
              <a:rPr lang="en-US" sz="3200" dirty="0"/>
              <a:t>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ru-RU" sz="3200" dirty="0"/>
              <a:t>, …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6600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endParaRPr lang="ru-RU" sz="28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Clr>
                <a:srgbClr val="1CADE4"/>
              </a:buClr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 или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symbol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 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→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boolean</a:t>
            </a:r>
          </a:p>
          <a:p>
            <a:pPr>
              <a:buClr>
                <a:srgbClr val="1CADE4"/>
              </a:buClr>
            </a:pPr>
            <a:endParaRPr lang="en-US" sz="3200" dirty="0"/>
          </a:p>
          <a:p>
            <a:pPr>
              <a:buClr>
                <a:srgbClr val="1CADE4"/>
              </a:buClr>
            </a:pPr>
            <a:r>
              <a:rPr lang="ru-RU" sz="3200" dirty="0"/>
              <a:t>Оператор возвращает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3200" dirty="0"/>
              <a:t>, </a:t>
            </a:r>
            <a:r>
              <a:rPr lang="ru-RU" sz="3200" dirty="0"/>
              <a:t>если объект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3200" dirty="0"/>
              <a:t> </a:t>
            </a:r>
            <a:r>
              <a:rPr lang="ru-RU" sz="3200" dirty="0"/>
              <a:t>(или его прототип) содержит свойство с именем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1827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in</a:t>
            </a:r>
            <a:r>
              <a:rPr lang="ru-RU" dirty="0"/>
              <a:t> – примеры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 = {x: 1, y: 1};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point;       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=&gt; true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"z"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point;       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=&gt; false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point;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=&gt; true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 = [7,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8,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9];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data;        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=&gt; true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data;          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=&gt; true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data;          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=&gt; false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89026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757" y="1657198"/>
            <a:ext cx="10243820" cy="4023360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obj.x</a:t>
            </a:r>
            <a:endParaRPr lang="en-US" sz="28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Clr>
                <a:srgbClr val="1CADE4"/>
              </a:buClr>
            </a:pPr>
            <a:r>
              <a:rPr lang="ru-RU" sz="2800" i="1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левостороннее выражение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→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boolean</a:t>
            </a:r>
            <a:endParaRPr lang="ru-RU" sz="28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3200" dirty="0"/>
          </a:p>
          <a:p>
            <a:r>
              <a:rPr lang="ru-RU" sz="3200" dirty="0"/>
              <a:t>Пытается удалить свойство из объекта, индекс (и элемент) из массива или переменную. Если свойство существует и не является удаляемым, возвращает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3200" dirty="0"/>
              <a:t>, </a:t>
            </a:r>
            <a:r>
              <a:rPr lang="ru-RU" sz="3200" dirty="0"/>
              <a:t>иначе</a:t>
            </a:r>
            <a:r>
              <a:rPr lang="en-US" sz="3200" dirty="0"/>
              <a:t> –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ru-RU" sz="3200" dirty="0"/>
              <a:t>.</a:t>
            </a:r>
          </a:p>
          <a:p>
            <a:r>
              <a:rPr lang="en-US" sz="3200" dirty="0"/>
              <a:t>delete </a:t>
            </a:r>
            <a:r>
              <a:rPr lang="en-US" sz="3200" dirty="0" err="1"/>
              <a:t>obj</a:t>
            </a:r>
            <a:r>
              <a:rPr lang="en-US" sz="3200" dirty="0"/>
              <a:t>	 // </a:t>
            </a:r>
            <a:r>
              <a:rPr lang="ru-RU" sz="3200" dirty="0"/>
              <a:t>это для удаления глобальных переменных  (любых типов), объявленных без </a:t>
            </a:r>
            <a:r>
              <a:rPr lang="en-US" sz="3200" dirty="0" err="1"/>
              <a:t>var</a:t>
            </a:r>
            <a:endParaRPr lang="en-US" sz="3200" dirty="0"/>
          </a:p>
          <a:p>
            <a:r>
              <a:rPr lang="ru-RU" sz="3200" dirty="0" smtClean="0"/>
              <a:t>*) </a:t>
            </a:r>
            <a:r>
              <a:rPr lang="ru-RU" sz="3200" dirty="0"/>
              <a:t>часто возвращаемое значение игнорируется.</a:t>
            </a:r>
          </a:p>
        </p:txBody>
      </p:sp>
    </p:spTree>
    <p:extLst>
      <p:ext uri="{BB962C8B-B14F-4D97-AF65-F5344CB8AC3E}">
        <p14:creationId xmlns:p14="http://schemas.microsoft.com/office/powerpoint/2010/main" val="41529653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delete</a:t>
            </a:r>
            <a:r>
              <a:rPr lang="ru-RU" dirty="0"/>
              <a:t> – примеры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 = {x: 1, y: 2}; 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определить объект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o.x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удалить его свойство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=&gt; false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[1, 2, 3];    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создать массив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a[2];          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удалить элемент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(3)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2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=&gt; false (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нет индекса 2)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3483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delete</a:t>
            </a:r>
            <a:r>
              <a:rPr lang="ru-RU" dirty="0"/>
              <a:t> в строгом режиме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1. При попытке применить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ru-RU" sz="3200" dirty="0"/>
              <a:t> к переменной генерируется ошибка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SyntaxError</a:t>
            </a:r>
            <a:r>
              <a:rPr lang="ru-RU" sz="3200" dirty="0"/>
              <a:t>.</a:t>
            </a:r>
          </a:p>
          <a:p>
            <a:endParaRPr lang="ru-RU" sz="3200" dirty="0"/>
          </a:p>
          <a:p>
            <a:r>
              <a:rPr lang="ru-RU" sz="3200" dirty="0"/>
              <a:t>2. При попытке удалить несуществующее свойство генерируется ошибка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TypeError</a:t>
            </a:r>
            <a:r>
              <a:rPr lang="en-US" sz="3200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838903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void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</a:p>
          <a:p>
            <a:pPr>
              <a:buClr>
                <a:srgbClr val="1CADE4"/>
              </a:buClr>
            </a:pP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любой тип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→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undefined</a:t>
            </a:r>
            <a:endParaRPr lang="ru-RU" sz="28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3200" dirty="0"/>
          </a:p>
          <a:p>
            <a:r>
              <a:rPr lang="ru-RU" sz="3200" dirty="0"/>
              <a:t>Оператор вычисляет значение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3200" dirty="0"/>
              <a:t>, отбрасывает его</a:t>
            </a:r>
            <a:r>
              <a:rPr lang="en-US" sz="3200" dirty="0"/>
              <a:t> </a:t>
            </a:r>
            <a:r>
              <a:rPr lang="ru-RU" sz="3200" dirty="0"/>
              <a:t>и возвращает </a:t>
            </a:r>
            <a:r>
              <a:rPr lang="ru-RU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undefined</a:t>
            </a:r>
            <a:r>
              <a:rPr lang="ru-RU" sz="3200" dirty="0"/>
              <a:t>. Часто применяется в URL-адресах вида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javascript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ru-RU" sz="3200" dirty="0"/>
              <a:t>, где позволяет вычислить выражение ради его побочного эффекта: </a:t>
            </a:r>
          </a:p>
          <a:p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5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2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javascript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void </a:t>
            </a:r>
            <a:r>
              <a:rPr lang="en-US" sz="2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window.open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();"&gt;</a:t>
            </a:r>
            <a:r>
              <a:rPr lang="ru-RU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Новое окно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5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0806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183338" cy="1450757"/>
          </a:xfrm>
        </p:spPr>
        <p:txBody>
          <a:bodyPr/>
          <a:lstStyle/>
          <a:p>
            <a:r>
              <a:rPr lang="ru-RU" dirty="0"/>
              <a:t>Оператор расширения (</a:t>
            </a:r>
            <a:r>
              <a:rPr lang="en-US" dirty="0"/>
              <a:t>spread operator)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373461" cy="4023360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...x</a:t>
            </a:r>
          </a:p>
          <a:p>
            <a:pPr>
              <a:buClr>
                <a:srgbClr val="1CADE4"/>
              </a:buClr>
            </a:pP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итерируемый объект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→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набор значений</a:t>
            </a:r>
          </a:p>
          <a:p>
            <a:pPr>
              <a:buClr>
                <a:srgbClr val="1CADE4"/>
              </a:buClr>
            </a:pP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набор значений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→ </a:t>
            </a: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массив</a:t>
            </a:r>
            <a:r>
              <a:rPr lang="ru-RU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(в левой части присваивания)</a:t>
            </a:r>
          </a:p>
          <a:p>
            <a:endParaRPr lang="ru-RU" dirty="0"/>
          </a:p>
          <a:p>
            <a:r>
              <a:rPr lang="ru-RU" sz="3200" dirty="0"/>
              <a:t>Оператор возвращает набор значений итерируемого объекта. Применяется при вызовах функций и в «литералах массивов».</a:t>
            </a:r>
            <a:r>
              <a:rPr lang="en-US" sz="3200" dirty="0"/>
              <a:t> </a:t>
            </a:r>
            <a:r>
              <a:rPr lang="ru-RU" sz="3200" dirty="0"/>
              <a:t>Возможно использование при </a:t>
            </a:r>
            <a:r>
              <a:rPr lang="ru-RU" sz="3200" i="1" dirty="0"/>
              <a:t>деструктурирующем присваивании</a:t>
            </a:r>
            <a:r>
              <a:rPr lang="ru-RU" sz="3200" dirty="0"/>
              <a:t>.</a:t>
            </a:r>
            <a:endParaRPr lang="en-US" sz="2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114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183338" cy="1450757"/>
          </a:xfrm>
        </p:spPr>
        <p:txBody>
          <a:bodyPr/>
          <a:lstStyle/>
          <a:p>
            <a:r>
              <a:rPr lang="ru-RU" dirty="0"/>
              <a:t>Оператор расширения – примеры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[1, 2, 3]; 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массив – итерируемый объект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[...a, 4, 5];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 b = [1, 2, 3, 4, 5]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f(x, y, z) {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f(...a);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аналогично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f(1, 2, 3)</a:t>
            </a:r>
            <a:endParaRPr lang="ru-RU" sz="2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[k, t, ...r] = [1, 2, 3, 4]; 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 = [3, 4]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1590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183338" cy="1450757"/>
          </a:xfrm>
        </p:spPr>
        <p:txBody>
          <a:bodyPr/>
          <a:lstStyle/>
          <a:p>
            <a:r>
              <a:rPr lang="ru-RU" dirty="0"/>
              <a:t>Конструкция </a:t>
            </a:r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b="1" dirty="0"/>
              <a:t>Внимание:</a:t>
            </a:r>
            <a:r>
              <a:rPr lang="ru-RU" sz="3200" dirty="0"/>
              <a:t> есть </a:t>
            </a:r>
            <a:r>
              <a:rPr lang="ru-RU" sz="3200" i="1" dirty="0"/>
              <a:t>синтаксическая конструкция</a:t>
            </a:r>
            <a:r>
              <a:rPr lang="ru-RU" sz="3200" dirty="0"/>
              <a:t> </a:t>
            </a:r>
            <a:r>
              <a:rPr lang="en-US" sz="3200" dirty="0"/>
              <a:t>rest, </a:t>
            </a:r>
            <a:r>
              <a:rPr lang="ru-RU" sz="3200" dirty="0"/>
              <a:t>применяемая при определении функции.</a:t>
            </a:r>
          </a:p>
          <a:p>
            <a:r>
              <a:rPr lang="ru-RU" sz="3200" dirty="0"/>
              <a:t>Выглядит как оператор расширения, но «собирает» отдельные аргументы в массив.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1CADE4"/>
              </a:buClr>
            </a:pPr>
            <a:r>
              <a:rPr lang="fr-FR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x) { }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f(1, 2, 3);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 функции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 x -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массив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[1, 2, 3]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9360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, (запятая)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</a:p>
          <a:p>
            <a:pPr>
              <a:buClr>
                <a:srgbClr val="1CADE4"/>
              </a:buClr>
            </a:pP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любой тип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любой тип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→ </a:t>
            </a:r>
            <a:r>
              <a:rPr lang="ru-RU" sz="2800" i="1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любой тип</a:t>
            </a:r>
            <a:endParaRPr lang="ru-RU" sz="28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3200" dirty="0"/>
          </a:p>
          <a:p>
            <a:r>
              <a:rPr lang="ru-RU" sz="3200" dirty="0"/>
              <a:t>Оператор вычисляет левый операнд, затем вычисляет правый операнд и возвращает значение правого операнда. Обычно используется в циклах для работы с несколькими счётчиками:</a:t>
            </a:r>
          </a:p>
          <a:p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ru-RU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 j = 10;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j;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++, j--)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j);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54817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Глобальный объект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Если скрипт запускается на </a:t>
            </a:r>
            <a:r>
              <a:rPr lang="ru-RU" sz="3200" i="1" dirty="0"/>
              <a:t>странице браузера</a:t>
            </a:r>
            <a:r>
              <a:rPr lang="ru-RU" sz="3200" dirty="0"/>
              <a:t>, глобальный объект помещает себя в своё собственное свойство с именем </a:t>
            </a:r>
            <a:r>
              <a:rPr lang="ru-RU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</a:t>
            </a:r>
            <a:r>
              <a:rPr lang="ru-RU" sz="3200" dirty="0"/>
              <a:t>:</a:t>
            </a: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</a:t>
            </a:r>
            <a:r>
              <a:rPr lang="ru-RU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parseInt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"3"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так короче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</a:t>
            </a:r>
            <a:r>
              <a:rPr lang="ru-RU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window.parseInt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"3"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но можно и так</a:t>
            </a:r>
            <a:endParaRPr lang="en-US" sz="2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6085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Приоритет операторов и выражений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ru-RU" sz="2800" dirty="0"/>
              <a:t>Применение скобок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ru-RU" sz="2800" dirty="0"/>
              <a:t> и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ru-RU" sz="2800" dirty="0"/>
              <a:t>Обращение к свойствам,</a:t>
            </a:r>
            <a:r>
              <a:rPr lang="en-US" sz="2800" dirty="0"/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/>
              <a:t> (</a:t>
            </a:r>
            <a:r>
              <a:rPr lang="ru-RU" sz="2800" dirty="0"/>
              <a:t>со списком аргументов)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ru-RU" sz="2800" dirty="0"/>
              <a:t>Вызов функций,</a:t>
            </a:r>
            <a:r>
              <a:rPr lang="en-US" sz="2800" dirty="0"/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/>
              <a:t> (</a:t>
            </a:r>
            <a:r>
              <a:rPr lang="ru-RU" sz="2800" dirty="0"/>
              <a:t>без списка аргументов и скобок)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ru-RU" sz="2800" dirty="0"/>
              <a:t>Постфиксный инкремент и декремент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ru-RU" sz="2800" dirty="0"/>
              <a:t>Префиксные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++</a:t>
            </a:r>
            <a:r>
              <a:rPr lang="ru-RU" sz="2800" dirty="0"/>
              <a:t> и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--</a:t>
            </a:r>
            <a:r>
              <a:rPr lang="ru-RU" sz="2800" dirty="0"/>
              <a:t>, унарные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r>
              <a:rPr lang="ru-RU" sz="2800" dirty="0"/>
              <a:t> и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–</a:t>
            </a:r>
            <a:r>
              <a:rPr lang="ru-RU" sz="2800" dirty="0"/>
              <a:t>,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~</a:t>
            </a:r>
            <a:r>
              <a:rPr lang="ru-RU" sz="2800" dirty="0"/>
              <a:t>,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!</a:t>
            </a:r>
            <a:r>
              <a:rPr lang="ru-RU" sz="2800" dirty="0"/>
              <a:t>,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ru-RU" sz="2800" dirty="0"/>
              <a:t>,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ru-RU" sz="2800" dirty="0"/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oid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r>
              <a:rPr lang="ru-RU" sz="2800" dirty="0"/>
              <a:t>, 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ru-RU" sz="2800" dirty="0"/>
              <a:t>, 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%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ru-RU" sz="2800" dirty="0"/>
              <a:t>Бинарные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–</a:t>
            </a:r>
            <a:endParaRPr lang="ru-RU" sz="2800" dirty="0"/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&lt;&lt;</a:t>
            </a:r>
            <a:r>
              <a:rPr lang="ru-RU" sz="2800" dirty="0"/>
              <a:t>,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&gt;&gt;</a:t>
            </a:r>
            <a:r>
              <a:rPr lang="ru-RU" sz="2800" dirty="0"/>
              <a:t>,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468727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Приоритет операторов и выражений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400"/>
              </a:spcBef>
              <a:buFont typeface="+mj-lt"/>
              <a:buAutoNum type="arabicPeriod" startAt="10"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&lt;=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endParaRPr lang="ru-RU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514350" indent="-514350">
              <a:spcBef>
                <a:spcPts val="400"/>
              </a:spcBef>
              <a:buFont typeface="+mj-lt"/>
              <a:buAutoNum type="arabicPeriod" startAt="10"/>
            </a:pP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 ==</a:t>
            </a:r>
            <a:r>
              <a:rPr lang="ru-RU" sz="2400" dirty="0"/>
              <a:t>,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!=</a:t>
            </a:r>
            <a:r>
              <a:rPr lang="ru-RU" sz="2400" dirty="0"/>
              <a:t>,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===</a:t>
            </a:r>
            <a:r>
              <a:rPr lang="ru-RU" sz="2400" dirty="0"/>
              <a:t>, </a:t>
            </a: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!==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 startAt="10"/>
            </a:pP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&amp;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14350" indent="-514350">
              <a:spcBef>
                <a:spcPts val="400"/>
              </a:spcBef>
              <a:buFont typeface="+mj-lt"/>
              <a:buAutoNum type="arabicPeriod" startAt="10"/>
            </a:pP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 ^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 startAt="10"/>
            </a:pP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 |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 startAt="10"/>
            </a:pP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 &amp;&amp;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 startAt="10"/>
            </a:pP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||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14350" indent="-514350">
              <a:spcBef>
                <a:spcPts val="400"/>
              </a:spcBef>
              <a:buFont typeface="+mj-lt"/>
              <a:buAutoNum type="arabicPeriod" startAt="10"/>
            </a:pP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?: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 startAt="10"/>
            </a:pP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endParaRPr lang="ru-RU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14350" indent="-514350">
              <a:spcBef>
                <a:spcPts val="400"/>
              </a:spcBef>
              <a:buFont typeface="+mj-lt"/>
              <a:buAutoNum type="arabicPeriod" startAt="10"/>
            </a:pP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 ...</a:t>
            </a:r>
          </a:p>
          <a:p>
            <a:pPr marL="514350" indent="-514350">
              <a:spcBef>
                <a:spcPts val="400"/>
              </a:spcBef>
              <a:buFont typeface="+mj-lt"/>
              <a:buAutoNum type="arabicPeriod" startAt="10"/>
            </a:pPr>
            <a:r>
              <a:rPr lang="ru-RU" sz="2400" dirty="0">
                <a:solidFill>
                  <a:schemeClr val="tx1"/>
                </a:solidFill>
                <a:latin typeface="Consolas" panose="020B0609020204030204" pitchFamily="49" charset="0"/>
              </a:rPr>
              <a:t> ,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1783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Выражения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i="1" dirty="0"/>
              <a:t>Выражение</a:t>
            </a:r>
            <a:r>
              <a:rPr lang="ru-RU" sz="3200" dirty="0"/>
              <a:t> – последовательность символов </a:t>
            </a:r>
            <a:r>
              <a:rPr lang="ru-RU" sz="3200" dirty="0" err="1"/>
              <a:t>JavaScript</a:t>
            </a:r>
            <a:r>
              <a:rPr lang="ru-RU" sz="3200" dirty="0"/>
              <a:t>, которая может быть </a:t>
            </a:r>
            <a:r>
              <a:rPr lang="ru-RU" sz="3200" b="1" dirty="0"/>
              <a:t>вычислена</a:t>
            </a:r>
            <a:r>
              <a:rPr lang="ru-RU" sz="3200" dirty="0"/>
              <a:t> транслятором для получения </a:t>
            </a:r>
            <a:r>
              <a:rPr lang="ru-RU" sz="3200" b="1" dirty="0"/>
              <a:t>значения</a:t>
            </a:r>
            <a:r>
              <a:rPr lang="ru-RU" sz="3200" dirty="0"/>
              <a:t>.</a:t>
            </a:r>
          </a:p>
          <a:p>
            <a:endParaRPr lang="en-US" sz="3200" dirty="0"/>
          </a:p>
          <a:p>
            <a:r>
              <a:rPr lang="ru-RU" sz="3200" dirty="0"/>
              <a:t>Иногда сам </a:t>
            </a:r>
            <a:r>
              <a:rPr lang="ru-RU" sz="3200" b="1" dirty="0"/>
              <a:t>процесс вычисления</a:t>
            </a:r>
            <a:r>
              <a:rPr lang="ru-RU" sz="3200" dirty="0"/>
              <a:t> важнее полученного значения, которое может вовсе не использоваться  – в этом случае говорят об использовании </a:t>
            </a:r>
            <a:r>
              <a:rPr lang="ru-RU" sz="3200" b="1" dirty="0"/>
              <a:t>побочного эффекта</a:t>
            </a:r>
            <a:r>
              <a:rPr lang="ru-RU" sz="3200" dirty="0"/>
              <a:t> выражения.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6713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Разновидности выражений </a:t>
            </a:r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dirty="0"/>
              <a:t>Первичные выражения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Инициализаторы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Выражения обращения к свойствам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Выражения вызова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Выражения создания объектов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Выражения с операторами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3132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Первичные выражения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i="1" dirty="0"/>
              <a:t>Первичные выражения</a:t>
            </a:r>
            <a:r>
              <a:rPr lang="ru-RU" sz="3200" dirty="0"/>
              <a:t> не включают более простых подвыражений:</a:t>
            </a:r>
          </a:p>
          <a:p>
            <a:r>
              <a:rPr lang="ru-RU" sz="3200" dirty="0"/>
              <a:t>1. Литералы для типов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number</a:t>
            </a:r>
            <a:r>
              <a:rPr lang="en-US" sz="3200" dirty="0"/>
              <a:t>,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ru-RU" sz="3200" dirty="0"/>
              <a:t>,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boolean</a:t>
            </a:r>
            <a:r>
              <a:rPr lang="en-US" sz="3200" dirty="0"/>
              <a:t>,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endParaRPr lang="ru-RU" sz="3200" dirty="0"/>
          </a:p>
          <a:p>
            <a:r>
              <a:rPr lang="ru-RU" sz="3200" dirty="0"/>
              <a:t>2. </a:t>
            </a:r>
            <a:r>
              <a:rPr lang="ru-RU" sz="3200" i="1" dirty="0"/>
              <a:t>Литералы регулярных выражений</a:t>
            </a:r>
            <a:r>
              <a:rPr lang="ru-RU" sz="3200" dirty="0"/>
              <a:t>: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1CADE4"/>
              </a:buClr>
            </a:pP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</a:t>
            </a:r>
            <a:r>
              <a:rPr lang="en-US" sz="26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2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[0-9]*</a:t>
            </a:r>
            <a:r>
              <a:rPr lang="en-US" sz="26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sv-SE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 x = new RegExp("/[0-9]*/");</a:t>
            </a:r>
            <a:endParaRPr lang="ru-RU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1CADE4"/>
              </a:buClr>
            </a:pPr>
            <a:r>
              <a:rPr lang="ru-RU" sz="3200" dirty="0"/>
              <a:t>3.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ru-RU" sz="3200" dirty="0"/>
              <a:t> – контекст вызова функции («текущий объект»).</a:t>
            </a:r>
          </a:p>
          <a:p>
            <a:r>
              <a:rPr lang="ru-RU" sz="3200" dirty="0"/>
              <a:t>4. Ссылки на переменные.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2519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Инициализаторы, их разновидности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1. Порождающие объект («литералы объектов») –</a:t>
            </a:r>
            <a:r>
              <a:rPr lang="ru-RU" sz="3200" i="1" dirty="0"/>
              <a:t>значением выражения является новый объект</a:t>
            </a:r>
            <a:r>
              <a:rPr lang="ru-RU" sz="3200" dirty="0"/>
              <a:t>:</a:t>
            </a:r>
          </a:p>
          <a:p>
            <a:pPr>
              <a:spcBef>
                <a:spcPts val="600"/>
              </a:spcBef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= {name: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"Alex"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CC6600"/>
              </a:solidFill>
              <a:latin typeface="Consolas" panose="020B0609020204030204" pitchFamily="49" charset="0"/>
            </a:endParaRPr>
          </a:p>
          <a:p>
            <a:pPr>
              <a:spcBef>
                <a:spcPts val="2400"/>
              </a:spcBef>
            </a:pPr>
            <a:r>
              <a:rPr lang="ru-RU" sz="3200" dirty="0"/>
              <a:t>2. Порождающие массив («литералы массивов»):</a:t>
            </a:r>
          </a:p>
          <a:p>
            <a:pPr>
              <a:spcBef>
                <a:spcPts val="600"/>
              </a:spcBef>
            </a:pP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[1, 2+3];</a:t>
            </a:r>
            <a:endParaRPr lang="ru-RU" sz="2800" dirty="0">
              <a:latin typeface="Consolas" panose="020B0609020204030204" pitchFamily="49" charset="0"/>
            </a:endParaRPr>
          </a:p>
          <a:p>
            <a:pPr>
              <a:spcBef>
                <a:spcPts val="2400"/>
              </a:spcBef>
            </a:pPr>
            <a:r>
              <a:rPr lang="ru-RU" sz="3200" dirty="0"/>
              <a:t>3. Определяющие функцию («литералы функций»).</a:t>
            </a:r>
          </a:p>
          <a:p>
            <a:pPr>
              <a:spcBef>
                <a:spcPts val="600"/>
              </a:spcBef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(x) {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&gt; 0; }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3737514" y="2773744"/>
            <a:ext cx="2826248" cy="5398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16822" y="4065341"/>
            <a:ext cx="1608675" cy="5398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07464" y="5263430"/>
            <a:ext cx="5947237" cy="53948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539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2337</Words>
  <Application>Microsoft Office PowerPoint</Application>
  <PresentationFormat>Широкоэкранный</PresentationFormat>
  <Paragraphs>434</Paragraphs>
  <Slides>51</Slides>
  <Notes>41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Wingdings</vt:lpstr>
      <vt:lpstr>Retrospect</vt:lpstr>
      <vt:lpstr>Modern JavaScript</vt:lpstr>
      <vt:lpstr>Темы занятия</vt:lpstr>
      <vt:lpstr>Глобальный объект</vt:lpstr>
      <vt:lpstr>Глобальный объект</vt:lpstr>
      <vt:lpstr>Глобальный объект</vt:lpstr>
      <vt:lpstr>Выражения</vt:lpstr>
      <vt:lpstr>Разновидности выражений JavaScript</vt:lpstr>
      <vt:lpstr>Первичные выражения</vt:lpstr>
      <vt:lpstr>Инициализаторы, их разновидности</vt:lpstr>
      <vt:lpstr>Выражения обращения к свойствам</vt:lpstr>
      <vt:lpstr>Выражения обращения к свойствам</vt:lpstr>
      <vt:lpstr>Выражения вызова</vt:lpstr>
      <vt:lpstr>Выражения создания объекта</vt:lpstr>
      <vt:lpstr>Операторы</vt:lpstr>
      <vt:lpstr>«Левостороннее выражение»</vt:lpstr>
      <vt:lpstr>Арифметические операторы</vt:lpstr>
      <vt:lpstr>Конкатенация строк</vt:lpstr>
      <vt:lpstr>Конкатенация vs. сложение</vt:lpstr>
      <vt:lpstr>Конкатенация vs. сложение</vt:lpstr>
      <vt:lpstr>Конкатенация vs. сложение</vt:lpstr>
      <vt:lpstr>Унарный плюс и унарный минус</vt:lpstr>
      <vt:lpstr>Инкремент и декремент</vt:lpstr>
      <vt:lpstr>Инкремент и декремент</vt:lpstr>
      <vt:lpstr>Поразрядные битовые операторы</vt:lpstr>
      <vt:lpstr>Поразрядные битовые операторы</vt:lpstr>
      <vt:lpstr>Логическое И</vt:lpstr>
      <vt:lpstr>Логическое И – примеры</vt:lpstr>
      <vt:lpstr>Логическое ИЛИ</vt:lpstr>
      <vt:lpstr>Логическое НЕ</vt:lpstr>
      <vt:lpstr>Проверка идентичности</vt:lpstr>
      <vt:lpstr>Проверка идентичности</vt:lpstr>
      <vt:lpstr>Проверка равенства</vt:lpstr>
      <vt:lpstr>Проверка равенства</vt:lpstr>
      <vt:lpstr>Операторы сравнения</vt:lpstr>
      <vt:lpstr>Условный оператор</vt:lpstr>
      <vt:lpstr>Выражение присваивания</vt:lpstr>
      <vt:lpstr>Оператор typeof</vt:lpstr>
      <vt:lpstr>Оператор typeof</vt:lpstr>
      <vt:lpstr>Оператор instanceof</vt:lpstr>
      <vt:lpstr>Оператор in</vt:lpstr>
      <vt:lpstr>Оператор in – примеры</vt:lpstr>
      <vt:lpstr>Оператор delete</vt:lpstr>
      <vt:lpstr>Оператор delete – примеры</vt:lpstr>
      <vt:lpstr>Оператор delete в строгом режиме</vt:lpstr>
      <vt:lpstr>Оператор void</vt:lpstr>
      <vt:lpstr>Оператор расширения (spread operator)</vt:lpstr>
      <vt:lpstr>Оператор расширения – примеры</vt:lpstr>
      <vt:lpstr>Конструкция rest</vt:lpstr>
      <vt:lpstr>Оператор , (запятая)</vt:lpstr>
      <vt:lpstr>Приоритет операторов и выражений</vt:lpstr>
      <vt:lpstr>Приоритет операторов и выражений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2016-09-20T20:29:29Z</dcterms:created>
  <dcterms:modified xsi:type="dcterms:W3CDTF">2021-03-05T09:26:01Z</dcterms:modified>
</cp:coreProperties>
</file>