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72"/>
  </p:notesMasterIdLst>
  <p:sldIdLst>
    <p:sldId id="280" r:id="rId2"/>
    <p:sldId id="428" r:id="rId3"/>
    <p:sldId id="485" r:id="rId4"/>
    <p:sldId id="486" r:id="rId5"/>
    <p:sldId id="488" r:id="rId6"/>
    <p:sldId id="489" r:id="rId7"/>
    <p:sldId id="492" r:id="rId8"/>
    <p:sldId id="494" r:id="rId9"/>
    <p:sldId id="495" r:id="rId10"/>
    <p:sldId id="496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99" r:id="rId32"/>
    <p:sldId id="500" r:id="rId33"/>
    <p:sldId id="504" r:id="rId34"/>
    <p:sldId id="449" r:id="rId35"/>
    <p:sldId id="450" r:id="rId36"/>
    <p:sldId id="451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4" r:id="rId47"/>
    <p:sldId id="501" r:id="rId48"/>
    <p:sldId id="502" r:id="rId49"/>
    <p:sldId id="465" r:id="rId50"/>
    <p:sldId id="466" r:id="rId51"/>
    <p:sldId id="467" r:id="rId52"/>
    <p:sldId id="505" r:id="rId53"/>
    <p:sldId id="506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02" autoAdjust="0"/>
  </p:normalViewPr>
  <p:slideViewPr>
    <p:cSldViewPr snapToGrid="0">
      <p:cViewPr varScale="1">
        <p:scale>
          <a:sx n="82" d="100"/>
          <a:sy n="82" d="100"/>
        </p:scale>
        <p:origin x="82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Примечание:</a:t>
            </a:r>
            <a:r>
              <a:rPr lang="ru-RU" baseline="0" dirty="0"/>
              <a:t> на самом деле </a:t>
            </a:r>
            <a:r>
              <a:rPr lang="ru-RU" b="1" baseline="0" dirty="0"/>
              <a:t>в инструкцию</a:t>
            </a:r>
            <a:r>
              <a:rPr lang="ru-RU" baseline="0" dirty="0"/>
              <a:t> можно превратить </a:t>
            </a:r>
            <a:r>
              <a:rPr lang="ru-RU" b="1" baseline="0" dirty="0"/>
              <a:t>любое выражение</a:t>
            </a:r>
            <a:r>
              <a:rPr lang="ru-RU" b="0" baseline="0" dirty="0"/>
              <a:t>,</a:t>
            </a:r>
            <a:r>
              <a:rPr lang="ru-RU" baseline="0" dirty="0"/>
              <a:t> это не считается ошибкой синтаксиса:</a:t>
            </a:r>
          </a:p>
          <a:p>
            <a:r>
              <a:rPr lang="en-US" baseline="0" dirty="0"/>
              <a:t>var x = 10;</a:t>
            </a:r>
          </a:p>
          <a:p>
            <a:r>
              <a:rPr lang="en-US" b="1" baseline="0" dirty="0"/>
              <a:t>x+5;</a:t>
            </a:r>
            <a:r>
              <a:rPr lang="en-US" baseline="0" dirty="0"/>
              <a:t>  // </a:t>
            </a:r>
            <a:r>
              <a:rPr lang="ru-RU" baseline="0" dirty="0"/>
              <a:t>эта странная инструкция синтаксически верна, но какой у неё смысл?</a:t>
            </a:r>
          </a:p>
          <a:p>
            <a:endParaRPr lang="ru-RU" baseline="0" dirty="0"/>
          </a:p>
          <a:p>
            <a:r>
              <a:rPr lang="ru-RU" baseline="0" dirty="0">
                <a:solidFill>
                  <a:srgbClr val="FF0000"/>
                </a:solidFill>
              </a:rPr>
              <a:t>Хотя на такое и ругаются инструменты проверки корректности кода вроде </a:t>
            </a:r>
            <a:r>
              <a:rPr lang="en-US" baseline="0" dirty="0">
                <a:solidFill>
                  <a:srgbClr val="FF0000"/>
                </a:solidFill>
              </a:rPr>
              <a:t>JSLint </a:t>
            </a:r>
            <a:r>
              <a:rPr lang="ru-RU" baseline="0" dirty="0">
                <a:solidFill>
                  <a:srgbClr val="FF0000"/>
                </a:solidFill>
              </a:rPr>
              <a:t>и </a:t>
            </a:r>
            <a:r>
              <a:rPr lang="en-US" baseline="0" dirty="0">
                <a:solidFill>
                  <a:srgbClr val="FF0000"/>
                </a:solidFill>
              </a:rPr>
              <a:t>JSHint!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1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даже так: если объявить глобальную переменную в одном скрипте, то эта переменная будет доступна в других скриптах</a:t>
            </a:r>
            <a:r>
              <a:rPr lang="ru-RU" baseline="0" dirty="0"/>
              <a:t> «ниже» объявления.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3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Обратите внимание, что инструкция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в инициализаторе цикла </a:t>
            </a:r>
            <a:r>
              <a:rPr lang="en-US" dirty="0"/>
              <a:t>for </a:t>
            </a:r>
            <a:r>
              <a:rPr lang="ru-RU" dirty="0"/>
              <a:t>создаёт</a:t>
            </a:r>
            <a:r>
              <a:rPr lang="ru-RU" baseline="0" dirty="0"/>
              <a:t> переменную, видимую не только в цикле, но и за его пределами (выше и ниже – в функции)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Обратите внимание, что инструкция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в инициализаторе цикла </a:t>
            </a:r>
            <a:r>
              <a:rPr lang="en-US" dirty="0"/>
              <a:t>for </a:t>
            </a:r>
            <a:r>
              <a:rPr lang="ru-RU" dirty="0"/>
              <a:t>создаёт</a:t>
            </a:r>
            <a:r>
              <a:rPr lang="ru-RU" baseline="0" dirty="0"/>
              <a:t> переменную, видимую не только в цикле, но и за его пределами (выше и ниже – в функции)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3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8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«Присутствует или блок </a:t>
            </a:r>
            <a:r>
              <a:rPr lang="en-US" sz="1100" dirty="0">
                <a:solidFill>
                  <a:srgbClr val="0000FF"/>
                </a:solidFill>
              </a:rPr>
              <a:t>catch</a:t>
            </a:r>
            <a:r>
              <a:rPr lang="en-US" sz="1200" dirty="0"/>
              <a:t>, </a:t>
            </a:r>
            <a:r>
              <a:rPr lang="ru-RU" sz="1200" dirty="0"/>
              <a:t>или блок </a:t>
            </a:r>
            <a:r>
              <a:rPr lang="en-US" sz="1100" dirty="0">
                <a:solidFill>
                  <a:srgbClr val="0000FF"/>
                </a:solidFill>
              </a:rPr>
              <a:t>finally</a:t>
            </a:r>
            <a:r>
              <a:rPr lang="en-US" sz="1200" dirty="0"/>
              <a:t>, </a:t>
            </a:r>
            <a:r>
              <a:rPr lang="ru-RU" sz="1200" dirty="0"/>
              <a:t>или оба.» Это значит, что 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озможны три формы: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try...catch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try...finally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try...catch...finally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02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 </a:t>
            </a:r>
            <a:r>
              <a:rPr lang="en-US" dirty="0"/>
              <a:t>finally </a:t>
            </a:r>
            <a:r>
              <a:rPr lang="ru-RU" dirty="0"/>
              <a:t>есть</a:t>
            </a:r>
            <a:r>
              <a:rPr lang="ru-RU" baseline="0" dirty="0"/>
              <a:t> </a:t>
            </a:r>
            <a:r>
              <a:rPr lang="en-US" baseline="0" dirty="0"/>
              <a:t>return, </a:t>
            </a:r>
            <a:r>
              <a:rPr lang="ru-RU" baseline="0" dirty="0"/>
              <a:t>то он перекрывает не только </a:t>
            </a:r>
            <a:r>
              <a:rPr lang="en-US" baseline="0" dirty="0"/>
              <a:t>return </a:t>
            </a:r>
            <a:r>
              <a:rPr lang="ru-RU" baseline="0" dirty="0"/>
              <a:t>из </a:t>
            </a:r>
            <a:r>
              <a:rPr lang="en-US" baseline="0" dirty="0"/>
              <a:t>try, </a:t>
            </a:r>
            <a:r>
              <a:rPr lang="ru-RU" baseline="0" dirty="0"/>
              <a:t>но также </a:t>
            </a:r>
            <a:r>
              <a:rPr lang="en-US" baseline="0" dirty="0"/>
              <a:t>return </a:t>
            </a:r>
            <a:r>
              <a:rPr lang="ru-RU" baseline="0" dirty="0"/>
              <a:t>из </a:t>
            </a:r>
            <a:r>
              <a:rPr lang="en-US" baseline="0" dirty="0"/>
              <a:t>catch </a:t>
            </a:r>
            <a:r>
              <a:rPr lang="ru-RU" baseline="0" dirty="0"/>
              <a:t>и даже </a:t>
            </a:r>
            <a:r>
              <a:rPr lang="en-US" baseline="0" dirty="0"/>
              <a:t>throw </a:t>
            </a:r>
            <a:r>
              <a:rPr lang="ru-RU" baseline="0" dirty="0"/>
              <a:t>из </a:t>
            </a:r>
            <a:r>
              <a:rPr lang="en-US" baseline="0" dirty="0"/>
              <a:t>catch:</a:t>
            </a:r>
          </a:p>
          <a:p>
            <a:endParaRPr lang="en-US" dirty="0"/>
          </a:p>
          <a:p>
            <a:r>
              <a:rPr lang="en-US" dirty="0"/>
              <a:t>function f() {</a:t>
            </a:r>
          </a:p>
          <a:p>
            <a:r>
              <a:rPr lang="en-US" dirty="0"/>
              <a:t>  try {</a:t>
            </a:r>
          </a:p>
          <a:p>
            <a:r>
              <a:rPr lang="en-US" dirty="0"/>
              <a:t>    throw new Error("my error");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catch(e) {</a:t>
            </a:r>
          </a:p>
          <a:p>
            <a:r>
              <a:rPr lang="en-US" dirty="0"/>
              <a:t>     throw 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finally {</a:t>
            </a:r>
          </a:p>
          <a:p>
            <a:r>
              <a:rPr lang="en-US" dirty="0"/>
              <a:t>    return 10;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var x = f();</a:t>
            </a:r>
          </a:p>
          <a:p>
            <a:r>
              <a:rPr lang="en-US" dirty="0"/>
              <a:t>// </a:t>
            </a:r>
            <a:r>
              <a:rPr lang="ru-RU" dirty="0"/>
              <a:t>выводит 10, никакой ошибки не показывает</a:t>
            </a:r>
          </a:p>
          <a:p>
            <a:r>
              <a:rPr lang="en-US" dirty="0"/>
              <a:t>alert(x);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1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самом деле, деструктуризация не для массива, а для </a:t>
            </a:r>
            <a:r>
              <a:rPr lang="ru-RU" b="1" baseline="0" dirty="0"/>
              <a:t>итерируемого объекта</a:t>
            </a:r>
            <a:r>
              <a:rPr lang="ru-RU" baseline="0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Точка</a:t>
            </a:r>
            <a:r>
              <a:rPr lang="ru-RU" baseline="0" dirty="0"/>
              <a:t> с запятой после закрывающей фигурной скобки не ставится. Она ставится после последней инструкции в блоке.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slide" Target="slide11.xml"/><Relationship Id="rId7" Type="http://schemas.openxmlformats.org/officeDocument/2006/relationships/slide" Target="slide5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37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объекта – нюансы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надо присвоить свойство в переменную с другим именем, используем синтаксис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свойство: переменная</a:t>
            </a:r>
            <a:r>
              <a:rPr lang="ru-RU" sz="3200" dirty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переменные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w, h, title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{width: w, height: h, title} = options;</a:t>
            </a:r>
          </a:p>
          <a:p>
            <a:endParaRPr lang="en-US" sz="3200" dirty="0" smtClean="0"/>
          </a:p>
          <a:p>
            <a:r>
              <a:rPr lang="ru-RU" sz="3200" dirty="0" smtClean="0"/>
              <a:t>Если </a:t>
            </a:r>
            <a:r>
              <a:rPr lang="ru-RU" sz="3200" dirty="0"/>
              <a:t>каких-то свойств в объекте нет, можно указать значение по умолчанию через знак </a:t>
            </a:r>
            <a:r>
              <a:rPr lang="ru-RU" sz="3200" dirty="0" smtClean="0"/>
              <a:t>равенства</a:t>
            </a:r>
            <a:r>
              <a:rPr lang="en-US" sz="3200" dirty="0" smtClean="0"/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{width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height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h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200} = options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3167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Инструкция</a:t>
            </a:r>
            <a:r>
              <a:rPr lang="ru-RU" sz="3200" dirty="0"/>
              <a:t> (</a:t>
            </a:r>
            <a:r>
              <a:rPr lang="en-US" sz="3200" dirty="0"/>
              <a:t>statement</a:t>
            </a:r>
            <a:r>
              <a:rPr lang="ru-RU" sz="3200" dirty="0"/>
              <a:t>) –</a:t>
            </a:r>
            <a:r>
              <a:rPr lang="en-US" sz="3200" dirty="0"/>
              <a:t> </a:t>
            </a:r>
            <a:r>
              <a:rPr lang="ru-RU" sz="3200" dirty="0"/>
              <a:t>автономная часть скрипта, которая может быть выполнена (иначе – </a:t>
            </a:r>
            <a:r>
              <a:rPr lang="ru-RU" sz="3200" i="1" dirty="0"/>
              <a:t>команда</a:t>
            </a:r>
            <a:r>
              <a:rPr lang="ru-RU" sz="3200" dirty="0"/>
              <a:t>).</a:t>
            </a:r>
          </a:p>
          <a:p>
            <a:r>
              <a:rPr lang="ru-RU" sz="3200" dirty="0"/>
              <a:t>Любой скрипт представляет собой набор инструкций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Для разделения инструкций </a:t>
            </a:r>
            <a:r>
              <a:rPr lang="en-US" sz="3200" dirty="0"/>
              <a:t>JS </a:t>
            </a:r>
            <a:r>
              <a:rPr lang="ru-RU" sz="3200" dirty="0"/>
              <a:t>использует символ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ru-RU" sz="3200" dirty="0"/>
              <a:t> или переход на новую строку (нюансы обсуждались ранее).</a:t>
            </a:r>
          </a:p>
        </p:txBody>
      </p:sp>
    </p:spTree>
    <p:extLst>
      <p:ext uri="{BB962C8B-B14F-4D97-AF65-F5344CB8AC3E}">
        <p14:creationId xmlns:p14="http://schemas.microsoft.com/office/powerpoint/2010/main" val="19078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Пустые инструкции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Иногда синтаксис </a:t>
            </a:r>
            <a:r>
              <a:rPr lang="en-US" sz="3200" dirty="0"/>
              <a:t>JavaScript</a:t>
            </a:r>
            <a:r>
              <a:rPr lang="ru-RU" sz="3200" dirty="0"/>
              <a:t> требует в определённом месте наличия инструкции (любой).</a:t>
            </a:r>
          </a:p>
          <a:p>
            <a:r>
              <a:rPr lang="ru-RU" sz="3200" dirty="0"/>
              <a:t>А по смыслу скрипта инструкция не нужна.</a:t>
            </a:r>
          </a:p>
          <a:p>
            <a:endParaRPr lang="ru-RU" sz="3200" dirty="0"/>
          </a:p>
          <a:p>
            <a:r>
              <a:rPr lang="ru-RU" sz="3200" dirty="0"/>
              <a:t>В этом случае следует использовать </a:t>
            </a:r>
            <a:r>
              <a:rPr lang="ru-RU" sz="3200" i="1" dirty="0"/>
              <a:t>пустую инструкцию</a:t>
            </a:r>
            <a:r>
              <a:rPr lang="ru-RU" sz="3200" dirty="0"/>
              <a:t> (вроде и инструкция, но ничего не делает)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Пустая инструкция в </a:t>
            </a:r>
            <a:r>
              <a:rPr lang="en-US" sz="3200" dirty="0"/>
              <a:t>JavaScript – </a:t>
            </a:r>
            <a:r>
              <a:rPr lang="ru-RU" sz="3200" dirty="0"/>
              <a:t>это символ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456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инструкции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8543"/>
          </a:xfrm>
        </p:spPr>
        <p:txBody>
          <a:bodyPr>
            <a:noAutofit/>
          </a:bodyPr>
          <a:lstStyle/>
          <a:p>
            <a:r>
              <a:rPr lang="ru-RU" sz="3200" dirty="0"/>
              <a:t>Иногда синтаксис</a:t>
            </a:r>
            <a:r>
              <a:rPr lang="en-US" sz="3200" dirty="0"/>
              <a:t> JavaScript</a:t>
            </a:r>
            <a:r>
              <a:rPr lang="ru-RU" sz="3200" dirty="0"/>
              <a:t> требует в определённом месте наличия </a:t>
            </a:r>
            <a:r>
              <a:rPr lang="ru-RU" sz="3200" i="1" dirty="0"/>
              <a:t>единственной</a:t>
            </a:r>
            <a:r>
              <a:rPr lang="ru-RU" sz="3200" dirty="0"/>
              <a:t> инструкции.</a:t>
            </a:r>
          </a:p>
          <a:p>
            <a:r>
              <a:rPr lang="ru-RU" sz="3200" dirty="0"/>
              <a:t>А по смыслу скрипта инструкций надо несколько.</a:t>
            </a:r>
          </a:p>
          <a:p>
            <a:endParaRPr lang="ru-RU" sz="3200" dirty="0"/>
          </a:p>
          <a:p>
            <a:r>
              <a:rPr lang="ru-RU" sz="3200" dirty="0"/>
              <a:t>В этом случае следует использовать </a:t>
            </a:r>
            <a:r>
              <a:rPr lang="ru-RU" sz="3200" i="1" dirty="0"/>
              <a:t>составную инструкцию</a:t>
            </a:r>
            <a:r>
              <a:rPr lang="ru-RU" sz="3200" dirty="0"/>
              <a:t> (несколько инструкций, рассматриваемых как одна)</a:t>
            </a:r>
            <a:r>
              <a:rPr lang="en-US" sz="3200" dirty="0"/>
              <a:t>. </a:t>
            </a:r>
            <a:r>
              <a:rPr lang="ru-RU" sz="3200" dirty="0"/>
              <a:t>Чтобы в </a:t>
            </a:r>
            <a:r>
              <a:rPr lang="en-US" sz="3200" dirty="0"/>
              <a:t>JavaScript </a:t>
            </a:r>
            <a:r>
              <a:rPr lang="ru-RU" sz="3200" dirty="0"/>
              <a:t>создать составную инструкцию, применяются фигурные скобки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{ }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5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Инструкции-выражения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0835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Простейший вид инструкции – это выражение</a:t>
            </a:r>
            <a:r>
              <a:rPr lang="en-US" sz="3200" dirty="0"/>
              <a:t>, </a:t>
            </a:r>
            <a:r>
              <a:rPr lang="ru-RU" sz="3200" dirty="0"/>
              <a:t>обычно с побочным эффектом (не забываем про точку с запятой</a:t>
            </a:r>
            <a:r>
              <a:rPr lang="en-US" sz="32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greeting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User!"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;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присваивание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counter++;        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инкремент (и декремент)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 obj.prop;  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alert(greeting);  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1634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var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Инструкция</a:t>
            </a:r>
            <a:r>
              <a:rPr lang="en-US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3200" dirty="0"/>
              <a:t> позволяет</a:t>
            </a:r>
            <a:r>
              <a:rPr lang="en-US" sz="3200" dirty="0"/>
              <a:t> </a:t>
            </a:r>
            <a:r>
              <a:rPr lang="ru-RU" sz="3200" dirty="0"/>
              <a:t>объявить</a:t>
            </a:r>
            <a:r>
              <a:rPr lang="en-US" sz="3200" dirty="0"/>
              <a:t> </a:t>
            </a:r>
            <a:r>
              <a:rPr lang="ru-RU" sz="3200" dirty="0"/>
              <a:t>одну</a:t>
            </a:r>
            <a:r>
              <a:rPr lang="en-US" sz="3200" dirty="0"/>
              <a:t> </a:t>
            </a:r>
            <a:r>
              <a:rPr lang="ru-RU" sz="3200" dirty="0"/>
              <a:t>или несколько</a:t>
            </a:r>
            <a:r>
              <a:rPr lang="en-US" sz="3200" dirty="0"/>
              <a:t> </a:t>
            </a:r>
            <a:r>
              <a:rPr lang="ru-RU" sz="3200" dirty="0"/>
              <a:t>переменных (опционально – с начальным значением)</a:t>
            </a:r>
            <a:r>
              <a:rPr lang="en-US" sz="3200" dirty="0"/>
              <a:t>: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имя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значение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имя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...,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имя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N]]]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/>
          </a:p>
          <a:p>
            <a:r>
              <a:rPr lang="ru-RU" sz="3200" dirty="0"/>
              <a:t>Если значение не указано, подразумевается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Инструкция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3200" dirty="0"/>
              <a:t> может размещаться внутри функции (</a:t>
            </a:r>
            <a:r>
              <a:rPr lang="ru-RU" sz="3200" i="1" dirty="0"/>
              <a:t>локальная переменная</a:t>
            </a:r>
            <a:r>
              <a:rPr lang="ru-RU" sz="3200" dirty="0"/>
              <a:t> функции) или вне функции – на верхнем уровне скрипта (</a:t>
            </a:r>
            <a:r>
              <a:rPr lang="ru-RU" sz="3200" i="1" dirty="0"/>
              <a:t>глобальная переменная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407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var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  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неинициализированная переменная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локальная переменная функции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переменная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-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счётчик цикла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alert(i);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var – </a:t>
            </a:r>
            <a:r>
              <a:rPr lang="ru-RU" dirty="0"/>
              <a:t>ловушка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y = 10;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3200" dirty="0"/>
              <a:t>Наверное, это</a:t>
            </a:r>
            <a:r>
              <a:rPr lang="en-US" sz="3200" dirty="0"/>
              <a:t> </a:t>
            </a:r>
            <a:r>
              <a:rPr lang="ru-RU" sz="3200" dirty="0"/>
              <a:t>означает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10;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</a:rPr>
              <a:t>Нет!</a:t>
            </a:r>
            <a:r>
              <a:rPr lang="ru-RU" sz="3200" dirty="0"/>
              <a:t> Это вот что: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10;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Дальше станет понятно, что это </a:t>
            </a:r>
            <a:r>
              <a:rPr lang="ru-RU" sz="3200" b="1" dirty="0"/>
              <a:t>очень разные вещи</a:t>
            </a:r>
            <a:r>
              <a:rPr lang="ru-RU" sz="3200" dirty="0"/>
              <a:t>.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035040" y="2582334"/>
            <a:ext cx="0" cy="309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60585" y="2505808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0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var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JS </a:t>
            </a:r>
            <a:r>
              <a:rPr lang="ru-RU" sz="3200" dirty="0"/>
              <a:t>при объявлении переменной не указывается тип, так как переменные могут хранить значения </a:t>
            </a:r>
            <a:r>
              <a:rPr lang="ru-RU" sz="3200" i="1" dirty="0"/>
              <a:t>любых типов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сначала храним 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затем строку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[2, 3, 5]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затем массив (объект)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7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Область видимости переменной </a:t>
            </a:r>
            <a:r>
              <a:rPr lang="en-US" sz="3200" dirty="0"/>
              <a:t>(scope)</a:t>
            </a:r>
            <a:r>
              <a:rPr lang="ru-RU" sz="3200" dirty="0"/>
              <a:t> – та часть скрипта, для которой эта переменная определена.</a:t>
            </a:r>
          </a:p>
          <a:p>
            <a:endParaRPr lang="ru-RU" sz="3200" dirty="0"/>
          </a:p>
          <a:p>
            <a:r>
              <a:rPr lang="ru-RU" sz="3200" dirty="0"/>
              <a:t>В </a:t>
            </a:r>
            <a:r>
              <a:rPr lang="en-US" sz="3200" dirty="0"/>
              <a:t>JavaScript</a:t>
            </a:r>
            <a:r>
              <a:rPr lang="ru-RU" sz="3200" dirty="0"/>
              <a:t> область видимости бывает только </a:t>
            </a:r>
            <a:r>
              <a:rPr lang="ru-RU" sz="3200" i="1" dirty="0"/>
              <a:t>глобальной</a:t>
            </a:r>
            <a:r>
              <a:rPr lang="ru-RU" sz="3200" dirty="0"/>
              <a:t> и </a:t>
            </a:r>
            <a:r>
              <a:rPr lang="ru-RU" sz="3200" i="1" dirty="0"/>
              <a:t>локальной</a:t>
            </a:r>
            <a:r>
              <a:rPr lang="ru-RU" sz="3200" dirty="0"/>
              <a:t>. Область видимости связана с </a:t>
            </a:r>
            <a:r>
              <a:rPr lang="ru-RU" sz="3200" b="1" dirty="0"/>
              <a:t>функциями</a:t>
            </a:r>
            <a:r>
              <a:rPr lang="ru-RU" sz="3200" dirty="0"/>
              <a:t> (а не с блоками кода, как в других языках).</a:t>
            </a:r>
          </a:p>
        </p:txBody>
      </p:sp>
    </p:spTree>
    <p:extLst>
      <p:ext uri="{BB962C8B-B14F-4D97-AF65-F5344CB8AC3E}">
        <p14:creationId xmlns:p14="http://schemas.microsoft.com/office/powerpoint/2010/main" val="335342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Деструктурирующее присваивание</a:t>
            </a:r>
            <a:endParaRPr lang="en-US" sz="3200" dirty="0"/>
          </a:p>
          <a:p>
            <a:r>
              <a:rPr lang="ru-RU" sz="3200" dirty="0">
                <a:hlinkClick r:id="rId3" action="ppaction://hlinksldjump"/>
              </a:rPr>
              <a:t>Инструкции</a:t>
            </a:r>
            <a:r>
              <a:rPr lang="en-US" sz="3200" dirty="0">
                <a:hlinkClick r:id="rId3" action="ppaction://hlinksldjump"/>
              </a:rPr>
              <a:t> – </a:t>
            </a:r>
            <a:r>
              <a:rPr lang="ru-RU" sz="3200" dirty="0">
                <a:hlinkClick r:id="rId3" action="ppaction://hlinksldjump"/>
              </a:rPr>
              <a:t>общие сведения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Инструкции-объявления; область видимости</a:t>
            </a:r>
            <a:endParaRPr lang="en-US" sz="3200" dirty="0"/>
          </a:p>
          <a:p>
            <a:r>
              <a:rPr lang="ru-RU" sz="3200" dirty="0">
                <a:hlinkClick r:id="rId5" action="ppaction://hlinksldjump"/>
              </a:rPr>
              <a:t>Условные переходы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Циклы</a:t>
            </a:r>
            <a:endParaRPr lang="ru-RU" sz="3200" dirty="0"/>
          </a:p>
          <a:p>
            <a:r>
              <a:rPr lang="ru-RU" sz="3200" dirty="0">
                <a:hlinkClick r:id="rId7" action="ppaction://hlinksldjump"/>
              </a:rPr>
              <a:t>Инструкции безусловного перехода</a:t>
            </a:r>
            <a:endParaRPr lang="ru-RU" sz="3200" dirty="0"/>
          </a:p>
          <a:p>
            <a:r>
              <a:rPr lang="ru-RU" sz="3200" dirty="0">
                <a:hlinkClick r:id="rId8" action="ppaction://hlinksldjump"/>
              </a:rPr>
              <a:t>Генерация и обработка исключений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1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область видимости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Переменная, объявленная вне функции, называется </a:t>
            </a:r>
            <a:r>
              <a:rPr lang="ru-RU" sz="3200" i="1" dirty="0"/>
              <a:t>глобальной</a:t>
            </a:r>
            <a:r>
              <a:rPr lang="ru-RU" sz="3200" dirty="0"/>
              <a:t>. Она имеет глобальную область видимости – определена для всего скрипта.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видна везде в скрипте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Локальная область видимости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Переменные, объявленные в функции, определены только в её теле. Они называются </a:t>
            </a:r>
            <a:r>
              <a:rPr lang="ru-RU" sz="3200" i="1" dirty="0"/>
              <a:t>локальными</a:t>
            </a:r>
            <a:r>
              <a:rPr lang="ru-RU" sz="3200" dirty="0"/>
              <a:t> и имеют локальную область видимости.</a:t>
            </a:r>
            <a:endParaRPr lang="en-US" sz="3200" dirty="0"/>
          </a:p>
          <a:p>
            <a:r>
              <a:rPr lang="ru-RU" sz="3200" dirty="0"/>
              <a:t>Параметры функций также считаются локальными переменными.</a:t>
            </a:r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локальная переменная имеет преимущество перед одноимённой глобальной переменной!</a:t>
            </a:r>
          </a:p>
        </p:txBody>
      </p:sp>
    </p:spTree>
    <p:extLst>
      <p:ext uri="{BB962C8B-B14F-4D97-AF65-F5344CB8AC3E}">
        <p14:creationId xmlns:p14="http://schemas.microsoft.com/office/powerpoint/2010/main" val="317334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Подъём локальной переменной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Внутри функции локальные </a:t>
            </a:r>
            <a:r>
              <a:rPr lang="ru-RU" sz="3200" dirty="0" smtClean="0"/>
              <a:t>переменные</a:t>
            </a:r>
            <a:r>
              <a:rPr lang="en-US" sz="3200" dirty="0" smtClean="0"/>
              <a:t>, </a:t>
            </a:r>
            <a:r>
              <a:rPr lang="ru-RU" sz="3200" dirty="0" smtClean="0"/>
              <a:t>объявленные при помощи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3200" dirty="0" smtClean="0"/>
              <a:t>,</a:t>
            </a:r>
            <a:r>
              <a:rPr lang="ru-RU" sz="3200" dirty="0" smtClean="0"/>
              <a:t> </a:t>
            </a:r>
            <a:r>
              <a:rPr lang="ru-RU" sz="3200" dirty="0"/>
              <a:t>видимы даже </a:t>
            </a:r>
            <a:r>
              <a:rPr lang="ru-RU" sz="3200" b="1" dirty="0"/>
              <a:t>до строки с объявлением</a:t>
            </a:r>
            <a:r>
              <a:rPr lang="ru-RU" sz="3200" dirty="0"/>
              <a:t>! Выглядит так, будто все объявления переменных</a:t>
            </a:r>
            <a:r>
              <a:rPr lang="en-US" sz="3200" dirty="0"/>
              <a:t> </a:t>
            </a:r>
            <a:r>
              <a:rPr lang="ru-RU" sz="3200" dirty="0"/>
              <a:t>внутри функции транслятор «подымает» к началу функции (</a:t>
            </a:r>
            <a:r>
              <a:rPr lang="en-US" sz="3200" dirty="0"/>
              <a:t>variable hoisting</a:t>
            </a:r>
            <a:r>
              <a:rPr lang="ru-RU" sz="3200" dirty="0"/>
              <a:t>).</a:t>
            </a:r>
          </a:p>
          <a:p>
            <a:endParaRPr lang="ru-RU" sz="3200" dirty="0"/>
          </a:p>
          <a:p>
            <a:r>
              <a:rPr lang="ru-RU" sz="3200" dirty="0"/>
              <a:t>Правда при таком «подъёме» начальные значения не учитываются.</a:t>
            </a:r>
          </a:p>
        </p:txBody>
      </p:sp>
    </p:spTree>
    <p:extLst>
      <p:ext uri="{BB962C8B-B14F-4D97-AF65-F5344CB8AC3E}">
        <p14:creationId xmlns:p14="http://schemas.microsoft.com/office/powerpoint/2010/main" val="172159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Подъём локальной переменной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"global"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здесь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 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5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Подъём локальной переменной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"global"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примерно так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поступает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scope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транслятор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 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7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Подъём глобальной переменной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844974"/>
          </a:xfrm>
        </p:spPr>
        <p:txBody>
          <a:bodyPr lIns="0" rIns="0">
            <a:noAutofit/>
          </a:bodyPr>
          <a:lstStyle/>
          <a:p>
            <a:pPr marL="91440" lvl="0"/>
            <a:r>
              <a:rPr lang="ru-RU" sz="32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глобальных переменных подъём тоже работает, но только </a:t>
            </a:r>
            <a:r>
              <a:rPr lang="ru-RU" sz="3200" b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одного скрипта</a:t>
            </a:r>
            <a:r>
              <a:rPr lang="ru-RU" sz="32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32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2824580"/>
            <a:ext cx="3519986" cy="332836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alert(x + 3);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4306" y="2824580"/>
            <a:ext cx="6151374" cy="33283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Uncaught ReferenceError: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is not defined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alert(x + 3);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10786" y="2824580"/>
            <a:ext cx="0" cy="346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6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Следствие </a:t>
            </a:r>
            <a:r>
              <a:rPr lang="en-US" dirty="0"/>
              <a:t>variable hoisting</a:t>
            </a:r>
            <a:r>
              <a:rPr lang="ru-RU" dirty="0"/>
              <a:t> –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8881"/>
          </a:xfrm>
        </p:spPr>
        <p:txBody>
          <a:bodyPr>
            <a:noAutofit/>
          </a:bodyPr>
          <a:lstStyle/>
          <a:p>
            <a:r>
              <a:rPr lang="ru-RU" sz="3200" dirty="0"/>
              <a:t>Объявление переменной (но не инициализация) работает, даже если делается в «недосягаемых» местах: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не работает!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alert(scope);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undefined"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Следствие </a:t>
            </a:r>
            <a:r>
              <a:rPr lang="en-US" dirty="0"/>
              <a:t>variable hoisting</a:t>
            </a:r>
            <a:r>
              <a:rPr lang="ru-RU" dirty="0"/>
              <a:t> –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8881"/>
          </a:xfrm>
        </p:spPr>
        <p:txBody>
          <a:bodyPr>
            <a:noAutofit/>
          </a:bodyPr>
          <a:lstStyle/>
          <a:p>
            <a:r>
              <a:rPr lang="ru-RU" sz="3200" dirty="0"/>
              <a:t>Переменную можно объявлять повторно. Без инициализации она даже не потеряет своего значения: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повторное объявление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всё равно 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10"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5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Переменные как свойства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ru-RU" sz="3200" dirty="0"/>
              <a:t>С определёнными оговорками можно считать, что объявлении переменной создаёт одноимённое свойство у глобального объекта (глобальная переменная) или у </a:t>
            </a:r>
            <a:r>
              <a:rPr lang="ru-RU" sz="3200" dirty="0" smtClean="0"/>
              <a:t>объекта</a:t>
            </a:r>
            <a:r>
              <a:rPr lang="ru-RU" sz="3200" dirty="0"/>
              <a:t>-</a:t>
            </a:r>
            <a:r>
              <a:rPr lang="ru-RU" sz="3200" dirty="0" smtClean="0"/>
              <a:t>функции </a:t>
            </a:r>
            <a:r>
              <a:rPr lang="ru-RU" sz="3200" dirty="0"/>
              <a:t>(локальная переменная).</a:t>
            </a:r>
          </a:p>
          <a:p>
            <a:endParaRPr lang="ru-RU" sz="3200" dirty="0"/>
          </a:p>
          <a:p>
            <a:r>
              <a:rPr lang="ru-RU" sz="3200" dirty="0"/>
              <a:t>Но это особое свойство – оно не удаляется оператором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891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Переменные как свойства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скрипте можно инициализировать «переменную»</a:t>
            </a:r>
            <a:r>
              <a:rPr lang="en-US" sz="3200" dirty="0"/>
              <a:t>, </a:t>
            </a:r>
            <a:r>
              <a:rPr lang="ru-RU" sz="3200" dirty="0"/>
              <a:t>«объявленную» без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"global"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alert(scope);</a:t>
            </a:r>
          </a:p>
          <a:p>
            <a:endParaRPr lang="ru-RU" sz="3200" dirty="0"/>
          </a:p>
          <a:p>
            <a:r>
              <a:rPr lang="ru-RU" sz="3200" dirty="0"/>
              <a:t>В этом случае </a:t>
            </a:r>
            <a:r>
              <a:rPr lang="ru-RU" sz="3200" b="1" dirty="0"/>
              <a:t>всегда</a:t>
            </a:r>
            <a:r>
              <a:rPr lang="ru-RU" sz="3200" dirty="0"/>
              <a:t> создаётся </a:t>
            </a:r>
            <a:r>
              <a:rPr lang="ru-RU" sz="3200" b="1" dirty="0"/>
              <a:t>удаляемое</a:t>
            </a:r>
            <a:r>
              <a:rPr lang="ru-RU" sz="3200" dirty="0"/>
              <a:t> свойство </a:t>
            </a:r>
            <a:r>
              <a:rPr lang="ru-RU" sz="3200" b="1" dirty="0"/>
              <a:t>глобального</a:t>
            </a:r>
            <a:r>
              <a:rPr lang="ru-RU" sz="3200" dirty="0"/>
              <a:t> объекта.</a:t>
            </a:r>
          </a:p>
          <a:p>
            <a:r>
              <a:rPr lang="ru-RU" sz="3200" dirty="0">
                <a:solidFill>
                  <a:srgbClr val="FF0000"/>
                </a:solidFill>
              </a:rPr>
              <a:t>Кстати, так нельзя сделать в строгом режиме!</a:t>
            </a:r>
          </a:p>
        </p:txBody>
      </p:sp>
    </p:spTree>
    <p:extLst>
      <p:ext uri="{BB962C8B-B14F-4D97-AF65-F5344CB8AC3E}">
        <p14:creationId xmlns:p14="http://schemas.microsoft.com/office/powerpoint/2010/main" val="16516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Деструктурирующее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4000" i="1" dirty="0"/>
              <a:t>Деструктурирующее присваивание</a:t>
            </a:r>
            <a:r>
              <a:rPr lang="ru-RU" sz="4000" dirty="0"/>
              <a:t> (</a:t>
            </a:r>
            <a:r>
              <a:rPr lang="ru-RU" sz="4000" dirty="0" err="1"/>
              <a:t>destructuring</a:t>
            </a:r>
            <a:r>
              <a:rPr lang="ru-RU" sz="4000" dirty="0"/>
              <a:t> </a:t>
            </a:r>
            <a:r>
              <a:rPr lang="ru-RU" sz="4000" dirty="0" err="1"/>
              <a:t>assignment</a:t>
            </a:r>
            <a:r>
              <a:rPr lang="ru-RU" sz="4000" dirty="0"/>
              <a:t>) –</a:t>
            </a:r>
            <a:r>
              <a:rPr lang="en-US" sz="4000" dirty="0"/>
              <a:t> </a:t>
            </a:r>
            <a:r>
              <a:rPr lang="ru-RU" sz="4000" dirty="0"/>
              <a:t>расширение </a:t>
            </a:r>
            <a:r>
              <a:rPr lang="ru-RU" sz="4000" dirty="0" smtClean="0"/>
              <a:t>синтаксиса оператора присваивания. Позволяет </a:t>
            </a:r>
            <a:r>
              <a:rPr lang="ru-RU" sz="4000" dirty="0"/>
              <a:t>присвоить значения </a:t>
            </a:r>
            <a:r>
              <a:rPr lang="ru-RU" sz="4000" dirty="0" smtClean="0"/>
              <a:t>нескольким </a:t>
            </a:r>
            <a:r>
              <a:rPr lang="ru-RU" sz="4000" dirty="0"/>
              <a:t>левосторонним выражениям на основе данных </a:t>
            </a:r>
            <a:r>
              <a:rPr lang="ru-RU" sz="4000" dirty="0" smtClean="0"/>
              <a:t>массива (итерируемого объекта) </a:t>
            </a:r>
            <a:r>
              <a:rPr lang="ru-RU" sz="4000" dirty="0"/>
              <a:t>или объекта.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5268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Переменные как свойства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Использование</a:t>
            </a:r>
            <a:r>
              <a:rPr lang="ru-RU" sz="3200" dirty="0"/>
              <a:t> переменной (в смысле</a:t>
            </a:r>
            <a:r>
              <a:rPr lang="en-US" sz="3200" dirty="0"/>
              <a:t> – </a:t>
            </a:r>
            <a:r>
              <a:rPr lang="ru-RU" sz="3200" dirty="0"/>
              <a:t>чтение её значения) </a:t>
            </a:r>
            <a:r>
              <a:rPr lang="ru-RU" sz="3200" b="1" dirty="0"/>
              <a:t>без объявления и инициализации</a:t>
            </a:r>
            <a:r>
              <a:rPr lang="ru-RU" sz="3200" dirty="0"/>
              <a:t> ведёт к ошибке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пусть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ранее нигде не упоминали в скрипте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alert(scope);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ReferenceError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5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переменных: </a:t>
            </a:r>
            <a:r>
              <a:rPr lang="en-US" dirty="0"/>
              <a:t>let </a:t>
            </a:r>
            <a:r>
              <a:rPr lang="ru-RU" dirty="0"/>
              <a:t>и </a:t>
            </a:r>
            <a:r>
              <a:rPr lang="en-US" dirty="0" err="1"/>
              <a:t>const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ES201</a:t>
            </a:r>
            <a:r>
              <a:rPr lang="en-US" sz="3200" dirty="0"/>
              <a:t>5</a:t>
            </a:r>
            <a:r>
              <a:rPr lang="ru-RU" sz="3200" dirty="0"/>
              <a:t> предусмотрены новые способы объявления переменных: через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3200" dirty="0"/>
              <a:t> вместо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3200" dirty="0"/>
              <a:t>:</a:t>
            </a:r>
            <a:endParaRPr lang="en-US" sz="32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000" dirty="0"/>
              <a:t> Область видимости переменной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3000" dirty="0"/>
              <a:t> – блок </a:t>
            </a:r>
            <a:r>
              <a:rPr lang="ru-RU" sz="2600" dirty="0"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  <a:r>
              <a:rPr lang="ru-RU" sz="3000" dirty="0"/>
              <a:t>.</a:t>
            </a:r>
            <a:endParaRPr lang="en-US" sz="30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000" dirty="0"/>
              <a:t> Переменная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3000" dirty="0"/>
              <a:t> видна только после объявления, </a:t>
            </a:r>
            <a:r>
              <a:rPr lang="ru-RU" sz="3000" i="1" dirty="0"/>
              <a:t>поднятие</a:t>
            </a:r>
            <a:r>
              <a:rPr lang="ru-RU" sz="3000" dirty="0"/>
              <a:t> (</a:t>
            </a:r>
            <a:r>
              <a:rPr lang="en-US" sz="3000" dirty="0"/>
              <a:t>variable hoisting</a:t>
            </a:r>
            <a:r>
              <a:rPr lang="ru-RU" sz="3000" dirty="0"/>
              <a:t>) не работает.</a:t>
            </a:r>
            <a:endParaRPr lang="en-US" sz="30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000" dirty="0"/>
              <a:t> Объявление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3000" dirty="0"/>
              <a:t> задаёт переменную, которую нельзя менять.</a:t>
            </a:r>
            <a:r>
              <a:rPr lang="en-US" sz="3000" dirty="0"/>
              <a:t> </a:t>
            </a:r>
            <a:r>
              <a:rPr lang="ru-RU" sz="3000" dirty="0"/>
              <a:t>В остальном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3000" dirty="0"/>
              <a:t> полностью аналогично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480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– </a:t>
            </a:r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alert(x);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 (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внутри блока)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(вне блока значение не изменилось)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341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– </a:t>
            </a:r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1;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SyntaxError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"y" is read-only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92043" cy="4023360"/>
          </a:xfrm>
        </p:spPr>
        <p:txBody>
          <a:bodyPr>
            <a:noAutofit/>
          </a:bodyPr>
          <a:lstStyle/>
          <a:p>
            <a:r>
              <a:rPr lang="ru-RU" sz="3200" dirty="0"/>
              <a:t>Инструкция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3200" dirty="0"/>
              <a:t> служит для определения функции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[параметр1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параметр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инструкции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8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ru-RU" sz="3200" dirty="0"/>
              <a:t>Круглые и фигурные скобки обязательны (даже если нет</a:t>
            </a:r>
            <a:r>
              <a:rPr lang="en-US" sz="3200" dirty="0"/>
              <a:t> </a:t>
            </a:r>
            <a:r>
              <a:rPr lang="ru-RU" sz="3200" dirty="0"/>
              <a:t>параметров, даже если в теле функции нет инструкций или одна инструкция)!</a:t>
            </a:r>
          </a:p>
        </p:txBody>
      </p:sp>
    </p:spTree>
    <p:extLst>
      <p:ext uri="{BB962C8B-B14F-4D97-AF65-F5344CB8AC3E}">
        <p14:creationId xmlns:p14="http://schemas.microsoft.com/office/powerpoint/2010/main" val="3289906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function – </a:t>
            </a:r>
            <a:r>
              <a:rPr lang="ru-RU" dirty="0"/>
              <a:t>вложение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Инструкция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3200" dirty="0"/>
              <a:t> может располагаться на «верхнем уровне» скрипта или быть вложенной в функцию. </a:t>
            </a:r>
          </a:p>
          <a:p>
            <a:endParaRPr lang="ru-RU" sz="3200" dirty="0"/>
          </a:p>
          <a:p>
            <a:r>
              <a:rPr lang="ru-RU" sz="3200" dirty="0"/>
              <a:t>В любом случае, стандарт не допускает вложение этой инструкции в ветвления, циклы и тому подобное! (нужен «первый уровень» вложенности).</a:t>
            </a:r>
          </a:p>
        </p:txBody>
      </p:sp>
    </p:spTree>
    <p:extLst>
      <p:ext uri="{BB962C8B-B14F-4D97-AF65-F5344CB8AC3E}">
        <p14:creationId xmlns:p14="http://schemas.microsoft.com/office/powerpoint/2010/main" val="465300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Инструкция </a:t>
            </a:r>
            <a:r>
              <a:rPr lang="en-US" dirty="0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Как и в случае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/>
              <a:t>, </a:t>
            </a:r>
            <a:r>
              <a:rPr lang="ru-RU" sz="3200" dirty="0"/>
              <a:t>инструкцию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3200" dirty="0"/>
              <a:t> </a:t>
            </a:r>
            <a:r>
              <a:rPr lang="ru-RU" sz="3200" dirty="0"/>
              <a:t>можно рассматривать как объявление соответствующего неудаляемого свойства.</a:t>
            </a:r>
          </a:p>
          <a:p>
            <a:endParaRPr lang="ru-RU" sz="3200" dirty="0"/>
          </a:p>
          <a:p>
            <a:r>
              <a:rPr lang="ru-RU" sz="3200" dirty="0"/>
              <a:t>Транслятор обеспечивает «подъём» инструкции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3200" dirty="0"/>
              <a:t>, при этом подымается не только объявление, но и инициализация (в отличие от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902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Существуют две формы записи инструкции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ru-RU" sz="1800" dirty="0"/>
          </a:p>
          <a:p>
            <a:r>
              <a:rPr lang="ru-RU" sz="3200" dirty="0"/>
              <a:t>Здесь </a:t>
            </a:r>
            <a:r>
              <a:rPr lang="ru-RU" sz="3200" i="1" dirty="0">
                <a:solidFill>
                  <a:schemeClr val="tx1"/>
                </a:solidFill>
              </a:rPr>
              <a:t>выражение</a:t>
            </a:r>
            <a:r>
              <a:rPr lang="ru-RU" sz="3200" dirty="0"/>
              <a:t> вычисляется и приводится к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/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5668"/>
              </p:ext>
            </p:extLst>
          </p:nvPr>
        </p:nvGraphicFramePr>
        <p:xfrm>
          <a:off x="1097280" y="2468128"/>
          <a:ext cx="100584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0807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выражение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инструкция</a:t>
                      </a:r>
                      <a:endParaRPr lang="en-US" sz="2800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выражение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инструкция1</a:t>
                      </a:r>
                    </a:p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инструкция2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66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типов: напоминание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r>
              <a:rPr lang="ru-RU" sz="3200" dirty="0"/>
              <a:t>Ложными являются следующие значения: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3200" dirty="0"/>
              <a:t> (пустая строка)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</a:p>
          <a:p>
            <a:r>
              <a:rPr lang="ru-RU" sz="3200" dirty="0"/>
              <a:t>Все остальные значения являются истинными.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7504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инструкции, соответствующие значению выражение1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инструкции, соответствующие значению выражение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часть выполняется при отсутствии совпадений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6186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– </a:t>
            </a:r>
            <a:r>
              <a:rPr lang="ru-RU" dirty="0" smtClean="0"/>
              <a:t>простые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[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Volosevich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"Alex", </a:t>
            </a:r>
            <a:r>
              <a:rPr lang="en-US" sz="2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Volosevich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10, b = 20;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[a, b] = [b, a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20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10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80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На первый взгляд похожа на аналоги из других языков.</a:t>
            </a:r>
            <a:r>
              <a:rPr lang="en-US" sz="3200" dirty="0"/>
              <a:t> </a:t>
            </a:r>
            <a:r>
              <a:rPr lang="ru-RU" sz="3200" dirty="0"/>
              <a:t>Однако после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ru-RU" sz="3200" dirty="0"/>
              <a:t> указываются </a:t>
            </a:r>
            <a:r>
              <a:rPr lang="ru-RU" sz="3200" b="1" dirty="0"/>
              <a:t>выражения</a:t>
            </a:r>
            <a:r>
              <a:rPr lang="en-US" sz="3200" dirty="0"/>
              <a:t>:</a:t>
            </a:r>
            <a:endParaRPr lang="ru-RU" sz="32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000" dirty="0"/>
              <a:t> Сначала вычисляем </a:t>
            </a:r>
            <a:r>
              <a:rPr lang="ru-RU" sz="2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выражение</a:t>
            </a:r>
            <a:r>
              <a:rPr lang="en-US" sz="3000" dirty="0"/>
              <a:t>.</a:t>
            </a:r>
            <a:endParaRPr lang="ru-RU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Затем вычисляем выражение </a:t>
            </a:r>
            <a:r>
              <a:rPr lang="ru-RU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выражение</a:t>
            </a:r>
            <a:r>
              <a:rPr lang="ru-RU" sz="2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значения совпали (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ru-RU" sz="3000" dirty="0"/>
              <a:t>), выполняем соответствующий набор инструкций.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не совпали, переходим к вычислению </a:t>
            </a:r>
            <a:r>
              <a:rPr lang="ru-RU" sz="2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выражение2</a:t>
            </a:r>
            <a:r>
              <a:rPr lang="en-US" sz="3000" dirty="0"/>
              <a:t>.</a:t>
            </a:r>
            <a:endParaRPr lang="ru-RU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833216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128"/>
          </a:xfrm>
        </p:spPr>
        <p:txBody>
          <a:bodyPr>
            <a:noAutofit/>
          </a:bodyPr>
          <a:lstStyle/>
          <a:p>
            <a:r>
              <a:rPr lang="en-US" sz="3200" dirty="0"/>
              <a:t>1. </a:t>
            </a:r>
            <a:r>
              <a:rPr lang="ru-RU" sz="3200" dirty="0"/>
              <a:t>Часть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3200" dirty="0"/>
              <a:t> </a:t>
            </a:r>
            <a:r>
              <a:rPr lang="ru-RU" sz="3200" dirty="0"/>
              <a:t>не является обязательной.</a:t>
            </a:r>
          </a:p>
          <a:p>
            <a:r>
              <a:rPr lang="en-US" sz="3200" dirty="0"/>
              <a:t>2. </a:t>
            </a:r>
            <a:r>
              <a:rPr lang="ru-RU" sz="3200" dirty="0"/>
              <a:t>Части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3200" dirty="0"/>
              <a:t> </a:t>
            </a:r>
            <a:r>
              <a:rPr lang="ru-RU" sz="3200" dirty="0"/>
              <a:t>можно группировать: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инструкции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200" dirty="0"/>
          </a:p>
          <a:p>
            <a:r>
              <a:rPr lang="en-US" sz="3200" dirty="0"/>
              <a:t>3. </a:t>
            </a:r>
            <a:r>
              <a:rPr lang="ru-RU" sz="3200" dirty="0"/>
              <a:t>Набор инструкций после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3200" dirty="0"/>
              <a:t> (</a:t>
            </a: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3200" dirty="0"/>
              <a:t>) </a:t>
            </a:r>
            <a:r>
              <a:rPr lang="ru-RU" sz="3200" dirty="0"/>
              <a:t>может, </a:t>
            </a:r>
            <a:r>
              <a:rPr lang="ru-RU" sz="3200" b="1" dirty="0"/>
              <a:t>но не обязан</a:t>
            </a:r>
            <a:r>
              <a:rPr lang="ru-RU" sz="3200" dirty="0"/>
              <a:t>, завершаться переходом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122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switch – </a:t>
            </a:r>
            <a:r>
              <a:rPr lang="ru-RU" dirty="0"/>
              <a:t>пример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Date().getDay())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day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day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day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1201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switch – </a:t>
            </a:r>
            <a:r>
              <a:rPr lang="ru-RU" dirty="0"/>
              <a:t>пример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94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&lt; 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&gt;= 0 &amp;&amp; x &lt;= 100: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"Between 0 and 100"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"More than 100"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102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do-while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Циклы работают, пока </a:t>
            </a:r>
            <a:r>
              <a:rPr lang="ru-RU" sz="3200" i="1" dirty="0">
                <a:solidFill>
                  <a:schemeClr val="tx1"/>
                </a:solidFill>
              </a:rPr>
              <a:t>выражение</a:t>
            </a:r>
            <a:r>
              <a:rPr lang="ru-RU" sz="3200" dirty="0"/>
              <a:t>, приведённое к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ru-RU" sz="3200" dirty="0"/>
              <a:t>равно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Обратите внимание на обязательную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3200" dirty="0"/>
              <a:t> в цикле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200" dirty="0"/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01353"/>
              </p:ext>
            </p:extLst>
          </p:nvPr>
        </p:nvGraphicFramePr>
        <p:xfrm>
          <a:off x="1097280" y="1845734"/>
          <a:ext cx="10058400" cy="140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7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0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0807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выражение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инструкция</a:t>
                      </a:r>
                      <a:endParaRPr lang="en-US" sz="28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инструкция</a:t>
                      </a:r>
                    </a:p>
                    <a:p>
                      <a:r>
                        <a:rPr lang="ru-RU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2800" i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выражение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9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88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инкремент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endParaRPr lang="en-US" sz="28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i="1" dirty="0"/>
              <a:t>Инициализация</a:t>
            </a:r>
            <a:r>
              <a:rPr lang="ru-RU" sz="3200" dirty="0"/>
              <a:t> выполняется один раз. Обычно задаётся счетчик цикла. </a:t>
            </a:r>
            <a:r>
              <a:rPr lang="ru-RU" sz="3200" dirty="0" smtClean="0"/>
              <a:t>Можно использовать </a:t>
            </a:r>
            <a:r>
              <a:rPr lang="ru-RU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3200" dirty="0"/>
              <a:t>,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3200" dirty="0"/>
              <a:t>,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/>
              <a:t>Выражение </a:t>
            </a:r>
            <a:r>
              <a:rPr lang="ru-RU" sz="3200" i="1" dirty="0"/>
              <a:t>проверки</a:t>
            </a:r>
            <a:r>
              <a:rPr lang="ru-RU" sz="3200" dirty="0"/>
              <a:t> вычисляется перед каждой итерацией цикла. Цикла работает, пока получаем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  <a:p>
            <a:r>
              <a:rPr lang="ru-RU" sz="3200" dirty="0"/>
              <a:t>Выражение </a:t>
            </a:r>
            <a:r>
              <a:rPr lang="ru-RU" sz="3200" i="1" dirty="0"/>
              <a:t>инкремента</a:t>
            </a:r>
            <a:r>
              <a:rPr lang="ru-RU" sz="3200" dirty="0"/>
              <a:t> вычисляется в конце цикла. Обычно это изменение счётчика цикла.</a:t>
            </a:r>
          </a:p>
        </p:txBody>
      </p:sp>
    </p:spTree>
    <p:extLst>
      <p:ext uri="{BB962C8B-B14F-4D97-AF65-F5344CB8AC3E}">
        <p14:creationId xmlns:p14="http://schemas.microsoft.com/office/powerpoint/2010/main" val="3467383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–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0; count &lt; 10; count++)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alert(count);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 j;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0, j = 10; i &lt; 10; i++, j--)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sum += i * j;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tail(o) {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последний элемент в списке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 o.next; o = o.next) 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97280" y="2904334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97280" y="446396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6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ru-RU" dirty="0"/>
              <a:t>и </a:t>
            </a:r>
            <a:r>
              <a:rPr lang="en-US" dirty="0" err="1"/>
              <a:t>const</a:t>
            </a:r>
            <a:r>
              <a:rPr lang="ru-RU" dirty="0"/>
              <a:t> в заголовке цикла</a:t>
            </a:r>
            <a:r>
              <a:rPr lang="en-US" dirty="0"/>
              <a:t> 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Переменная в заголовке цикла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/>
              <a:t> </a:t>
            </a:r>
            <a:r>
              <a:rPr lang="ru-RU" sz="3200" dirty="0"/>
              <a:t>может быть объявлена с помощью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/>
              <a:t>.</a:t>
            </a:r>
            <a:r>
              <a:rPr lang="ru-RU" sz="3200" dirty="0"/>
              <a:t> В этом случае: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создаётся неявный блок, содержащий объявление переменной и цикл;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переменная </a:t>
            </a:r>
            <a:r>
              <a:rPr lang="ru-RU" sz="3000" dirty="0" err="1"/>
              <a:t>переобъявляется</a:t>
            </a:r>
            <a:r>
              <a:rPr lang="ru-RU" sz="3000" dirty="0"/>
              <a:t> на каждой итерации (значение переменной соответствует итерации).</a:t>
            </a:r>
          </a:p>
        </p:txBody>
      </p:sp>
    </p:spTree>
    <p:extLst>
      <p:ext uri="{BB962C8B-B14F-4D97-AF65-F5344CB8AC3E}">
        <p14:creationId xmlns:p14="http://schemas.microsoft.com/office/powerpoint/2010/main" val="14981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ru-RU" dirty="0"/>
              <a:t>и </a:t>
            </a:r>
            <a:r>
              <a:rPr lang="en-US" dirty="0" err="1"/>
              <a:t>const</a:t>
            </a:r>
            <a:r>
              <a:rPr lang="ru-RU" dirty="0"/>
              <a:t> в заголовке цикла</a:t>
            </a:r>
            <a:r>
              <a:rPr lang="en-US" dirty="0"/>
              <a:t> 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sng" dirty="0"/>
              <a:t>Что написали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тело цикла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/>
              <a:t>Внутренняя трансляция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0; k &lt; 5; k++)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новое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каждую итерацию!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k;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тело цикла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47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/ 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переменная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endParaRPr lang="en-US" sz="2800" i="1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dirty="0"/>
              <a:t>Этот цикл выполнят перебор имён свойств объекта (а имя свойства – это всегда строка):</a:t>
            </a: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</a:t>
            </a:r>
            <a:r>
              <a:rPr lang="ru-RU" sz="3200" dirty="0"/>
              <a:t> – выражение, которое преобразуется в объект.</a:t>
            </a: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переменная</a:t>
            </a:r>
            <a:r>
              <a:rPr lang="ru-RU" sz="3200" dirty="0"/>
              <a:t>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инструкция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3200" dirty="0"/>
              <a:t>левостороннее 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185562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массива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При деструктуризации массива могут использоваться: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Запятые для отбрасывания значений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Значения по умолчанию для переменных (без них –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200" dirty="0"/>
              <a:t>)</a:t>
            </a:r>
            <a:r>
              <a:rPr lang="ru-RU" sz="3200" dirty="0"/>
              <a:t>. </a:t>
            </a:r>
            <a:endParaRPr lang="en-US" sz="3200" dirty="0" smtClean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ru-RU" sz="3200" dirty="0" smtClean="0"/>
              <a:t>В </a:t>
            </a:r>
            <a:r>
              <a:rPr lang="ru-RU" sz="3200" dirty="0"/>
              <a:t>качестве значения по умолчанию можно использовать выражение (включая вызов функции).</a:t>
            </a:r>
            <a:endParaRPr lang="en-US" sz="3200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ru-RU" sz="3200" dirty="0"/>
              <a:t> Оператор </a:t>
            </a:r>
            <a:r>
              <a:rPr lang="ru-RU" sz="3200" dirty="0" smtClean="0"/>
              <a:t>расширения 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ru-RU" sz="3200" dirty="0" smtClean="0"/>
              <a:t> </a:t>
            </a:r>
            <a:r>
              <a:rPr lang="ru-RU" sz="3200" dirty="0"/>
              <a:t>для получения в переменную остатка массива в виде массива.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1787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/ in –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значений свойств объекта</a:t>
            </a: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bj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rop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копируем имена свойств в массив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[], i = 0;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(a[i++]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bj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;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пустое тело цикла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перебор массива (так как индексы – это свойства)</a:t>
            </a:r>
            <a:endParaRPr lang="ru-RU" sz="26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alert(a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33906" y="325741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97280" y="4887043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52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/ 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ru-RU" sz="3200" dirty="0"/>
              <a:t>Цикл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3200" dirty="0"/>
              <a:t> </a:t>
            </a:r>
            <a:r>
              <a:rPr lang="ru-RU" sz="3200" dirty="0"/>
              <a:t>перебирает только </a:t>
            </a:r>
            <a:r>
              <a:rPr lang="ru-RU" sz="3200" i="1" dirty="0"/>
              <a:t>перечислимые свойства</a:t>
            </a:r>
            <a:r>
              <a:rPr lang="ru-RU" sz="3200" dirty="0"/>
              <a:t> объекта (как сделать у объекта свойство перечислимым или не перечислимым – это рассмотрим позже).</a:t>
            </a:r>
          </a:p>
          <a:p>
            <a:pPr>
              <a:spcBef>
                <a:spcPts val="2400"/>
              </a:spcBef>
            </a:pPr>
            <a:r>
              <a:rPr lang="ru-RU" sz="3200" dirty="0"/>
              <a:t>Перебираются свойства, которые есть и в объекте, и во всех его прототипах.</a:t>
            </a:r>
          </a:p>
          <a:p>
            <a:pPr>
              <a:spcBef>
                <a:spcPts val="2400"/>
              </a:spcBef>
            </a:pPr>
            <a:r>
              <a:rPr lang="ru-RU" sz="3200" dirty="0"/>
              <a:t>Обычно порядок перебора соответствует порядку определения свойств (свойства прототипов – в конце), но спецификация не даёт указаний на этот счёт.</a:t>
            </a:r>
          </a:p>
        </p:txBody>
      </p:sp>
    </p:spTree>
    <p:extLst>
      <p:ext uri="{BB962C8B-B14F-4D97-AF65-F5344CB8AC3E}">
        <p14:creationId xmlns:p14="http://schemas.microsoft.com/office/powerpoint/2010/main" val="4212387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/ of </a:t>
            </a:r>
            <a:r>
              <a:rPr lang="ru-RU" dirty="0"/>
              <a:t>и итерируемые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i="1" dirty="0"/>
              <a:t>Итерируемые</a:t>
            </a:r>
            <a:r>
              <a:rPr lang="ru-RU" sz="3200" dirty="0"/>
              <a:t> (или «перебираемые») объекты – такие объекты, содержимое которых можно перебрать в цикле. Примеры итерируемых объектов: массив, строка.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Для перебора итерируемых объектов в </a:t>
            </a:r>
            <a:r>
              <a:rPr lang="en-US" sz="3200" dirty="0"/>
              <a:t>ECMAScript 201</a:t>
            </a:r>
            <a:r>
              <a:rPr lang="ru-RU" sz="3200" dirty="0"/>
              <a:t>5</a:t>
            </a:r>
            <a:r>
              <a:rPr lang="en-US" sz="3200" dirty="0"/>
              <a:t> </a:t>
            </a:r>
            <a:r>
              <a:rPr lang="ru-RU" sz="3200" dirty="0"/>
              <a:t>используется новый цикл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3200" dirty="0"/>
              <a:t>: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переменная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итерируемый объект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49668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циклов </a:t>
            </a:r>
            <a:r>
              <a:rPr lang="en-US" dirty="0"/>
              <a:t>for/of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2, 3];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итерируемый объект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затем 2, затем 3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выведет по одной букве: H, e, l, l, o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2873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Отступление – метки инструкций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8544"/>
          </a:xfrm>
        </p:spPr>
        <p:txBody>
          <a:bodyPr>
            <a:noAutofit/>
          </a:bodyPr>
          <a:lstStyle/>
          <a:p>
            <a:r>
              <a:rPr lang="ru-RU" sz="3200" dirty="0"/>
              <a:t>В скрипте</a:t>
            </a:r>
            <a:r>
              <a:rPr lang="en-US" sz="3200" dirty="0"/>
              <a:t> </a:t>
            </a:r>
            <a:r>
              <a:rPr lang="ru-RU" sz="3200" dirty="0"/>
              <a:t>любая инструкция может быть помечена:</a:t>
            </a:r>
          </a:p>
          <a:p>
            <a:pPr>
              <a:spcBef>
                <a:spcPts val="600"/>
              </a:spcBef>
            </a:pP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идентификаторМетки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</a:p>
          <a:p>
            <a:pPr marL="715518" lvl="1" indent="-514350">
              <a:spcBef>
                <a:spcPts val="1800"/>
              </a:spcBef>
              <a:buFont typeface="+mj-lt"/>
              <a:buAutoNum type="arabicPeriod"/>
            </a:pPr>
            <a:r>
              <a:rPr lang="ru-RU" sz="3000" dirty="0"/>
              <a:t>Метки используются для переходов при помощи инструкций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sz="3000" dirty="0"/>
              <a:t> или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ru-RU" sz="3000" dirty="0"/>
              <a:t>.</a:t>
            </a:r>
          </a:p>
          <a:p>
            <a:pPr marL="715518" lvl="1" indent="-514350">
              <a:buFont typeface="+mj-lt"/>
              <a:buAutoNum type="arabicPeriod"/>
            </a:pPr>
            <a:r>
              <a:rPr lang="ru-RU" sz="3000" dirty="0"/>
              <a:t>Переход на метки работает только внутри тех инструкций, к которым метки применяются.</a:t>
            </a:r>
          </a:p>
          <a:p>
            <a:pPr>
              <a:spcBef>
                <a:spcPts val="1800"/>
              </a:spcBef>
            </a:pPr>
            <a:r>
              <a:rPr lang="ru-RU" sz="3200" b="1" dirty="0"/>
              <a:t>Вывод</a:t>
            </a:r>
            <a:r>
              <a:rPr lang="ru-RU" sz="3200" dirty="0"/>
              <a:t>: метки применяют для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4370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break</a:t>
            </a:r>
            <a:r>
              <a:rPr lang="ru-RU" dirty="0"/>
              <a:t> – первая форма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3200" dirty="0"/>
          </a:p>
          <a:p>
            <a:r>
              <a:rPr lang="ru-RU" sz="3200" dirty="0"/>
              <a:t>Эта форма используется для выхода из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3200" dirty="0"/>
              <a:t> </a:t>
            </a:r>
            <a:r>
              <a:rPr lang="ru-RU" sz="3200" dirty="0"/>
              <a:t>или для выхода из цикла (самого внутреннего цикла, если циклы вложены)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027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break</a:t>
            </a:r>
            <a:r>
              <a:rPr lang="ru-RU" dirty="0"/>
              <a:t> – вторая форма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идентификаторМетки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3200" dirty="0"/>
          </a:p>
          <a:p>
            <a:r>
              <a:rPr lang="ru-RU" sz="3200" dirty="0"/>
              <a:t>В этой форме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sz="3200" dirty="0"/>
              <a:t> выполняет переход на </a:t>
            </a:r>
            <a:r>
              <a:rPr lang="ru-RU" sz="3200" b="1" dirty="0"/>
              <a:t>следующую</a:t>
            </a:r>
            <a:r>
              <a:rPr lang="ru-RU" sz="3200" dirty="0"/>
              <a:t> инструкцию </a:t>
            </a:r>
            <a:r>
              <a:rPr lang="ru-RU" sz="3200" b="1" dirty="0"/>
              <a:t>за помеченной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148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break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15; j++)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== 5 &amp;&amp; j == 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 + j);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выведет 10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215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continue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Как 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3200" dirty="0"/>
              <a:t>, </a:t>
            </a:r>
            <a:r>
              <a:rPr lang="ru-RU" sz="3200" dirty="0"/>
              <a:t>эта инструкция существует в двух формах</a:t>
            </a:r>
            <a:r>
              <a:rPr lang="en-US" sz="3200" dirty="0"/>
              <a:t>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идентификаторМетки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3200" dirty="0"/>
          </a:p>
          <a:p>
            <a:r>
              <a:rPr lang="ru-RU" sz="3200" dirty="0"/>
              <a:t>Используется </a:t>
            </a:r>
            <a:r>
              <a:rPr lang="ru-RU" sz="3200" b="1" dirty="0"/>
              <a:t>только в циклах</a:t>
            </a:r>
            <a:r>
              <a:rPr lang="ru-RU" sz="3200" dirty="0"/>
              <a:t> для запуска следующей итерации. Если используется с меткой, то запускается следующая итерация помеченного цикла.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4313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continue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Особенность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3200" dirty="0"/>
              <a:t> </a:t>
            </a:r>
            <a:r>
              <a:rPr lang="ru-RU" sz="3200" dirty="0"/>
              <a:t>в разных циклах: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 цикле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ru-RU" sz="3200" dirty="0"/>
              <a:t> в начале цикла проверяется снова, и если оно равно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тело цикла выполняется с начала.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 цикле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/>
              <a:t> </a:t>
            </a:r>
            <a:r>
              <a:rPr lang="ru-RU" sz="3200" dirty="0"/>
              <a:t>вычисляется выражение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инкремента</a:t>
            </a:r>
            <a:r>
              <a:rPr lang="ru-RU" sz="3200" dirty="0"/>
              <a:t>, и снова вычисляется выражение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проверки</a:t>
            </a:r>
            <a:r>
              <a:rPr lang="ru-RU" sz="3200" dirty="0"/>
              <a:t>, чтобы понять, следует ли выполнять следующую итерацию.</a:t>
            </a:r>
          </a:p>
        </p:txBody>
      </p:sp>
    </p:spTree>
    <p:extLst>
      <p:ext uri="{BB962C8B-B14F-4D97-AF65-F5344CB8AC3E}">
        <p14:creationId xmlns:p14="http://schemas.microsoft.com/office/powerpoint/2010/main" val="132391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массива –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пропускаем первый и третий, игнорируем пятый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b] = [1, 2, 3, 4, 5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endParaRPr lang="ru-RU" sz="2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10,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z] = [1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1, y = 10, z =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[firts, ...rest] </a:t>
            </a:r>
            <a:r>
              <a:rPr lang="da-DK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[1, 2, 3, 4, 5];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rest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массив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34822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continue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= 0;</a:t>
            </a: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0; i &lt; data.length; i++)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 обрабатывать неопределённые данные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(!data[i])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+= data[i];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37625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return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Инструкция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ru-RU" sz="3200" dirty="0"/>
              <a:t>осуществляет немедленный выход из функции, возвращая указанное значение или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3200" dirty="0"/>
              <a:t>:</a:t>
            </a:r>
            <a:endParaRPr lang="en-US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3200" dirty="0"/>
          </a:p>
          <a:p>
            <a:r>
              <a:rPr lang="ru-RU" sz="3200" dirty="0"/>
              <a:t>Инструкция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ru-RU" sz="3200" dirty="0"/>
              <a:t>используется только в функциях.</a:t>
            </a:r>
          </a:p>
        </p:txBody>
      </p:sp>
    </p:spTree>
    <p:extLst>
      <p:ext uri="{BB962C8B-B14F-4D97-AF65-F5344CB8AC3E}">
        <p14:creationId xmlns:p14="http://schemas.microsoft.com/office/powerpoint/2010/main" val="1493846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Генерация исключения выполняется инструкцией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3200" dirty="0"/>
              <a:t>:</a:t>
            </a:r>
            <a:endParaRPr lang="en-US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3200" dirty="0"/>
          </a:p>
          <a:p>
            <a:r>
              <a:rPr lang="ru-RU" sz="3200" dirty="0"/>
              <a:t>Здесь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ru-RU" sz="3200" dirty="0"/>
              <a:t> может иметь </a:t>
            </a:r>
            <a:r>
              <a:rPr lang="ru-RU" sz="3200" b="1" dirty="0"/>
              <a:t>любой тип результата</a:t>
            </a:r>
            <a:r>
              <a:rPr lang="ru-RU" sz="3200" dirty="0"/>
              <a:t>. Существует стандартный конструктор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Error()</a:t>
            </a:r>
            <a:r>
              <a:rPr lang="ru-RU" sz="3200" dirty="0"/>
              <a:t>, которому передаётся строка с описанием ошибки (она сохраняется в объекте исключения в свойстве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352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Случай 1</a:t>
            </a:r>
            <a:r>
              <a:rPr lang="ru-RU" sz="3200" dirty="0"/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3200" dirty="0"/>
              <a:t> используется внутри функции.</a:t>
            </a:r>
          </a:p>
          <a:p>
            <a:r>
              <a:rPr lang="ru-RU" sz="3200" dirty="0"/>
              <a:t>Выполнение функции прекращается, управление передаётся на ближайший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3200" dirty="0"/>
              <a:t> </a:t>
            </a:r>
            <a:r>
              <a:rPr lang="ru-RU" sz="3200" dirty="0"/>
              <a:t>в стеке вызова.</a:t>
            </a:r>
          </a:p>
          <a:p>
            <a:r>
              <a:rPr lang="ru-RU" sz="3200" dirty="0"/>
              <a:t>Если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3200" dirty="0"/>
              <a:t> </a:t>
            </a:r>
            <a:r>
              <a:rPr lang="ru-RU" sz="3200" dirty="0"/>
              <a:t>отсутствует, прекращается выполнения всего скрипта (но не других скриптов на странице).</a:t>
            </a:r>
          </a:p>
        </p:txBody>
      </p:sp>
    </p:spTree>
    <p:extLst>
      <p:ext uri="{BB962C8B-B14F-4D97-AF65-F5344CB8AC3E}">
        <p14:creationId xmlns:p14="http://schemas.microsoft.com/office/powerpoint/2010/main" val="3382550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Случай 2</a:t>
            </a:r>
            <a:r>
              <a:rPr lang="ru-RU" sz="3200" dirty="0"/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3200" dirty="0"/>
              <a:t> используется вне функции (</a:t>
            </a:r>
            <a:r>
              <a:rPr lang="ru-RU" sz="3200" spc="-60" dirty="0"/>
              <a:t>«глобально»</a:t>
            </a:r>
            <a:r>
              <a:rPr lang="ru-RU" sz="3200" dirty="0"/>
              <a:t>).</a:t>
            </a:r>
          </a:p>
          <a:p>
            <a:r>
              <a:rPr lang="ru-RU" sz="3200" dirty="0"/>
              <a:t>Если есть обрамляющий блок обработки исключений, управление передаётся на его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sz="3200" dirty="0"/>
              <a:t>.</a:t>
            </a:r>
          </a:p>
          <a:p>
            <a:r>
              <a:rPr lang="ru-RU" sz="3200" dirty="0"/>
              <a:t>Если обрамляющий блок обработки</a:t>
            </a:r>
            <a:r>
              <a:rPr lang="en-US" sz="3200" dirty="0"/>
              <a:t> </a:t>
            </a:r>
            <a:r>
              <a:rPr lang="ru-RU" sz="3200" dirty="0"/>
              <a:t>отсутствует, прекращается выполнения всего скрипта (но не других скриптов на странице).</a:t>
            </a:r>
          </a:p>
        </p:txBody>
      </p:sp>
    </p:spTree>
    <p:extLst>
      <p:ext uri="{BB962C8B-B14F-4D97-AF65-F5344CB8AC3E}">
        <p14:creationId xmlns:p14="http://schemas.microsoft.com/office/powerpoint/2010/main" val="3401257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factorial(n)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(n &lt; 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Error(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"n cannot be negative"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6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*=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39169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инструкции, могущие сгенерировать исключение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блок обработки исключений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инструкции, которые выполняются всегда,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независимо от того, что произошло в блоке 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59115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Все фигурные и круглые скобки обязательны.</a:t>
            </a:r>
          </a:p>
          <a:p>
            <a:endParaRPr lang="ru-RU" sz="3200" dirty="0"/>
          </a:p>
          <a:p>
            <a:r>
              <a:rPr lang="ru-RU" sz="3200" dirty="0"/>
              <a:t>Присутствует или блок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200" dirty="0"/>
              <a:t>, </a:t>
            </a:r>
            <a:r>
              <a:rPr lang="ru-RU" sz="3200" dirty="0"/>
              <a:t>или блок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200" dirty="0"/>
              <a:t>, </a:t>
            </a:r>
            <a:r>
              <a:rPr lang="ru-RU" sz="3200" dirty="0"/>
              <a:t>или оба.</a:t>
            </a:r>
          </a:p>
          <a:p>
            <a:endParaRPr lang="ru-RU" sz="3200" dirty="0"/>
          </a:p>
          <a:p>
            <a:r>
              <a:rPr lang="ru-RU" sz="3200" dirty="0"/>
              <a:t>Переменная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dirty="0"/>
              <a:t> (</a:t>
            </a:r>
            <a:r>
              <a:rPr lang="ru-RU" sz="3200" dirty="0"/>
              <a:t>имя может быть любым) видима только 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200" dirty="0"/>
              <a:t>-</a:t>
            </a:r>
            <a:r>
              <a:rPr lang="ru-RU" sz="3200" dirty="0"/>
              <a:t>блоке и имеет значение, которое указывали после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ru-RU" sz="3200" dirty="0"/>
              <a:t>при генерации исключения.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978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блоке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3200" dirty="0"/>
              <a:t> можно обработать исключение или (и) сгенерировать исключение повторно.</a:t>
            </a:r>
          </a:p>
          <a:p>
            <a:r>
              <a:rPr lang="ru-RU" sz="3200" dirty="0"/>
              <a:t>Блок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200" dirty="0"/>
              <a:t> </a:t>
            </a:r>
            <a:r>
              <a:rPr lang="ru-RU" sz="3200" dirty="0"/>
              <a:t>выполняется, если блок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3200" dirty="0"/>
              <a:t> </a:t>
            </a:r>
            <a:r>
              <a:rPr lang="ru-RU" sz="3200" dirty="0"/>
              <a:t>завершился: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000" dirty="0"/>
              <a:t>как обычно, достигнув конца блока;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000" dirty="0"/>
              <a:t>из-за инструкции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3000" dirty="0"/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ru-RU" sz="3000" dirty="0"/>
              <a:t> или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  <a:r>
              <a:rPr lang="ru-RU" sz="3000" dirty="0"/>
              <a:t> 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000" dirty="0"/>
              <a:t>с исключением, обработанным в блоке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ru-RU" sz="3000" dirty="0"/>
              <a:t>с не перехваченным исключением, которое продолжает своё распространение на более высокие уровни.</a:t>
            </a:r>
          </a:p>
        </p:txBody>
      </p:sp>
    </p:spTree>
    <p:extLst>
      <p:ext uri="{BB962C8B-B14F-4D97-AF65-F5344CB8AC3E}">
        <p14:creationId xmlns:p14="http://schemas.microsoft.com/office/powerpoint/2010/main" val="3333025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finally – </a:t>
            </a:r>
            <a:r>
              <a:rPr lang="ru-RU" dirty="0"/>
              <a:t>«вопрос из зала»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88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вернёт 10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f();</a:t>
            </a:r>
          </a:p>
        </p:txBody>
      </p:sp>
    </p:spTree>
    <p:extLst>
      <p:ext uri="{BB962C8B-B14F-4D97-AF65-F5344CB8AC3E}">
        <p14:creationId xmlns:p14="http://schemas.microsoft.com/office/powerpoint/2010/main" val="40400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массива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Термин «деструктуризация массива» используется в спецификации, но он не </a:t>
            </a:r>
            <a:r>
              <a:rPr lang="ru-RU" sz="3200" dirty="0" smtClean="0"/>
              <a:t>совсем точен</a:t>
            </a:r>
            <a:r>
              <a:rPr lang="ru-RU" sz="3200" dirty="0"/>
              <a:t>. На самом </a:t>
            </a:r>
            <a:r>
              <a:rPr lang="ru-RU" sz="3200" dirty="0" smtClean="0"/>
              <a:t>деле </a:t>
            </a:r>
            <a:r>
              <a:rPr lang="ru-RU" sz="3200" dirty="0"/>
              <a:t>деструктуризация работает для </a:t>
            </a:r>
            <a:r>
              <a:rPr lang="ru-RU" sz="3200" b="1" dirty="0"/>
              <a:t>итерируемого объекта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b]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pt-B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"f"; b = "o</a:t>
            </a:r>
            <a:r>
              <a:rPr lang="pt-BR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769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Синтаксис инструкции:</a:t>
            </a:r>
            <a:endParaRPr lang="en-US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debugger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400" dirty="0"/>
          </a:p>
          <a:p>
            <a:r>
              <a:rPr lang="ru-RU" sz="3200" dirty="0"/>
              <a:t>Назначение инструкции: если производится отладка скрипта, движок </a:t>
            </a:r>
            <a:r>
              <a:rPr lang="en-US" sz="3200" dirty="0"/>
              <a:t>JS </a:t>
            </a:r>
            <a:r>
              <a:rPr lang="ru-RU" sz="3200" i="1" dirty="0"/>
              <a:t>может</a:t>
            </a:r>
            <a:r>
              <a:rPr lang="ru-RU" sz="3200" dirty="0"/>
              <a:t> вызвать на этой инструкции точку прерывания при вычислении.</a:t>
            </a:r>
          </a:p>
          <a:p>
            <a:endParaRPr lang="ru-RU" sz="2400" dirty="0"/>
          </a:p>
          <a:p>
            <a:r>
              <a:rPr lang="ru-RU" sz="3200"/>
              <a:t>*) это редко </a:t>
            </a:r>
            <a:r>
              <a:rPr lang="ru-RU" sz="3200" dirty="0"/>
              <a:t>используемая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30562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Базовый синтаксис: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{prop1, prop2} = {prop1: …, prop2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 };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ru-RU" sz="3200" dirty="0"/>
              <a:t>Справа – существующий объект, который разбиваем.</a:t>
            </a:r>
          </a:p>
          <a:p>
            <a:r>
              <a:rPr lang="ru-RU" sz="3200" dirty="0"/>
              <a:t>Слева – </a:t>
            </a:r>
            <a:r>
              <a:rPr lang="ru-RU" sz="3200" b="1" dirty="0"/>
              <a:t>список </a:t>
            </a:r>
            <a:r>
              <a:rPr lang="ru-RU" sz="3200" b="1" dirty="0" smtClean="0"/>
              <a:t>переменных</a:t>
            </a:r>
            <a:r>
              <a:rPr lang="ru-RU" sz="3200" dirty="0" smtClean="0"/>
              <a:t>, </a:t>
            </a:r>
            <a:r>
              <a:rPr lang="ru-RU" sz="3200" dirty="0"/>
              <a:t>соответствующих свойствами (по </a:t>
            </a:r>
            <a:r>
              <a:rPr lang="ru-RU" sz="3200" dirty="0" smtClean="0"/>
              <a:t>имени).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707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объекта –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options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title: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"Menu"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width: 100,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height: 200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 переменные получат значения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width, height} = options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6420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3685</Words>
  <Application>Microsoft Office PowerPoint</Application>
  <PresentationFormat>Широкоэкранный</PresentationFormat>
  <Paragraphs>566</Paragraphs>
  <Slides>70</Slides>
  <Notes>21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5" baseType="lpstr"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Деструктурирующее присваивание</vt:lpstr>
      <vt:lpstr>Деструктуризация – простые примеры</vt:lpstr>
      <vt:lpstr>Деструктуризация массива</vt:lpstr>
      <vt:lpstr>Деструктуризация массива – примеры</vt:lpstr>
      <vt:lpstr>Деструктуризация массива</vt:lpstr>
      <vt:lpstr>Деструктуризация объекта</vt:lpstr>
      <vt:lpstr>Деструктуризация объекта – пример</vt:lpstr>
      <vt:lpstr>Деструктуризация объекта – нюансы</vt:lpstr>
      <vt:lpstr>Инструкции</vt:lpstr>
      <vt:lpstr>Пустые инструкции</vt:lpstr>
      <vt:lpstr>Составные инструкции</vt:lpstr>
      <vt:lpstr>Инструкции-выражения</vt:lpstr>
      <vt:lpstr>Инструкция var</vt:lpstr>
      <vt:lpstr>Инструкция var – примеры</vt:lpstr>
      <vt:lpstr>Инструкция var – ловушка!</vt:lpstr>
      <vt:lpstr>Инструкция var</vt:lpstr>
      <vt:lpstr>Область видимости переменной</vt:lpstr>
      <vt:lpstr>Глобальная область видимости</vt:lpstr>
      <vt:lpstr>Локальная область видимости</vt:lpstr>
      <vt:lpstr>Подъём локальной переменной</vt:lpstr>
      <vt:lpstr>Подъём локальной переменной</vt:lpstr>
      <vt:lpstr>Подъём локальной переменной</vt:lpstr>
      <vt:lpstr>Подъём глобальной переменной</vt:lpstr>
      <vt:lpstr>Следствие variable hoisting – 1</vt:lpstr>
      <vt:lpstr>Следствие variable hoisting – 2</vt:lpstr>
      <vt:lpstr>Переменные как свойства</vt:lpstr>
      <vt:lpstr>Переменные как свойства</vt:lpstr>
      <vt:lpstr>Переменные как свойства</vt:lpstr>
      <vt:lpstr>Объявление переменных: let и const</vt:lpstr>
      <vt:lpstr>let – пример</vt:lpstr>
      <vt:lpstr>const – пример</vt:lpstr>
      <vt:lpstr>Инструкция function</vt:lpstr>
      <vt:lpstr>Инструкция function – вложение</vt:lpstr>
      <vt:lpstr>Инструкция function</vt:lpstr>
      <vt:lpstr>Инструкция if</vt:lpstr>
      <vt:lpstr>Приведение типов: напоминание</vt:lpstr>
      <vt:lpstr>Инструкция switch</vt:lpstr>
      <vt:lpstr>Инструкция switch</vt:lpstr>
      <vt:lpstr>Инструкция switch</vt:lpstr>
      <vt:lpstr>Инструкция switch – пример 1</vt:lpstr>
      <vt:lpstr>Инструкция switch – пример 2</vt:lpstr>
      <vt:lpstr>Циклы while и do-while</vt:lpstr>
      <vt:lpstr>Цикл for</vt:lpstr>
      <vt:lpstr>Цикл for – примеры</vt:lpstr>
      <vt:lpstr>let и const в заголовке цикла for</vt:lpstr>
      <vt:lpstr>let и const в заголовке цикла for</vt:lpstr>
      <vt:lpstr>Цикл for / in</vt:lpstr>
      <vt:lpstr>Цикл for / in – примеры</vt:lpstr>
      <vt:lpstr>Цикл for / in</vt:lpstr>
      <vt:lpstr>Цикл for / of и итерируемые объекты</vt:lpstr>
      <vt:lpstr>Примеры циклов for/of</vt:lpstr>
      <vt:lpstr>Отступление – метки инструкций</vt:lpstr>
      <vt:lpstr>Инструкция break – первая форма</vt:lpstr>
      <vt:lpstr>Инструкция break – вторая форма</vt:lpstr>
      <vt:lpstr>Инструкция break – пример</vt:lpstr>
      <vt:lpstr>Инструкция continue</vt:lpstr>
      <vt:lpstr>Инструкция continue</vt:lpstr>
      <vt:lpstr>Инструкция continue – пример</vt:lpstr>
      <vt:lpstr>Инструкция return</vt:lpstr>
      <vt:lpstr>Генерация исключений</vt:lpstr>
      <vt:lpstr>Генерация исключений</vt:lpstr>
      <vt:lpstr>Генерация исключений</vt:lpstr>
      <vt:lpstr>Генерация исключений – пример</vt:lpstr>
      <vt:lpstr>Обработка исключений</vt:lpstr>
      <vt:lpstr>Обработка исключений</vt:lpstr>
      <vt:lpstr>Обработка исключений</vt:lpstr>
      <vt:lpstr>Блок finally – «вопрос из зала»</vt:lpstr>
      <vt:lpstr>Инструкция debugger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2016-09-20T20:29:52Z</dcterms:created>
  <dcterms:modified xsi:type="dcterms:W3CDTF">2019-03-11T10:04:07Z</dcterms:modified>
</cp:coreProperties>
</file>