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1"/>
  </p:sldMasterIdLst>
  <p:notesMasterIdLst>
    <p:notesMasterId r:id="rId58"/>
  </p:notesMasterIdLst>
  <p:sldIdLst>
    <p:sldId id="280" r:id="rId2"/>
    <p:sldId id="281" r:id="rId3"/>
    <p:sldId id="282" r:id="rId4"/>
    <p:sldId id="283" r:id="rId5"/>
    <p:sldId id="354" r:id="rId6"/>
    <p:sldId id="355" r:id="rId7"/>
    <p:sldId id="292" r:id="rId8"/>
    <p:sldId id="296" r:id="rId9"/>
    <p:sldId id="356" r:id="rId10"/>
    <p:sldId id="357" r:id="rId11"/>
    <p:sldId id="359" r:id="rId12"/>
    <p:sldId id="360" r:id="rId13"/>
    <p:sldId id="350" r:id="rId14"/>
    <p:sldId id="288" r:id="rId15"/>
    <p:sldId id="361" r:id="rId16"/>
    <p:sldId id="312" r:id="rId17"/>
    <p:sldId id="313" r:id="rId18"/>
    <p:sldId id="314" r:id="rId19"/>
    <p:sldId id="315" r:id="rId20"/>
    <p:sldId id="316" r:id="rId21"/>
    <p:sldId id="317" r:id="rId22"/>
    <p:sldId id="338" r:id="rId23"/>
    <p:sldId id="339" r:id="rId24"/>
    <p:sldId id="340" r:id="rId25"/>
    <p:sldId id="341" r:id="rId26"/>
    <p:sldId id="342" r:id="rId27"/>
    <p:sldId id="344" r:id="rId28"/>
    <p:sldId id="291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9" autoAdjust="0"/>
  </p:normalViewPr>
  <p:slideViewPr>
    <p:cSldViewPr snapToGrid="0">
      <p:cViewPr varScale="1">
        <p:scale>
          <a:sx n="99" d="100"/>
          <a:sy n="99" d="100"/>
        </p:scale>
        <p:origin x="8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53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0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5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54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checkStrictMode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проверить, в каком режиме она выполняется.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51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Кстати, </a:t>
            </a:r>
            <a:r>
              <a:rPr lang="en-US" dirty="0"/>
              <a:t>this </a:t>
            </a:r>
            <a:r>
              <a:rPr lang="ru-RU" dirty="0"/>
              <a:t>на</a:t>
            </a:r>
            <a:r>
              <a:rPr lang="ru-RU" baseline="0" dirty="0"/>
              <a:t> запись </a:t>
            </a:r>
            <a:r>
              <a:rPr lang="ru-RU" b="1" baseline="0" dirty="0"/>
              <a:t>не работает</a:t>
            </a:r>
            <a:r>
              <a:rPr lang="ru-RU" baseline="0" dirty="0"/>
              <a:t>:</a:t>
            </a:r>
          </a:p>
          <a:p>
            <a:r>
              <a:rPr lang="en-US" baseline="0" dirty="0"/>
              <a:t>function C() {</a:t>
            </a:r>
          </a:p>
          <a:p>
            <a:r>
              <a:rPr lang="en-US" baseline="0" dirty="0"/>
              <a:t>  </a:t>
            </a:r>
            <a:r>
              <a:rPr lang="en-US" b="1" baseline="0" dirty="0"/>
              <a:t>this = { x: "Alex"};</a:t>
            </a:r>
          </a:p>
          <a:p>
            <a:r>
              <a:rPr lang="en-US" baseline="0" dirty="0"/>
              <a:t>}</a:t>
            </a:r>
            <a:endParaRPr lang="ru-RU" baseline="0" dirty="0"/>
          </a:p>
          <a:p>
            <a:r>
              <a:rPr lang="ru-RU" baseline="0" dirty="0">
                <a:solidFill>
                  <a:srgbClr val="FF0000"/>
                </a:solidFill>
              </a:rPr>
              <a:t>// </a:t>
            </a:r>
            <a:r>
              <a:rPr lang="en-US" sz="12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"ReferenceError: Invalid left-hand side in assignment</a:t>
            </a:r>
            <a:endParaRPr lang="ru-RU" baseline="0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5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</a:t>
            </a:r>
            <a:r>
              <a:rPr lang="en-US" baseline="0" dirty="0"/>
              <a:t> practices </a:t>
            </a:r>
            <a:r>
              <a:rPr lang="ru-RU" baseline="0" dirty="0"/>
              <a:t>всё же говорят, что скобки указываем в любом случае!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96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Карринг (currying) или каррирование — термин функционального программирования, который означает создание новой функции путём фиксирования аргументов существующей.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37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замыкания</a:t>
            </a:r>
            <a:r>
              <a:rPr lang="en-US" baseline="0" dirty="0"/>
              <a:t> </a:t>
            </a:r>
            <a:r>
              <a:rPr lang="ru-RU" baseline="0" dirty="0"/>
              <a:t>функций можно почитать здесь:</a:t>
            </a:r>
          </a:p>
          <a:p>
            <a:r>
              <a:rPr lang="en-US" baseline="0" dirty="0"/>
              <a:t>http://dmitrysoshnikov.com/ecmascript/ru-javascript-the-core/#zamyikaniya</a:t>
            </a:r>
            <a:endParaRPr lang="ru-RU" baseline="0" dirty="0"/>
          </a:p>
          <a:p>
            <a:endParaRPr lang="ru-R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5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Immediately-invoked function expression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IIFE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07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Примечание:</a:t>
            </a:r>
            <a:r>
              <a:rPr lang="ru-RU" baseline="0" dirty="0"/>
              <a:t> в данном примере внешние скобки не нужны!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</a:t>
            </a:r>
            <a:r>
              <a:rPr lang="ru-RU" baseline="0" dirty="0"/>
              <a:t> способ перекликается с работой функции </a:t>
            </a:r>
            <a:r>
              <a:rPr lang="en-US" baseline="0" dirty="0"/>
              <a:t>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9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если </a:t>
            </a:r>
            <a:r>
              <a:rPr lang="en-US" baseline="0" dirty="0"/>
              <a:t> x= 0?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5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 </a:t>
            </a:r>
            <a:r>
              <a:rPr lang="en-US" b="1" dirty="0"/>
              <a:t>arguments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is slow.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JavaScript engines will not actually create the object unless you reference it within a function.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30.0 reveals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 improvement when using named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5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41.xml"/><Relationship Id="rId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</a:t>
            </a:r>
            <a:r>
              <a:rPr lang="ru-RU" dirty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Выражение </a:t>
            </a:r>
            <a:r>
              <a:rPr lang="en-US" dirty="0"/>
              <a:t>function</a:t>
            </a:r>
            <a:r>
              <a:rPr lang="ru-RU" dirty="0"/>
              <a:t>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41280" cy="402336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x; }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factorial(n)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*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factorial(n-1);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0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Стрелочные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ES2015 </a:t>
            </a:r>
            <a:r>
              <a:rPr lang="ru-RU" sz="3200" dirty="0"/>
              <a:t>появились выражения </a:t>
            </a:r>
            <a:r>
              <a:rPr lang="ru-RU" sz="3200" i="1" dirty="0"/>
              <a:t>стрелочных функций </a:t>
            </a:r>
            <a:r>
              <a:rPr lang="ru-RU" sz="3200" dirty="0"/>
              <a:t>–короткий аналог выражений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ru-RU" sz="3200" dirty="0"/>
              <a:t>.</a:t>
            </a:r>
          </a:p>
          <a:p>
            <a:pPr>
              <a:spcBef>
                <a:spcPts val="2400"/>
              </a:spcBef>
            </a:pPr>
            <a:r>
              <a:rPr lang="ru-RU" sz="3200" dirty="0"/>
              <a:t>Общий синтаксис (нестрогая форма):</a:t>
            </a: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 параметров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тело функции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 параметров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endParaRPr lang="en-US" sz="28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700" dirty="0"/>
          </a:p>
          <a:p>
            <a:r>
              <a:rPr lang="ru-RU" sz="3200" dirty="0"/>
              <a:t>Второй случай – значение </a:t>
            </a:r>
            <a:r>
              <a:rPr lang="ru-RU" sz="3200" i="1" dirty="0"/>
              <a:t>выражения</a:t>
            </a:r>
            <a:r>
              <a:rPr lang="ru-RU" sz="3200" dirty="0"/>
              <a:t> возвращается функцией.</a:t>
            </a:r>
          </a:p>
          <a:p>
            <a:endParaRPr lang="ru-RU" sz="28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5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Стрелочные функции – 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function(x) { return x + 1; };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=&gt; x + 1;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один параметр – скобки не нужны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(a, b) =&gt; a + b;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getTime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()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hours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date.getHours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minutes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date.getMinutes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hours +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minutes;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228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Стрелочные функции – 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Стрелочные функции не имеют своего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3200" dirty="0"/>
              <a:t>. Внутри функций-стрелок – тот же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3200" dirty="0"/>
              <a:t>, что и снаружи.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Стрелочные функции нельзя использовать в качестве конструктора, то есть нельзя вызывать через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3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Стрелочные функции не имеют своего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</a:t>
            </a:r>
            <a:r>
              <a:rPr lang="ru-RU" sz="3200" dirty="0"/>
              <a:t>. В качестве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</a:t>
            </a:r>
            <a:r>
              <a:rPr lang="ru-RU" sz="3200" dirty="0"/>
              <a:t> используются аргументы внешней «обычной»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48647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Конструктор </a:t>
            </a:r>
            <a:r>
              <a:rPr lang="en-US" dirty="0"/>
              <a:t>Function (</a:t>
            </a:r>
            <a:r>
              <a:rPr lang="ru-RU" dirty="0"/>
              <a:t>экзотика </a:t>
            </a:r>
            <a:r>
              <a:rPr lang="ru-RU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Autofit/>
          </a:bodyPr>
          <a:lstStyle/>
          <a:p>
            <a:r>
              <a:rPr lang="ru-RU" sz="3200" dirty="0"/>
              <a:t>Конструктор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ru-RU" sz="3200" dirty="0"/>
              <a:t> возвращает объект-функцию. Ему передаются </a:t>
            </a:r>
            <a:r>
              <a:rPr lang="ru-RU" sz="3200" b="1" dirty="0"/>
              <a:t>строки:</a:t>
            </a:r>
            <a:r>
              <a:rPr lang="ru-RU" sz="3200" dirty="0"/>
              <a:t> имена параметров, тело функции: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"return x + y;"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"x,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"return x * y;"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alert(sum(3,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alert(mul(4, 3));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3200" dirty="0"/>
              <a:t>*) это медленный</a:t>
            </a:r>
            <a:r>
              <a:rPr lang="en-US" sz="3200" dirty="0"/>
              <a:t> </a:t>
            </a:r>
            <a:r>
              <a:rPr lang="ru-RU" sz="3200" dirty="0"/>
              <a:t>способ; ошибка ведёт к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ru-RU" sz="3200" dirty="0"/>
              <a:t>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43606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83528" cy="4405597"/>
          </a:xfrm>
        </p:spPr>
        <p:txBody>
          <a:bodyPr>
            <a:noAutofit/>
          </a:bodyPr>
          <a:lstStyle/>
          <a:p>
            <a:r>
              <a:rPr lang="ru-RU" sz="3200" dirty="0"/>
              <a:t>В простейшем варианте – указываем список имён параметров через запятую (без типа). 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Следствие слабой типизации: часто необходим ручной контроль и (или) приведение типов аргументов.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 "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 need string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6858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8012"/>
          </a:xfrm>
        </p:spPr>
        <p:txBody>
          <a:bodyPr>
            <a:noAutofit/>
          </a:bodyPr>
          <a:lstStyle/>
          <a:p>
            <a:r>
              <a:rPr lang="ru-RU" sz="3200" dirty="0"/>
              <a:t>Если аргументов при вызове меньше, чем параметров, незаданные параметры будут равны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ru-RU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f(x, 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alert(y);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f(1);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 и "undefined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000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и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Для незаданных параметров обычно предусматривают разумные значения по умолчанию в теле функции: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f(x, 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=== undefined) y = -1;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 = x || -1;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проверка в стиле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 :)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alert(y);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04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Параметр-объект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JavaScript </a:t>
            </a:r>
            <a:r>
              <a:rPr lang="ru-RU" sz="3200" dirty="0"/>
              <a:t>распространён следующий приём: нужные аргументы передаются функции через свойства объекта. </a:t>
            </a:r>
          </a:p>
          <a:p>
            <a:endParaRPr lang="ru-RU" sz="3200" dirty="0"/>
          </a:p>
          <a:p>
            <a:r>
              <a:rPr lang="ru-RU" sz="3200" dirty="0"/>
              <a:t>Отчасти это решает проблему с именованными и необязательными параметрами.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918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Параметр-объект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6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printRange(p)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 = p || {};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 = p.lo ||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 = p.hi ||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 = p.delta ||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lo; i &lt;= hi; i += delta)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alert(i);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printRange({ lo: 1, hi: 10, delta: 2 });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5161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Определение </a:t>
            </a:r>
            <a:r>
              <a:rPr lang="en-US" sz="3200" dirty="0">
                <a:hlinkClick r:id="rId2" action="ppaction://hlinksldjump"/>
              </a:rPr>
              <a:t>(</a:t>
            </a:r>
            <a:r>
              <a:rPr lang="ru-RU" sz="3200" dirty="0">
                <a:hlinkClick r:id="rId2" action="ppaction://hlinksldjump"/>
              </a:rPr>
              <a:t>создание</a:t>
            </a:r>
            <a:r>
              <a:rPr lang="en-US" sz="3200" dirty="0">
                <a:hlinkClick r:id="rId2" action="ppaction://hlinksldjump"/>
              </a:rPr>
              <a:t>)</a:t>
            </a:r>
            <a:r>
              <a:rPr lang="ru-RU" sz="3200" dirty="0">
                <a:hlinkClick r:id="rId2" action="ppaction://hlinksldjump"/>
              </a:rPr>
              <a:t> функции</a:t>
            </a:r>
            <a:endParaRPr lang="ru-RU" sz="3200" dirty="0"/>
          </a:p>
          <a:p>
            <a:r>
              <a:rPr lang="ru-RU" sz="3200" dirty="0">
                <a:hlinkClick r:id="rId3" action="ppaction://hlinksldjump"/>
              </a:rPr>
              <a:t>Аргументы и параметры функций</a:t>
            </a:r>
            <a:endParaRPr lang="ru-RU" sz="3200" dirty="0"/>
          </a:p>
          <a:p>
            <a:r>
              <a:rPr lang="ru-RU" sz="3200" dirty="0">
                <a:hlinkClick r:id="rId4" action="ppaction://hlinksldjump"/>
              </a:rPr>
              <a:t>Вызов функции</a:t>
            </a:r>
            <a:endParaRPr lang="en-US" sz="3200" dirty="0"/>
          </a:p>
          <a:p>
            <a:r>
              <a:rPr lang="ru-RU" sz="3200" dirty="0">
                <a:hlinkClick r:id="rId5" action="ppaction://hlinksldjump"/>
              </a:rPr>
              <a:t>Функции как объекты</a:t>
            </a:r>
            <a:endParaRPr lang="ru-RU" sz="3200" dirty="0"/>
          </a:p>
          <a:p>
            <a:r>
              <a:rPr lang="ru-RU" sz="3200" dirty="0">
                <a:hlinkClick r:id="rId6" action="ppaction://hlinksldjump"/>
              </a:rPr>
              <a:t>Замыкания</a:t>
            </a:r>
            <a:endParaRPr lang="en-US" sz="3200" dirty="0"/>
          </a:p>
          <a:p>
            <a:r>
              <a:rPr lang="ru-RU" sz="3200" dirty="0">
                <a:hlinkClick r:id="rId7" action="ppaction://hlinksldjump"/>
              </a:rPr>
              <a:t>Немедленно вызываемые функции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984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Arguments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1297"/>
          </a:xfrm>
        </p:spPr>
        <p:txBody>
          <a:bodyPr>
            <a:noAutofit/>
          </a:bodyPr>
          <a:lstStyle/>
          <a:p>
            <a:r>
              <a:rPr lang="ru-RU" sz="3200" dirty="0"/>
              <a:t>Объект, созданный конструктором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ru-RU" sz="3200" dirty="0"/>
              <a:t>, используется для хранения </a:t>
            </a:r>
            <a:r>
              <a:rPr lang="ru-RU" sz="3200" b="1" dirty="0"/>
              <a:t>всех</a:t>
            </a:r>
            <a:r>
              <a:rPr lang="ru-RU" sz="3200" dirty="0"/>
              <a:t> аргументов, переданных функции при вызове.</a:t>
            </a:r>
          </a:p>
          <a:p>
            <a:r>
              <a:rPr lang="ru-RU" sz="3200" dirty="0"/>
              <a:t>Этот объект </a:t>
            </a:r>
            <a:r>
              <a:rPr lang="ru-RU" sz="3200" i="1" dirty="0"/>
              <a:t>подобен массиву</a:t>
            </a:r>
            <a:r>
              <a:rPr lang="ru-RU" sz="3200" dirty="0"/>
              <a:t> (не массив, но имеет схожие свойства).</a:t>
            </a:r>
          </a:p>
          <a:p>
            <a:r>
              <a:rPr lang="ru-RU" sz="3200" dirty="0"/>
              <a:t>В теле любой функции этот объект доступен через идентификатор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3200" dirty="0"/>
              <a:t> (</a:t>
            </a:r>
            <a:r>
              <a:rPr lang="ru-RU" sz="3200" dirty="0"/>
              <a:t>обращение к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ru-RU" sz="3200" dirty="0"/>
              <a:t> вне функции генерирует ошибку</a:t>
            </a:r>
            <a:r>
              <a:rPr lang="en-US" sz="3200" dirty="0"/>
              <a:t>)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698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с объектом </a:t>
            </a:r>
            <a:r>
              <a:rPr lang="en-US" dirty="0"/>
              <a:t>Arguments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6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= Number.NEGATIVE_INFINITY;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.length; i++)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&gt; m) m =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 = max(1, 10, 10000, 4, 5, 6);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10000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900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параметра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Начиная с </a:t>
            </a:r>
            <a:r>
              <a:rPr lang="en-US" sz="3200" dirty="0"/>
              <a:t>ES2015, </a:t>
            </a:r>
            <a:r>
              <a:rPr lang="ru-RU" sz="3200" dirty="0"/>
              <a:t>при описании функции для параметра можно указать </a:t>
            </a:r>
            <a:r>
              <a:rPr lang="ru-RU" sz="3200" i="1" dirty="0"/>
              <a:t>значение по умолчанию</a:t>
            </a:r>
            <a:r>
              <a:rPr lang="ru-RU" sz="3200" dirty="0"/>
              <a:t>. Это значение используется при отсутствующем аргументе, или если аргумент равен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Значение по умолчанию может быть выражением. Это выражение будет вычислено, только если необходимо, то есть когда функция вызвана без аргумента.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0736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Параметры: значение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showMenu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 = 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caption"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width = 100,</a:t>
            </a:r>
            <a:endParaRPr lang="ru-RU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showMenu</a:t>
            </a:r>
            <a:r>
              <a:rPr lang="fr-FR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"Menu"</a:t>
            </a:r>
            <a:r>
              <a:rPr lang="fr-FR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fr-FR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Menu 100 200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1454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Параметры: значение по умолчанию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0248" y="1845734"/>
            <a:ext cx="6885432" cy="2663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45734"/>
            <a:ext cx="3102182" cy="20313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1831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ES2015 – </a:t>
            </a:r>
            <a:r>
              <a:rPr lang="ru-RU" dirty="0"/>
              <a:t>массив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Массив аргументов (и это настоящий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dirty="0"/>
              <a:t>) </a:t>
            </a:r>
            <a:r>
              <a:rPr lang="ru-RU" sz="3200" dirty="0"/>
              <a:t>можно получить при помощи синтаксической конструкции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(нужно использовать в конце списка параметров):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showNumbers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(first, ...rest)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alert(first);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alert(rest);</a:t>
            </a:r>
            <a:r>
              <a:rPr lang="fr-F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 –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showNumbers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3, 4);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70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ES2015 – </a:t>
            </a:r>
            <a:r>
              <a:rPr lang="ru-RU" dirty="0"/>
              <a:t>массив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2724430" cy="760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93" y="1845734"/>
            <a:ext cx="7257287" cy="1866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0197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Деструктуризация в параметрах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58915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 {} чтобы можно было вызвать вообще без аргументов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f({title=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"None"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width:w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=100,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height:h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=200}={}){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alert(title +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w +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h);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options = {title: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"Menu"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объект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options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будет разбит на переменные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f(options);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Menu 100 200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None 100 200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6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Autofit/>
          </a:bodyPr>
          <a:lstStyle/>
          <a:p>
            <a:r>
              <a:rPr lang="ru-RU" sz="3200" dirty="0"/>
              <a:t>Функция </a:t>
            </a:r>
            <a:r>
              <a:rPr lang="ru-RU" sz="3200" b="1" dirty="0"/>
              <a:t>может</a:t>
            </a:r>
            <a:r>
              <a:rPr lang="ru-RU" sz="3200" dirty="0"/>
              <a:t> содержать инструкцию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ru-RU" sz="3200" dirty="0"/>
              <a:t>для выхода и возврата некоего значения.</a:t>
            </a:r>
          </a:p>
          <a:p>
            <a:endParaRPr lang="ru-RU" sz="3200" dirty="0"/>
          </a:p>
          <a:p>
            <a:r>
              <a:rPr lang="ru-RU" sz="3200" dirty="0"/>
              <a:t>При этом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200" dirty="0"/>
              <a:t> </a:t>
            </a:r>
            <a:r>
              <a:rPr lang="ru-RU" sz="3200" dirty="0"/>
              <a:t>эквивалентно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undefined;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Отсутствие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ru-RU" sz="3200" dirty="0"/>
              <a:t>в теле функции можно воспринимать как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undefined;</a:t>
            </a:r>
            <a:r>
              <a:rPr lang="en-US" sz="3200" dirty="0"/>
              <a:t> </a:t>
            </a:r>
            <a:r>
              <a:rPr lang="ru-RU" sz="3200" dirty="0"/>
              <a:t>в конце функции.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8167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JS </a:t>
            </a:r>
            <a:r>
              <a:rPr lang="ru-RU" sz="3200" dirty="0"/>
              <a:t>функции могут вызываться четырьмя способами:</a:t>
            </a:r>
          </a:p>
          <a:p>
            <a:r>
              <a:rPr lang="ru-RU" sz="3200" dirty="0"/>
              <a:t>• как </a:t>
            </a:r>
            <a:r>
              <a:rPr lang="ru-RU" sz="3200" i="1" dirty="0"/>
              <a:t>функции</a:t>
            </a:r>
            <a:r>
              <a:rPr lang="ru-RU" sz="3200" dirty="0"/>
              <a:t>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  <a:endParaRPr lang="ru-RU" sz="3200" dirty="0"/>
          </a:p>
          <a:p>
            <a:r>
              <a:rPr lang="ru-RU" sz="3200" dirty="0"/>
              <a:t>• как </a:t>
            </a:r>
            <a:r>
              <a:rPr lang="ru-RU" sz="3200" i="1" dirty="0"/>
              <a:t>методы</a:t>
            </a:r>
          </a:p>
          <a:p>
            <a:r>
              <a:rPr lang="ru-RU" sz="3200" dirty="0"/>
              <a:t>• как </a:t>
            </a:r>
            <a:r>
              <a:rPr lang="ru-RU" sz="3200" i="1" dirty="0"/>
              <a:t>конструкторы</a:t>
            </a:r>
            <a:r>
              <a:rPr lang="ru-RU" sz="3200" dirty="0"/>
              <a:t> </a:t>
            </a:r>
          </a:p>
          <a:p>
            <a:r>
              <a:rPr lang="ru-RU" sz="3200" dirty="0"/>
              <a:t>• </a:t>
            </a:r>
            <a:r>
              <a:rPr lang="ru-RU" sz="3200" i="1" dirty="0"/>
              <a:t>косвенно</a:t>
            </a:r>
            <a:r>
              <a:rPr lang="ru-RU" sz="3200" dirty="0"/>
              <a:t>, с помощью методов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600" dirty="0"/>
          </a:p>
          <a:p>
            <a:r>
              <a:rPr lang="ru-RU" sz="3200" b="1" dirty="0"/>
              <a:t>Важно</a:t>
            </a:r>
            <a:r>
              <a:rPr lang="ru-RU" sz="3200" dirty="0"/>
              <a:t>: способ вызова влияет на контекст вызова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3200" dirty="0"/>
              <a:t>.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3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Функция </a:t>
            </a:r>
            <a:r>
              <a:rPr lang="ru-RU" sz="3200" dirty="0"/>
              <a:t>– блок кода, который определяется один раз и может выполняться (</a:t>
            </a:r>
            <a:r>
              <a:rPr lang="ru-RU" sz="3200" i="1" dirty="0"/>
              <a:t>вызываться</a:t>
            </a:r>
            <a:r>
              <a:rPr lang="ru-RU" sz="3200" dirty="0"/>
              <a:t>) многократно.</a:t>
            </a:r>
          </a:p>
          <a:p>
            <a:r>
              <a:rPr lang="ru-RU" sz="3200" dirty="0"/>
              <a:t>При определении функции можно задать </a:t>
            </a:r>
            <a:r>
              <a:rPr lang="ru-RU" sz="3200" i="1" dirty="0"/>
              <a:t>параметры</a:t>
            </a:r>
            <a:r>
              <a:rPr lang="ru-RU" sz="3200" dirty="0"/>
              <a:t>.</a:t>
            </a:r>
          </a:p>
          <a:p>
            <a:r>
              <a:rPr lang="ru-RU" sz="3200" dirty="0"/>
              <a:t>При вызове функции на месте параметров указываются </a:t>
            </a:r>
            <a:r>
              <a:rPr lang="ru-RU" sz="3200" i="1" dirty="0"/>
              <a:t>аргументы</a:t>
            </a:r>
            <a:r>
              <a:rPr lang="ru-RU" sz="3200" dirty="0"/>
              <a:t>.</a:t>
            </a:r>
          </a:p>
          <a:p>
            <a:r>
              <a:rPr lang="ru-RU" sz="3200" dirty="0"/>
              <a:t>Результатом вызова функции является </a:t>
            </a:r>
            <a:r>
              <a:rPr lang="ru-RU" sz="3200" i="1" dirty="0"/>
              <a:t>возвращаемое значение</a:t>
            </a:r>
            <a:r>
              <a:rPr lang="ru-RU" sz="32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951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как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8012"/>
          </a:xfrm>
        </p:spPr>
        <p:txBody>
          <a:bodyPr>
            <a:noAutofit/>
          </a:bodyPr>
          <a:lstStyle/>
          <a:p>
            <a:r>
              <a:rPr lang="ru-RU" sz="3200" dirty="0"/>
              <a:t>Такой вызов выполняется в виде </a:t>
            </a:r>
            <a:r>
              <a:rPr lang="ru-RU" sz="3200" i="1" dirty="0"/>
              <a:t>выражения вызова</a:t>
            </a:r>
            <a:r>
              <a:rPr lang="ru-RU" sz="32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hypotenuse(3, 4);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Контекст вызова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3200" dirty="0"/>
              <a:t> в нестрогом режиме – это глобальный объект, а в строгом режиме –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checkStrictMode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checkStrictMode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386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как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Метод</a:t>
            </a:r>
            <a:r>
              <a:rPr lang="ru-RU" sz="3200" dirty="0"/>
              <a:t> – функция, которая хранится в свойстве объекта.</a:t>
            </a:r>
          </a:p>
          <a:p>
            <a:endParaRPr lang="ru-RU" sz="3200" b="1" dirty="0"/>
          </a:p>
          <a:p>
            <a:r>
              <a:rPr lang="ru-RU" sz="3200" b="1" dirty="0"/>
              <a:t>Вызов метода</a:t>
            </a:r>
            <a:r>
              <a:rPr lang="ru-RU" sz="3200" dirty="0"/>
              <a:t> </a:t>
            </a:r>
            <a:r>
              <a:rPr lang="ru-RU" sz="3200" b="1" dirty="0"/>
              <a:t>=</a:t>
            </a:r>
            <a:r>
              <a:rPr lang="ru-RU" sz="3200" dirty="0"/>
              <a:t> </a:t>
            </a:r>
            <a:r>
              <a:rPr lang="ru-RU" sz="3200" b="1" dirty="0"/>
              <a:t>выражение обращения к свойству</a:t>
            </a:r>
            <a:r>
              <a:rPr lang="ru-RU" sz="3200" dirty="0"/>
              <a:t> + </a:t>
            </a:r>
            <a:r>
              <a:rPr lang="ru-RU" sz="3200" b="1" dirty="0"/>
              <a:t>выражение вызова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Контекстом вызова является объект, у которого выполняется обращение к свойству (вызывается метод).</a:t>
            </a:r>
          </a:p>
        </p:txBody>
      </p:sp>
    </p:spTree>
    <p:extLst>
      <p:ext uri="{BB962C8B-B14F-4D97-AF65-F5344CB8AC3E}">
        <p14:creationId xmlns:p14="http://schemas.microsoft.com/office/powerpoint/2010/main" val="248615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как метода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5358"/>
            <a:ext cx="10058400" cy="44231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определяем объект</a:t>
            </a:r>
            <a:endParaRPr lang="en-US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size: 0,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setSize: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 = s;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printSize: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вызываем методы этого объекта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matrix.setSize(20);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matrix.printSize();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08642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 вызова </a:t>
            </a:r>
            <a:r>
              <a:rPr lang="en-US" dirty="0"/>
              <a:t>this</a:t>
            </a:r>
            <a:r>
              <a:rPr lang="ru-RU" dirty="0"/>
              <a:t> – важный нюанс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Контекст вызова определяется именно </a:t>
            </a:r>
            <a:r>
              <a:rPr lang="ru-RU" sz="3200" b="1" dirty="0"/>
              <a:t>способом вызова</a:t>
            </a:r>
            <a:r>
              <a:rPr lang="ru-RU" sz="3200" dirty="0"/>
              <a:t> функции (а не местом вызова, как можно подумать)!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FF0000"/>
                </a:solidFill>
              </a:rPr>
              <a:t>Это важно, если функция, которая вызывается как метод, вызывает свою вложенную функцию как функцию.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1219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 вызова </a:t>
            </a:r>
            <a:r>
              <a:rPr lang="en-US" dirty="0"/>
              <a:t>this</a:t>
            </a:r>
            <a:r>
              <a:rPr lang="ru-RU" dirty="0"/>
              <a:t> – важный нюанс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method: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checkThis()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checkThis();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obj.method();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35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6040315" y="1845734"/>
            <a:ext cx="0" cy="433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31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 вызова </a:t>
            </a:r>
            <a:r>
              <a:rPr lang="en-US" dirty="0"/>
              <a:t>this</a:t>
            </a:r>
            <a:r>
              <a:rPr lang="ru-RU" dirty="0"/>
              <a:t> – важный нюанс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33525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method: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checkThis()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checkThis();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obj.method();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3525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method: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 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checkThis()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checkThis();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obj.method();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40315" y="1845734"/>
            <a:ext cx="0" cy="433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56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как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39289" cy="4023360"/>
          </a:xfrm>
        </p:spPr>
        <p:txBody>
          <a:bodyPr>
            <a:noAutofit/>
          </a:bodyPr>
          <a:lstStyle/>
          <a:p>
            <a:r>
              <a:rPr lang="ru-RU" sz="3200" dirty="0"/>
              <a:t>Это вызов функции (как функции или как метода), который предварён ключевым словом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200" dirty="0"/>
              <a:t>.</a:t>
            </a:r>
            <a:r>
              <a:rPr lang="ru-RU" sz="3200" dirty="0"/>
              <a:t> Алгоритм: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Создаётся новый объект и назначается в качестве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200" dirty="0"/>
              <a:t>.</a:t>
            </a: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Отрабатывает функция</a:t>
            </a:r>
            <a:r>
              <a:rPr lang="en-US" sz="3200" dirty="0"/>
              <a:t>.</a:t>
            </a: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Возвращаемым значением функции </a:t>
            </a:r>
            <a:r>
              <a:rPr lang="ru-RU" sz="3200" b="1" dirty="0"/>
              <a:t>всегда</a:t>
            </a:r>
            <a:r>
              <a:rPr lang="ru-RU" sz="3200" dirty="0"/>
              <a:t> будет </a:t>
            </a:r>
            <a:r>
              <a:rPr lang="ru-RU" sz="3200" b="1" dirty="0"/>
              <a:t>объект</a:t>
            </a:r>
            <a:r>
              <a:rPr lang="ru-RU" sz="3200" dirty="0"/>
              <a:t> – либо</a:t>
            </a:r>
            <a:r>
              <a:rPr lang="en-US" sz="3200" dirty="0"/>
              <a:t> </a:t>
            </a:r>
            <a:r>
              <a:rPr lang="ru-RU" sz="3200" dirty="0"/>
              <a:t>объект после</a:t>
            </a:r>
            <a:r>
              <a:rPr lang="en-US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ru-RU" sz="3200" dirty="0"/>
              <a:t> либо созданный на шаге 1</a:t>
            </a:r>
            <a:r>
              <a:rPr lang="en-US" sz="3200" dirty="0"/>
              <a:t> (</a:t>
            </a:r>
            <a:r>
              <a:rPr lang="ru-RU" sz="3200" dirty="0"/>
              <a:t>если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3200" dirty="0"/>
              <a:t> отсутствует или возвращает примитивное значение).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7762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как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50905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функция вызывается как конструктор и не имеет аргументов, можно не указывать круглые скобки: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(почти) эквивалентные строки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/>
              <a:t>*) у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ru-RU" sz="3200" dirty="0"/>
              <a:t>без скобок более низкий приоритет, чем у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ru-RU" sz="3200" dirty="0"/>
              <a:t>со скобками (и ниже, чем у выражения доступа к свойствам).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412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Косвенный вызов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Любая функция </a:t>
            </a:r>
            <a:r>
              <a:rPr lang="en-US" sz="3200" dirty="0"/>
              <a:t>– </a:t>
            </a:r>
            <a:r>
              <a:rPr lang="ru-RU" sz="3200" dirty="0"/>
              <a:t>это особый объект. У этого объекта есть методы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call()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Оба метода принимают в качестве первого аргумента контекст вызова функции. Далее идут аргументы функции: у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call()</a:t>
            </a:r>
            <a:r>
              <a:rPr lang="en-US" sz="3200" dirty="0"/>
              <a:t> </a:t>
            </a:r>
            <a:r>
              <a:rPr lang="ru-RU" sz="3200" dirty="0"/>
              <a:t>через запятую, у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</a:t>
            </a:r>
            <a:r>
              <a:rPr lang="en-US" sz="3200" dirty="0"/>
              <a:t> </a:t>
            </a:r>
            <a:r>
              <a:rPr lang="ru-RU" sz="3200" dirty="0"/>
              <a:t>– в виде массива (или в виде </a:t>
            </a:r>
            <a:r>
              <a:rPr lang="ru-RU" sz="3200" i="1" dirty="0"/>
              <a:t>объекта, подобного массиву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7307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Косвенный вызов</a:t>
            </a:r>
            <a:r>
              <a:rPr lang="en-US" dirty="0"/>
              <a:t> – </a:t>
            </a:r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1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delta(dx)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 + dx;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= { x: 10 };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будет равен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dc = 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delta.call(obj,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 = 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delta.apply(obj, [2]);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alert(dc);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"11"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alert(da);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"12"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в </a:t>
            </a:r>
            <a:r>
              <a:rPr lang="en-US" dirty="0"/>
              <a:t>JavaScript</a:t>
            </a:r>
            <a:r>
              <a:rPr lang="ru-RU" dirty="0"/>
              <a:t> – 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5" cy="4023360"/>
          </a:xfrm>
        </p:spPr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JavaScript</a:t>
            </a:r>
            <a:r>
              <a:rPr lang="ru-RU" sz="3200" dirty="0"/>
              <a:t> любая функция</a:t>
            </a:r>
            <a:r>
              <a:rPr lang="en-US" sz="32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RU" sz="3200" dirty="0"/>
              <a:t>получает при вызове дополнительный аргумент – </a:t>
            </a:r>
            <a:r>
              <a:rPr lang="ru-RU" sz="3200" i="1" dirty="0"/>
              <a:t>контекст вызова</a:t>
            </a:r>
            <a:r>
              <a:rPr lang="ru-RU" sz="3200" dirty="0"/>
              <a:t> (внутри функции доступен через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ru-RU" sz="3200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ru-RU" sz="3200" i="1" dirty="0"/>
              <a:t>всегда</a:t>
            </a:r>
            <a:r>
              <a:rPr lang="ru-RU" sz="3200" dirty="0"/>
              <a:t> возвращает некое значение;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может выступать в качестве</a:t>
            </a:r>
            <a:r>
              <a:rPr lang="en-US" sz="3200" dirty="0"/>
              <a:t> </a:t>
            </a:r>
            <a:r>
              <a:rPr lang="ru-RU" sz="3200" i="1" dirty="0"/>
              <a:t>подпрограммы</a:t>
            </a:r>
            <a:r>
              <a:rPr lang="ru-RU" sz="3200" dirty="0"/>
              <a:t>, </a:t>
            </a:r>
            <a:r>
              <a:rPr lang="ru-RU" sz="3200" i="1" dirty="0"/>
              <a:t>метода</a:t>
            </a:r>
            <a:r>
              <a:rPr lang="ru-RU" sz="3200" dirty="0"/>
              <a:t> объекта, </a:t>
            </a:r>
            <a:r>
              <a:rPr lang="ru-RU" sz="3200" i="1" dirty="0"/>
              <a:t>конструктора</a:t>
            </a:r>
            <a:r>
              <a:rPr lang="ru-RU" sz="3200" dirty="0"/>
              <a:t> объекта</a:t>
            </a:r>
            <a:r>
              <a:rPr lang="en-US" sz="3200" dirty="0"/>
              <a:t>;</a:t>
            </a: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сама является объектом.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0572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Косвенный вызов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Первый аргумент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</a:t>
            </a:r>
            <a:r>
              <a:rPr lang="ru-RU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В строгом режиме всегда становится контекстом вызова «как есть»</a:t>
            </a:r>
            <a:r>
              <a:rPr lang="en-US" sz="3200" dirty="0"/>
              <a:t>.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В нестрогом режиме: если это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3200" dirty="0"/>
              <a:t> – </a:t>
            </a:r>
            <a:r>
              <a:rPr lang="ru-RU" sz="3200" dirty="0"/>
              <a:t>контекстом будет глобальный объект, если это примитивное значение – контекстом будет объект-обёртка.</a:t>
            </a:r>
          </a:p>
        </p:txBody>
      </p:sp>
    </p:spTree>
    <p:extLst>
      <p:ext uri="{BB962C8B-B14F-4D97-AF65-F5344CB8AC3E}">
        <p14:creationId xmlns:p14="http://schemas.microsoft.com/office/powerpoint/2010/main" val="1215343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18736"/>
          </a:xfrm>
        </p:spPr>
        <p:txBody>
          <a:bodyPr>
            <a:noAutofit/>
          </a:bodyPr>
          <a:lstStyle/>
          <a:p>
            <a:r>
              <a:rPr lang="ru-RU" sz="3200" dirty="0"/>
              <a:t>Ранее упоминалось, что функции в </a:t>
            </a:r>
            <a:r>
              <a:rPr lang="en-US" sz="3200" dirty="0"/>
              <a:t>JavaScript </a:t>
            </a:r>
            <a:r>
              <a:rPr lang="ru-RU" sz="3200" dirty="0"/>
              <a:t>являются полноценными объектами.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ru-RU" sz="3200" dirty="0"/>
          </a:p>
          <a:p>
            <a:r>
              <a:rPr lang="ru-RU" sz="3200" dirty="0"/>
              <a:t>*) заметим, что оператор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3200" dirty="0"/>
              <a:t> </a:t>
            </a:r>
            <a:r>
              <a:rPr lang="ru-RU" sz="3200" dirty="0"/>
              <a:t>возвращает для функций не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object"</a:t>
            </a:r>
            <a:r>
              <a:rPr lang="en-US" sz="3200" dirty="0"/>
              <a:t>, </a:t>
            </a:r>
            <a:r>
              <a:rPr lang="ru-RU" sz="3200" dirty="0"/>
              <a:t>а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"function"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41674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объекты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У объекта-функции есть свойства и методы: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560793"/>
              </p:ext>
            </p:extLst>
          </p:nvPr>
        </p:nvGraphicFramePr>
        <p:xfrm>
          <a:off x="1097280" y="2480754"/>
          <a:ext cx="10058400" cy="360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2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Свойство или метод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Что делает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Число</a:t>
                      </a:r>
                      <a:r>
                        <a:rPr lang="ru-RU" sz="2200" baseline="0" dirty="0"/>
                        <a:t> объявленных параметров функции.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Строка с именем функции (</a:t>
                      </a:r>
                      <a:r>
                        <a:rPr lang="en-US" sz="2200" dirty="0"/>
                        <a:t>ES2015).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9931705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Прототип</a:t>
                      </a:r>
                      <a:r>
                        <a:rPr lang="ru-RU" sz="2200" baseline="0" dirty="0"/>
                        <a:t>. Используется при вызове функции как конструктора.</a:t>
                      </a:r>
                      <a:r>
                        <a:rPr lang="en-US" sz="2200" baseline="0" dirty="0"/>
                        <a:t> </a:t>
                      </a:r>
                      <a:r>
                        <a:rPr lang="ru-RU" sz="2200" baseline="0" dirty="0"/>
                        <a:t>Будет прототипом создаваемого объекта.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call()</a:t>
                      </a:r>
                      <a:r>
                        <a:rPr lang="en-US" sz="2100" dirty="0"/>
                        <a:t> </a:t>
                      </a:r>
                      <a:r>
                        <a:rPr lang="ru-RU" sz="2100" dirty="0"/>
                        <a:t>и 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Методы</a:t>
                      </a:r>
                      <a:r>
                        <a:rPr lang="ru-RU" sz="2200" baseline="0" dirty="0"/>
                        <a:t> для косвенного вызова функции.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Создаёт новую функцию, которая при вызове устанавливает в качестве </a:t>
                      </a:r>
                      <a:r>
                        <a:rPr lang="ru-RU" sz="21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this</a:t>
                      </a:r>
                      <a:r>
                        <a:rPr lang="ru-RU" sz="2200" dirty="0"/>
                        <a:t> предоставленное значение.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toString()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Метод</a:t>
                      </a:r>
                      <a:r>
                        <a:rPr lang="ru-RU" sz="2200" baseline="0" dirty="0"/>
                        <a:t> возвращает исходный код функции в виде строки.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75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bind() – </a:t>
            </a:r>
            <a:r>
              <a:rPr lang="ru-RU" dirty="0"/>
              <a:t>закрепление контекста вызова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97551" cy="4229751"/>
          </a:xfrm>
        </p:spPr>
        <p:txBody>
          <a:bodyPr>
            <a:noAutofit/>
          </a:bodyPr>
          <a:lstStyle/>
          <a:p>
            <a:r>
              <a:rPr lang="ru-RU" sz="3200" dirty="0"/>
              <a:t>Вызов у функции метода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bind()</a:t>
            </a:r>
            <a:r>
              <a:rPr lang="en-US" sz="3200" dirty="0"/>
              <a:t> </a:t>
            </a:r>
            <a:r>
              <a:rPr lang="ru-RU" sz="3200" dirty="0"/>
              <a:t>возвращает новую функцию, у которой контекст вызова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3200" dirty="0"/>
              <a:t> </a:t>
            </a:r>
            <a:r>
              <a:rPr lang="ru-RU" sz="3200" dirty="0"/>
              <a:t>жёстко установлен в указанное значение: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f(y) {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 + y; }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bj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x: 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f.bind(obj);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вызов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g(x)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вызовет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obj.f(x)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g(2);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result = 12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698276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bind() – </a:t>
            </a:r>
            <a:r>
              <a:rPr lang="ru-RU" dirty="0"/>
              <a:t>закрепление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97551" cy="4229751"/>
          </a:xfrm>
        </p:spPr>
        <p:txBody>
          <a:bodyPr>
            <a:noAutofit/>
          </a:bodyPr>
          <a:lstStyle/>
          <a:p>
            <a:r>
              <a:rPr lang="ru-RU" sz="3200" dirty="0"/>
              <a:t>При вызове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bind()</a:t>
            </a:r>
            <a:r>
              <a:rPr lang="en-US" sz="3200" dirty="0"/>
              <a:t> </a:t>
            </a:r>
            <a:r>
              <a:rPr lang="ru-RU" sz="3200" dirty="0"/>
              <a:t>можно закрепить не только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3200" dirty="0"/>
              <a:t>, но и значения некоторых аргументов функции: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f(y) {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 + y; }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bj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x: 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теперь вызов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g()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будет всегда означает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obj.f(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f.bind(obj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g();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result = 12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4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bind() –</a:t>
            </a:r>
            <a:r>
              <a:rPr lang="ru-RU" dirty="0"/>
              <a:t> закрепление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97551" cy="42297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sum(x, y, z)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+ y + z;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контекст в функции не используется, поэтому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фиксируем: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1, y = 2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(это называется </a:t>
            </a:r>
            <a:r>
              <a:rPr lang="ru-RU" sz="2600" i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частичное применение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sumOneTwo = sum.bind(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1, 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sumOneTwo(10)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result = 13</a:t>
            </a:r>
          </a:p>
        </p:txBody>
      </p:sp>
    </p:spTree>
    <p:extLst>
      <p:ext uri="{BB962C8B-B14F-4D97-AF65-F5344CB8AC3E}">
        <p14:creationId xmlns:p14="http://schemas.microsoft.com/office/powerpoint/2010/main" val="2770273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144"/>
          </a:xfrm>
        </p:spPr>
        <p:txBody>
          <a:bodyPr>
            <a:noAutofit/>
          </a:bodyPr>
          <a:lstStyle/>
          <a:p>
            <a:r>
              <a:rPr lang="ru-RU" sz="3200" dirty="0"/>
              <a:t>Так как функции – это объекты, их можно хранить и обрабатывать как объекты: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 = [f];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массив, в котором "сидит" функция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arr[0](1);</a:t>
            </a:r>
          </a:p>
        </p:txBody>
      </p:sp>
    </p:spTree>
    <p:extLst>
      <p:ext uri="{BB962C8B-B14F-4D97-AF65-F5344CB8AC3E}">
        <p14:creationId xmlns:p14="http://schemas.microsoft.com/office/powerpoint/2010/main" val="328989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2843"/>
          </a:xfrm>
        </p:spPr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JS </a:t>
            </a:r>
            <a:r>
              <a:rPr lang="ru-RU" sz="3200" dirty="0"/>
              <a:t>к объекту можно в любой момент присоединить и инициализировать новое свойство. Функции не исключение</a:t>
            </a:r>
            <a:r>
              <a:rPr lang="en-US" sz="3200" dirty="0"/>
              <a:t>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f.newProp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"XYZ"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alert(f.newProp);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13977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2843"/>
          </a:xfrm>
        </p:spPr>
        <p:txBody>
          <a:bodyPr>
            <a:noAutofit/>
          </a:bodyPr>
          <a:lstStyle/>
          <a:p>
            <a:r>
              <a:rPr lang="ru-RU" sz="3200" dirty="0"/>
              <a:t>Функции могут быть аргументами других функций: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f(x, y, action)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alert(action(x, y));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sum(x, 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+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f(10, 15, sum);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f(10, 15,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(x, y)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y; });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44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8881"/>
          </a:xfrm>
        </p:spPr>
        <p:txBody>
          <a:bodyPr>
            <a:noAutofit/>
          </a:bodyPr>
          <a:lstStyle/>
          <a:p>
            <a:r>
              <a:rPr lang="ru-RU" sz="3200" dirty="0"/>
              <a:t>Возможна ситуация, при которой объект-функция возвращается другой функцией: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res(x) {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func();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alert(f(10));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Инструкция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5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Первый способ задания функции –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инструкция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[параметр1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параметр</a:t>
            </a:r>
            <a:r>
              <a:rPr lang="en-US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инструкции</a:t>
            </a:r>
            <a:r>
              <a:rPr lang="en-US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800" i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ts val="3000"/>
              </a:spcBef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Имя, круглые скобки, фигурные скобки – обязательны. В круглых скобках находится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список параметров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через запятую (возможно пустой). В фигурных скобках –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тело функции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(возможно пустое).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1849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3974" cy="4018736"/>
          </a:xfrm>
        </p:spPr>
        <p:txBody>
          <a:bodyPr>
            <a:noAutofit/>
          </a:bodyPr>
          <a:lstStyle/>
          <a:p>
            <a:r>
              <a:rPr lang="ru-RU" sz="3200" dirty="0"/>
              <a:t>Если функция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z="3200" dirty="0"/>
              <a:t> </a:t>
            </a:r>
            <a:r>
              <a:rPr lang="ru-RU" sz="3200" dirty="0"/>
              <a:t>возвращает свою вложенную функцию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  <a:r>
              <a:rPr lang="en-US" sz="3200" dirty="0"/>
              <a:t>, </a:t>
            </a:r>
            <a:r>
              <a:rPr lang="ru-RU" sz="3200" dirty="0"/>
              <a:t>то все переменные из </a:t>
            </a:r>
            <a:r>
              <a:rPr lang="en-US" sz="3200" b="1" dirty="0"/>
              <a:t>scope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z="3200" dirty="0"/>
              <a:t> </a:t>
            </a:r>
            <a:r>
              <a:rPr lang="ru-RU" sz="3200" dirty="0"/>
              <a:t>(и их значения) будут доступны 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Это явление называется </a:t>
            </a:r>
            <a:r>
              <a:rPr lang="ru-RU" sz="3200" i="1" dirty="0"/>
              <a:t>замыканием</a:t>
            </a:r>
            <a:r>
              <a:rPr lang="ru-RU" sz="3200" dirty="0"/>
              <a:t> (</a:t>
            </a:r>
            <a:r>
              <a:rPr lang="en-US" sz="3200" dirty="0"/>
              <a:t>closure</a:t>
            </a:r>
            <a:r>
              <a:rPr lang="ru-RU" sz="3200" dirty="0"/>
              <a:t>)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*) не только переменные, но и аргументы функции.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047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  <a:r>
              <a:rPr lang="en-US" dirty="0"/>
              <a:t> – </a:t>
            </a:r>
            <a:r>
              <a:rPr lang="ru-RU" dirty="0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func(param)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 = param;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res(x)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+ clos;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 = func(100);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alert(f1(10));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"110"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= func(200);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alert(f2(10));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"210"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1688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  <a:r>
              <a:rPr lang="en-US" dirty="0"/>
              <a:t> – </a:t>
            </a:r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uniqueID()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counter++;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u1 = uniqueID();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alert(u1());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alert(u1());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u2 = uniqueID();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alert(u2());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41920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  <a:r>
              <a:rPr lang="en-US" dirty="0"/>
              <a:t> – </a:t>
            </a:r>
            <a:r>
              <a:rPr lang="ru-RU" dirty="0"/>
              <a:t>пример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count: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n++;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reset: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n = 0;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counter(), d = counter();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два счётчика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alert(c.count());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alert(c.count());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alert(d.count());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0: действуют независимо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c.reset();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alert(c.count());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0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66431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Немедленно вызываемые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3974" cy="4388012"/>
          </a:xfrm>
        </p:spPr>
        <p:txBody>
          <a:bodyPr>
            <a:noAutofit/>
          </a:bodyPr>
          <a:lstStyle/>
          <a:p>
            <a:r>
              <a:rPr lang="ru-RU" sz="3200" dirty="0"/>
              <a:t>В современном</a:t>
            </a:r>
            <a:r>
              <a:rPr lang="en-US" sz="3200" dirty="0"/>
              <a:t> JavaScript </a:t>
            </a:r>
            <a:r>
              <a:rPr lang="ru-RU" sz="3200" dirty="0"/>
              <a:t>распространён такой приём: объявляется выражение-функция (без имени), и сразу же происходит вызов этой функции: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*</a:t>
            </a:r>
            <a:r>
              <a:rPr lang="en-US" sz="3200" dirty="0"/>
              <a:t>) </a:t>
            </a:r>
            <a:r>
              <a:rPr lang="ru-RU" sz="3200" dirty="0"/>
              <a:t>внешние скобки нужны, чтобы транслятор понимал это как выражение-функцию, а не как инструкцию.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90005"/>
              </p:ext>
            </p:extLst>
          </p:nvPr>
        </p:nvGraphicFramePr>
        <p:xfrm>
          <a:off x="1097280" y="3330981"/>
          <a:ext cx="100584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2600" kern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2600" kern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тело функции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}());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10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</a:t>
                      </a: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10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ru-RU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ru-RU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тело функции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1000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kumimoji="0" lang="ru-RU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765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Немедленно вызываемые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3974" cy="4388012"/>
          </a:xfrm>
        </p:spPr>
        <p:txBody>
          <a:bodyPr>
            <a:noAutofit/>
          </a:bodyPr>
          <a:lstStyle/>
          <a:p>
            <a:r>
              <a:rPr lang="ru-RU" sz="3200" dirty="0"/>
              <a:t>Перепишем один из примеров для замыканий с использованием немедленно вызываемой функции: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uniqueID =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counter++;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alert(uniqueID());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alert(uniqueID());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33781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Немедленно вызываемые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3974" cy="4388012"/>
          </a:xfrm>
        </p:spPr>
        <p:txBody>
          <a:bodyPr>
            <a:noAutofit/>
          </a:bodyPr>
          <a:lstStyle/>
          <a:p>
            <a:r>
              <a:rPr lang="ru-RU" sz="3200" dirty="0"/>
              <a:t>Немедленно вызываемые функции хороши тем, что дают изолированную область (по переменным), выполняемую один раз.</a:t>
            </a:r>
          </a:p>
          <a:p>
            <a:endParaRPr lang="ru-RU" sz="3200" dirty="0"/>
          </a:p>
          <a:p>
            <a:r>
              <a:rPr lang="ru-RU" sz="3200" dirty="0"/>
              <a:t>Это используют, например, в различных сценариях инициализации. Или делают из немедленно вызываемой функции подобие замкнутого модуля.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99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Инструкция </a:t>
            </a:r>
            <a:r>
              <a:rPr lang="en-US" dirty="0"/>
              <a:t>function</a:t>
            </a:r>
            <a:r>
              <a:rPr lang="ru-RU" dirty="0"/>
              <a:t>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5" cy="402336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distance(x1, y1, x2, y2)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dx = x2 - x1;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y2 - y1;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(dx * dx +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 0.5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659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Autofit/>
          </a:bodyPr>
          <a:lstStyle/>
          <a:p>
            <a:r>
              <a:rPr lang="ru-RU" sz="3200" dirty="0"/>
              <a:t>Инструкции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3200" dirty="0"/>
              <a:t> </a:t>
            </a:r>
            <a:r>
              <a:rPr lang="ru-RU" sz="3200" dirty="0"/>
              <a:t>могут быть вложены в другие определения функций (должен быть первый уровень вложенности – не циклы, не условные инструкции):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hypotenuse(a, b) {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square() –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вложенная функция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square(x)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 * x; }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(square(a) + square(b))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** 0.5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576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JavaScript</a:t>
            </a:r>
            <a:r>
              <a:rPr lang="ru-RU" dirty="0"/>
              <a:t> нет перегрузки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Autofit/>
          </a:bodyPr>
          <a:lstStyle/>
          <a:p>
            <a:r>
              <a:rPr lang="ru-RU" sz="3200" dirty="0"/>
              <a:t>Если в </a:t>
            </a:r>
            <a:r>
              <a:rPr lang="en-US" sz="3200" dirty="0"/>
              <a:t>JavaScript </a:t>
            </a:r>
            <a:r>
              <a:rPr lang="ru-RU" sz="3200" dirty="0"/>
              <a:t>объявлять функции с одним именем, последнее объявление перекрывает все предыдущие: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"second"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f(x)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"third"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third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170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Выражение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Выражение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создаёт и возвращает функцию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f =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en-US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[параметры]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en-US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тело функции</a:t>
            </a:r>
            <a:r>
              <a:rPr lang="en-US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Чтобы вызвать функцию, значение выражения нужно запомнить в переменной (левостороннем выражении).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Синтаксис выражения совпадает с синтаксисом инструкции. Но имя функции – </a:t>
            </a: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опционально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может использоваться только внутри выражения. По этой причине часто используется термин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анонимная функция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F22D52-D8EA-4690-959A-7A929DC0D88C}"/>
              </a:ext>
            </a:extLst>
          </p:cNvPr>
          <p:cNvSpPr/>
          <p:nvPr/>
        </p:nvSpPr>
        <p:spPr>
          <a:xfrm>
            <a:off x="1953929" y="2415941"/>
            <a:ext cx="8999620" cy="490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1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3243</Words>
  <Application>Microsoft Office PowerPoint</Application>
  <PresentationFormat>Широкоэкранный</PresentationFormat>
  <Paragraphs>495</Paragraphs>
  <Slides>56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Wingdings</vt:lpstr>
      <vt:lpstr>Retrospect</vt:lpstr>
      <vt:lpstr>Modern JavaScript</vt:lpstr>
      <vt:lpstr>Темы занятия</vt:lpstr>
      <vt:lpstr>Функции</vt:lpstr>
      <vt:lpstr>Функции в JavaScript – особенности</vt:lpstr>
      <vt:lpstr>Инструкция function</vt:lpstr>
      <vt:lpstr>Инструкция function – пример</vt:lpstr>
      <vt:lpstr>Вложенные функции</vt:lpstr>
      <vt:lpstr>В JavaScript нет перегрузки функций</vt:lpstr>
      <vt:lpstr>Выражение function</vt:lpstr>
      <vt:lpstr>Выражение function – примеры</vt:lpstr>
      <vt:lpstr>Стрелочные функции</vt:lpstr>
      <vt:lpstr>Стрелочные функции – примеры</vt:lpstr>
      <vt:lpstr>Стрелочные функции – особенности</vt:lpstr>
      <vt:lpstr>Конструктор Function (экзотика )</vt:lpstr>
      <vt:lpstr>Параметры функций</vt:lpstr>
      <vt:lpstr>Аргументы и параметры</vt:lpstr>
      <vt:lpstr>Аргументы и параметры</vt:lpstr>
      <vt:lpstr>Параметр-объект</vt:lpstr>
      <vt:lpstr>Параметр-объект – пример</vt:lpstr>
      <vt:lpstr>Объект Arguments</vt:lpstr>
      <vt:lpstr>Пример работы с объектом Arguments</vt:lpstr>
      <vt:lpstr>Значение параметра по умолчанию</vt:lpstr>
      <vt:lpstr>Параметры: значение по умолчанию</vt:lpstr>
      <vt:lpstr>Параметры: значение по умолчанию</vt:lpstr>
      <vt:lpstr>ES2015 – массив аргументов</vt:lpstr>
      <vt:lpstr>ES2015 – массив аргументов</vt:lpstr>
      <vt:lpstr>Деструктуризация в параметрах</vt:lpstr>
      <vt:lpstr>Возврат значения</vt:lpstr>
      <vt:lpstr>Вызов функции</vt:lpstr>
      <vt:lpstr>Вызов функции как функции</vt:lpstr>
      <vt:lpstr>Вызов функции как метода</vt:lpstr>
      <vt:lpstr>Вызов функции как метода – пример</vt:lpstr>
      <vt:lpstr>Контекст вызова this – важный нюанс</vt:lpstr>
      <vt:lpstr>Контекст вызова this – важный нюанс</vt:lpstr>
      <vt:lpstr>Контекст вызова this – важный нюанс</vt:lpstr>
      <vt:lpstr>Вызов функции как конструктора</vt:lpstr>
      <vt:lpstr>Вызов функции как конструктора</vt:lpstr>
      <vt:lpstr>Косвенный вызов</vt:lpstr>
      <vt:lpstr>Косвенный вызов – примеры</vt:lpstr>
      <vt:lpstr>Косвенный вызов</vt:lpstr>
      <vt:lpstr>Функции как объекты</vt:lpstr>
      <vt:lpstr>Функции как объекты</vt:lpstr>
      <vt:lpstr>bind() – закрепление контекста вызова</vt:lpstr>
      <vt:lpstr>bind() – закрепление аргументов</vt:lpstr>
      <vt:lpstr>bind() – закрепление аргументов</vt:lpstr>
      <vt:lpstr>Функции как объекты</vt:lpstr>
      <vt:lpstr>Функции как объекты</vt:lpstr>
      <vt:lpstr>Функции как объекты</vt:lpstr>
      <vt:lpstr>Функции как объекты</vt:lpstr>
      <vt:lpstr>Замыкание</vt:lpstr>
      <vt:lpstr>Замыкание – пример 1</vt:lpstr>
      <vt:lpstr>Замыкание – пример 2</vt:lpstr>
      <vt:lpstr>Замыкание – пример 3</vt:lpstr>
      <vt:lpstr>Немедленно вызываемые функции</vt:lpstr>
      <vt:lpstr>Немедленно вызываемые функции</vt:lpstr>
      <vt:lpstr>Немедленно вызываемые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2016-09-20T20:30:11Z</dcterms:created>
  <dcterms:modified xsi:type="dcterms:W3CDTF">2018-05-23T12:35:31Z</dcterms:modified>
</cp:coreProperties>
</file>