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1"/>
  </p:sldMasterIdLst>
  <p:notesMasterIdLst>
    <p:notesMasterId r:id="rId52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330" r:id="rId9"/>
    <p:sldId id="331" r:id="rId10"/>
    <p:sldId id="332" r:id="rId11"/>
    <p:sldId id="287" r:id="rId12"/>
    <p:sldId id="288" r:id="rId13"/>
    <p:sldId id="324" r:id="rId14"/>
    <p:sldId id="323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33" r:id="rId42"/>
    <p:sldId id="33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40" autoAdjust="0"/>
  </p:normalViewPr>
  <p:slideViewPr>
    <p:cSldViewPr snapToGrid="0">
      <p:cViewPr varScale="1">
        <p:scale>
          <a:sx n="99" d="100"/>
          <a:sy n="99" d="100"/>
        </p:scale>
        <p:origin x="84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Игнорируется</a:t>
            </a:r>
            <a:r>
              <a:rPr lang="ru-RU" baseline="0" dirty="0"/>
              <a:t> только </a:t>
            </a:r>
            <a:r>
              <a:rPr lang="ru-RU" b="1" baseline="0" dirty="0"/>
              <a:t>одна последняя запятая</a:t>
            </a:r>
            <a:r>
              <a:rPr lang="ru-RU" baseline="0" dirty="0"/>
              <a:t>:</a:t>
            </a:r>
            <a:endParaRPr lang="en-US" baseline="0" dirty="0"/>
          </a:p>
          <a:p>
            <a:r>
              <a:rPr lang="ru-RU" baseline="0" dirty="0"/>
              <a:t>Если запятых поставить несколько, то длина будет изменена, но индексов (и конечно элементов) не прибавиться</a:t>
            </a:r>
          </a:p>
          <a:p>
            <a:r>
              <a:rPr lang="en-US" dirty="0" err="1"/>
              <a:t>var</a:t>
            </a:r>
            <a:r>
              <a:rPr lang="en-US" dirty="0"/>
              <a:t> d = [1, 2, 3, , , 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console.log(d);</a:t>
            </a:r>
            <a:r>
              <a:rPr lang="ru-RU" dirty="0"/>
              <a:t>		</a:t>
            </a:r>
            <a:r>
              <a:rPr lang="en-US" dirty="0"/>
              <a:t>//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2, 3, undefined, undefined]</a:t>
            </a:r>
          </a:p>
          <a:p>
            <a:r>
              <a:rPr lang="en-US" dirty="0"/>
              <a:t>console.log(</a:t>
            </a:r>
            <a:r>
              <a:rPr lang="en-US" dirty="0" err="1"/>
              <a:t>d.length</a:t>
            </a:r>
            <a:r>
              <a:rPr lang="en-US" dirty="0"/>
              <a:t>);	// 5</a:t>
            </a:r>
            <a:endParaRPr lang="ru-RU" dirty="0"/>
          </a:p>
          <a:p>
            <a:r>
              <a:rPr lang="en-US" dirty="0"/>
              <a:t>for (x in d)</a:t>
            </a:r>
          </a:p>
          <a:p>
            <a:r>
              <a:rPr lang="en-US" dirty="0"/>
              <a:t>  console.log(x);</a:t>
            </a:r>
            <a:r>
              <a:rPr lang="ru-RU" dirty="0"/>
              <a:t>	</a:t>
            </a:r>
            <a:r>
              <a:rPr lang="en-US" dirty="0"/>
              <a:t>// “0”, “1”, “2”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6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Сортировка</a:t>
            </a:r>
            <a:r>
              <a:rPr lang="ru-RU" baseline="0" dirty="0"/>
              <a:t> массива с «дырками». Эксперимент:</a:t>
            </a:r>
          </a:p>
          <a:p>
            <a:r>
              <a:rPr lang="en-US" dirty="0" err="1"/>
              <a:t>var</a:t>
            </a:r>
            <a:r>
              <a:rPr lang="en-US" dirty="0"/>
              <a:t> a = [];</a:t>
            </a:r>
          </a:p>
          <a:p>
            <a:r>
              <a:rPr lang="en-US" dirty="0"/>
              <a:t>a[0] = -1;</a:t>
            </a:r>
          </a:p>
          <a:p>
            <a:r>
              <a:rPr lang="en-US" dirty="0"/>
              <a:t>a[1] = 10;</a:t>
            </a:r>
          </a:p>
          <a:p>
            <a:r>
              <a:rPr lang="en-US" dirty="0"/>
              <a:t>a[2] = 3;</a:t>
            </a:r>
          </a:p>
          <a:p>
            <a:r>
              <a:rPr lang="en-US" dirty="0"/>
              <a:t>a[7] = 2;</a:t>
            </a:r>
          </a:p>
          <a:p>
            <a:r>
              <a:rPr lang="en-US" dirty="0"/>
              <a:t>a[8] = 11;</a:t>
            </a:r>
          </a:p>
          <a:p>
            <a:endParaRPr lang="ru-RU" dirty="0"/>
          </a:p>
          <a:p>
            <a:r>
              <a:rPr lang="en-US" dirty="0"/>
              <a:t>console.log(</a:t>
            </a:r>
            <a:r>
              <a:rPr lang="en-US" dirty="0" err="1"/>
              <a:t>a.length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en-US" baseline="0" dirty="0"/>
              <a:t> 9</a:t>
            </a:r>
            <a:endParaRPr lang="en-US" dirty="0"/>
          </a:p>
          <a:p>
            <a:r>
              <a:rPr lang="en-US" dirty="0"/>
              <a:t>for(x in a)</a:t>
            </a:r>
          </a:p>
          <a:p>
            <a:r>
              <a:rPr lang="en-US" dirty="0"/>
              <a:t>  console.log(x); // 0, 1, 2, 7, 8</a:t>
            </a:r>
          </a:p>
          <a:p>
            <a:endParaRPr lang="en-US" dirty="0"/>
          </a:p>
          <a:p>
            <a:r>
              <a:rPr lang="en-US" dirty="0" err="1"/>
              <a:t>a.sort</a:t>
            </a:r>
            <a:r>
              <a:rPr lang="en-US" dirty="0"/>
              <a:t>();</a:t>
            </a:r>
          </a:p>
          <a:p>
            <a:r>
              <a:rPr lang="en-US" dirty="0"/>
              <a:t>console.log(</a:t>
            </a:r>
            <a:r>
              <a:rPr lang="en-US" dirty="0" err="1"/>
              <a:t>a.length</a:t>
            </a:r>
            <a:r>
              <a:rPr lang="en-US" dirty="0"/>
              <a:t>); //</a:t>
            </a:r>
            <a:r>
              <a:rPr lang="en-US" baseline="0" dirty="0"/>
              <a:t> 9 (</a:t>
            </a:r>
            <a:r>
              <a:rPr lang="ru-RU" baseline="0" dirty="0"/>
              <a:t>это в принципе ожидаемо</a:t>
            </a:r>
            <a:r>
              <a:rPr lang="en-US" baseline="0" dirty="0"/>
              <a:t>)</a:t>
            </a:r>
            <a:endParaRPr lang="en-US" dirty="0"/>
          </a:p>
          <a:p>
            <a:r>
              <a:rPr lang="en-US" dirty="0"/>
              <a:t>for(x in a)</a:t>
            </a:r>
          </a:p>
          <a:p>
            <a:r>
              <a:rPr lang="en-US" dirty="0"/>
              <a:t>  console.log(x);</a:t>
            </a:r>
            <a:r>
              <a:rPr lang="ru-RU" dirty="0"/>
              <a:t> </a:t>
            </a:r>
            <a:r>
              <a:rPr lang="en-US" dirty="0"/>
              <a:t>// 0, 1, 2, </a:t>
            </a:r>
            <a:r>
              <a:rPr lang="ru-RU" dirty="0"/>
              <a:t>3</a:t>
            </a:r>
            <a:r>
              <a:rPr lang="en-US" dirty="0"/>
              <a:t>, </a:t>
            </a:r>
            <a:r>
              <a:rPr lang="ru-RU" dirty="0"/>
              <a:t>4 (О КАК! «уплотнили» массив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1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https://github.com/aemkei/jsfuck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массивов (и объектов) всегда выполняется </a:t>
            </a:r>
            <a:r>
              <a:rPr lang="ru-RU" b="1" dirty="0"/>
              <a:t>быстрее</a:t>
            </a:r>
            <a:r>
              <a:rPr lang="ru-RU" b="1" baseline="0" dirty="0"/>
              <a:t> при помощи литералов</a:t>
            </a:r>
            <a:r>
              <a:rPr lang="ru-RU" baseline="0" dirty="0"/>
              <a:t>:</a:t>
            </a:r>
          </a:p>
          <a:p>
            <a:r>
              <a:rPr lang="en-US" baseline="0" dirty="0" err="1"/>
              <a:t>var</a:t>
            </a:r>
            <a:r>
              <a:rPr lang="en-US" baseline="0" dirty="0"/>
              <a:t> a = []  </a:t>
            </a:r>
            <a:r>
              <a:rPr lang="ru-RU" baseline="0" dirty="0"/>
              <a:t>		это быстрее, чем </a:t>
            </a:r>
            <a:r>
              <a:rPr lang="en-US" baseline="0" dirty="0" err="1"/>
              <a:t>var</a:t>
            </a:r>
            <a:r>
              <a:rPr lang="en-US" baseline="0" dirty="0"/>
              <a:t> a = Array()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var</a:t>
            </a:r>
            <a:r>
              <a:rPr lang="en-US" baseline="0" dirty="0"/>
              <a:t> a = [1, 2, 3]  </a:t>
            </a:r>
            <a:r>
              <a:rPr lang="ru-RU" baseline="0" dirty="0"/>
              <a:t>	это быстрее, чем </a:t>
            </a:r>
            <a:r>
              <a:rPr lang="en-US" baseline="0" dirty="0" err="1"/>
              <a:t>var</a:t>
            </a:r>
            <a:r>
              <a:rPr lang="en-US" baseline="0" dirty="0"/>
              <a:t> a = Array(1, 2, 3)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4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Аналогия:</a:t>
            </a:r>
            <a:r>
              <a:rPr lang="ru-RU" baseline="0" dirty="0"/>
              <a:t> </a:t>
            </a:r>
          </a:p>
          <a:p>
            <a:pPr>
              <a:lnSpc>
                <a:spcPct val="100000"/>
              </a:lnSpc>
            </a:pPr>
            <a:r>
              <a:rPr lang="ru-RU" baseline="0" dirty="0"/>
              <a:t>Вот это</a:t>
            </a:r>
          </a:p>
          <a:p>
            <a:pPr>
              <a:lnSpc>
                <a:spcPct val="100000"/>
              </a:lnSpc>
            </a:pPr>
            <a:r>
              <a:rPr lang="ru-R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[1, ,3];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можно рассматривать как сокращённую форму вот этого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b[“0”] = 1;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b[“2”] = 3;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</a:t>
            </a:r>
            <a:r>
              <a:rPr lang="ru-RU" baseline="0" dirty="0"/>
              <a:t> </a:t>
            </a:r>
            <a:r>
              <a:rPr lang="en-US" baseline="0" dirty="0"/>
              <a:t>join(), </a:t>
            </a:r>
            <a:r>
              <a:rPr lang="en-US" baseline="0" dirty="0" err="1"/>
              <a:t>toString</a:t>
            </a:r>
            <a:r>
              <a:rPr lang="en-US" baseline="0" dirty="0"/>
              <a:t>(), </a:t>
            </a:r>
            <a:r>
              <a:rPr lang="en-US" baseline="0" dirty="0" err="1"/>
              <a:t>toLocalString</a:t>
            </a:r>
            <a:r>
              <a:rPr lang="en-US" baseline="0" dirty="0"/>
              <a:t>()</a:t>
            </a:r>
            <a:r>
              <a:rPr lang="ru-RU" baseline="0" dirty="0"/>
              <a:t>: если перебирая массив эти методы получат значение </a:t>
            </a:r>
            <a:r>
              <a:rPr lang="en-US" baseline="0" dirty="0"/>
              <a:t>null </a:t>
            </a:r>
            <a:r>
              <a:rPr lang="ru-RU" baseline="0" dirty="0"/>
              <a:t>или </a:t>
            </a:r>
            <a:r>
              <a:rPr lang="en-US" baseline="0" dirty="0"/>
              <a:t>undefined, </a:t>
            </a:r>
            <a:r>
              <a:rPr lang="ru-RU" baseline="0" dirty="0"/>
              <a:t>это значение будет преобразовано в пустую строку.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</a:t>
            </a:r>
            <a:r>
              <a:rPr lang="en-US" dirty="0"/>
              <a:t>reverse()</a:t>
            </a:r>
            <a:r>
              <a:rPr lang="en-US" baseline="0" dirty="0"/>
              <a:t>, </a:t>
            </a:r>
            <a:r>
              <a:rPr lang="ru-RU" baseline="0" dirty="0"/>
              <a:t>и </a:t>
            </a:r>
            <a:r>
              <a:rPr lang="en-US" baseline="0" dirty="0"/>
              <a:t>sort() </a:t>
            </a:r>
            <a:r>
              <a:rPr lang="ru-RU" baseline="0" dirty="0"/>
              <a:t>возвращают ссылки на изменённые массивы (обращенный, отсортированный).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4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22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</a:t>
            </a:r>
            <a:r>
              <a:rPr lang="ru-RU" dirty="0"/>
              <a:t>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массива, </a:t>
            </a:r>
            <a:r>
              <a:rPr lang="en-US" dirty="0"/>
              <a:t>ES2015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создаёт массив</a:t>
            </a:r>
            <a:r>
              <a:rPr lang="en-US" sz="3200" dirty="0"/>
              <a:t> </a:t>
            </a:r>
            <a:r>
              <a:rPr lang="ru-RU" sz="3200" dirty="0"/>
              <a:t>из произвольного числа аргументов, вне зависимости от их числа или типа.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</a:pPr>
            <a:endParaRPr lang="en-US" sz="3200" dirty="0"/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</a:pPr>
            <a:r>
              <a:rPr lang="ru-RU" sz="3200" dirty="0"/>
              <a:t>Синтаксис: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items)</a:t>
            </a:r>
          </a:p>
        </p:txBody>
      </p:sp>
    </p:spTree>
    <p:extLst>
      <p:ext uri="{BB962C8B-B14F-4D97-AF65-F5344CB8AC3E}">
        <p14:creationId xmlns:p14="http://schemas.microsoft.com/office/powerpoint/2010/main" val="278945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</a:t>
            </a:r>
            <a:r>
              <a:rPr lang="en-US" dirty="0"/>
              <a:t> </a:t>
            </a:r>
            <a:r>
              <a:rPr lang="ru-RU" dirty="0"/>
              <a:t>массива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2843"/>
          </a:xfrm>
        </p:spPr>
        <p:txBody>
          <a:bodyPr>
            <a:noAutofit/>
          </a:bodyPr>
          <a:lstStyle/>
          <a:p>
            <a:r>
              <a:rPr lang="ru-RU" sz="3200" dirty="0"/>
              <a:t>Любой массив – это объект.</a:t>
            </a:r>
          </a:p>
          <a:p>
            <a:r>
              <a:rPr lang="ru-RU" sz="3200" dirty="0"/>
              <a:t>Любой объект – это коллекция свойств и значений.</a:t>
            </a:r>
          </a:p>
          <a:p>
            <a:r>
              <a:rPr lang="ru-RU" sz="3200" dirty="0"/>
              <a:t>Любое свойство имеет </a:t>
            </a:r>
            <a:r>
              <a:rPr lang="ru-RU" sz="3200" b="1" dirty="0"/>
              <a:t>строковое</a:t>
            </a:r>
            <a:r>
              <a:rPr lang="ru-RU" sz="3200" dirty="0"/>
              <a:t> имя.</a:t>
            </a:r>
            <a:endParaRPr lang="en-US" sz="3200" dirty="0"/>
          </a:p>
          <a:p>
            <a:r>
              <a:rPr lang="ru-RU" sz="3200" dirty="0"/>
              <a:t>Универсальное обращение к свойству: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[name]</a:t>
            </a:r>
            <a:r>
              <a:rPr lang="en-US" sz="3200" dirty="0"/>
              <a:t>, </a:t>
            </a:r>
            <a:r>
              <a:rPr lang="ru-RU" sz="3200" dirty="0"/>
              <a:t>где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200" dirty="0"/>
              <a:t> </a:t>
            </a:r>
            <a:r>
              <a:rPr lang="ru-RU" sz="3200" dirty="0"/>
              <a:t>автоматически приводится к типу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3200" dirty="0"/>
              <a:t>.</a:t>
            </a:r>
          </a:p>
          <a:p>
            <a:r>
              <a:rPr lang="ru-RU" sz="3200" dirty="0"/>
              <a:t>Если имя свойства – это правильный идентификатор, то вместо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[name]</a:t>
            </a:r>
            <a:r>
              <a:rPr lang="ru-RU" sz="3200" dirty="0"/>
              <a:t> можно записать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obj.name</a:t>
            </a:r>
            <a:r>
              <a:rPr lang="ru-RU" sz="32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944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массива – определение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200" i="1" dirty="0"/>
                  <a:t>Индексом</a:t>
                </a:r>
                <a:r>
                  <a:rPr lang="ru-RU" sz="3200" dirty="0"/>
                  <a:t> называется такое </a:t>
                </a:r>
                <a:r>
                  <a:rPr lang="ru-RU" sz="3200" b="1" dirty="0"/>
                  <a:t>имя свойства</a:t>
                </a:r>
                <a:r>
                  <a:rPr lang="ru-RU" sz="3200" dirty="0"/>
                  <a:t> </a:t>
                </a:r>
                <a:r>
                  <a:rPr lang="en-US" sz="2800" i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ru-RU" sz="3200" dirty="0"/>
                  <a:t>(строка), которое удовлетворяет следующим условиям: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sz="3200" dirty="0"/>
                  <a:t> </a:t>
                </a:r>
                <a:r>
                  <a:rPr lang="en-US" sz="2800" i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ru-RU" sz="3200" dirty="0"/>
                  <a:t>можно преобразовать в целое число </a:t>
                </a:r>
                <a:r>
                  <a:rPr lang="en-US" sz="2800" i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ru-RU" sz="3200" dirty="0"/>
                  <a:t>, которое находится в диапазоне </a:t>
                </a:r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[0</a:t>
                </a:r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ru-RU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</a:t>
                </a:r>
                <a:r>
                  <a:rPr lang="ru-RU" sz="3200" dirty="0"/>
                  <a:t>;</a:t>
                </a:r>
                <a:endParaRPr lang="en-US" sz="3200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3200" dirty="0"/>
                  <a:t>строковое представление </a:t>
                </a:r>
                <a:r>
                  <a:rPr lang="en-US" sz="2800" i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dirty="0"/>
                  <a:t> </a:t>
                </a:r>
                <a:r>
                  <a:rPr lang="ru-RU" sz="3200" dirty="0"/>
                  <a:t>совпадает с </a:t>
                </a:r>
                <a:r>
                  <a:rPr lang="en-US" sz="2800" i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ru-RU" sz="3200" dirty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89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Индексы и не</a:t>
            </a:r>
            <a:r>
              <a:rPr lang="en-US" dirty="0"/>
              <a:t> </a:t>
            </a:r>
            <a:r>
              <a:rPr lang="ru-RU" dirty="0"/>
              <a:t>индексы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"4294967294"</a:t>
            </a:r>
            <a:r>
              <a:rPr lang="en-US" sz="3200" dirty="0"/>
              <a:t> – </a:t>
            </a:r>
            <a:r>
              <a:rPr lang="ru-RU" sz="3200" dirty="0"/>
              <a:t>эти имена свойств </a:t>
            </a:r>
            <a:r>
              <a:rPr lang="ru-RU" sz="3200" b="1" dirty="0"/>
              <a:t>являются индексами</a:t>
            </a:r>
            <a:r>
              <a:rPr lang="ru-RU" sz="3200" dirty="0"/>
              <a:t>;</a:t>
            </a:r>
          </a:p>
          <a:p>
            <a:pPr lvl="1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3200" dirty="0"/>
              <a:t> – </a:t>
            </a:r>
            <a:r>
              <a:rPr lang="ru-RU" sz="3200" dirty="0">
                <a:solidFill>
                  <a:srgbClr val="FF0000"/>
                </a:solidFill>
              </a:rPr>
              <a:t>не индекс</a:t>
            </a:r>
            <a:r>
              <a:rPr lang="ru-RU" sz="3200" dirty="0"/>
              <a:t> (нельзя преобразовать в целое число);</a:t>
            </a:r>
          </a:p>
          <a:p>
            <a:pPr lvl="1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 </a:t>
            </a:r>
            <a:r>
              <a:rPr lang="en-US" sz="3200" dirty="0"/>
              <a:t>–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не индекс</a:t>
            </a:r>
            <a:r>
              <a:rPr lang="ru-RU" sz="3200" dirty="0"/>
              <a:t> (не попадает в диапазон);</a:t>
            </a:r>
          </a:p>
          <a:p>
            <a:pPr lvl="1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e3"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"00"</a:t>
            </a:r>
            <a:r>
              <a:rPr lang="en-US" sz="3200" dirty="0"/>
              <a:t> – </a:t>
            </a:r>
            <a:r>
              <a:rPr lang="ru-RU" sz="3200" dirty="0">
                <a:solidFill>
                  <a:srgbClr val="FF0000"/>
                </a:solidFill>
              </a:rPr>
              <a:t>не индексы</a:t>
            </a:r>
            <a:r>
              <a:rPr lang="ru-RU" sz="3200" dirty="0"/>
              <a:t> (могут быть преобразованы в числа, но после обратного преобразования в строки не равны себе).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029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массива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По аналогии с другими языками программирования, в </a:t>
            </a:r>
            <a:r>
              <a:rPr lang="en-US" sz="3200" dirty="0"/>
              <a:t>JavaScript </a:t>
            </a:r>
            <a:r>
              <a:rPr lang="ru-RU" sz="3200" dirty="0"/>
              <a:t>индекс обычно записывают в виде числа.</a:t>
            </a:r>
          </a:p>
          <a:p>
            <a:endParaRPr lang="ru-RU" sz="3200" dirty="0"/>
          </a:p>
          <a:p>
            <a:r>
              <a:rPr lang="ru-RU" sz="3200" dirty="0"/>
              <a:t>А так как целые числа не являются правильными идентификаторами, обращение к элементу по индексу выполняется в форме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[index]</a:t>
            </a:r>
            <a:r>
              <a:rPr lang="en-US" sz="32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113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</a:t>
            </a:r>
            <a:r>
              <a:rPr lang="en-US" dirty="0"/>
              <a:t> </a:t>
            </a:r>
            <a:r>
              <a:rPr lang="ru-RU" dirty="0"/>
              <a:t>и индексы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635"/>
          </a:xfrm>
        </p:spPr>
        <p:txBody>
          <a:bodyPr>
            <a:noAutofit/>
          </a:bodyPr>
          <a:lstStyle/>
          <a:p>
            <a:r>
              <a:rPr lang="ru-RU" sz="3200" dirty="0"/>
              <a:t>Примеры показывают состав индексов массива:</a:t>
            </a:r>
            <a:endParaRPr lang="ru-RU" sz="32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[];				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индексов нет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a[0] = 10;				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один индекс: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a[1]; 				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один индекс: 0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[1, ,3]; 			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два индекса: 0 и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b[0]; 				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один индекс: 2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b[2] =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			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один индекс: 2</a:t>
            </a:r>
            <a:endParaRPr lang="ru-RU" sz="26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		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индексов нет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 		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индексов нет!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=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два индекса: 0 и 1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0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Любой</a:t>
            </a:r>
            <a:r>
              <a:rPr lang="en-US" sz="3200" dirty="0"/>
              <a:t> </a:t>
            </a:r>
            <a:r>
              <a:rPr lang="ru-RU" sz="3200" dirty="0"/>
              <a:t>массив</a:t>
            </a:r>
            <a:r>
              <a:rPr lang="en-US" sz="3200" dirty="0"/>
              <a:t> </a:t>
            </a:r>
            <a:r>
              <a:rPr lang="ru-RU" sz="3200" dirty="0"/>
              <a:t>имеет</a:t>
            </a:r>
            <a:r>
              <a:rPr lang="en-US" sz="3200" dirty="0"/>
              <a:t> </a:t>
            </a:r>
            <a:r>
              <a:rPr lang="ru-RU" sz="3200" dirty="0"/>
              <a:t>свойство</a:t>
            </a:r>
            <a:r>
              <a:rPr lang="en-US" sz="3200" dirty="0"/>
              <a:t>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3200" dirty="0"/>
              <a:t>.</a:t>
            </a:r>
          </a:p>
          <a:p>
            <a:r>
              <a:rPr lang="ru-RU" sz="3200" dirty="0"/>
              <a:t>Интуитивно: это «длина» массива, т.е. количество элементов в нём. Но это справедливо только для плотных массивов – у разреженных свои нюансы! </a:t>
            </a:r>
            <a:endParaRPr lang="en-US" sz="3200" dirty="0"/>
          </a:p>
          <a:p>
            <a:endParaRPr lang="ru-RU" sz="3200" dirty="0"/>
          </a:p>
          <a:p>
            <a:r>
              <a:rPr lang="ru-RU" sz="3200" dirty="0"/>
              <a:t>Всегда верно: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3200" b="1" dirty="0"/>
              <a:t> </a:t>
            </a:r>
            <a:r>
              <a:rPr lang="ru-RU" sz="3200" b="1" dirty="0"/>
              <a:t>будет больше максимального индекса массива</a:t>
            </a:r>
            <a:r>
              <a:rPr lang="ru-RU" sz="3200" dirty="0"/>
              <a:t> (и почти всегда – ровно на 1</a:t>
            </a:r>
            <a:r>
              <a:rPr lang="en-US" sz="3200" dirty="0"/>
              <a:t> </a:t>
            </a:r>
            <a:r>
              <a:rPr lang="ru-RU" sz="3200" dirty="0"/>
              <a:t>больше)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0786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[];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=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a[0] = 10;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=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a[10] = 100;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= 11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= 11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[1, ,3];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= 3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b[2] = undefined;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= 3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Array(2);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=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c[0] = 10;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= 2</a:t>
            </a:r>
          </a:p>
        </p:txBody>
      </p:sp>
    </p:spTree>
    <p:extLst>
      <p:ext uri="{BB962C8B-B14F-4D97-AF65-F5344CB8AC3E}">
        <p14:creationId xmlns:p14="http://schemas.microsoft.com/office/powerpoint/2010/main" val="101646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Autofit/>
          </a:bodyPr>
          <a:lstStyle/>
          <a:p>
            <a:r>
              <a:rPr lang="ru-RU" sz="3200" dirty="0"/>
              <a:t>Свойство</a:t>
            </a:r>
            <a:r>
              <a:rPr lang="en-US" sz="3200" dirty="0"/>
              <a:t>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sz="3200" dirty="0"/>
              <a:t> можно записывать. Уменьшение </a:t>
            </a:r>
            <a:r>
              <a:rPr lang="ru-RU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200" dirty="0"/>
              <a:t>приводит к тому, что исчезают элементы и индексы: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2, 3];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		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 массива индексы 0 и 1</a:t>
            </a:r>
          </a:p>
          <a:p>
            <a:endParaRPr lang="ru-RU" sz="3200" dirty="0"/>
          </a:p>
          <a:p>
            <a:r>
              <a:rPr lang="ru-RU" sz="3200" dirty="0"/>
              <a:t>Однако при увеличении </a:t>
            </a:r>
            <a:r>
              <a:rPr lang="ru-RU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sz="3200" dirty="0"/>
              <a:t> не появляется ни новых элементов, ни новых индексов: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[1, 2];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b.length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		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 массива индексы 0 и 1</a:t>
            </a:r>
          </a:p>
        </p:txBody>
      </p:sp>
    </p:spTree>
    <p:extLst>
      <p:ext uri="{BB962C8B-B14F-4D97-AF65-F5344CB8AC3E}">
        <p14:creationId xmlns:p14="http://schemas.microsoft.com/office/powerpoint/2010/main" val="381102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массива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Autofit/>
          </a:bodyPr>
          <a:lstStyle/>
          <a:p>
            <a:r>
              <a:rPr lang="ru-RU" sz="3200" dirty="0"/>
              <a:t>Обычно обход массива выполняется при помощи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200" dirty="0"/>
              <a:t>:</a:t>
            </a:r>
            <a:endParaRPr lang="ru-RU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[10, 20, 30];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alert(a[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(Микро)оптимизация (если массив в цикле не меняем):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alert(a[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03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Массивы в </a:t>
            </a:r>
            <a:r>
              <a:rPr lang="en-US" sz="3200" dirty="0">
                <a:hlinkClick r:id="rId2" action="ppaction://hlinksldjump"/>
              </a:rPr>
              <a:t>JavaScript</a:t>
            </a:r>
            <a:r>
              <a:rPr lang="ru-RU" sz="3200" dirty="0">
                <a:hlinkClick r:id="rId2" action="ppaction://hlinksldjump"/>
              </a:rPr>
              <a:t> – особенности</a:t>
            </a:r>
            <a:endParaRPr lang="ru-RU" sz="3200" dirty="0"/>
          </a:p>
          <a:p>
            <a:r>
              <a:rPr lang="ru-RU" sz="3200" dirty="0">
                <a:hlinkClick r:id="rId3" action="ppaction://hlinksldjump"/>
              </a:rPr>
              <a:t>Создание массивов</a:t>
            </a:r>
            <a:endParaRPr lang="en-US" sz="3200" dirty="0"/>
          </a:p>
          <a:p>
            <a:r>
              <a:rPr lang="ru-RU" sz="3200" dirty="0">
                <a:hlinkClick r:id="rId4" action="ppaction://hlinksldjump"/>
              </a:rPr>
              <a:t>Доступ к элементам и индексы</a:t>
            </a:r>
            <a:endParaRPr lang="ru-RU" sz="3200" dirty="0"/>
          </a:p>
          <a:p>
            <a:r>
              <a:rPr lang="ru-RU" sz="3200" dirty="0">
                <a:hlinkClick r:id="rId5" action="ppaction://hlinksldjump"/>
              </a:rPr>
              <a:t>Методы массивов</a:t>
            </a:r>
            <a:endParaRPr lang="ru-RU" sz="3200" dirty="0"/>
          </a:p>
          <a:p>
            <a:r>
              <a:rPr lang="ru-RU" sz="3200" dirty="0">
                <a:hlinkClick r:id="rId6" action="ppaction://hlinksldjump"/>
              </a:rPr>
              <a:t>Объекты, подобные массивам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7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массива с «дырками»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7143"/>
          </a:xfrm>
        </p:spPr>
        <p:txBody>
          <a:bodyPr>
            <a:noAutofit/>
          </a:bodyPr>
          <a:lstStyle/>
          <a:p>
            <a:r>
              <a:rPr lang="ru-RU" sz="3200" dirty="0"/>
              <a:t>Пропускаем несуществующие и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en-US" sz="3200" dirty="0"/>
              <a:t>-</a:t>
            </a:r>
            <a:r>
              <a:rPr lang="ru-RU" sz="3200" dirty="0"/>
              <a:t>элементы: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(a[</a:t>
            </a:r>
            <a:r>
              <a:rPr lang="en-US" sz="2600" b="1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=== undefined)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тело цикла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sz="3200" dirty="0"/>
              <a:t>Пропускаем только несуществующие элементы: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a.length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(!(</a:t>
            </a:r>
            <a:r>
              <a:rPr lang="en-US" sz="2600" b="1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a))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600" b="1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тело цикла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массива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3686"/>
          </a:xfrm>
        </p:spPr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ES2015 </a:t>
            </a:r>
            <a:r>
              <a:rPr lang="ru-RU" sz="3200" dirty="0"/>
              <a:t>для получения элементов массива можно использовать цикл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/>
              <a:t>/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операции с элементом (чтение)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57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Каждый массив обладает набором методов, изначально определённых в объекте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Array.prototype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Многие из этих методов допускают косвенное применение к </a:t>
            </a:r>
            <a:r>
              <a:rPr lang="ru-RU" sz="3200" i="1" dirty="0"/>
              <a:t>объектам, подобным массивам</a:t>
            </a:r>
            <a:r>
              <a:rPr lang="ru-RU" sz="3200" dirty="0"/>
              <a:t>. Но некоторые методы меняют тот массив, у которого вызываются, а не все объекты, подобные массивам, допускают изменение (пример – строки).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936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массива в строку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40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 – </a:t>
            </a:r>
            <a:r>
              <a:rPr lang="ru-RU" sz="3200" dirty="0"/>
              <a:t>вызывает у каждого элемента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и соединяет результаты, используя указанную строку-разделитель (или запятую);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ru-RU" sz="3200" dirty="0"/>
              <a:t>аналог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ru-RU" sz="3200" dirty="0"/>
              <a:t>, вызванного без аргумента;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toLocaleString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ru-RU" sz="3200" dirty="0"/>
              <a:t>работает как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ru-RU" sz="3200" dirty="0"/>
              <a:t>но у каждого элемента вызывается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toLocaleString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;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ru-RU" sz="3200" dirty="0"/>
              <a:t>аналог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258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массива в строку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r>
              <a:rPr lang="ru-RU" sz="3200" dirty="0"/>
              <a:t>Методы преобразования в строку перебираю индексы</a:t>
            </a:r>
            <a:r>
              <a:rPr lang="en-US" sz="3200" dirty="0"/>
              <a:t> </a:t>
            </a:r>
            <a:r>
              <a:rPr lang="ru-RU" sz="3200" dirty="0"/>
              <a:t>массива от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/>
              <a:t> </a:t>
            </a:r>
            <a:r>
              <a:rPr lang="ru-RU" sz="3200" dirty="0"/>
              <a:t>до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sz="3200" dirty="0"/>
              <a:t>. </a:t>
            </a:r>
            <a:r>
              <a:rPr lang="ru-RU" sz="3200" dirty="0"/>
              <a:t>Если при переборе методы получат значение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3200" dirty="0"/>
              <a:t>, </a:t>
            </a:r>
            <a:r>
              <a:rPr lang="ru-RU" sz="3200" dirty="0"/>
              <a:t>это значение будет преобразовано в пустую строку.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, , , 5];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a.join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"+"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"1++++5"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Array(5);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b.join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"+"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"++++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как стек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r>
              <a:rPr lang="ru-RU" sz="3200" dirty="0"/>
              <a:t>Удаляет последний элемент из массива и возвращает удалённое значение.</a:t>
            </a:r>
          </a:p>
          <a:p>
            <a:endParaRPr lang="ru-RU" sz="3200" dirty="0"/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push(element1, ...,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/>
              <a:t>Добавляет элементы в конец массива и возвращает новую длину массива.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939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как стек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stack = [2, 3];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popped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stack.pop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stack = [2], popped =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stack.push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stack.push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12);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stack = [2, 8, 10, 12], total = 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конкатенация массивов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Array.prototype.push.apply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(stack, [-1, -2]);</a:t>
            </a:r>
          </a:p>
        </p:txBody>
      </p:sp>
    </p:spTree>
    <p:extLst>
      <p:ext uri="{BB962C8B-B14F-4D97-AF65-F5344CB8AC3E}">
        <p14:creationId xmlns:p14="http://schemas.microsoft.com/office/powerpoint/2010/main" val="3450330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35403" cy="1450757"/>
          </a:xfrm>
        </p:spPr>
        <p:txBody>
          <a:bodyPr/>
          <a:lstStyle/>
          <a:p>
            <a:r>
              <a:rPr lang="ru-RU" spc="-80" dirty="0"/>
              <a:t>Массив как (что-то похожее на) очередь</a:t>
            </a:r>
            <a:endParaRPr lang="en-US" spc="-8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shift()</a:t>
            </a:r>
          </a:p>
          <a:p>
            <a:r>
              <a:rPr lang="ru-RU" sz="3200" dirty="0"/>
              <a:t>Удаляет и возвращает первый элемент массива, смещая последующие элементы к началу.</a:t>
            </a:r>
          </a:p>
          <a:p>
            <a:endParaRPr lang="ru-RU" sz="3200" dirty="0"/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unshift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(element1,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/>
              <a:t>Добавляет элементы в начало массива (блоком) и возвращает новую длину массива.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06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54653" cy="1450757"/>
          </a:xfrm>
        </p:spPr>
        <p:txBody>
          <a:bodyPr/>
          <a:lstStyle/>
          <a:p>
            <a:r>
              <a:rPr lang="ru-RU" spc="-80" dirty="0"/>
              <a:t>Массив как (что-то похожее на) очередь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queue = [2, 3];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queue.shift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queue = [3], first =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queue.unshift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queue = [-1, 3], total =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queue.unshift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20);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queue = [</a:t>
            </a:r>
            <a:r>
              <a:rPr lang="en-US" sz="2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10, 20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-1, 3]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2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порядка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</a:p>
          <a:p>
            <a:r>
              <a:rPr lang="ru-RU" sz="3200" dirty="0"/>
              <a:t>На месте обращает порядок следования элементов.</a:t>
            </a:r>
          </a:p>
          <a:p>
            <a:endParaRPr lang="ru-RU" sz="2400" dirty="0"/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compareFunction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/>
              <a:t>На месте сортирует массив по возрастанию. Может принимать функцию сравнения (без неё сравнивается </a:t>
            </a:r>
            <a:r>
              <a:rPr lang="ru-RU" sz="3200" u="sng" dirty="0"/>
              <a:t>строковое</a:t>
            </a:r>
            <a:r>
              <a:rPr lang="ru-RU" sz="3200" dirty="0"/>
              <a:t> представление элементов). Возвращает отсортированный массив.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069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– общие сведения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2843"/>
          </a:xfrm>
        </p:spPr>
        <p:txBody>
          <a:bodyPr>
            <a:noAutofit/>
          </a:bodyPr>
          <a:lstStyle/>
          <a:p>
            <a:r>
              <a:rPr lang="ru-RU" sz="3200" i="1" dirty="0"/>
              <a:t>Массив</a:t>
            </a:r>
            <a:r>
              <a:rPr lang="ru-RU" sz="3200" dirty="0"/>
              <a:t> – упорядоченная коллекция значений, которые называются </a:t>
            </a:r>
            <a:r>
              <a:rPr lang="ru-RU" sz="3200" i="1" dirty="0"/>
              <a:t>элементами</a:t>
            </a:r>
            <a:r>
              <a:rPr lang="ru-RU" sz="3200" dirty="0"/>
              <a:t> массива.</a:t>
            </a:r>
          </a:p>
          <a:p>
            <a:r>
              <a:rPr lang="ru-RU" sz="3200" dirty="0"/>
              <a:t>Каждый элемент характеризуется </a:t>
            </a:r>
            <a:r>
              <a:rPr lang="ru-RU" sz="3200" b="1" dirty="0"/>
              <a:t>числовой</a:t>
            </a:r>
            <a:r>
              <a:rPr lang="ru-RU" sz="3200" dirty="0"/>
              <a:t> позицией в массиве, которая называется </a:t>
            </a:r>
            <a:r>
              <a:rPr lang="ru-RU" sz="3200" i="1" dirty="0"/>
              <a:t>индексом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Во многих языках программирования массивы </a:t>
            </a:r>
            <a:r>
              <a:rPr lang="ru-RU" sz="3200" dirty="0">
                <a:solidFill>
                  <a:srgbClr val="006600"/>
                </a:solidFill>
              </a:rPr>
              <a:t>однотипны</a:t>
            </a:r>
            <a:r>
              <a:rPr lang="ru-RU" sz="3200" dirty="0"/>
              <a:t>, имеют </a:t>
            </a:r>
            <a:r>
              <a:rPr lang="ru-RU" sz="3200" dirty="0">
                <a:solidFill>
                  <a:srgbClr val="006600"/>
                </a:solidFill>
              </a:rPr>
              <a:t>фиксированный размер</a:t>
            </a:r>
            <a:r>
              <a:rPr lang="ru-RU" sz="3200" dirty="0"/>
              <a:t>, содержат </a:t>
            </a:r>
            <a:r>
              <a:rPr lang="ru-RU" sz="3200" dirty="0">
                <a:solidFill>
                  <a:srgbClr val="006600"/>
                </a:solidFill>
              </a:rPr>
              <a:t>непрерывную последовательность</a:t>
            </a:r>
            <a:r>
              <a:rPr lang="ru-RU" sz="3200" dirty="0"/>
              <a:t> элементов.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8642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порядка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11, 2, -3];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a.sort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	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[-3, 1, 11, 2]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-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(или отрицательное число)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меньше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(или положительное число)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больше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0,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равны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a.sort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((a, b) =&gt; a - b);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a.reverse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	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[11, 2, 1, -3]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6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(elementOrArray1,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elementOrArrayN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3200" dirty="0"/>
              <a:t>Возвращает новый массив, состоящий из массива, на котором он был вызван, соединённого с другими массивами и/или значениями, переданными в качестве аргументов.</a:t>
            </a:r>
          </a:p>
          <a:p>
            <a:endParaRPr lang="ru-RU" sz="3200" dirty="0"/>
          </a:p>
          <a:p>
            <a:r>
              <a:rPr lang="ru-RU" sz="3200" dirty="0"/>
              <a:t>Этот метод различает простые аргументы и аргументы-массивы (но без рекурсивной вложенности).</a:t>
            </a:r>
          </a:p>
        </p:txBody>
      </p:sp>
    </p:spTree>
    <p:extLst>
      <p:ext uri="{BB962C8B-B14F-4D97-AF65-F5344CB8AC3E}">
        <p14:creationId xmlns:p14="http://schemas.microsoft.com/office/powerpoint/2010/main" val="409458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a.concat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[1, 2, 3]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a.concat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([2, 3]);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[1, 2, 3]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a.concat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([2, 3], 4, [5, 6]);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[1, 2, 3, 4, 5, 6]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a.concat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([2, [3, 4]]);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[1, 2, [3, 4]]</a:t>
            </a:r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Если в качестве аргумента передать методу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разреженный массив, он будет присоединён со всеми своими «дырами»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2, 3];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a.concat([4, , , 7]);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[1, 2, 3, 4, , , 7]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индексы у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"3"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"6"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01481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slice(begin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3200" dirty="0"/>
              <a:t>Возвращает копию части массива в виде нового массива.</a:t>
            </a:r>
          </a:p>
          <a:p>
            <a:r>
              <a:rPr lang="ru-RU" sz="3200" dirty="0"/>
              <a:t>Возвращаются элементы с индексами от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3200" dirty="0"/>
              <a:t> </a:t>
            </a:r>
            <a:r>
              <a:rPr lang="ru-RU" sz="3200" dirty="0"/>
              <a:t>до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sz="3200" dirty="0"/>
              <a:t>, не включая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sz="3200" dirty="0"/>
              <a:t>.</a:t>
            </a:r>
          </a:p>
          <a:p>
            <a:r>
              <a:rPr lang="ru-RU" sz="3200" dirty="0"/>
              <a:t>Если индексы отрицательные – отнимаем от длины.</a:t>
            </a:r>
          </a:p>
          <a:p>
            <a:r>
              <a:rPr lang="ru-RU" sz="3200" dirty="0"/>
              <a:t>Копировать весь массив: вызов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slice()</a:t>
            </a:r>
            <a:r>
              <a:rPr lang="ru-RU" sz="3200" dirty="0"/>
              <a:t> без аргументов.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98988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[10, 20, 30, 40, 50];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a.slice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3);	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[20, 30]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a.slice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	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[20, 30, 40, 50]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a.slice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1); 	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a.slice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(-3, -1); 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[30, 40]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a.slice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		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[10, 20, 30, 40, 50]</a:t>
            </a:r>
          </a:p>
        </p:txBody>
      </p:sp>
    </p:spTree>
    <p:extLst>
      <p:ext uri="{BB962C8B-B14F-4D97-AF65-F5344CB8AC3E}">
        <p14:creationId xmlns:p14="http://schemas.microsoft.com/office/powerpoint/2010/main" val="3889574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8012"/>
          </a:xfrm>
        </p:spPr>
        <p:txBody>
          <a:bodyPr>
            <a:noAutofit/>
          </a:bodyPr>
          <a:lstStyle/>
          <a:p>
            <a:r>
              <a:rPr lang="ru-RU" sz="3200" dirty="0"/>
              <a:t>Метод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slice()</a:t>
            </a:r>
            <a:r>
              <a:rPr lang="ru-RU" sz="3200" dirty="0"/>
              <a:t> в</a:t>
            </a:r>
            <a:r>
              <a:rPr lang="en-US" sz="3200" dirty="0"/>
              <a:t> </a:t>
            </a:r>
            <a:r>
              <a:rPr lang="ru-RU" sz="3200" dirty="0"/>
              <a:t>разреженном массиве воспринимает последовательность индексов непрерывной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, , , , 6];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здесь индексы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 и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a.slice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4);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должны оказаться элементы с индексами "2" и "3"</a:t>
            </a: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 их нет в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и в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они не попадут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т.е. в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 ни индексов, ни элементов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однако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 = 2 (!!!)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968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lice(start,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deleteCount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item1?, ...,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?)</a:t>
            </a:r>
          </a:p>
          <a:p>
            <a:r>
              <a:rPr lang="ru-RU" sz="3200" dirty="0"/>
              <a:t>Метод изменяет содержимое массива, удаляя существующие элементы и/или добавляя новые.</a:t>
            </a:r>
            <a:endParaRPr lang="en-US" sz="3200" dirty="0"/>
          </a:p>
          <a:p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ru-RU" sz="3200" dirty="0"/>
              <a:t> отрицателен – отнимаем от длины.</a:t>
            </a:r>
          </a:p>
          <a:p>
            <a:endParaRPr lang="ru-RU" sz="3200" dirty="0"/>
          </a:p>
          <a:p>
            <a:r>
              <a:rPr lang="ru-RU" sz="3200" dirty="0"/>
              <a:t>Возвращаемое значение: массив, содержащий удалённые элементы.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445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[10, 20, 30, 40, 50];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a.splice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3);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a=[10, 50], b=[20, 30, 40]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a.splice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0, 20, 30, 40);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a=[10, 20, 30, 40, 50], c=[]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a.splice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1, -1);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a=[10, -1, 30, 40, 50], d=[20]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a.splice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(-1, 1, -1);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a=[10, -1, 30, 40, -1], e=[50]</a:t>
            </a:r>
          </a:p>
        </p:txBody>
      </p:sp>
    </p:spTree>
    <p:extLst>
      <p:ext uri="{BB962C8B-B14F-4D97-AF65-F5344CB8AC3E}">
        <p14:creationId xmlns:p14="http://schemas.microsoft.com/office/powerpoint/2010/main" val="3371822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2312"/>
          </a:xfrm>
        </p:spPr>
        <p:txBody>
          <a:bodyPr>
            <a:noAutofit/>
          </a:bodyPr>
          <a:lstStyle/>
          <a:p>
            <a:r>
              <a:rPr lang="ru-RU" sz="3200" dirty="0"/>
              <a:t>Метод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splice()</a:t>
            </a:r>
            <a:r>
              <a:rPr lang="ru-RU" sz="3200" dirty="0"/>
              <a:t> в</a:t>
            </a:r>
            <a:r>
              <a:rPr lang="en-US" sz="3200" dirty="0"/>
              <a:t> </a:t>
            </a:r>
            <a:r>
              <a:rPr lang="ru-RU" sz="3200" dirty="0"/>
              <a:t>разреженном массиве ведёт себя подобно методу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slice()</a:t>
            </a:r>
            <a:r>
              <a:rPr lang="ru-RU" sz="3200" dirty="0"/>
              <a:t> – считает последовательность индексов непрерывной: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a: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индексы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a[0]=1, a[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]=5,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 = 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, , , 5];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a.splice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индексов нет, длина = 2</a:t>
            </a: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a: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индексы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a[0]=1, a[2]=5,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 =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7981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массивов в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Autofit/>
          </a:bodyPr>
          <a:lstStyle/>
          <a:p>
            <a:r>
              <a:rPr lang="ru-RU" sz="3200" dirty="0"/>
              <a:t>1. </a:t>
            </a:r>
            <a:r>
              <a:rPr lang="ru-RU" sz="3200" b="1" dirty="0"/>
              <a:t>Гетерогенные</a:t>
            </a:r>
            <a:r>
              <a:rPr lang="ru-RU" sz="3200" dirty="0"/>
              <a:t>: элементы могут иметь разные типы.</a:t>
            </a:r>
          </a:p>
          <a:p>
            <a:r>
              <a:rPr lang="ru-RU" sz="3200" dirty="0"/>
              <a:t>2. </a:t>
            </a:r>
            <a:r>
              <a:rPr lang="ru-RU" sz="3200" b="1" dirty="0"/>
              <a:t>Динамические</a:t>
            </a:r>
            <a:r>
              <a:rPr lang="ru-RU" sz="3200" dirty="0"/>
              <a:t>: меняют размер по мере надобности.</a:t>
            </a:r>
          </a:p>
          <a:p>
            <a:r>
              <a:rPr lang="ru-RU" sz="3200" dirty="0"/>
              <a:t>3. </a:t>
            </a:r>
            <a:r>
              <a:rPr lang="ru-RU" sz="3200" b="1" dirty="0"/>
              <a:t>Разреженные</a:t>
            </a:r>
            <a:r>
              <a:rPr lang="ru-RU" sz="3200" dirty="0"/>
              <a:t>: могут отсутствовать элементы с некоторыми индексами.</a:t>
            </a:r>
          </a:p>
          <a:p>
            <a:r>
              <a:rPr lang="ru-RU" sz="3200" dirty="0"/>
              <a:t>4. Это </a:t>
            </a:r>
            <a:r>
              <a:rPr lang="ru-RU" sz="3200" b="1" dirty="0"/>
              <a:t>специальные объекты</a:t>
            </a:r>
            <a:r>
              <a:rPr lang="ru-RU" sz="3200" dirty="0"/>
              <a:t>: числовые индексы работают как имена свойств.</a:t>
            </a:r>
          </a:p>
          <a:p>
            <a:r>
              <a:rPr lang="ru-RU" sz="3200" dirty="0"/>
              <a:t>*) оптимизации движков – доступ к элементу по индексу выполняется быстрее, чем доступ к свойствам объектов.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5124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3200" dirty="0"/>
              <a:t>Методы ищут элемент в массиве и возвращают первую позицию элемента или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ru-RU" sz="3200" dirty="0"/>
              <a:t>.</a:t>
            </a:r>
          </a:p>
          <a:p>
            <a:r>
              <a:rPr lang="ru-RU" sz="3200" dirty="0"/>
              <a:t>Первый метод ищет от начала массива (или от указанной позиции) к концу, второй метод – от конца (или от указанной позиции) к началу.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622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элементов</a:t>
            </a:r>
            <a:r>
              <a:rPr lang="en-US" dirty="0"/>
              <a:t>, ES2015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  <a:buNone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ru-RU" sz="3200" dirty="0"/>
              <a:t> – поиск первого элемента, удовлетворяющего заданному предикату</a:t>
            </a:r>
            <a:r>
              <a:rPr lang="en-US" sz="3200" dirty="0"/>
              <a:t>: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[6, -5, 8].find(x =&gt; x &lt; 0);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-5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CADE4"/>
              </a:buClr>
            </a:pP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Clr>
                <a:srgbClr val="1CADE4"/>
              </a:buClr>
              <a:buNone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findIndex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возвращает </a:t>
            </a:r>
            <a:r>
              <a:rPr lang="ru-RU" sz="3200" b="1" dirty="0"/>
              <a:t>индекс</a:t>
            </a:r>
            <a:r>
              <a:rPr lang="ru-RU" sz="3200" dirty="0"/>
              <a:t> первого элемента, удовлетворяющего предикату</a:t>
            </a:r>
            <a:r>
              <a:rPr lang="en-US" sz="3200" dirty="0"/>
              <a:t>, </a:t>
            </a:r>
            <a:r>
              <a:rPr lang="ru-RU" sz="3200" dirty="0"/>
              <a:t>или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688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элементов</a:t>
            </a:r>
            <a:r>
              <a:rPr lang="en-US" dirty="0"/>
              <a:t>, ES2016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  <a:buNone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includes()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возвращает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если массив включает указанный элемент:</a:t>
            </a:r>
            <a:endParaRPr lang="en-US" sz="3200" dirty="0"/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[6, -5, 8].includes(8);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].includes(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кстати,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indexOf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-1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перебора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3520"/>
          </a:xfrm>
        </p:spPr>
        <p:txBody>
          <a:bodyPr>
            <a:noAutofit/>
          </a:bodyPr>
          <a:lstStyle/>
          <a:p>
            <a:r>
              <a:rPr lang="ru-RU" sz="3200" dirty="0"/>
              <a:t>Методы принимают функцию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ru-RU" sz="3200" dirty="0"/>
              <a:t>, выполняемую для каждого элемента массива:</a:t>
            </a:r>
          </a:p>
          <a:p>
            <a:pPr marL="91440" lvl="1" indent="-91440">
              <a:spcBef>
                <a:spcPts val="6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every()</a:t>
            </a:r>
            <a:r>
              <a:rPr lang="en-US" sz="3200" dirty="0"/>
              <a:t> –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ru-RU" sz="3200" dirty="0"/>
              <a:t>для каждого элемента;</a:t>
            </a:r>
            <a:endParaRPr lang="en-US" sz="3200" dirty="0"/>
          </a:p>
          <a:p>
            <a:pPr marL="91440" lvl="1" indent="-91440">
              <a:spcBef>
                <a:spcPts val="6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some()</a:t>
            </a:r>
            <a:r>
              <a:rPr lang="en-US" sz="3200" dirty="0"/>
              <a:t> –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ru-RU" sz="3200" dirty="0"/>
              <a:t>хотя бы для одного элемента;</a:t>
            </a:r>
            <a:endParaRPr lang="en-US" sz="3200" dirty="0"/>
          </a:p>
          <a:p>
            <a:pPr marL="91440" lvl="1" indent="-91440">
              <a:spcBef>
                <a:spcPts val="6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  <a:r>
              <a:rPr lang="ru-RU" sz="3200" dirty="0"/>
              <a:t> </a:t>
            </a:r>
            <a:r>
              <a:rPr lang="en-US" sz="3200" dirty="0"/>
              <a:t>–</a:t>
            </a:r>
            <a:r>
              <a:rPr lang="ru-RU" sz="3200" dirty="0"/>
              <a:t> массив элементов, для которых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/>
              <a:t>;</a:t>
            </a:r>
            <a:endParaRPr lang="en-US" sz="3200" dirty="0"/>
          </a:p>
          <a:p>
            <a:pPr marL="91440" lvl="1" indent="-91440">
              <a:spcBef>
                <a:spcPts val="6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  <a:r>
              <a:rPr lang="ru-RU" sz="3200" dirty="0"/>
              <a:t> </a:t>
            </a:r>
            <a:r>
              <a:rPr lang="en-US" sz="3200" dirty="0"/>
              <a:t>– </a:t>
            </a:r>
            <a:r>
              <a:rPr lang="ru-RU" sz="3200" dirty="0"/>
              <a:t>возвращает массив с результатами вызова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ru-RU" sz="3200" dirty="0"/>
              <a:t>;</a:t>
            </a:r>
            <a:endParaRPr lang="en-US" sz="3200" dirty="0"/>
          </a:p>
          <a:p>
            <a:pPr marL="91440" lvl="1" indent="-91440">
              <a:spcBef>
                <a:spcPts val="6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–</a:t>
            </a:r>
            <a:r>
              <a:rPr lang="ru-RU" sz="3200" dirty="0"/>
              <a:t> выполняет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z="3200" dirty="0"/>
              <a:t> </a:t>
            </a:r>
            <a:r>
              <a:rPr lang="ru-RU" sz="3200" dirty="0"/>
              <a:t>для каждого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1212905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перебора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2, -3, 4, 5];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all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a.every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&gt; 0);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any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a.some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(x){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&lt; 0;});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a.filter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&gt; 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where = [1, 2, 4, 5]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where.map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* 10).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(alert);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"10"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0"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53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Редукция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49243" cy="430008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reduce(callback,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reduceRight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(callback,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3200" dirty="0"/>
              <a:t>Методы формируют из массива скалярное значение при помощи аккумулятора. </a:t>
            </a:r>
            <a:r>
              <a:rPr lang="ru-RU" sz="3200" i="1" dirty="0"/>
              <a:t>Аккумулятор</a:t>
            </a:r>
            <a:r>
              <a:rPr lang="ru-RU" sz="3200" dirty="0"/>
              <a:t> – функция с четырьмя аргументами: предыдущее значение аккумулятора, текущий элемент, текущий индекс, исходный массив. Возвращает новое значение аккумулятора.</a:t>
            </a:r>
          </a:p>
          <a:p>
            <a:r>
              <a:rPr lang="ru-RU" sz="3200" dirty="0"/>
              <a:t>Проход – со второго элемента, если не задано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82042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Редукция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6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cur, index, </a:t>
            </a:r>
            <a:r>
              <a:rPr lang="en-US" sz="22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ru-RU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cur;</a:t>
            </a:r>
            <a:r>
              <a:rPr lang="ru-RU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[1, 2, -3, 4, 5].reduce(sum);</a:t>
            </a:r>
            <a:r>
              <a:rPr lang="ru-RU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 =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flat = [[0, 1], [2, 3], [4, 5]].reduce((a, b)=&gt;</a:t>
            </a:r>
            <a:r>
              <a:rPr lang="en-US" sz="22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a.concat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flat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[0, 1, 2, 3, 4, 5]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 = [[0, 1], [2, 3], [4, 5]].</a:t>
            </a:r>
            <a:r>
              <a:rPr lang="en-US" sz="22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reduceRight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{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a.concat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 }, [6]);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flat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[6, 4, 5, 2, 3, 0, 1]</a:t>
            </a:r>
          </a:p>
        </p:txBody>
      </p:sp>
    </p:spTree>
    <p:extLst>
      <p:ext uri="{BB962C8B-B14F-4D97-AF65-F5344CB8AC3E}">
        <p14:creationId xmlns:p14="http://schemas.microsoft.com/office/powerpoint/2010/main" val="3050109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 на массив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ru-RU" sz="3200" dirty="0"/>
          </a:p>
          <a:p>
            <a:r>
              <a:rPr lang="ru-RU" sz="3200" dirty="0"/>
              <a:t>Этот «статический» метод поверяет, является ли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3200" dirty="0"/>
              <a:t> </a:t>
            </a:r>
            <a:r>
              <a:rPr lang="ru-RU" sz="3200" dirty="0"/>
              <a:t>массивом, и возвращает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870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Таблица методов и свойств массива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683417"/>
              </p:ext>
            </p:extLst>
          </p:nvPr>
        </p:nvGraphicFramePr>
        <p:xfrm>
          <a:off x="1096963" y="1846263"/>
          <a:ext cx="10058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7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  <a:endParaRPr lang="ru-RU" sz="20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join()</a:t>
                      </a:r>
                      <a:endParaRPr lang="ru-RU" sz="20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pop()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reverse()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indexOf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every()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push()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lastIndexOf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toLocaleString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shift()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concat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filter()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valueOf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unshift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findIndex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splice()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includes()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forEach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reduce()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reduceRight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Array.isArray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Array.from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Array.of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fill()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525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Объекты, подобные массивам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r>
              <a:rPr lang="ru-RU" sz="3200" dirty="0"/>
              <a:t>Это объекты, которые дают доступ к своим свойствам при помощи индекса и имеют свойство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«Похожесть» на массивы позволяет применять к таким объектам многие методы массивов.</a:t>
            </a:r>
            <a:endParaRPr lang="en-US" sz="3200" dirty="0"/>
          </a:p>
          <a:p>
            <a:endParaRPr lang="ru-RU" sz="3200" dirty="0"/>
          </a:p>
          <a:p>
            <a:r>
              <a:rPr lang="ru-RU" sz="3200" dirty="0"/>
              <a:t>Примеры</a:t>
            </a:r>
            <a:r>
              <a:rPr lang="en-US" sz="3200" dirty="0"/>
              <a:t> </a:t>
            </a:r>
            <a:r>
              <a:rPr lang="ru-RU" sz="3200" dirty="0"/>
              <a:t>объектов, подобных массивам:</a:t>
            </a:r>
          </a:p>
          <a:p>
            <a:pPr marL="715518" lvl="1" indent="-514350">
              <a:buFont typeface="+mj-lt"/>
              <a:buAutoNum type="alphaLcParenR"/>
            </a:pPr>
            <a:r>
              <a:rPr lang="ru-RU" sz="3000" dirty="0"/>
              <a:t>объект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endParaRPr lang="en-US" sz="3000" dirty="0"/>
          </a:p>
          <a:p>
            <a:pPr marL="715518" lvl="1" indent="-514350">
              <a:buFont typeface="+mj-lt"/>
              <a:buAutoNum type="alphaLcParenR"/>
            </a:pPr>
            <a:r>
              <a:rPr lang="ru-RU" sz="3000" dirty="0"/>
              <a:t>строка (с поправкой на неизменяемость!)</a:t>
            </a:r>
          </a:p>
        </p:txBody>
      </p:sp>
    </p:spTree>
    <p:extLst>
      <p:ext uri="{BB962C8B-B14F-4D97-AF65-F5344CB8AC3E}">
        <p14:creationId xmlns:p14="http://schemas.microsoft.com/office/powerpoint/2010/main" val="5525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ru-RU" sz="3200" dirty="0"/>
              <a:t>Способ 1: использование «литерала массива».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[];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пустой массив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[1, 2 + 3];		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два элемента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[1,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]];	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три элемента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5400" dirty="0"/>
          </a:p>
          <a:p>
            <a:r>
              <a:rPr lang="en-US" sz="3200" dirty="0"/>
              <a:t>*) </a:t>
            </a:r>
            <a:r>
              <a:rPr lang="ru-RU" sz="3200" dirty="0"/>
              <a:t>Запятая перед закрывающей скобкой игнорируется: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[1, 2, 3, ];		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три элемента!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025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Объекты, подобные массивам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length: 2};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Array.prototype.join.call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"+"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 = "A+B"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"JavaScript"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{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&gt;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Array.prototype.filter.call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 = </a:t>
            </a:r>
            <a:r>
              <a:rPr lang="pt-BR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["v", "c", "r", "i", "p", "t"]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Array.prototype.slice.call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).sort().join(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 = "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JSaaciprtv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7820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0428"/>
          </a:xfrm>
        </p:spPr>
        <p:txBody>
          <a:bodyPr>
            <a:noAutofit/>
          </a:bodyPr>
          <a:lstStyle/>
          <a:p>
            <a:r>
              <a:rPr lang="ru-RU" sz="3200" dirty="0"/>
              <a:t>Способ 2: функция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3200" dirty="0"/>
              <a:t> (</a:t>
            </a:r>
            <a:r>
              <a:rPr lang="ru-RU" sz="3200" dirty="0"/>
              <a:t>вызывается с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ru-RU" sz="3200" dirty="0"/>
              <a:t>или без):</a:t>
            </a:r>
          </a:p>
          <a:p>
            <a:pPr marL="365760" indent="-365760">
              <a:buFont typeface="+mj-lt"/>
              <a:buAutoNum type="arabicPeriod"/>
            </a:pPr>
            <a:r>
              <a:rPr lang="ru-RU" sz="3200" dirty="0"/>
              <a:t>Без аргументов – пустой массив длины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3200" dirty="0"/>
              <a:t>.</a:t>
            </a:r>
          </a:p>
          <a:p>
            <a:pPr marL="365760" indent="-365760">
              <a:buFont typeface="+mj-lt"/>
              <a:buAutoNum type="arabicPeriod"/>
            </a:pPr>
            <a:r>
              <a:rPr lang="ru-RU" sz="3200" dirty="0"/>
              <a:t>Одно число (причём целое неотрицательное, иначе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RangeError</a:t>
            </a:r>
            <a:r>
              <a:rPr lang="ru-RU" sz="3200" dirty="0"/>
              <a:t>) – массив указанной длины, без элементов.</a:t>
            </a:r>
          </a:p>
          <a:p>
            <a:pPr marL="365760" indent="-365760">
              <a:buFont typeface="+mj-lt"/>
              <a:buAutoNum type="arabicPeriod"/>
            </a:pPr>
            <a:r>
              <a:rPr lang="ru-RU" sz="3200" dirty="0"/>
              <a:t>Один нечисловой аргумент – массив из этого элемента.</a:t>
            </a:r>
          </a:p>
          <a:p>
            <a:pPr marL="365760" indent="-365760">
              <a:buFont typeface="+mj-lt"/>
              <a:buAutoNum type="arabicPeriod"/>
            </a:pPr>
            <a:r>
              <a:rPr lang="ru-RU" sz="3200" dirty="0"/>
              <a:t>Более одного аргумента – массив, который состоит из указанных элементов.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888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			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[]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Array(2);			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[ , ]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		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["Alex"]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Array(1,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[1, "Alex"]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= Array(1,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		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[1, "Alex"]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040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массива, </a:t>
            </a:r>
            <a:r>
              <a:rPr lang="en-US" dirty="0"/>
              <a:t>ES2015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Array.from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200" dirty="0"/>
              <a:t> создаёт массив. Первый аргумент – итерируемый объект или объект, подобный массиву (чтобы было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3200" dirty="0"/>
              <a:t> </a:t>
            </a:r>
            <a:r>
              <a:rPr lang="ru-RU" sz="3200" dirty="0"/>
              <a:t>и индексированные элементы).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</a:pPr>
            <a:endParaRPr lang="ru-RU" sz="3200" dirty="0"/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</a:pPr>
            <a:r>
              <a:rPr lang="ru-RU" sz="3200" dirty="0"/>
              <a:t>Второй опциональный аргумент – функция преобразования (</a:t>
            </a:r>
            <a:r>
              <a:rPr lang="ru-RU" sz="3200" dirty="0" err="1"/>
              <a:t>мэппинга</a:t>
            </a:r>
            <a:r>
              <a:rPr lang="ru-RU" sz="3200" dirty="0"/>
              <a:t>) исходных элементов.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44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Array.from</a:t>
            </a:r>
            <a:r>
              <a:rPr lang="en-US" dirty="0"/>
              <a:t>() – </a:t>
            </a:r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Array.from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['f', 'o', 'o']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Array.from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([0, , 2])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[ 0, undefined, 2 ]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a3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Array.from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Array(5), (x,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[ 0, 1, 2, 3, 4 ]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a4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Array.from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length: 5 }, (x,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[ 0, 1, 2, 3, 4 ]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9071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3074</Words>
  <Application>Microsoft Office PowerPoint</Application>
  <PresentationFormat>Широкоэкранный</PresentationFormat>
  <Paragraphs>432</Paragraphs>
  <Slides>50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Calibri</vt:lpstr>
      <vt:lpstr>Calibri Light</vt:lpstr>
      <vt:lpstr>Cambria Math</vt:lpstr>
      <vt:lpstr>Consolas</vt:lpstr>
      <vt:lpstr>Wingdings</vt:lpstr>
      <vt:lpstr>Retrospect</vt:lpstr>
      <vt:lpstr>Modern JavaScript</vt:lpstr>
      <vt:lpstr>Темы занятия</vt:lpstr>
      <vt:lpstr>Массивы – общие сведения</vt:lpstr>
      <vt:lpstr>Особенности массивов в JavaScript</vt:lpstr>
      <vt:lpstr>Создание массива</vt:lpstr>
      <vt:lpstr>Создание массива</vt:lpstr>
      <vt:lpstr>Создание массива</vt:lpstr>
      <vt:lpstr>Создание массива, ES2015</vt:lpstr>
      <vt:lpstr>Array.from() – примеры</vt:lpstr>
      <vt:lpstr>Создание массива, ES2015</vt:lpstr>
      <vt:lpstr>Доступ к элементам массива</vt:lpstr>
      <vt:lpstr>Индекс массива – определение</vt:lpstr>
      <vt:lpstr>Индексы и не индексы – примеры</vt:lpstr>
      <vt:lpstr>Индекс массива</vt:lpstr>
      <vt:lpstr>Доступ к элементам и индексы</vt:lpstr>
      <vt:lpstr>Свойство length</vt:lpstr>
      <vt:lpstr>Свойство length</vt:lpstr>
      <vt:lpstr>Свойство length</vt:lpstr>
      <vt:lpstr>Обход массива</vt:lpstr>
      <vt:lpstr>Обход массива с «дырками»</vt:lpstr>
      <vt:lpstr>Обход массива</vt:lpstr>
      <vt:lpstr>Методы массивов</vt:lpstr>
      <vt:lpstr>Преобразование массива в строку</vt:lpstr>
      <vt:lpstr>Преобразование массива в строку</vt:lpstr>
      <vt:lpstr>Массив как стек</vt:lpstr>
      <vt:lpstr>Массив как стек</vt:lpstr>
      <vt:lpstr>Массив как (что-то похожее на) очередь</vt:lpstr>
      <vt:lpstr>Массив как (что-то похожее на) очередь</vt:lpstr>
      <vt:lpstr>Изменение порядка элементов</vt:lpstr>
      <vt:lpstr>Изменение порядка элементов</vt:lpstr>
      <vt:lpstr>Манипулирование элементами</vt:lpstr>
      <vt:lpstr>Манипулирование элементами</vt:lpstr>
      <vt:lpstr>Манипулирование элементами</vt:lpstr>
      <vt:lpstr>Манипулирование элементами</vt:lpstr>
      <vt:lpstr>Манипулирование элементами</vt:lpstr>
      <vt:lpstr>Манипулирование элементами</vt:lpstr>
      <vt:lpstr>Манипулирование элементами</vt:lpstr>
      <vt:lpstr>Манипулирование элементами</vt:lpstr>
      <vt:lpstr>Манипулирование элементами</vt:lpstr>
      <vt:lpstr>Поиск элементов</vt:lpstr>
      <vt:lpstr>Поиск элементов, ES2015</vt:lpstr>
      <vt:lpstr>Поиск элементов, ES2016</vt:lpstr>
      <vt:lpstr>Методы перебора элементов</vt:lpstr>
      <vt:lpstr>Методы перебора элементов</vt:lpstr>
      <vt:lpstr>Редукция элементов</vt:lpstr>
      <vt:lpstr>Редукция элементов</vt:lpstr>
      <vt:lpstr>Проверка на массив</vt:lpstr>
      <vt:lpstr>Таблица методов и свойств массива</vt:lpstr>
      <vt:lpstr>Объекты, подобные массивам</vt:lpstr>
      <vt:lpstr>Объекты, подобные массивам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2016-09-20T20:30:30Z</dcterms:created>
  <dcterms:modified xsi:type="dcterms:W3CDTF">2018-05-25T08:59:14Z</dcterms:modified>
</cp:coreProperties>
</file>