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68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31" r:id="rId23"/>
    <p:sldId id="332" r:id="rId24"/>
    <p:sldId id="333" r:id="rId25"/>
    <p:sldId id="334" r:id="rId26"/>
    <p:sldId id="335" r:id="rId27"/>
    <p:sldId id="301" r:id="rId28"/>
    <p:sldId id="302" r:id="rId29"/>
    <p:sldId id="303" r:id="rId30"/>
    <p:sldId id="336" r:id="rId31"/>
    <p:sldId id="305" r:id="rId32"/>
    <p:sldId id="306" r:id="rId33"/>
    <p:sldId id="307" r:id="rId34"/>
    <p:sldId id="308" r:id="rId35"/>
    <p:sldId id="309" r:id="rId36"/>
    <p:sldId id="337" r:id="rId37"/>
    <p:sldId id="311" r:id="rId38"/>
    <p:sldId id="312" r:id="rId39"/>
    <p:sldId id="314" r:id="rId40"/>
    <p:sldId id="315" r:id="rId41"/>
    <p:sldId id="316" r:id="rId42"/>
    <p:sldId id="317" r:id="rId43"/>
    <p:sldId id="318" r:id="rId44"/>
    <p:sldId id="319" r:id="rId45"/>
    <p:sldId id="338" r:id="rId46"/>
    <p:sldId id="339" r:id="rId47"/>
    <p:sldId id="340" r:id="rId48"/>
    <p:sldId id="341" r:id="rId49"/>
    <p:sldId id="342" r:id="rId50"/>
    <p:sldId id="343" r:id="rId51"/>
    <p:sldId id="320" r:id="rId52"/>
    <p:sldId id="321" r:id="rId53"/>
    <p:sldId id="322" r:id="rId54"/>
    <p:sldId id="323" r:id="rId55"/>
    <p:sldId id="324" r:id="rId56"/>
    <p:sldId id="344" r:id="rId57"/>
    <p:sldId id="346" r:id="rId58"/>
    <p:sldId id="347" r:id="rId59"/>
    <p:sldId id="348" r:id="rId60"/>
    <p:sldId id="350" r:id="rId61"/>
    <p:sldId id="351" r:id="rId62"/>
    <p:sldId id="325" r:id="rId63"/>
    <p:sldId id="326" r:id="rId64"/>
    <p:sldId id="327" r:id="rId65"/>
    <p:sldId id="328" r:id="rId66"/>
    <p:sldId id="33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2"/>
    <p:restoredTop sz="82546" autoAdjust="0"/>
  </p:normalViewPr>
  <p:slideViewPr>
    <p:cSldViewPr snapToGrid="0">
      <p:cViewPr varScale="1">
        <p:scale>
          <a:sx n="99" d="100"/>
          <a:sy n="99" d="100"/>
        </p:scale>
        <p:origin x="10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</a:t>
            </a:r>
            <a:r>
              <a:rPr lang="ru-RU" baseline="0" dirty="0"/>
              <a:t> у </a:t>
            </a:r>
            <a:r>
              <a:rPr lang="en-US" baseline="0" dirty="0" err="1"/>
              <a:t>parseInt</a:t>
            </a:r>
            <a:r>
              <a:rPr lang="en-US" baseline="0" dirty="0"/>
              <a:t>() </a:t>
            </a:r>
            <a:r>
              <a:rPr lang="ru-RU" baseline="0" dirty="0"/>
              <a:t>указывается основание системы счисления, то это должно быть целое число от 2 до 36 (включительно). Иначе – </a:t>
            </a:r>
            <a:r>
              <a:rPr lang="en-US" baseline="0" dirty="0" err="1"/>
              <a:t>RangeError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clz32(x)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</a:t>
            </a:r>
            <a:r>
              <a:rPr lang="en-US" dirty="0"/>
              <a:t>x</a:t>
            </a:r>
            <a:r>
              <a:rPr lang="ru-RU" dirty="0"/>
              <a:t> - число.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значение </a:t>
            </a:r>
            <a:r>
              <a:rPr lang="ru-RU" dirty="0"/>
              <a:t>x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является числом, оно будет сначала преобразовано в число, а потом в 32-битное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беззнаковое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целое число.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https://www.wikiwand.com/en/Emscripten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Важный</a:t>
            </a:r>
            <a:r>
              <a:rPr lang="ru-RU" baseline="0" dirty="0"/>
              <a:t> нюанс </a:t>
            </a:r>
            <a:r>
              <a:rPr lang="ru-RU" baseline="0"/>
              <a:t>(скорее даже баг!): </a:t>
            </a:r>
            <a:r>
              <a:rPr lang="en-US" baseline="0" dirty="0"/>
              <a:t>http://stackoverflow.com/questions/29074598/date-parse0-returns-midnight-of-2000-why</a:t>
            </a:r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https://habrahabr.ru/post/45489/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https://habrahabr.ru/post/45489/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  <a:r>
              <a:rPr lang="ru-RU" baseline="0" dirty="0"/>
              <a:t> вычисляется в момент записи литерала. </a:t>
            </a:r>
          </a:p>
          <a:p>
            <a:r>
              <a:rPr lang="ru-RU" baseline="0" dirty="0"/>
              <a:t>Следующий пример выведет две одинаковые строки:</a:t>
            </a:r>
          </a:p>
          <a:p>
            <a:endParaRPr lang="ru-RU" dirty="0"/>
          </a:p>
          <a:p>
            <a:r>
              <a:rPr lang="en-US" dirty="0"/>
              <a:t>let x = 2;</a:t>
            </a:r>
          </a:p>
          <a:p>
            <a:r>
              <a:rPr lang="en-US" dirty="0"/>
              <a:t>let y = 3;</a:t>
            </a:r>
          </a:p>
          <a:p>
            <a:endParaRPr lang="en-US" dirty="0"/>
          </a:p>
          <a:p>
            <a:r>
              <a:rPr lang="en-US" dirty="0"/>
              <a:t>let s = `${x} + ${y} = ${x + y}`;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ru-RU" dirty="0"/>
          </a:p>
          <a:p>
            <a:r>
              <a:rPr lang="en-US" dirty="0"/>
              <a:t>y = 5;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https://www.keithcirkel.co.uk/metaprogramming-in-es6-symbols/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Symbol.toPrimitive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получает в качестве аргумента строку с именем примитивного типа (например, </a:t>
            </a:r>
            <a:r>
              <a:rPr lang="ru-R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Symbol.toPrimitive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“number”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1.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stringify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ru-RU" sz="1400" dirty="0">
                <a:sym typeface="Wingdings" panose="05000000000000000000" pitchFamily="2" charset="2"/>
              </a:rPr>
              <a:t> может</a:t>
            </a:r>
            <a:r>
              <a:rPr lang="ru-RU" sz="1400" baseline="0" dirty="0">
                <a:sym typeface="Wingdings" panose="05000000000000000000" pitchFamily="2" charset="2"/>
              </a:rPr>
              <a:t> принимать вторым аргументом массив строк или функцию: фильтрация сохраняемых свойств</a:t>
            </a:r>
          </a:p>
          <a:p>
            <a:r>
              <a:rPr lang="ru-RU" sz="1400" baseline="0" dirty="0">
                <a:sym typeface="Wingdings" panose="05000000000000000000" pitchFamily="2" charset="2"/>
              </a:rPr>
              <a:t>В качестве третьего аргумента можно указать число (отступы в </a:t>
            </a:r>
            <a:r>
              <a:rPr lang="en-US" sz="1400" baseline="0" dirty="0">
                <a:sym typeface="Wingdings" panose="05000000000000000000" pitchFamily="2" charset="2"/>
              </a:rPr>
              <a:t>JSON) </a:t>
            </a:r>
            <a:r>
              <a:rPr lang="ru-RU" sz="1400" baseline="0" dirty="0">
                <a:sym typeface="Wingdings" panose="05000000000000000000" pitchFamily="2" charset="2"/>
              </a:rPr>
              <a:t>или строку (она будет вместо пробелов в </a:t>
            </a:r>
            <a:r>
              <a:rPr lang="en-US" sz="1400" baseline="0" dirty="0">
                <a:sym typeface="Wingdings" panose="05000000000000000000" pitchFamily="2" charset="2"/>
              </a:rPr>
              <a:t>JSON)</a:t>
            </a:r>
          </a:p>
          <a:p>
            <a:endParaRPr lang="en-US" sz="1400" baseline="0" dirty="0">
              <a:sym typeface="Wingdings" panose="05000000000000000000" pitchFamily="2" charset="2"/>
            </a:endParaRPr>
          </a:p>
          <a:p>
            <a:r>
              <a:rPr lang="ru-RU" sz="1400" baseline="0" dirty="0">
                <a:sym typeface="Wingdings" panose="05000000000000000000" pitchFamily="2" charset="2"/>
              </a:rPr>
              <a:t>2. </a:t>
            </a:r>
            <a:r>
              <a:rPr lang="en-US" sz="1400" baseline="0" dirty="0">
                <a:sym typeface="Wingdings" panose="05000000000000000000" pitchFamily="2" charset="2"/>
              </a:rPr>
              <a:t>parse() </a:t>
            </a:r>
            <a:r>
              <a:rPr lang="ru-RU" sz="1400" baseline="0" dirty="0">
                <a:sym typeface="Wingdings" panose="05000000000000000000" pitchFamily="2" charset="2"/>
              </a:rPr>
              <a:t>может принимать в качестве дополнительного параметра функцию восстановления – она принимает пару ключ-значение, возвращает или значение</a:t>
            </a:r>
            <a:r>
              <a:rPr lang="en-US" sz="1400" baseline="0" dirty="0">
                <a:sym typeface="Wingdings" panose="05000000000000000000" pitchFamily="2" charset="2"/>
              </a:rPr>
              <a:t> </a:t>
            </a:r>
            <a:r>
              <a:rPr lang="ru-RU" sz="1400" baseline="0" dirty="0">
                <a:sym typeface="Wingdings" panose="05000000000000000000" pitchFamily="2" charset="2"/>
              </a:rPr>
              <a:t>для свойства или </a:t>
            </a:r>
            <a:r>
              <a:rPr lang="en-US" sz="1400" baseline="0" dirty="0">
                <a:sym typeface="Wingdings" panose="05000000000000000000" pitchFamily="2" charset="2"/>
              </a:rPr>
              <a:t>undefined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3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7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</a:t>
            </a:r>
            <a:r>
              <a:rPr lang="ru-RU" baseline="0" dirty="0"/>
              <a:t> «обёрнутое» число можно получить, вызвав у обёртки метод </a:t>
            </a:r>
            <a:r>
              <a:rPr lang="en-US" baseline="0" dirty="0" err="1"/>
              <a:t>valueOf</a:t>
            </a:r>
            <a:r>
              <a:rPr lang="en-US" baseline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</a:t>
            </a:r>
            <a:r>
              <a:rPr lang="ru-RU" baseline="0" dirty="0"/>
              <a:t> у метода </a:t>
            </a:r>
            <a:r>
              <a:rPr lang="en-US" baseline="0" dirty="0" err="1"/>
              <a:t>toString</a:t>
            </a:r>
            <a:r>
              <a:rPr lang="en-US" baseline="0" dirty="0"/>
              <a:t>() </a:t>
            </a:r>
            <a:r>
              <a:rPr lang="ru-RU" baseline="0" dirty="0"/>
              <a:t>указывается основание системы счисления, то это должно быть целое число от 2 до 36 (включительно). Иначе – </a:t>
            </a:r>
            <a:r>
              <a:rPr lang="en-US" baseline="0" dirty="0" err="1"/>
              <a:t>RangeError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slide" Target="slide18.xml"/><Relationship Id="rId7" Type="http://schemas.openxmlformats.org/officeDocument/2006/relationships/slide" Target="slide5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Reference/Global_Objects/Date/prototype#Metho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Свойства-функции </a:t>
            </a:r>
            <a:r>
              <a:rPr lang="en-US" dirty="0"/>
              <a:t>Global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74458" cy="443197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isNaN(number)</a:t>
                </a:r>
              </a:p>
              <a:p>
                <a:r>
                  <a:rPr lang="ru-RU" sz="3200" dirty="0"/>
                  <a:t>Возвращает </a:t>
                </a:r>
                <a:r>
                  <a:rPr lang="en-US" sz="28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sz="3200" dirty="0"/>
                  <a:t>, </a:t>
                </a:r>
                <a:r>
                  <a:rPr lang="ru-RU" sz="3200" dirty="0"/>
                  <a:t>если аргумент может быть приведён к </a:t>
                </a:r>
                <a:r>
                  <a:rPr lang="en-US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NaN</a:t>
                </a:r>
                <a:r>
                  <a:rPr lang="en-US" sz="3200" dirty="0"/>
                  <a:t>, </a:t>
                </a:r>
                <a:r>
                  <a:rPr lang="ru-RU" sz="3200" dirty="0"/>
                  <a:t>иначе возвращает </a:t>
                </a:r>
                <a:r>
                  <a:rPr lang="en-US" sz="28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isFinite</a:t>
                </a:r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(number)</a:t>
                </a:r>
              </a:p>
              <a:p>
                <a:r>
                  <a:rPr lang="ru-RU" sz="3200" dirty="0"/>
                  <a:t>Возвращает </a:t>
                </a:r>
                <a:r>
                  <a:rPr lang="en-US" sz="28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3200" dirty="0"/>
                  <a:t>, </a:t>
                </a:r>
                <a:r>
                  <a:rPr lang="ru-RU" sz="3200" dirty="0"/>
                  <a:t>если аргумент может быть приведён к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NaN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или 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sz="3200" dirty="0"/>
                  <a:t>, иначе возвращает </a:t>
                </a:r>
                <a:r>
                  <a:rPr lang="en-US" sz="28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74458" cy="4431974"/>
              </a:xfrm>
              <a:blipFill>
                <a:blip r:embed="rId2"/>
                <a:stretch>
                  <a:fillRect l="-1498" t="-2476" r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7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Свойства-функции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663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decodeURI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encodedUri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decodeURIComponent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encodedUriComponent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encodeURI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encodeURIComponent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uriComponent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Набор функций для обработки </a:t>
            </a:r>
            <a:r>
              <a:rPr lang="en-US" sz="3200" dirty="0"/>
              <a:t>URI</a:t>
            </a:r>
            <a:r>
              <a:rPr lang="ru-RU" sz="3200" dirty="0"/>
              <a:t> (замена в строке «плохих» для </a:t>
            </a:r>
            <a:r>
              <a:rPr lang="en-US" sz="3200" dirty="0"/>
              <a:t>URI </a:t>
            </a:r>
            <a:r>
              <a:rPr lang="ru-RU" sz="3200" dirty="0"/>
              <a:t>символов на «хорошие»)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test.asp?name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ståle&amp;car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saab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encodeURI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 = my%20test.asp?name=st%C3%A5le&amp;car=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saab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6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Свойства-конструкторы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dirty="0"/>
              <a:t>Глобальный объект содержит набор конструкторов: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06048"/>
              </p:ext>
            </p:extLst>
          </p:nvPr>
        </p:nvGraphicFramePr>
        <p:xfrm>
          <a:off x="1172502" y="2514600"/>
          <a:ext cx="998317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Error()</a:t>
                      </a:r>
                      <a:endParaRPr lang="en-US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SyntaxError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URIError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RegExp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ru-RU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новые конструкторы 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7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Свойства-объекты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Math</a:t>
            </a:r>
            <a:r>
              <a:rPr lang="ru-RU" sz="3200" dirty="0"/>
              <a:t> – этот объект содержит математические константы и</a:t>
            </a:r>
            <a:r>
              <a:rPr lang="en-US" sz="3200" dirty="0"/>
              <a:t> </a:t>
            </a:r>
            <a:r>
              <a:rPr lang="ru-RU" sz="3200" dirty="0"/>
              <a:t>функции.</a:t>
            </a:r>
            <a:r>
              <a:rPr lang="en-US" sz="3200" dirty="0"/>
              <a:t> </a:t>
            </a:r>
            <a:r>
              <a:rPr lang="ru-RU" sz="3200" dirty="0"/>
              <a:t>Рассмотрим его подробнее позже.</a:t>
            </a:r>
          </a:p>
        </p:txBody>
      </p:sp>
    </p:spTree>
    <p:extLst>
      <p:ext uri="{BB962C8B-B14F-4D97-AF65-F5344CB8AC3E}">
        <p14:creationId xmlns:p14="http://schemas.microsoft.com/office/powerpoint/2010/main" val="242250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Свойства-объекты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36005" cy="432646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ru-RU" sz="3200" dirty="0"/>
              <a:t> – объект для работы с </a:t>
            </a:r>
            <a:r>
              <a:rPr lang="en-US" sz="3200" dirty="0"/>
              <a:t>JSON</a:t>
            </a:r>
            <a:r>
              <a:rPr lang="en-US" sz="3200" dirty="0">
                <a:sym typeface="Wingdings" panose="05000000000000000000" pitchFamily="2" charset="2"/>
              </a:rPr>
              <a:t>. </a:t>
            </a:r>
            <a:r>
              <a:rPr lang="ru-RU" sz="3200" dirty="0">
                <a:sym typeface="Wingdings" panose="05000000000000000000" pitchFamily="2" charset="2"/>
              </a:rPr>
              <a:t>Содержит два метода:</a:t>
            </a:r>
          </a:p>
          <a:p>
            <a:pPr marL="457200" lvl="1" indent="-457200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parse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ru-RU" sz="3200" dirty="0">
                <a:sym typeface="Wingdings" panose="05000000000000000000" pitchFamily="2" charset="2"/>
              </a:rPr>
              <a:t> для преобразования </a:t>
            </a:r>
            <a:r>
              <a:rPr lang="en-US" sz="3200" dirty="0">
                <a:sym typeface="Wingdings" panose="05000000000000000000" pitchFamily="2" charset="2"/>
              </a:rPr>
              <a:t>JSON-</a:t>
            </a:r>
            <a:r>
              <a:rPr lang="ru-RU" sz="3200" dirty="0">
                <a:sym typeface="Wingdings" panose="05000000000000000000" pitchFamily="2" charset="2"/>
              </a:rPr>
              <a:t>строки в допустимые значения </a:t>
            </a:r>
            <a:r>
              <a:rPr lang="en-US" sz="3200" dirty="0">
                <a:sym typeface="Wingdings" panose="05000000000000000000" pitchFamily="2" charset="2"/>
              </a:rPr>
              <a:t>JavaScript</a:t>
            </a:r>
            <a:r>
              <a:rPr lang="ru-RU" sz="3200" dirty="0">
                <a:sym typeface="Wingdings" panose="05000000000000000000" pitchFamily="2" charset="2"/>
              </a:rPr>
              <a:t>;</a:t>
            </a:r>
          </a:p>
          <a:p>
            <a:pPr marL="457200" lvl="1" indent="-457200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stringify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ru-RU" sz="3200" dirty="0">
                <a:sym typeface="Wingdings" panose="05000000000000000000" pitchFamily="2" charset="2"/>
              </a:rPr>
              <a:t> для получения </a:t>
            </a:r>
            <a:r>
              <a:rPr lang="en-US" sz="3200" dirty="0">
                <a:sym typeface="Wingdings" panose="05000000000000000000" pitchFamily="2" charset="2"/>
              </a:rPr>
              <a:t>JSON-</a:t>
            </a:r>
            <a:r>
              <a:rPr lang="ru-RU" sz="3200" dirty="0">
                <a:sym typeface="Wingdings" panose="05000000000000000000" pitchFamily="2" charset="2"/>
              </a:rPr>
              <a:t>строки по значению.</a:t>
            </a:r>
          </a:p>
          <a:p>
            <a:pPr marL="91440" lvl="1" indent="-91440">
              <a:spcBef>
                <a:spcPts val="6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{name: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age: 18};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{ "name": "John", "age": 18 }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newPerson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160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47021" cy="4238543"/>
          </a:xfrm>
        </p:spPr>
        <p:txBody>
          <a:bodyPr>
            <a:noAutofit/>
          </a:bodyPr>
          <a:lstStyle/>
          <a:p>
            <a:r>
              <a:rPr lang="ru-RU" sz="3200" dirty="0"/>
              <a:t>Движок может дополнять </a:t>
            </a:r>
            <a:r>
              <a:rPr lang="en-US" sz="3200" dirty="0"/>
              <a:t>Global </a:t>
            </a:r>
            <a:r>
              <a:rPr lang="ru-RU" sz="3200" dirty="0"/>
              <a:t>новыми свойствами.</a:t>
            </a:r>
          </a:p>
          <a:p>
            <a:r>
              <a:rPr lang="ru-RU" sz="3200" dirty="0"/>
              <a:t>Например, движки в браузерах: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снабжают </a:t>
            </a:r>
            <a:r>
              <a:rPr lang="en-US" sz="3200" dirty="0"/>
              <a:t>Global </a:t>
            </a:r>
            <a:r>
              <a:rPr lang="ru-RU" sz="3200" dirty="0"/>
              <a:t>свойством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ru-RU" sz="3200" dirty="0"/>
              <a:t>содержащим </a:t>
            </a:r>
            <a:r>
              <a:rPr lang="en-US" sz="3200" dirty="0"/>
              <a:t>Global</a:t>
            </a:r>
            <a:endParaRPr lang="ru-RU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добавляют к </a:t>
            </a:r>
            <a:r>
              <a:rPr lang="en-US" sz="3200" dirty="0"/>
              <a:t>Global </a:t>
            </a:r>
            <a:r>
              <a:rPr lang="ru-RU" sz="3200" dirty="0"/>
              <a:t>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 </a:t>
            </a:r>
            <a:r>
              <a:rPr lang="ru-RU" sz="3200" dirty="0"/>
              <a:t>для доступа к документу, отображаемому в окне браузера</a:t>
            </a:r>
            <a:endParaRPr lang="en-US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3200" dirty="0"/>
              <a:t> добавляют к </a:t>
            </a:r>
            <a:r>
              <a:rPr lang="en-US" sz="3200" dirty="0"/>
              <a:t>Global </a:t>
            </a:r>
            <a:r>
              <a:rPr lang="ru-RU" sz="3200" dirty="0"/>
              <a:t>методы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alert()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prompt()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confirm()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setInterval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clearInterval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clearTimeout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7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47021" cy="43440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dirty="0"/>
              <a:t>выводит модальное окно с сообщением.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/>
              <a:t> – показывает окно с текстом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3200" dirty="0"/>
              <a:t> </a:t>
            </a:r>
            <a:r>
              <a:rPr lang="ru-RU" sz="3200" dirty="0"/>
              <a:t>для ввода строки (в поле ввода отображается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</a:t>
            </a:r>
            <a:r>
              <a:rPr lang="ru-RU" sz="3200" dirty="0"/>
              <a:t>). Возвращает введённую строку </a:t>
            </a:r>
            <a:r>
              <a:rPr lang="en-US" sz="3200" dirty="0"/>
              <a:t>(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если пользователь нажал </a:t>
            </a:r>
            <a:r>
              <a:rPr lang="en-US" sz="3200" dirty="0"/>
              <a:t>Cancel </a:t>
            </a:r>
            <a:r>
              <a:rPr lang="ru-RU" sz="3200" dirty="0"/>
              <a:t>или закрыл окно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confirm(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>
                <a:cs typeface="Consolas" panose="020B0609020204030204" pitchFamily="49" charset="0"/>
              </a:rPr>
              <a:t> – выводит </a:t>
            </a:r>
            <a:r>
              <a:rPr lang="ru-RU" sz="3200" dirty="0"/>
              <a:t>окно с кнопками </a:t>
            </a:r>
            <a:r>
              <a:rPr lang="en-US" sz="3200" dirty="0"/>
              <a:t>OK </a:t>
            </a:r>
            <a:r>
              <a:rPr lang="ru-RU" sz="3200" dirty="0"/>
              <a:t>и </a:t>
            </a:r>
            <a:r>
              <a:rPr lang="en-US" sz="3200" dirty="0"/>
              <a:t>Cancel.</a:t>
            </a:r>
            <a:r>
              <a:rPr lang="ru-RU" sz="3200" dirty="0"/>
              <a:t> Возвращает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пользователь нажал </a:t>
            </a:r>
            <a:r>
              <a:rPr lang="en-US" sz="3200" dirty="0"/>
              <a:t>OK;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3200" dirty="0"/>
              <a:t>, </a:t>
            </a:r>
            <a:r>
              <a:rPr lang="ru-RU" sz="3200" dirty="0"/>
              <a:t>если пользователь нажал </a:t>
            </a:r>
            <a:r>
              <a:rPr lang="en-US" sz="3200" dirty="0"/>
              <a:t>Cancel </a:t>
            </a:r>
            <a:r>
              <a:rPr lang="ru-RU" sz="3200" dirty="0"/>
              <a:t>или закрыл окно.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Объекты-обёртки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Для</a:t>
            </a:r>
            <a:r>
              <a:rPr lang="en-US" sz="3200" dirty="0"/>
              <a:t> </a:t>
            </a:r>
            <a:r>
              <a:rPr lang="ru-RU" sz="3200" dirty="0"/>
              <a:t>значений типов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ru-RU" sz="3200" dirty="0"/>
              <a:t>существуют объекты-обёртки. Они нужны, когда работа со значением происходит как с объектом (например, если у значения вызывается метод).</a:t>
            </a:r>
          </a:p>
          <a:p>
            <a:r>
              <a:rPr lang="ru-RU" sz="3200" dirty="0"/>
              <a:t>Для получения обёрток используются функции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ru-RU" sz="3200" dirty="0"/>
              <a:t>вызываемые как конструкторы.</a:t>
            </a:r>
          </a:p>
          <a:p>
            <a:r>
              <a:rPr lang="ru-RU" sz="3200" dirty="0">
                <a:solidFill>
                  <a:srgbClr val="FF0000"/>
                </a:solidFill>
              </a:rPr>
              <a:t>Прямой вызов этих конструкторов не приветствуется</a:t>
            </a:r>
            <a:r>
              <a:rPr lang="ru-RU" sz="3200" dirty="0"/>
              <a:t> – нужно полагаться на автоматическое приведение типов.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7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Объект-обёртка </a:t>
            </a:r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Чтобы получить объектную обёртку над типом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ru-RU" sz="3200" dirty="0"/>
              <a:t>необходимо вызвать функцию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как конструктор.</a:t>
            </a:r>
            <a:endParaRPr lang="en-US" sz="3200" dirty="0"/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Number(10);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Внимание: вызов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как функции производит конвертацию произвольного значения в число.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Number(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== "number"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6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Методы объекта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3200" dirty="0"/>
              <a:t> </a:t>
            </a:r>
            <a:r>
              <a:rPr lang="ru-RU" sz="3200" dirty="0"/>
              <a:t>служат для получения </a:t>
            </a:r>
            <a:r>
              <a:rPr lang="ru-RU" sz="3200" b="1" dirty="0"/>
              <a:t>строкового</a:t>
            </a:r>
            <a:r>
              <a:rPr lang="ru-RU" sz="3200" dirty="0"/>
              <a:t> представления числа: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toExponential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в экспоненциальной форме </a:t>
            </a:r>
            <a:endParaRPr lang="en-US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в обычном виде (можно указать систему счисления) </a:t>
            </a:r>
            <a:endParaRPr lang="en-US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toPrecision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с указанным общим количеством цифр</a:t>
            </a:r>
            <a:endParaRPr lang="en-US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toFixed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с заданным количеством цифр после точки</a:t>
            </a:r>
          </a:p>
        </p:txBody>
      </p:sp>
    </p:spTree>
    <p:extLst>
      <p:ext uri="{BB962C8B-B14F-4D97-AF65-F5344CB8AC3E}">
        <p14:creationId xmlns:p14="http://schemas.microsoft.com/office/powerpoint/2010/main" val="24126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7211"/>
          </a:xfrm>
        </p:spPr>
        <p:txBody>
          <a:bodyPr>
            <a:noAutofit/>
          </a:bodyPr>
          <a:lstStyle/>
          <a:p>
            <a:pPr>
              <a:spcBef>
                <a:spcPts val="1100"/>
              </a:spcBef>
            </a:pPr>
            <a:r>
              <a:rPr lang="ru-RU" sz="3200" dirty="0">
                <a:hlinkClick r:id="rId2" action="ppaction://hlinksldjump"/>
              </a:rPr>
              <a:t>Глобальный объект в подробностях</a:t>
            </a:r>
            <a:endParaRPr lang="ru-RU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3" action="ppaction://hlinksldjump"/>
              </a:rPr>
              <a:t>Работа с числами</a:t>
            </a:r>
            <a:endParaRPr lang="en-US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4" action="ppaction://hlinksldjump"/>
              </a:rPr>
              <a:t>Объект </a:t>
            </a:r>
            <a:r>
              <a:rPr lang="en-US" sz="3200" dirty="0">
                <a:hlinkClick r:id="rId4" action="ppaction://hlinksldjump"/>
              </a:rPr>
              <a:t>Boolean</a:t>
            </a:r>
            <a:endParaRPr lang="en-US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5" action="ppaction://hlinksldjump"/>
              </a:rPr>
              <a:t>Работа с датами</a:t>
            </a:r>
            <a:endParaRPr lang="en-US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6" action="ppaction://hlinksldjump"/>
              </a:rPr>
              <a:t>Строки и регулярные выражения</a:t>
            </a:r>
            <a:endParaRPr lang="en-US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7" action="ppaction://hlinksldjump"/>
              </a:rPr>
              <a:t>Некоторые подробности о типе </a:t>
            </a:r>
            <a:r>
              <a:rPr lang="en-US" sz="3200" dirty="0">
                <a:hlinkClick r:id="rId7" action="ppaction://hlinksldjump"/>
              </a:rPr>
              <a:t>symbol</a:t>
            </a:r>
            <a:endParaRPr lang="ru-RU" sz="3200" dirty="0"/>
          </a:p>
          <a:p>
            <a:pPr>
              <a:spcBef>
                <a:spcPts val="1100"/>
              </a:spcBef>
            </a:pPr>
            <a:r>
              <a:rPr lang="ru-RU" sz="3200" dirty="0">
                <a:hlinkClick r:id="rId8" action="ppaction://hlinksldjump"/>
              </a:rPr>
              <a:t>Объекты ошибок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893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Number</a:t>
            </a:r>
            <a:r>
              <a:rPr lang="ru-RU" dirty="0"/>
              <a:t>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56874" cy="4414389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123.125;</a:t>
            </a: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x.toExponential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"1.23125e+2"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x.toExponential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"1.23e+2"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(8));  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"173.1"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x.toPrecision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(4));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"123.1"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x.toPrecision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"1.2e+2"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x.toFixed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  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"123.13"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8320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свойства </a:t>
            </a:r>
            <a:r>
              <a:rPr lang="en-US" dirty="0"/>
              <a:t>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192043" cy="4414389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MAX_VALUE</a:t>
                </a:r>
                <a:r>
                  <a:rPr lang="ru-RU" sz="3200" dirty="0"/>
                  <a:t> – наибольшее положительное число.</a:t>
                </a:r>
              </a:p>
              <a:p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MIN_VALUE</a:t>
                </a:r>
                <a:r>
                  <a:rPr lang="ru-RU" sz="3200" dirty="0"/>
                  <a:t> – самое близкое к нулю положительное число</a:t>
                </a:r>
              </a:p>
              <a:p>
                <a:r>
                  <a:rPr lang="ru-RU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NaN</a:t>
                </a:r>
                <a:r>
                  <a:rPr lang="ru-RU" sz="3200" dirty="0"/>
                  <a:t> –  «не-число».</a:t>
                </a:r>
              </a:p>
              <a:p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NEGATIVE_INFINITY</a:t>
                </a:r>
                <a:r>
                  <a:rPr lang="ru-RU" sz="3200" dirty="0"/>
                  <a:t>  –   это </a:t>
                </a:r>
                <a14:m>
                  <m:oMath xmlns:m="http://schemas.openxmlformats.org/officeDocument/2006/math">
                    <m:r>
                      <a:rPr lang="ru-RU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3200" dirty="0"/>
              </a:p>
              <a:p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POSITIVE_INFINITY</a:t>
                </a:r>
                <a:r>
                  <a:rPr lang="ru-RU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sz="3200" dirty="0"/>
                  <a:t>–   это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192043" cy="4414389"/>
              </a:xfrm>
              <a:blipFill>
                <a:blip r:embed="rId2"/>
                <a:stretch>
                  <a:fillRect l="-179" t="-2901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05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</a:t>
            </a:r>
            <a:r>
              <a:rPr lang="en-US" dirty="0"/>
              <a:t>Number (ES2015)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Number.parseFloat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разбирает строковый аргумент и возвращает число с плавающей запятой.</a:t>
            </a: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Number.parseInt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разбирает строковый аргумент и возвращает целое число.</a:t>
            </a:r>
            <a:endParaRPr lang="en-US" sz="3200" dirty="0"/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Эти методы ведут себя идентично одноимённым глобальным функциям</a:t>
            </a:r>
            <a:r>
              <a:rPr lang="en-US" sz="3200" dirty="0"/>
              <a:t> – </a:t>
            </a:r>
            <a:r>
              <a:rPr lang="ru-RU" sz="3200" dirty="0"/>
              <a:t>просто продублированы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3200" dirty="0"/>
              <a:t> </a:t>
            </a:r>
            <a:r>
              <a:rPr lang="ru-RU" sz="3200" dirty="0"/>
              <a:t>для единообразия.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04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</a:t>
            </a:r>
            <a:r>
              <a:rPr lang="en-US" dirty="0"/>
              <a:t>Number (ES2015)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Number.isFinite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возвращает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 для конечных значений </a:t>
            </a:r>
            <a:r>
              <a:rPr lang="ru-RU" sz="3200" u="sng" dirty="0"/>
              <a:t>числового типа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Number.isFinite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Number.isFinite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(Infinity);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Number.isFinite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Number.isFinite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для глобальной функции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isFinite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("0") было бы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956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</a:t>
            </a:r>
            <a:r>
              <a:rPr lang="en-US" dirty="0"/>
              <a:t>Number (ES2015)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Number.isNaN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возвращает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 только для </a:t>
            </a:r>
            <a:r>
              <a:rPr lang="ru-RU" sz="3200" u="sng" dirty="0"/>
              <a:t>числовых значений</a:t>
            </a:r>
            <a:r>
              <a:rPr lang="ru-RU" sz="3200" dirty="0"/>
              <a:t>, имеющих значение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ru-RU" sz="3200" dirty="0"/>
              <a:t>. Это более надёжная версия глобальной функции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 / 0)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для глобальной функции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это всё будет </a:t>
            </a:r>
            <a:r>
              <a:rPr lang="ru-RU" sz="2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(undefined);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({});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Number.isNaN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blabla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7594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</a:t>
            </a:r>
            <a:r>
              <a:rPr lang="en-US" dirty="0"/>
              <a:t>Number (ES2015)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258"/>
              </a:xfrm>
            </p:spPr>
            <p:txBody>
              <a:bodyPr>
                <a:noAutofit/>
              </a:bodyPr>
              <a:lstStyle/>
              <a:p>
                <a:pPr lvl="0">
                  <a:buClr>
                    <a:srgbClr val="1CADE4"/>
                  </a:buClr>
                </a:pP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Number.isInteger()</a:t>
                </a:r>
                <a:r>
                  <a:rPr lang="ru-RU" sz="3200" dirty="0"/>
                  <a:t> определяет, является ли переданное значение целым числом.</a:t>
                </a:r>
              </a:p>
              <a:p>
                <a:pPr>
                  <a:buClr>
                    <a:srgbClr val="1CADE4"/>
                  </a:buClr>
                </a:pPr>
                <a:endParaRPr lang="ru-RU" sz="3200" dirty="0"/>
              </a:p>
              <a:p>
                <a:pPr>
                  <a:buClr>
                    <a:srgbClr val="1CADE4"/>
                  </a:buClr>
                </a:pPr>
                <a:r>
                  <a:rPr lang="ru-RU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Number.isSafeInteger</a:t>
                </a: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ru-RU" sz="3200" dirty="0"/>
                  <a:t> устанавливает, является ли переданное значение безопасным целым числом. </a:t>
                </a:r>
                <a:r>
                  <a:rPr lang="ru-RU" sz="3200" i="1" dirty="0"/>
                  <a:t>Безопасные целые числа</a:t>
                </a:r>
                <a:r>
                  <a:rPr lang="ru-RU" sz="3200" dirty="0"/>
                  <a:t> состоят из всех целых чисел в диапазоне от 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/>
                  <a:t>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3200" dirty="0"/>
                  <a:t> включительно.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258"/>
              </a:xfrm>
              <a:blipFill rotWithShape="0">
                <a:blip r:embed="rId3"/>
                <a:stretch>
                  <a:fillRect l="-1515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3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константы </a:t>
            </a:r>
            <a:r>
              <a:rPr lang="en-US" dirty="0"/>
              <a:t>Number (ES2015)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25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rgbClr val="1CADE4"/>
                  </a:buClr>
                </a:pPr>
                <a:r>
                  <a:rPr lang="ru-RU" sz="3200" dirty="0"/>
                  <a:t>Константа </a:t>
                </a:r>
                <a:r>
                  <a:rPr lang="en-US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Number.MAX_SAFE_INTEGER</a:t>
                </a:r>
                <a:r>
                  <a:rPr lang="en-US" sz="3200" dirty="0"/>
                  <a:t> </a:t>
                </a:r>
                <a:r>
                  <a:rPr lang="ru-RU" sz="3200" dirty="0"/>
                  <a:t>равна </a:t>
                </a: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9007199254740991</a:t>
                </a:r>
                <a:r>
                  <a:rPr lang="ru-RU" sz="3200" dirty="0"/>
                  <a:t>, а константа </a:t>
                </a:r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Number.</a:t>
                </a: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MIN_SAFE_INTEGER</a:t>
                </a:r>
                <a:r>
                  <a:rPr lang="ru-RU" sz="3200" dirty="0"/>
                  <a:t> это </a:t>
                </a:r>
                <a:r>
                  <a:rPr lang="ru-RU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-9007199254740991</a:t>
                </a:r>
                <a:r>
                  <a:rPr lang="ru-RU" sz="3200" dirty="0"/>
                  <a:t>.</a:t>
                </a:r>
              </a:p>
              <a:p>
                <a:pPr>
                  <a:buClr>
                    <a:srgbClr val="1CADE4"/>
                  </a:buClr>
                </a:pPr>
                <a:endParaRPr lang="ru-RU" sz="3200" dirty="0"/>
              </a:p>
              <a:p>
                <a:pPr>
                  <a:buClr>
                    <a:srgbClr val="1CADE4"/>
                  </a:buClr>
                </a:pPr>
                <a:r>
                  <a:rPr lang="ru-RU" sz="3200" dirty="0"/>
                  <a:t>Константа </a:t>
                </a:r>
                <a:r>
                  <a:rPr lang="ru-RU" sz="2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Number.EPSILON</a:t>
                </a:r>
                <a:r>
                  <a:rPr lang="ru-RU" sz="3200" dirty="0"/>
                  <a:t> равна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ru-R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200" dirty="0"/>
                  <a:t>. Это минимальное положительное значение, представимое в </a:t>
                </a:r>
                <a:r>
                  <a:rPr lang="en-US" sz="3200" dirty="0"/>
                  <a:t>IEEE 754</a:t>
                </a:r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258"/>
              </a:xfrm>
              <a:blipFill>
                <a:blip r:embed="rId3"/>
                <a:stretch>
                  <a:fillRect l="-1515" t="-2954" r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ru-RU" sz="3200" dirty="0"/>
              <a:t> является встроенным объектом, хранящим в свойствах различные математические </a:t>
            </a:r>
            <a:r>
              <a:rPr lang="ru-RU" sz="3200" b="1" dirty="0"/>
              <a:t>константы</a:t>
            </a:r>
            <a:r>
              <a:rPr lang="ru-RU" sz="3200" dirty="0"/>
              <a:t>, а в методах – математические </a:t>
            </a:r>
            <a:r>
              <a:rPr lang="ru-RU" sz="3200" b="1" dirty="0"/>
              <a:t>функции</a:t>
            </a:r>
            <a:r>
              <a:rPr lang="ru-RU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Несмотря на первую заглавную букву в названии,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ru-RU" sz="3200" dirty="0"/>
              <a:t> не является функцией-конструктором.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424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Свойства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ru-RU" sz="3200" dirty="0"/>
              <a:t> представляют различные математические константы. И изменить их нельзя!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877507"/>
                  </p:ext>
                </p:extLst>
              </p:nvPr>
            </p:nvGraphicFramePr>
            <p:xfrm>
              <a:off x="1097280" y="2947184"/>
              <a:ext cx="10058399" cy="303028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249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6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34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3203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Свойство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Значение</a:t>
                          </a:r>
                          <a:r>
                            <a:rPr lang="en-US" sz="2400" dirty="0"/>
                            <a:t> (</a:t>
                          </a:r>
                          <a:r>
                            <a:rPr lang="ru-RU" sz="2400" dirty="0"/>
                            <a:t>приблиз.)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Свойство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Значение 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ru-RU" sz="2400" dirty="0"/>
                            <a:t>приблиз.)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</a:t>
                          </a:r>
                          <a:endParaRPr lang="en-US" sz="24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=2.71828182846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LOG10E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func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0.4342944819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LN2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=0.69314718056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PI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24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r>
                                  <a:rPr lang="ru-RU" sz="240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3.14159265359</m:t>
                                </m:r>
                              </m:oMath>
                            </m:oMathPara>
                          </a14:m>
                          <a:endParaRPr lang="en-US" sz="24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LN10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func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=2.30258509299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SQRT1_2</a:t>
                          </a:r>
                          <a:endParaRPr lang="en-US" sz="24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box>
                                      <m:box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rad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0.70710678118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LOG2E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func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=1.44269504089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SQRT2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l-GR" sz="2400" i="1" smtClean="0">
                                    <a:latin typeface="Cambria Math" panose="02040503050406030204" pitchFamily="18" charset="0"/>
                                  </a:rPr>
                                  <m:t>1.41421356237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877507"/>
                  </p:ext>
                </p:extLst>
              </p:nvPr>
            </p:nvGraphicFramePr>
            <p:xfrm>
              <a:off x="1097280" y="2947184"/>
              <a:ext cx="10058399" cy="303028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249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66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347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3203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Свойство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Значение</a:t>
                          </a:r>
                          <a:r>
                            <a:rPr lang="en-US" sz="2400" dirty="0"/>
                            <a:t> (</a:t>
                          </a:r>
                          <a:r>
                            <a:rPr lang="ru-RU" sz="2400" dirty="0"/>
                            <a:t>приблиз.)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Свойство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Значение 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ru-RU" sz="2400" dirty="0"/>
                            <a:t>приблиз.)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</a:t>
                          </a:r>
                          <a:endParaRPr lang="en-US" sz="24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68" t="-101111" r="-136106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LOG10E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320" t="-101111" r="-518" b="-3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LN2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68" t="-201111" r="-136106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PI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320" t="-201111" r="-518" b="-2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57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LN10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68" t="-196377" r="-136106" b="-7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SQRT1_2</a:t>
                          </a:r>
                          <a:endParaRPr lang="en-US" sz="24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320" t="-196377" r="-518" b="-7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LOG2E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68" t="-454444" r="-13610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u="none" strike="noStrike" kern="1200" baseline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SQRT2</a:t>
                          </a:r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320" t="-454444" r="-518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732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0319275"/>
                  </p:ext>
                </p:extLst>
              </p:nvPr>
            </p:nvGraphicFramePr>
            <p:xfrm>
              <a:off x="1097280" y="1846261"/>
              <a:ext cx="10056720" cy="4179189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1647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0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5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abs(x)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Абсолютное значение </a:t>
                          </a:r>
                          <a:r>
                            <a:rPr lang="en-US" sz="200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acos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Арккосинус </a:t>
                          </a:r>
                          <a:r>
                            <a:rPr lang="en-US" sz="200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max(</a:t>
                          </a:r>
                          <a:r>
                            <a:rPr lang="en-US" sz="20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,...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Максимум</a:t>
                          </a:r>
                          <a:r>
                            <a:rPr lang="ru-RU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из аргументов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asin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Арксинус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min(</a:t>
                          </a:r>
                          <a:r>
                            <a:rPr lang="en-US" sz="20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,...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Минимум</a:t>
                          </a:r>
                          <a:r>
                            <a:rPr lang="ru-RU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из аргументов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pow(</a:t>
                          </a:r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atan2(</a:t>
                          </a:r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x/y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random()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Возвращает псевдослучайное число в диапазоне </a:t>
                          </a:r>
                          <a:r>
                            <a:rPr lang="en-US" sz="2000" dirty="0"/>
                            <a:t>[0, 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ceil(x)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Наименьшее целое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&gt;=</a:t>
                          </a:r>
                          <a:r>
                            <a:rPr lang="en-US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round(x)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Округление до ближайшего целого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cos(x)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Косинус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sin(x)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синус числа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sz="20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floor(x)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Наибольшее целое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tan(x)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0319275"/>
                  </p:ext>
                </p:extLst>
              </p:nvPr>
            </p:nvGraphicFramePr>
            <p:xfrm>
              <a:off x="1097280" y="1846261"/>
              <a:ext cx="10056720" cy="4179189"/>
            </p:xfrm>
            <a:graphic>
              <a:graphicData uri="http://schemas.openxmlformats.org/drawingml/2006/table">
                <a:tbl>
                  <a:tblPr bandRow="1">
                    <a:tableStyleId>{69012ECD-51FC-41F1-AA8D-1B2483CD663E}</a:tableStyleId>
                  </a:tblPr>
                  <a:tblGrid>
                    <a:gridCol w="16473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0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5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abs(x)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Абсолютное значение </a:t>
                          </a:r>
                          <a:r>
                            <a:rPr lang="en-US" sz="200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5793" t="-7692" r="-334" b="-98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acos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Арккосинус </a:t>
                          </a:r>
                          <a:r>
                            <a:rPr lang="en-US" sz="200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max(</a:t>
                          </a:r>
                          <a:r>
                            <a:rPr lang="en-US" sz="20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,...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Максимум</a:t>
                          </a:r>
                          <a:r>
                            <a:rPr lang="ru-RU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из аргументов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asin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Арксинус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min(</a:t>
                          </a:r>
                          <a:r>
                            <a:rPr lang="en-US" sz="20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,...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Минимум</a:t>
                          </a:r>
                          <a:r>
                            <a:rPr lang="ru-RU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из аргументов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pow(</a:t>
                          </a:r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5793" t="-303030" r="-334" b="-6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atan2(</a:t>
                          </a:r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Арктангенс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x/y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random()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Возвращает псевдослучайное число в диапазоне </a:t>
                          </a:r>
                          <a:r>
                            <a:rPr lang="en-US" sz="2000" dirty="0"/>
                            <a:t>[0, 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ceil(x)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Наименьшее целое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&gt;=</a:t>
                          </a:r>
                          <a:r>
                            <a:rPr lang="en-US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round(x)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Округление до ближайшего целого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cos(x)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Косинус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sin(x)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синус числа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9669"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369" t="-850000" r="-196567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5793" t="-850000" r="-334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floor(x)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Наибольшее целое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20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tan(x)</a:t>
                          </a: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Тангенс </a:t>
                          </a:r>
                          <a:r>
                            <a:rPr lang="en-US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535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Глобальный объект</a:t>
            </a:r>
            <a:r>
              <a:rPr lang="en-US" sz="3200" dirty="0"/>
              <a:t> (</a:t>
            </a:r>
            <a:r>
              <a:rPr lang="ru-RU" sz="3200" dirty="0"/>
              <a:t>на слайдах для краткости </a:t>
            </a:r>
            <a:r>
              <a:rPr lang="en-US" sz="3200" i="1" dirty="0"/>
              <a:t>Global</a:t>
            </a:r>
            <a:r>
              <a:rPr lang="en-US" sz="3200" dirty="0"/>
              <a:t>)</a:t>
            </a:r>
            <a:r>
              <a:rPr lang="ru-RU" sz="3200" dirty="0"/>
              <a:t> – это специальный объект </a:t>
            </a:r>
            <a:r>
              <a:rPr lang="en-US" sz="3200" dirty="0"/>
              <a:t>JavaScript, </a:t>
            </a:r>
            <a:r>
              <a:rPr lang="ru-RU" sz="3200" dirty="0"/>
              <a:t>автоматически создаваемый при запуске транслятора (перед началом выполнения первого скрипта)</a:t>
            </a:r>
            <a:r>
              <a:rPr lang="en-US" sz="32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848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</a:t>
            </a:r>
            <a:r>
              <a:rPr lang="en-US" dirty="0"/>
              <a:t>Math (ES2015)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0696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endParaRPr lang="en-US" sz="3200" dirty="0"/>
          </a:p>
          <a:p>
            <a:pPr lvl="0">
              <a:buClr>
                <a:srgbClr val="1CADE4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611632"/>
                  </p:ext>
                </p:extLst>
              </p:nvPr>
            </p:nvGraphicFramePr>
            <p:xfrm>
              <a:off x="1142999" y="1845734"/>
              <a:ext cx="10241280" cy="4300919"/>
            </p:xfrm>
            <a:graphic>
              <a:graphicData uri="http://schemas.openxmlformats.org/drawingml/2006/table">
                <a:tbl>
                  <a:tblPr>
                    <a:tableStyleId>{69012ECD-51FC-41F1-AA8D-1B2483CD663E}</a:tableStyleId>
                  </a:tblPr>
                  <a:tblGrid>
                    <a:gridCol w="1388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4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404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5836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acosh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арккосинус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imul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Перемножает два 32-битных числа</a:t>
                          </a:r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836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asinh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log10(x)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836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арктангенс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log1p(x)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(1+</m:t>
                                    </m:r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968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cbrt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log2(x)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9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9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900" b="0" i="0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713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clz32(x)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Сколько нулей спереди</a:t>
                          </a:r>
                          <a:r>
                            <a:rPr lang="ru-RU" sz="19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</a:t>
                          </a:r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32-битном двоичном представлении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sign(x)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Знак числа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(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-1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или 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+1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). Если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900" kern="1200" baseline="0" dirty="0">
                              <a:effectLst/>
                            </a:rPr>
                            <a:t> 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это ноль или </a:t>
                          </a: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NaN</a:t>
                          </a:r>
                          <a:r>
                            <a:rPr lang="en-US" sz="1900" kern="1200" baseline="0" dirty="0">
                              <a:effectLst/>
                            </a:rPr>
                            <a:t>, 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возвращает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836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cosh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косинус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836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expm1(x)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9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tanh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тангенс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7137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fround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Ближайшее число с плавающей запятой одинарной точности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Отбрасывает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дробные знаки, возвращает целую часть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7125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hypot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()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Корень из суммы квадратов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611632"/>
                  </p:ext>
                </p:extLst>
              </p:nvPr>
            </p:nvGraphicFramePr>
            <p:xfrm>
              <a:off x="1142999" y="1845734"/>
              <a:ext cx="10241280" cy="4300919"/>
            </p:xfrm>
            <a:graphic>
              <a:graphicData uri="http://schemas.openxmlformats.org/drawingml/2006/table">
                <a:tbl>
                  <a:tblPr>
                    <a:tableStyleId>{69012ECD-51FC-41F1-AA8D-1B2483CD663E}</a:tableStyleId>
                  </a:tblPr>
                  <a:tblGrid>
                    <a:gridCol w="1388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4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404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acosh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арккосинус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imul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x,y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Перемножает два 32-битных числа</a:t>
                          </a:r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asinh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log10(x)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984" t="-109677" r="-317" b="-9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atanh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dirty="0"/>
                            <a:t>Гиперболический арктангенс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log1p(x)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984" t="-206349" r="-317" b="-8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423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cbrt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47" t="-306349" r="-150000" b="-7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log2(x)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984" t="-306349" r="-317" b="-7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clz32(x)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Сколько нулей спереди</a:t>
                          </a:r>
                          <a:r>
                            <a:rPr lang="ru-RU" sz="1900" b="0" i="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</a:t>
                          </a:r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32-битном двоичном представлении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sign(x)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Знак числа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(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-1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или 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+1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). Если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900" kern="1200" baseline="0" dirty="0">
                              <a:effectLst/>
                            </a:rPr>
                            <a:t> 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это ноль или </a:t>
                          </a: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NaN</a:t>
                          </a:r>
                          <a:r>
                            <a:rPr lang="en-US" sz="1900" kern="1200" baseline="0" dirty="0">
                              <a:effectLst/>
                            </a:rPr>
                            <a:t>, 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возвращает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cosh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косинус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sinh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синус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expm1(x)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47" t="-769355" r="-150000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tanh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900" dirty="0"/>
                            <a:t>Гиперболический тангенс</a:t>
                          </a:r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fround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Ближайшее число с плавающей запятой одинарной точности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kern="1200" dirty="0">
                              <a:effectLst/>
                            </a:rPr>
                            <a:t>Отбрасывает</a:t>
                          </a:r>
                          <a:r>
                            <a:rPr lang="ru-RU" sz="1900" kern="1200" baseline="0" dirty="0">
                              <a:effectLst/>
                            </a:rPr>
                            <a:t> дробные знаки, возвращает целую часть </a:t>
                          </a:r>
                          <a:r>
                            <a:rPr lang="en-US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x</a:t>
                          </a:r>
                          <a:endParaRPr lang="en-US" sz="19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900" b="0" i="0" u="none" strike="noStrike" kern="1200" baseline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hypot</a:t>
                          </a:r>
                          <a:r>
                            <a:rPr lang="ru-RU" sz="1900" b="0" i="0" u="none" strike="noStrike" kern="1200" baseline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</a:rPr>
                            <a:t>()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9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Корень из суммы квадратов</a:t>
                          </a:r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900" b="0" i="0" u="none" strike="noStrike" kern="1200" baseline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343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Объект-обёртка </a:t>
            </a:r>
            <a:r>
              <a:rPr lang="en-US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Работа с функцией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Boolean()</a:t>
            </a:r>
            <a:r>
              <a:rPr lang="ru-RU" sz="3200" dirty="0"/>
              <a:t> похожа на работу с функцией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(вызов и как конструктора, и как функции, автоматическое «оборачивание»):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оборачивает </a:t>
            </a:r>
            <a:r>
              <a:rPr lang="ru-RU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Boolean();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оборачивает </a:t>
            </a:r>
            <a:r>
              <a:rPr lang="ru-RU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Boolean(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конвертирует в </a:t>
            </a:r>
            <a:r>
              <a:rPr lang="ru-RU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800" dirty="0"/>
          </a:p>
          <a:p>
            <a:endParaRPr lang="ru-RU" sz="3200" dirty="0"/>
          </a:p>
          <a:p>
            <a:r>
              <a:rPr lang="ru-RU" sz="3200" dirty="0"/>
              <a:t>У объекта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sz="3200" dirty="0"/>
              <a:t> нет полезных свойств или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4763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Конструктор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3200" dirty="0"/>
              <a:t> </a:t>
            </a:r>
            <a:r>
              <a:rPr lang="ru-RU" sz="3200" dirty="0"/>
              <a:t>порождает объект, представляющий дату и время </a:t>
            </a:r>
            <a:r>
              <a:rPr lang="en-US" sz="3200" dirty="0"/>
              <a:t>(</a:t>
            </a:r>
            <a:r>
              <a:rPr lang="ru-RU" sz="3200" dirty="0"/>
              <a:t>хранится как количество миллисекунд с 01.01.1970 00:00:00 в часовом поясе UTC).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Без параметров – текущая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Один числовой – миллисекунды от 01.01.1970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Один строковый – разбор строки как даты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От двух до семи числовых – значения года, месяца, дня, часов, минут, секунд, миллисекунд</a:t>
            </a:r>
          </a:p>
        </p:txBody>
      </p:sp>
    </p:spTree>
    <p:extLst>
      <p:ext uri="{BB962C8B-B14F-4D97-AF65-F5344CB8AC3E}">
        <p14:creationId xmlns:p14="http://schemas.microsoft.com/office/powerpoint/2010/main" val="4198797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У объекта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3200" dirty="0"/>
              <a:t> </a:t>
            </a:r>
            <a:r>
              <a:rPr lang="ru-RU" sz="3200" dirty="0"/>
              <a:t>более сорока методов. Смотрим здесь</a:t>
            </a:r>
            <a:r>
              <a:rPr lang="ru-RU" sz="3200" dirty="0">
                <a:sym typeface="Wingdings" panose="05000000000000000000" pitchFamily="2" charset="2"/>
              </a:rPr>
              <a:t>: </a:t>
            </a:r>
          </a:p>
          <a:p>
            <a:r>
              <a:rPr lang="en-US" sz="3200" dirty="0">
                <a:sym typeface="Wingdings" panose="05000000000000000000" pitchFamily="2" charset="2"/>
                <a:hlinkClick r:id="rId2"/>
              </a:rPr>
              <a:t>https://developer.mozilla.org/ru/docs/Web/JavaScript/Reference/Global_Objects/Date/prototype#Methods</a:t>
            </a:r>
            <a:endParaRPr lang="ru-RU" sz="3200" dirty="0">
              <a:sym typeface="Wingdings" panose="05000000000000000000" pitchFamily="2" charset="2"/>
            </a:endParaRPr>
          </a:p>
          <a:p>
            <a:endParaRPr lang="ru-RU" sz="3200" dirty="0">
              <a:sym typeface="Wingdings" panose="05000000000000000000" pitchFamily="2" charset="2"/>
            </a:endParaRPr>
          </a:p>
          <a:p>
            <a:r>
              <a:rPr lang="ru-RU" sz="3200" dirty="0">
                <a:sym typeface="Wingdings" panose="05000000000000000000" pitchFamily="2" charset="2"/>
              </a:rPr>
              <a:t>Две трети методов – для получения или установки отдельного компонента даты, одна треть – для конвертирования даты в строку.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015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Даты можно сравнивать между собой</a:t>
            </a:r>
            <a:r>
              <a:rPr lang="ru-RU" sz="320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d1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Date();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d2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Date(201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7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, 0, 1);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месяц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- с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нуля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!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if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(d2 &gt; d1)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 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"Winter is coming"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ru-RU" sz="3200" dirty="0"/>
          </a:p>
          <a:p>
            <a:r>
              <a:rPr lang="ru-RU" sz="3200" dirty="0"/>
              <a:t>Работает и арифметика, но получаются числа, а не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 = d2 - d1;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delta);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=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&gt; number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  <a:r>
              <a:rPr lang="en-US" dirty="0"/>
              <a:t>-</a:t>
            </a:r>
            <a:r>
              <a:rPr lang="ru-RU" dirty="0"/>
              <a:t>обёртка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Напоминание: тип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ru-RU" sz="3200" dirty="0"/>
              <a:t>в </a:t>
            </a:r>
            <a:r>
              <a:rPr lang="en-US" sz="3200" dirty="0"/>
              <a:t>JavaScript </a:t>
            </a:r>
            <a:r>
              <a:rPr lang="ru-RU" sz="3200" dirty="0"/>
              <a:t>хранит </a:t>
            </a:r>
            <a:r>
              <a:rPr lang="ru-RU" sz="3200" b="1" dirty="0"/>
              <a:t>неизменяемые</a:t>
            </a:r>
            <a:r>
              <a:rPr lang="ru-RU" sz="3200" dirty="0"/>
              <a:t> строки в </a:t>
            </a:r>
            <a:r>
              <a:rPr lang="en-US" sz="3200" dirty="0"/>
              <a:t>UTF-16</a:t>
            </a:r>
            <a:r>
              <a:rPr lang="ru-RU" sz="3200" dirty="0"/>
              <a:t> и не является объектом.</a:t>
            </a:r>
          </a:p>
          <a:p>
            <a:endParaRPr lang="ru-RU" sz="3200" dirty="0"/>
          </a:p>
          <a:p>
            <a:r>
              <a:rPr lang="ru-RU" sz="3200" dirty="0"/>
              <a:t>Для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ru-RU" sz="3200" dirty="0"/>
              <a:t>существует объект-обёртка. Работа с функцией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похожа на работу с функцией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(</a:t>
            </a:r>
            <a:r>
              <a:rPr lang="ru-RU" sz="3200" dirty="0"/>
              <a:t>вызов и как конструктора и как функции, автоматическое «оборачивание»).</a:t>
            </a:r>
          </a:p>
        </p:txBody>
      </p:sp>
    </p:spTree>
    <p:extLst>
      <p:ext uri="{BB962C8B-B14F-4D97-AF65-F5344CB8AC3E}">
        <p14:creationId xmlns:p14="http://schemas.microsoft.com/office/powerpoint/2010/main" val="291399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  <a:r>
              <a:rPr lang="en-US" dirty="0"/>
              <a:t>-</a:t>
            </a:r>
            <a:r>
              <a:rPr lang="ru-RU" dirty="0"/>
              <a:t>обёртка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У объекта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200" dirty="0"/>
              <a:t> </a:t>
            </a:r>
            <a:r>
              <a:rPr lang="ru-RU" sz="3200" dirty="0"/>
              <a:t>есть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3200" dirty="0"/>
              <a:t> </a:t>
            </a:r>
            <a:r>
              <a:rPr lang="ru-RU" sz="3200" dirty="0"/>
              <a:t>(длина строки) и индексатор для обращения к отдельным символам: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s.length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alert(s[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92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665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</a:t>
            </a:r>
            <a:r>
              <a:rPr lang="ru-RU" sz="3200" dirty="0"/>
              <a:t> к нижнему регистру</a:t>
            </a: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</a:t>
            </a:r>
            <a:r>
              <a:rPr lang="ru-RU" sz="3200" dirty="0"/>
              <a:t> к верхнему регистру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toLocaleLowerCase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–</a:t>
            </a:r>
            <a:r>
              <a:rPr lang="ru-RU" sz="3200" dirty="0"/>
              <a:t> к нижнему с учётом </a:t>
            </a:r>
            <a:r>
              <a:rPr lang="ru-RU" sz="3200" dirty="0" err="1"/>
              <a:t>локали</a:t>
            </a:r>
            <a:endParaRPr lang="ru-RU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toLocaleUpperCase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 верхнему с учётом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локали</a:t>
            </a:r>
            <a:endParaRPr lang="en-US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</a:t>
            </a:r>
            <a:r>
              <a:rPr lang="en-US" sz="3200" dirty="0"/>
              <a:t>–</a:t>
            </a:r>
            <a:r>
              <a:rPr lang="ru-RU" sz="3200" dirty="0"/>
              <a:t> возвращает примитивную строку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9617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6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"Alexey"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str.toLowerCase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alexey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str.toLocaleLowerCase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alexey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str.toUpperCase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ALEXEY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4155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</a:t>
            </a:r>
            <a:r>
              <a:rPr lang="en-US" dirty="0"/>
              <a:t>2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(s,...)</a:t>
            </a:r>
            <a:r>
              <a:rPr lang="en-US" sz="3000" dirty="0">
                <a:cs typeface="Consolas" panose="020B0609020204030204" pitchFamily="49" charset="0"/>
              </a:rPr>
              <a:t> –</a:t>
            </a:r>
            <a:r>
              <a:rPr lang="ru-RU" sz="3000" dirty="0">
                <a:cs typeface="Consolas" panose="020B0609020204030204" pitchFamily="49" charset="0"/>
              </a:rPr>
              <a:t> соединят строки (текущую и аргументы)</a:t>
            </a:r>
            <a:endParaRPr lang="en-US" sz="3000" dirty="0"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split(separator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ru-RU" sz="3000" dirty="0">
                <a:cs typeface="Consolas" panose="020B0609020204030204" pitchFamily="49" charset="0"/>
              </a:rPr>
              <a:t> разбивает строку на части по сепаратору</a:t>
            </a:r>
            <a:r>
              <a:rPr lang="en-US" sz="3000" dirty="0">
                <a:cs typeface="Consolas" panose="020B0609020204030204" pitchFamily="49" charset="0"/>
              </a:rPr>
              <a:t> (</a:t>
            </a:r>
            <a:r>
              <a:rPr lang="ru-RU" sz="3000" dirty="0">
                <a:cs typeface="Consolas" panose="020B0609020204030204" pitchFamily="49" charset="0"/>
              </a:rPr>
              <a:t>можно ограничить число частей</a:t>
            </a:r>
            <a:r>
              <a:rPr lang="en-US" sz="3000" dirty="0">
                <a:cs typeface="Consolas" panose="020B0609020204030204" pitchFamily="49" charset="0"/>
              </a:rPr>
              <a:t>)</a:t>
            </a:r>
            <a:endParaRPr lang="ru-RU" sz="3000" dirty="0"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substring(start,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ru-RU" sz="3000" dirty="0">
                <a:cs typeface="Consolas" panose="020B0609020204030204" pitchFamily="49" charset="0"/>
              </a:rPr>
              <a:t> возвращает подстроку, начиная с позиции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ru-RU" sz="3000" dirty="0">
                <a:cs typeface="Consolas" panose="020B0609020204030204" pitchFamily="49" charset="0"/>
              </a:rPr>
              <a:t> до, но не включая,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slice(start,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ru-RU" sz="3000" dirty="0">
                <a:cs typeface="Consolas" panose="020B0609020204030204" pitchFamily="49" charset="0"/>
              </a:rPr>
              <a:t> аналог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>
                <a:cs typeface="Consolas" panose="020B0609020204030204" pitchFamily="49" charset="0"/>
              </a:rPr>
              <a:t>, но при отрицательном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ru-RU" sz="3000" dirty="0">
                <a:cs typeface="Consolas" panose="020B0609020204030204" pitchFamily="49" charset="0"/>
              </a:rPr>
              <a:t>позиция считается от конца строки</a:t>
            </a:r>
            <a:endParaRPr lang="ru-RU" sz="3000" dirty="0"/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trim()</a:t>
            </a:r>
            <a:r>
              <a:rPr lang="ru-RU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</a:t>
            </a:r>
            <a:r>
              <a:rPr lang="ru-RU" sz="3000" dirty="0">
                <a:cs typeface="Consolas" panose="020B0609020204030204" pitchFamily="49" charset="0"/>
              </a:rPr>
              <a:t> удаление начальных и концевых пробельных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36222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ru-RU" dirty="0"/>
              <a:t>как глобальный контекст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3632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 </a:t>
                </a:r>
                <a:r>
                  <a:rPr lang="en-US" sz="3200" dirty="0"/>
                  <a:t> </a:t>
                </a:r>
                <a:r>
                  <a:rPr lang="ru-RU" sz="3200" dirty="0"/>
                  <a:t>Инструкция объявления глобальной переменной или инструкция объявления функции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создание одноимённого </a:t>
                </a:r>
                <a:r>
                  <a:rPr lang="ru-RU" sz="3200" b="1" dirty="0" err="1"/>
                  <a:t>неудаляемого</a:t>
                </a:r>
                <a:r>
                  <a:rPr lang="ru-RU" sz="3200" dirty="0"/>
                  <a:t> свойства у </a:t>
                </a:r>
                <a:r>
                  <a:rPr lang="en-US" sz="3200" dirty="0"/>
                  <a:t>Global</a:t>
                </a:r>
                <a:r>
                  <a:rPr lang="ru-RU" sz="3200" dirty="0"/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 </a:t>
                </a:r>
                <a:r>
                  <a:rPr lang="en-US" sz="3200" dirty="0"/>
                  <a:t> </a:t>
                </a:r>
                <a:r>
                  <a:rPr lang="ru-RU" sz="3200" dirty="0"/>
                  <a:t>Инициализация необъявленной переменной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создание одноимённого </a:t>
                </a:r>
                <a:r>
                  <a:rPr lang="ru-RU" sz="3200" b="1" dirty="0"/>
                  <a:t>удаляемого</a:t>
                </a:r>
                <a:r>
                  <a:rPr lang="ru-RU" sz="3200" dirty="0"/>
                  <a:t> свойства у </a:t>
                </a:r>
                <a:r>
                  <a:rPr lang="en-US" sz="3200" dirty="0"/>
                  <a:t>Global</a:t>
                </a:r>
                <a:r>
                  <a:rPr lang="ru-RU" sz="3200" dirty="0"/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3200" dirty="0"/>
                  <a:t> </a:t>
                </a:r>
                <a:r>
                  <a:rPr lang="en-US" sz="3200" dirty="0"/>
                  <a:t> </a:t>
                </a:r>
                <a:r>
                  <a:rPr lang="ru-RU" sz="3200" dirty="0"/>
                  <a:t>Свойства и методы </a:t>
                </a:r>
                <a:r>
                  <a:rPr lang="en-US" sz="3200" dirty="0"/>
                  <a:t>Global </a:t>
                </a:r>
                <a:r>
                  <a:rPr lang="ru-RU" sz="3200" dirty="0"/>
                  <a:t>доступны из любого места скрипта.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36320"/>
              </a:xfrm>
              <a:blipFill>
                <a:blip r:embed="rId2"/>
                <a:stretch>
                  <a:fillRect l="-2242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05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</a:t>
            </a:r>
            <a:r>
              <a:rPr lang="en-US" dirty="0"/>
              <a:t>2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"A B C"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.split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["a", "b", "c"]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.split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.split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2);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["a", "b"]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2));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"e" swap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аргументов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.substring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fr-F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r>
              <a:rPr lang="fr-FR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.slice</a:t>
            </a:r>
            <a:r>
              <a:rPr lang="fr-FR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-1));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7077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3000" dirty="0">
                <a:cs typeface="Consolas" panose="020B0609020204030204" pitchFamily="49" charset="0"/>
              </a:rPr>
              <a:t> –</a:t>
            </a:r>
            <a:r>
              <a:rPr lang="ru-RU" sz="3000" dirty="0">
                <a:cs typeface="Consolas" panose="020B0609020204030204" pitchFamily="49" charset="0"/>
              </a:rPr>
              <a:t> возвращает символ в позиции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charCodeAt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3000" dirty="0">
                <a:cs typeface="Consolas" panose="020B0609020204030204" pitchFamily="49" charset="0"/>
              </a:rPr>
              <a:t> – </a:t>
            </a:r>
            <a:r>
              <a:rPr lang="ru-RU" sz="3000" dirty="0">
                <a:cs typeface="Consolas" panose="020B0609020204030204" pitchFamily="49" charset="0"/>
              </a:rPr>
              <a:t>возвращает код символа в позиции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– поиск подстроки от начала (или от указанной позиции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3000" dirty="0">
                <a:cs typeface="Consolas" panose="020B0609020204030204" pitchFamily="49" charset="0"/>
              </a:rPr>
              <a:t>) к концу строки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lastIndexOf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– поиск подстроки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ru-RU" sz="3000" dirty="0">
                <a:cs typeface="Consolas" panose="020B0609020204030204" pitchFamily="49" charset="0"/>
              </a:rPr>
              <a:t>от конца (или от указанной позиции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3000" dirty="0">
                <a:cs typeface="Consolas" panose="020B0609020204030204" pitchFamily="49" charset="0"/>
              </a:rPr>
              <a:t>) к началу строки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15664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>
                <a:cs typeface="Consolas" panose="020B0609020204030204" pitchFamily="49" charset="0"/>
              </a:rPr>
              <a:t> –</a:t>
            </a:r>
            <a:r>
              <a:rPr lang="ru-RU" sz="3000" dirty="0">
                <a:cs typeface="Consolas" panose="020B0609020204030204" pitchFamily="49" charset="0"/>
              </a:rPr>
              <a:t> позиция первой подстроки, удовлетворяющей заданному регулярному выражению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>
                <a:cs typeface="Consolas" panose="020B0609020204030204" pitchFamily="49" charset="0"/>
              </a:rPr>
              <a:t> – </a:t>
            </a:r>
            <a:r>
              <a:rPr lang="ru-RU" sz="3000" dirty="0">
                <a:cs typeface="Consolas" panose="020B0609020204030204" pitchFamily="49" charset="0"/>
              </a:rPr>
              <a:t>возвращает массив подстрок, удовлетворяющих регулярному выражению (или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000" dirty="0"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newSubStr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>
                <a:cs typeface="Consolas" panose="020B0609020204030204" pitchFamily="49" charset="0"/>
              </a:rPr>
              <a:t> – поиск и замена подстрок, удовлетворяющих регулярному выражению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16507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  <a:r>
              <a:rPr lang="ru-RU" dirty="0"/>
              <a:t> –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rain in SPAIN stays mainly in the plain"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str.match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str.match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ain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 = str.match(</a:t>
            </a:r>
            <a:r>
              <a:rPr lang="fi-FI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/ain/gi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i-FI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["ain", "AIN", "ain", "ain"]</a:t>
            </a:r>
            <a:endParaRPr lang="fi-FI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Прочтите: Глава 3.4.5.1"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str.match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/Глава (\d+(\.\d)*)/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["Глава 3.4.5.1", "3.4.5.1", ".1"]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скобки в регулярном выражении – это группы захвата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8987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String.fromCharCode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Этот статический метод конструирует и возвращает примитивную строку (не объект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/>
              <a:t>) по заданным числовым кодам символов: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let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String.fromCharCode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66, 67);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"ABC"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2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объекта </a:t>
            </a:r>
            <a:r>
              <a:rPr lang="en-US" dirty="0"/>
              <a:t>String</a:t>
            </a:r>
            <a:r>
              <a:rPr lang="ru-RU" dirty="0"/>
              <a:t> (</a:t>
            </a:r>
            <a:r>
              <a:rPr lang="en-US" dirty="0"/>
              <a:t>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начинается ли строка с указанной подстроки (опционально – начало отсчёта, с начала)</a:t>
            </a:r>
            <a:endParaRPr lang="en-US" sz="3200" dirty="0"/>
          </a:p>
          <a:p>
            <a:pPr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endsWith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/>
              <a:t> – заканчивается ли строка указанной подстрокой (опционально – начало отсчёта, с конца)</a:t>
            </a:r>
            <a:endParaRPr lang="en-US" sz="3200" dirty="0"/>
          </a:p>
          <a:p>
            <a:pPr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includes()</a:t>
            </a:r>
            <a:r>
              <a:rPr lang="ru-RU" sz="3200" dirty="0"/>
              <a:t> – включает ли строка заданную подстроку</a:t>
            </a:r>
            <a:endParaRPr lang="en-US" sz="3200" dirty="0"/>
          </a:p>
          <a:p>
            <a:pPr fontAlgn="ctr"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repeat()</a:t>
            </a:r>
            <a:r>
              <a:rPr lang="ru-RU" sz="3200" dirty="0"/>
              <a:t> – повторить строку указанное количество раз</a:t>
            </a:r>
            <a:endParaRPr lang="en-US" sz="3200" dirty="0"/>
          </a:p>
          <a:p>
            <a:pPr fontAlgn="ctr"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normalize()</a:t>
            </a:r>
            <a:r>
              <a:rPr lang="ru-RU" sz="3200" dirty="0"/>
              <a:t> – </a:t>
            </a:r>
            <a:r>
              <a:rPr lang="en-US" sz="3200" dirty="0"/>
              <a:t>Unicode</a:t>
            </a:r>
            <a:r>
              <a:rPr lang="ru-RU" sz="3200" dirty="0"/>
              <a:t>-нормализация строки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0690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методы объекта </a:t>
            </a:r>
            <a:r>
              <a:rPr lang="en-US" dirty="0"/>
              <a:t>String</a:t>
            </a:r>
            <a:r>
              <a:rPr lang="ru-RU" dirty="0"/>
              <a:t> (</a:t>
            </a:r>
            <a:r>
              <a:rPr lang="en-US" dirty="0"/>
              <a:t>ES2017)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padStart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– дополняет строку до указанной длины спереди </a:t>
            </a:r>
            <a:r>
              <a:rPr lang="en-US" sz="3200" dirty="0"/>
              <a:t>(</a:t>
            </a:r>
            <a:r>
              <a:rPr lang="ru-RU" sz="3200" dirty="0"/>
              <a:t>пробелами или опционально указанной подстрокой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padEnd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дополняет строку до указанной длины сзади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пробелами или опционально указанной подстрокой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4926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Напоминание: </a:t>
            </a:r>
            <a:r>
              <a:rPr lang="ru-RU" sz="3200" i="1" dirty="0"/>
              <a:t>шаблонные литералы</a:t>
            </a:r>
            <a:r>
              <a:rPr lang="en-US" sz="3200" dirty="0"/>
              <a:t> </a:t>
            </a:r>
            <a:r>
              <a:rPr lang="ru-RU" sz="3200" dirty="0"/>
              <a:t>– вид строковых литералов. Записываются в обратных кавычках: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 string`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/>
          </a:p>
          <a:p>
            <a:endParaRPr lang="ru-RU" sz="2400" dirty="0"/>
          </a:p>
          <a:p>
            <a:r>
              <a:rPr lang="ru-RU" sz="3200" dirty="0"/>
              <a:t>Шаблонный литерал может содержать перевод строки (строка так и отображается – с переводом):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</a:t>
            </a:r>
            <a:endParaRPr lang="ru-RU" sz="28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string`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540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При помощи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${…}</a:t>
            </a:r>
            <a:r>
              <a:rPr lang="en-US" sz="3200" dirty="0"/>
              <a:t> </a:t>
            </a:r>
            <a:r>
              <a:rPr lang="ru-RU" sz="3200" dirty="0"/>
              <a:t>в шаблонный литерал можно вставить произвольное выражение: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${y}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 + y}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+ 3 = 5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82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Можно использовать свою </a:t>
            </a:r>
            <a:r>
              <a:rPr lang="ru-RU" sz="3200" i="1" dirty="0"/>
              <a:t>функцию шаблона</a:t>
            </a:r>
            <a:r>
              <a:rPr lang="ru-RU" sz="3200" dirty="0"/>
              <a:t> для шаблонных литералов. Название функции ставится перед первой обратной кавычкой.</a:t>
            </a:r>
          </a:p>
          <a:p>
            <a:endParaRPr lang="ru-RU" sz="3200" dirty="0"/>
          </a:p>
          <a:p>
            <a:r>
              <a:rPr lang="ru-RU" sz="3200" dirty="0"/>
              <a:t>Эта функция будет автоматически вызвана и получит в качестве аргументов литерал, разбитый по вхождениям параметров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${…}</a:t>
            </a:r>
            <a:r>
              <a:rPr lang="ru-RU" sz="3200" dirty="0"/>
              <a:t>, и сами эти параметры.</a:t>
            </a:r>
          </a:p>
        </p:txBody>
      </p:sp>
    </p:spTree>
    <p:extLst>
      <p:ext uri="{BB962C8B-B14F-4D97-AF65-F5344CB8AC3E}">
        <p14:creationId xmlns:p14="http://schemas.microsoft.com/office/powerpoint/2010/main" val="263955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ru-RU" dirty="0"/>
              <a:t>и фазы выполнения скрипта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128"/>
          </a:xfrm>
        </p:spPr>
        <p:txBody>
          <a:bodyPr>
            <a:no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ru-RU" sz="3000" b="1" dirty="0"/>
              <a:t>Создание объекта </a:t>
            </a:r>
            <a:r>
              <a:rPr lang="en-US" sz="3000" b="1" dirty="0"/>
              <a:t>Global</a:t>
            </a:r>
            <a:r>
              <a:rPr lang="ru-RU" sz="3000" b="1" dirty="0"/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ru-RU" sz="3000" b="1" dirty="0"/>
              <a:t>Инициализация.</a:t>
            </a:r>
            <a:r>
              <a:rPr lang="ru-RU" sz="3000" dirty="0"/>
              <a:t> Скрипт сканируется в поисках глобальных инструкций</a:t>
            </a:r>
            <a:r>
              <a:rPr lang="en-US" sz="3000" dirty="0"/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3000" dirty="0"/>
              <a:t>, </a:t>
            </a:r>
            <a:r>
              <a:rPr lang="ru-RU" sz="3000" dirty="0"/>
              <a:t>а</a:t>
            </a:r>
            <a:r>
              <a:rPr lang="en-US" sz="3000" dirty="0"/>
              <a:t> </a:t>
            </a:r>
            <a:r>
              <a:rPr lang="ru-RU" sz="3000" dirty="0"/>
              <a:t>затем – в поисках глобальных инструкций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000" dirty="0"/>
              <a:t>. </a:t>
            </a:r>
            <a:r>
              <a:rPr lang="ru-RU" sz="3000" dirty="0"/>
              <a:t>Каждое объявление добавляется к </a:t>
            </a:r>
            <a:r>
              <a:rPr lang="en-US" sz="3000" dirty="0"/>
              <a:t>Global. </a:t>
            </a:r>
            <a:r>
              <a:rPr lang="ru-RU" sz="3000" dirty="0"/>
              <a:t>При этом функции готовы к работе, а переменные равны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000" dirty="0"/>
              <a:t>.</a:t>
            </a:r>
          </a:p>
          <a:p>
            <a:pPr marL="457200" lvl="1" indent="-457200">
              <a:buFont typeface="+mj-lt"/>
              <a:buAutoNum type="arabicPeriod"/>
            </a:pPr>
            <a:r>
              <a:rPr lang="ru-RU" sz="3000" b="1" dirty="0"/>
              <a:t>Выполнение инструкций скрипта</a:t>
            </a:r>
            <a:r>
              <a:rPr lang="ru-RU" sz="3000" dirty="0"/>
              <a:t> (в частности, присваивание объявленным переменным значений).</a:t>
            </a:r>
          </a:p>
          <a:p>
            <a:r>
              <a:rPr lang="ru-RU" sz="3200" dirty="0"/>
              <a:t>Шаги 2 и 3 выполняются для каждого скрипта.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936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function</a:t>
            </a:r>
            <a:r>
              <a:rPr lang="ru-RU" dirty="0"/>
              <a:t> 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(strings, ...values)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strings.forEach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`[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[] [ + ] [ = ] []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strings.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raw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.forEach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`[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[] [ \u002b ] [ = ] []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alert(values);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2,3,5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\u002b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${y}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 +y}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06326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Объект для работы с регулярным выражением, можно получить, вызвав конструктор 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или использовав литерал регулярного выражения: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полная форма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sv-S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 = </a:t>
            </a:r>
            <a:r>
              <a:rPr lang="sv-S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RegExp(</a:t>
            </a:r>
            <a:r>
              <a:rPr lang="sv-SE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"pattern"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"flags"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сокращенная форма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sv-SE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 =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/pattern/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flags;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53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3200" dirty="0"/>
              <a:t>Возможные флаги:</a:t>
            </a:r>
          </a:p>
          <a:p>
            <a:r>
              <a:rPr lang="ru-R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ru-RU" sz="3200" dirty="0"/>
              <a:t> </a:t>
            </a:r>
            <a:r>
              <a:rPr lang="en-US" sz="3200" dirty="0"/>
              <a:t>	</a:t>
            </a:r>
            <a:r>
              <a:rPr lang="ru-RU" sz="3200" dirty="0"/>
              <a:t>поиск всех совпадений (а не первого);</a:t>
            </a:r>
          </a:p>
          <a:p>
            <a:r>
              <a:rPr lang="ru-R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3200" dirty="0"/>
              <a:t> </a:t>
            </a:r>
            <a:r>
              <a:rPr lang="en-US" sz="3200" dirty="0"/>
              <a:t>	</a:t>
            </a:r>
            <a:r>
              <a:rPr lang="ru-RU" sz="3200" dirty="0"/>
              <a:t>игнорирование регистра;</a:t>
            </a:r>
          </a:p>
          <a:p>
            <a:r>
              <a:rPr lang="ru-R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200" dirty="0"/>
              <a:t>	</a:t>
            </a:r>
            <a:r>
              <a:rPr lang="ru-RU" sz="3200" dirty="0"/>
              <a:t>символы начала и конца (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3200" dirty="0"/>
              <a:t> и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3200" dirty="0"/>
              <a:t>) начинают работать отдельно для каждой визуальной строки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35193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3100" dirty="0"/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ignoreCase</a:t>
            </a:r>
            <a:r>
              <a:rPr lang="en-US" sz="31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en-US" sz="3200" dirty="0"/>
              <a:t> – </a:t>
            </a:r>
            <a:r>
              <a:rPr lang="ru-RU" sz="3200" dirty="0"/>
              <a:t>эти свойства равны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, если установлены соответствующие флаги регулярного выражения;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3200" dirty="0"/>
              <a:t> – </a:t>
            </a:r>
            <a:r>
              <a:rPr lang="ru-RU" sz="3200" dirty="0"/>
              <a:t>регулярное выражение в виде строки;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</a:t>
            </a:r>
            <a:r>
              <a:rPr lang="en-US" sz="3200" dirty="0"/>
              <a:t> – </a:t>
            </a:r>
            <a:r>
              <a:rPr lang="ru-RU" sz="3200" dirty="0"/>
              <a:t>позиция в строке, соответствующая следующему совпадению с регулярным выражением (это значение первоначально всегда равно нулю).</a:t>
            </a:r>
          </a:p>
        </p:txBody>
      </p:sp>
    </p:spTree>
    <p:extLst>
      <p:ext uri="{BB962C8B-B14F-4D97-AF65-F5344CB8AC3E}">
        <p14:creationId xmlns:p14="http://schemas.microsoft.com/office/powerpoint/2010/main" val="3224687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– </a:t>
            </a:r>
            <a:r>
              <a:rPr lang="ru-RU" sz="3200" dirty="0"/>
              <a:t>выясняет, есть ли 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200" dirty="0"/>
              <a:t> </a:t>
            </a:r>
            <a:r>
              <a:rPr lang="ru-RU" sz="3200" dirty="0"/>
              <a:t>совпадения для регулярного выражения и возвращает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>
                <a:solidFill>
                  <a:srgbClr val="0000FF"/>
                </a:solidFill>
                <a:cs typeface="Consolas" panose="020B0609020204030204" pitchFamily="49" charset="0"/>
              </a:rPr>
              <a:t> 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dirty="0">
              <a:solidFill>
                <a:srgbClr val="0000FF"/>
              </a:solidFill>
            </a:endParaRPr>
          </a:p>
          <a:p>
            <a:endParaRPr lang="ru-RU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– </a:t>
            </a:r>
            <a:r>
              <a:rPr lang="ru-RU" sz="3200" dirty="0">
                <a:cs typeface="Consolas" panose="020B0609020204030204" pitchFamily="49" charset="0"/>
              </a:rPr>
              <a:t>возвращает массив подстрок, удовлетворяющих регулярному выражению (или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Если регулярное использует флаг </a:t>
            </a:r>
            <a:r>
              <a:rPr lang="ru-R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ru-RU" sz="3200" dirty="0"/>
              <a:t>, можно использовать 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несколько раз для нахождения всех сопоставлений в строке.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0336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</a:t>
            </a:r>
            <a:r>
              <a:rPr lang="ru-RU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sz="2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аббвгдеабж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((data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reg.exec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!==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"Найдено "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data[0];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Следующее с позиции "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reg.lastIndex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Найдено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абб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Следующее с позиции 3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Найдено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аб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Следующее с позиции 9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8980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Это новый </a:t>
            </a:r>
            <a:r>
              <a:rPr lang="ru-RU" sz="3200" b="1" dirty="0"/>
              <a:t>примитивный</a:t>
            </a:r>
            <a:r>
              <a:rPr lang="ru-RU" sz="3200" dirty="0"/>
              <a:t> тип данных. Он служит для представления уникальных идентификаторов.</a:t>
            </a:r>
            <a:endParaRPr lang="en-US" sz="3200" dirty="0"/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Создание экземпляра – при помощи вызова глобальной функции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Symbol()</a:t>
            </a:r>
            <a:r>
              <a:rPr lang="en-US" sz="3200" dirty="0"/>
              <a:t> </a:t>
            </a:r>
            <a:r>
              <a:rPr lang="ru-RU" sz="3200" dirty="0"/>
              <a:t>(вызывается без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)</a:t>
            </a:r>
            <a:r>
              <a:rPr lang="ru-RU" sz="3200" dirty="0"/>
              <a:t>:</a:t>
            </a:r>
            <a:endParaRPr lang="en-US" sz="3200" dirty="0"/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Symbol();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"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symbol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79326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Функции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допустимо передать </a:t>
            </a:r>
            <a:r>
              <a:rPr lang="ru-RU" sz="3200" i="1" dirty="0"/>
              <a:t>имя символа</a:t>
            </a:r>
            <a:r>
              <a:rPr lang="ru-RU" sz="3200" dirty="0"/>
              <a:t>. Это имя затем можно использовать при отладке: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sym.toString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Symbol(name)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Однако, каждый созданный вызовом функции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Symbol()</a:t>
            </a:r>
            <a:r>
              <a:rPr lang="ru-RU" sz="3200" dirty="0"/>
              <a:t> символ является уникальным:</a:t>
            </a:r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alert(Symbol(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Symbol(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false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1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Реестр символов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Существует глобальный </a:t>
            </a:r>
            <a:r>
              <a:rPr lang="ru-RU" sz="3200" i="1" dirty="0"/>
              <a:t>реестр символов</a:t>
            </a:r>
            <a:r>
              <a:rPr lang="ru-RU" sz="3200" dirty="0"/>
              <a:t>. Он позволяет иметь общие «глобальные» символы, которые можно получить из реестра по имени: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символа в реестре – метод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for()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 уже есть, чтение из реестра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name);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3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Реестр символов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получить по символу его ключ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keyFor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Symbol.keyFor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alert(key);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"Alex"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keyFor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работает только для символов из реестра,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поэтому здесь выведет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Symbol.keyFor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(Symbol(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"name2"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4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Свойства-значения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ru-RU" sz="3200" dirty="0"/>
              <a:t> – числовое значение, представляющее бесконечность;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ru-RU" sz="3200" dirty="0"/>
              <a:t> – числовое значение, представляющее не-число (</a:t>
            </a:r>
            <a:r>
              <a:rPr lang="en-US" sz="3200" i="1" dirty="0"/>
              <a:t>Not-a-Number</a:t>
            </a:r>
            <a:r>
              <a:rPr lang="en-US" sz="32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ru-RU" sz="3200" dirty="0"/>
              <a:t> – хранит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</a:p>
          <a:p>
            <a:endParaRPr lang="ru-RU" sz="3200" dirty="0"/>
          </a:p>
          <a:p>
            <a:r>
              <a:rPr lang="ru-RU" sz="3200" dirty="0"/>
              <a:t>В стандарте </a:t>
            </a:r>
            <a:r>
              <a:rPr lang="en-US" sz="3200" dirty="0"/>
              <a:t>ECMAScript </a:t>
            </a:r>
            <a:r>
              <a:rPr lang="ru-RU" sz="3200" dirty="0"/>
              <a:t>все эти свойства описаны как доступные только для чтения.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80387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</a:t>
            </a:r>
            <a:r>
              <a:rPr lang="en-US" dirty="0"/>
              <a:t> </a:t>
            </a:r>
            <a:r>
              <a:rPr lang="ru-RU" dirty="0"/>
              <a:t>как имя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Особенность типа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3200" dirty="0"/>
              <a:t> – </a:t>
            </a:r>
            <a:r>
              <a:rPr lang="ru-RU" sz="3200" dirty="0"/>
              <a:t>его значения могут использоваться как имена свойств объекта: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Symbol(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alert(user[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4353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01993" cy="1450757"/>
          </a:xfrm>
        </p:spPr>
        <p:txBody>
          <a:bodyPr/>
          <a:lstStyle/>
          <a:p>
            <a:r>
              <a:rPr lang="ru-RU" spc="-100" dirty="0"/>
              <a:t>Известные символы (</a:t>
            </a:r>
            <a:r>
              <a:rPr lang="en-US" spc="-100" dirty="0"/>
              <a:t>well-known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Этим термином в стандарте обозначены символы, используемые инфраструктурой </a:t>
            </a:r>
            <a:r>
              <a:rPr lang="en-US" sz="3200" dirty="0"/>
              <a:t>ECMAScript</a:t>
            </a:r>
            <a:r>
              <a:rPr lang="ru-RU" sz="3200" dirty="0"/>
              <a:t> и доступные как свойства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ru-RU" sz="3200" dirty="0"/>
              <a:t>.</a:t>
            </a:r>
          </a:p>
          <a:p>
            <a:pPr lvl="0">
              <a:spcBef>
                <a:spcPts val="1800"/>
              </a:spcBef>
              <a:buClr>
                <a:srgbClr val="1CADE4"/>
              </a:buClr>
            </a:pPr>
            <a:r>
              <a:rPr lang="ru-RU" sz="3200" dirty="0"/>
              <a:t>Например:</a:t>
            </a:r>
          </a:p>
          <a:p>
            <a:pPr>
              <a:spcBef>
                <a:spcPts val="600"/>
              </a:spcBef>
              <a:buClr>
                <a:srgbClr val="1CADE4"/>
              </a:buClr>
            </a:pP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Symbol.iterator</a:t>
            </a:r>
            <a:r>
              <a:rPr lang="ru-RU" sz="3200" dirty="0"/>
              <a:t> – идентификатор свойства, задающего функцию итерации по объекту.</a:t>
            </a:r>
          </a:p>
          <a:p>
            <a:pPr lvl="0">
              <a:spcBef>
                <a:spcPts val="600"/>
              </a:spcBef>
              <a:buClr>
                <a:srgbClr val="1CADE4"/>
              </a:buClr>
            </a:pP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Symbol.toPrimitive</a:t>
            </a:r>
            <a:r>
              <a:rPr lang="ru-RU" sz="3200" dirty="0"/>
              <a:t> – имя метода для преобразования объекта в примитивный тип.</a:t>
            </a:r>
          </a:p>
        </p:txBody>
      </p:sp>
    </p:spTree>
    <p:extLst>
      <p:ext uri="{BB962C8B-B14F-4D97-AF65-F5344CB8AC3E}">
        <p14:creationId xmlns:p14="http://schemas.microsoft.com/office/powerpoint/2010/main" val="26523738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ошибок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Для описания исключительных ситуаций возможно использование объектов, порождённых стандартными функциями-конструкторами:</a:t>
            </a:r>
          </a:p>
          <a:p>
            <a:pPr font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Error()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EvalError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fontAlgn="ctr"/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RangeError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fontAlgn="ctr"/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SyntaxError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URIError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38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Конструктор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-US" sz="3200" dirty="0"/>
              <a:t> </a:t>
            </a:r>
            <a:r>
              <a:rPr lang="ru-RU" sz="3200" dirty="0"/>
              <a:t>порождает базовый объект описания ошибки. Он имеет необязательный параметр для указания текстового сообщения об ошибке: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"Что-то пошло не так"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3200" dirty="0"/>
          </a:p>
          <a:p>
            <a:r>
              <a:rPr lang="ru-RU" sz="3200" dirty="0"/>
              <a:t>Сам объект ошибки имеет строковое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3200" dirty="0"/>
              <a:t>, равное 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и  строковое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641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27212" cy="4352843"/>
          </a:xfrm>
        </p:spPr>
        <p:txBody>
          <a:bodyPr>
            <a:noAutofit/>
          </a:bodyPr>
          <a:lstStyle/>
          <a:p>
            <a:r>
              <a:rPr lang="ru-RU" sz="3200" dirty="0"/>
              <a:t>Некоторые движки дополняют объект ошибки нестандартными свойствами, а конструктор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-US" sz="3200" dirty="0"/>
              <a:t> </a:t>
            </a:r>
            <a:r>
              <a:rPr lang="ru-RU" sz="3200" dirty="0"/>
              <a:t>– дополнительными опциональными параметрами.</a:t>
            </a:r>
          </a:p>
          <a:p>
            <a:r>
              <a:rPr lang="ru-RU" sz="3200" dirty="0"/>
              <a:t>Например, у </a:t>
            </a:r>
            <a:r>
              <a:rPr lang="en-US" sz="3200" dirty="0"/>
              <a:t>Mozilla</a:t>
            </a:r>
            <a:r>
              <a:rPr lang="ru-RU" sz="3200" dirty="0"/>
              <a:t>:</a:t>
            </a:r>
            <a:endParaRPr lang="en-US" sz="3200" dirty="0"/>
          </a:p>
          <a:p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ru-RU" sz="2600" dirty="0"/>
              <a:t>		путь к файлу, в котором возникла эта ошибка</a:t>
            </a:r>
          </a:p>
          <a:p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ru-RU" sz="2600" dirty="0"/>
              <a:t>	номер строки в файле, в котором возникла  ошибка</a:t>
            </a:r>
          </a:p>
          <a:p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columnNumber</a:t>
            </a:r>
            <a:r>
              <a:rPr lang="ru-RU" sz="2600" dirty="0"/>
              <a:t> 	номер колонки, на которой возникла ошибка</a:t>
            </a:r>
          </a:p>
          <a:p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ru-RU" sz="2600" dirty="0"/>
              <a:t> 		стек вызовов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6067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стандартные ошибки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SyntaxError</a:t>
            </a:r>
            <a:r>
              <a:rPr lang="ru-RU" sz="3200" dirty="0"/>
              <a:t> – генерируется движком, </a:t>
            </a:r>
            <a:r>
              <a:rPr lang="ru-RU" sz="3200" dirty="0">
                <a:solidFill>
                  <a:schemeClr val="tx1"/>
                </a:solidFill>
              </a:rPr>
              <a:t>когда при разборе кода обнаруживаются </a:t>
            </a:r>
            <a:r>
              <a:rPr lang="ru-RU" sz="3200" dirty="0" err="1">
                <a:solidFill>
                  <a:schemeClr val="tx1"/>
                </a:solidFill>
              </a:rPr>
              <a:t>токены</a:t>
            </a:r>
            <a:r>
              <a:rPr lang="ru-RU" sz="3200" dirty="0">
                <a:solidFill>
                  <a:schemeClr val="tx1"/>
                </a:solidFill>
              </a:rPr>
              <a:t>, которые не должны здесь находиться согласно синтаксису.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TypeError</a:t>
            </a:r>
            <a:r>
              <a:rPr lang="ru-RU" sz="3200" dirty="0"/>
              <a:t> – выбрасывается, когда операнд или аргумент не совместим с типом, ожидаемым оператором или функцией.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RangeError</a:t>
            </a:r>
            <a:r>
              <a:rPr lang="ru-RU" sz="3200" dirty="0"/>
              <a:t> – значение выходит за пределы диапазона.</a:t>
            </a:r>
          </a:p>
        </p:txBody>
      </p:sp>
    </p:spTree>
    <p:extLst>
      <p:ext uri="{BB962C8B-B14F-4D97-AF65-F5344CB8AC3E}">
        <p14:creationId xmlns:p14="http://schemas.microsoft.com/office/powerpoint/2010/main" val="1369335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стандартные ошибки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22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ReferenceError</a:t>
            </a:r>
            <a:r>
              <a:rPr lang="ru-RU" sz="3200" dirty="0"/>
              <a:t> – попытка обратиться к переменной, которая не была объявлена.</a:t>
            </a:r>
            <a:endParaRPr lang="en-US" sz="3200" dirty="0"/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URIError</a:t>
            </a:r>
            <a:r>
              <a:rPr lang="ru-RU" sz="3200" dirty="0"/>
              <a:t> –  функции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encodeURI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 или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decodeURI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 были вызваны с неправильными аргументами.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EvalError</a:t>
            </a:r>
            <a:r>
              <a:rPr lang="ru-RU" sz="3200" dirty="0"/>
              <a:t> – ошибка при выполнении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eval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200" dirty="0"/>
              <a:t> (устарело)</a:t>
            </a:r>
          </a:p>
        </p:txBody>
      </p:sp>
    </p:spTree>
    <p:extLst>
      <p:ext uri="{BB962C8B-B14F-4D97-AF65-F5344CB8AC3E}">
        <p14:creationId xmlns:p14="http://schemas.microsoft.com/office/powerpoint/2010/main" val="8906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Свойства-функции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5597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Если аргумент не является строкой, он возвращается. Иначе происходит трансляции и выполнение строки как некоего </a:t>
            </a:r>
            <a:r>
              <a:rPr lang="en-US" sz="3200" dirty="0"/>
              <a:t>JavaScript</a:t>
            </a:r>
            <a:r>
              <a:rPr lang="ru-RU" sz="3200" dirty="0"/>
              <a:t>-кода. Результат работы – это результат последнего вычисленного выражения.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"function f(x) { return x + 1; }"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alert(y);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undefined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alert(f(10));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474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Свойства-функции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7551" cy="432646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radix?)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3200" dirty="0"/>
              <a:t>Преобразование строки в целое число. Второй аргумент определяет систему счисления</a:t>
            </a:r>
            <a:r>
              <a:rPr lang="en-US" sz="3200" dirty="0"/>
              <a:t> (</a:t>
            </a:r>
            <a:r>
              <a:rPr lang="ru-RU" sz="3200" dirty="0"/>
              <a:t>целое число, 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. . </a:t>
            </a:r>
            <a:r>
              <a:rPr lang="ru-RU" sz="3200" dirty="0"/>
              <a:t>36</a:t>
            </a:r>
            <a:r>
              <a:rPr lang="en-US" sz="3200" dirty="0"/>
              <a:t>])</a:t>
            </a:r>
            <a:r>
              <a:rPr lang="ru-RU" sz="3200" dirty="0"/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s-E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"123.7"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s-E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</a:t>
            </a:r>
            <a:endParaRPr lang="es-E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"0x123"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291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38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parseInt(</a:t>
            </a:r>
            <a:r>
              <a:rPr lang="nn-NO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123Alex"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</a:t>
            </a:r>
            <a:endParaRPr lang="nn-NO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parseInt(</a:t>
            </a:r>
            <a:r>
              <a:rPr lang="nn-NO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n-NO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04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Свойства-функции </a:t>
            </a:r>
            <a:r>
              <a:rPr lang="en-US" dirty="0"/>
              <a:t>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3200" dirty="0"/>
              <a:t>Преобразование строки в число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parseFloat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"123.4"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123.4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parseFloat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"0x123"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parseFloat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123e2Alex"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12300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parseFloat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86183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4113</Words>
  <Application>Microsoft Office PowerPoint</Application>
  <PresentationFormat>Широкоэкранный</PresentationFormat>
  <Paragraphs>544</Paragraphs>
  <Slides>66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Wingdings</vt:lpstr>
      <vt:lpstr>Retrospect</vt:lpstr>
      <vt:lpstr>Modern JavaScript</vt:lpstr>
      <vt:lpstr>Темы занятия</vt:lpstr>
      <vt:lpstr>Глобальный объект</vt:lpstr>
      <vt:lpstr>Global как глобальный контекст</vt:lpstr>
      <vt:lpstr>Global и фазы выполнения скрипта</vt:lpstr>
      <vt:lpstr>Свойства-значения Global</vt:lpstr>
      <vt:lpstr>Свойства-функции Global</vt:lpstr>
      <vt:lpstr>Свойства-функции Global</vt:lpstr>
      <vt:lpstr>Свойства-функции Global</vt:lpstr>
      <vt:lpstr>Свойства-функции Global</vt:lpstr>
      <vt:lpstr>Свойства-функции Global</vt:lpstr>
      <vt:lpstr>Свойства-конструкторы Global</vt:lpstr>
      <vt:lpstr>Свойства-объекты Global</vt:lpstr>
      <vt:lpstr>Свойства-объекты Global</vt:lpstr>
      <vt:lpstr>Реализации Global</vt:lpstr>
      <vt:lpstr>Реализации Global</vt:lpstr>
      <vt:lpstr>Объекты-обёртки</vt:lpstr>
      <vt:lpstr>Объект-обёртка Number</vt:lpstr>
      <vt:lpstr>Методы объекта Number</vt:lpstr>
      <vt:lpstr>Методы объекта Number – пример</vt:lpstr>
      <vt:lpstr>Статические свойства Number</vt:lpstr>
      <vt:lpstr>Новые методы Number (ES2015)</vt:lpstr>
      <vt:lpstr>Новые методы Number (ES2015)</vt:lpstr>
      <vt:lpstr>Новые методы Number (ES2015)</vt:lpstr>
      <vt:lpstr>Новые методы Number (ES2015)</vt:lpstr>
      <vt:lpstr>Новые константы Number (ES2015)</vt:lpstr>
      <vt:lpstr>Объект Math</vt:lpstr>
      <vt:lpstr>Свойства Math</vt:lpstr>
      <vt:lpstr>Методы Math</vt:lpstr>
      <vt:lpstr>Новые методы Math (ES2015)</vt:lpstr>
      <vt:lpstr>Объект-обёртка Boolean</vt:lpstr>
      <vt:lpstr>Объект Date</vt:lpstr>
      <vt:lpstr>Объект Date</vt:lpstr>
      <vt:lpstr>Объект Date</vt:lpstr>
      <vt:lpstr>Объект-обёртка String</vt:lpstr>
      <vt:lpstr>Объект-обёртка String</vt:lpstr>
      <vt:lpstr>Методы объекта String – 1 </vt:lpstr>
      <vt:lpstr>Методы объекта String – 1 </vt:lpstr>
      <vt:lpstr>Методы объекта String – 2 </vt:lpstr>
      <vt:lpstr>Методы объекта String – 2 </vt:lpstr>
      <vt:lpstr>Методы объекта String – 3 </vt:lpstr>
      <vt:lpstr>Методы объекта String – 4 </vt:lpstr>
      <vt:lpstr>Методы объекта String – 4 </vt:lpstr>
      <vt:lpstr>Метод String.fromCharCode()</vt:lpstr>
      <vt:lpstr>Новые методы объекта String (ES2015)</vt:lpstr>
      <vt:lpstr>Новые методы объекта String (ES2017)</vt:lpstr>
      <vt:lpstr>Шаблонные литералы</vt:lpstr>
      <vt:lpstr>Шаблонные литералы</vt:lpstr>
      <vt:lpstr>Template function</vt:lpstr>
      <vt:lpstr>Template function – пример</vt:lpstr>
      <vt:lpstr>Регулярные выражения</vt:lpstr>
      <vt:lpstr>Регулярные выражения</vt:lpstr>
      <vt:lpstr>Свойства RegEx</vt:lpstr>
      <vt:lpstr>Методы RegEx</vt:lpstr>
      <vt:lpstr>Методы RegEx</vt:lpstr>
      <vt:lpstr>Тип данных symbol</vt:lpstr>
      <vt:lpstr>Тип данных symbol</vt:lpstr>
      <vt:lpstr>Реестр символов</vt:lpstr>
      <vt:lpstr>Реестр символов</vt:lpstr>
      <vt:lpstr>Символ как имя свойства</vt:lpstr>
      <vt:lpstr>Известные символы (well-known symbols)</vt:lpstr>
      <vt:lpstr>Объекты ошибок</vt:lpstr>
      <vt:lpstr>Объект Error</vt:lpstr>
      <vt:lpstr>Объект Error</vt:lpstr>
      <vt:lpstr>Другие стандартные ошибки – 1 </vt:lpstr>
      <vt:lpstr>Другие стандартные ошибки –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2016-09-20T20:30:54Z</dcterms:created>
  <dcterms:modified xsi:type="dcterms:W3CDTF">2018-05-25T09:08:48Z</dcterms:modified>
</cp:coreProperties>
</file>