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72" r:id="rId1"/>
  </p:sldMasterIdLst>
  <p:notesMasterIdLst>
    <p:notesMasterId r:id="rId65"/>
  </p:notesMasterIdLst>
  <p:sldIdLst>
    <p:sldId id="280" r:id="rId2"/>
    <p:sldId id="429" r:id="rId3"/>
    <p:sldId id="474" r:id="rId4"/>
    <p:sldId id="475" r:id="rId5"/>
    <p:sldId id="477" r:id="rId6"/>
    <p:sldId id="478" r:id="rId7"/>
    <p:sldId id="490" r:id="rId8"/>
    <p:sldId id="491" r:id="rId9"/>
    <p:sldId id="504" r:id="rId10"/>
    <p:sldId id="480" r:id="rId11"/>
    <p:sldId id="481" r:id="rId12"/>
    <p:sldId id="482" r:id="rId13"/>
    <p:sldId id="483" r:id="rId14"/>
    <p:sldId id="492" r:id="rId15"/>
    <p:sldId id="493" r:id="rId16"/>
    <p:sldId id="494" r:id="rId17"/>
    <p:sldId id="484" r:id="rId18"/>
    <p:sldId id="485" r:id="rId19"/>
    <p:sldId id="488" r:id="rId20"/>
    <p:sldId id="486" r:id="rId21"/>
    <p:sldId id="487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49" r:id="rId42"/>
    <p:sldId id="450" r:id="rId43"/>
    <p:sldId id="451" r:id="rId44"/>
    <p:sldId id="452" r:id="rId45"/>
    <p:sldId id="453" r:id="rId46"/>
    <p:sldId id="454" r:id="rId47"/>
    <p:sldId id="455" r:id="rId48"/>
    <p:sldId id="456" r:id="rId49"/>
    <p:sldId id="457" r:id="rId50"/>
    <p:sldId id="458" r:id="rId51"/>
    <p:sldId id="459" r:id="rId52"/>
    <p:sldId id="460" r:id="rId53"/>
    <p:sldId id="489" r:id="rId54"/>
    <p:sldId id="461" r:id="rId55"/>
    <p:sldId id="462" r:id="rId56"/>
    <p:sldId id="463" r:id="rId57"/>
    <p:sldId id="497" r:id="rId58"/>
    <p:sldId id="498" r:id="rId59"/>
    <p:sldId id="499" r:id="rId60"/>
    <p:sldId id="500" r:id="rId61"/>
    <p:sldId id="501" r:id="rId62"/>
    <p:sldId id="502" r:id="rId63"/>
    <p:sldId id="503" r:id="rId64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Автор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FF00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12" autoAdjust="0"/>
  </p:normalViewPr>
  <p:slideViewPr>
    <p:cSldViewPr snapToGrid="0">
      <p:cViewPr varScale="1">
        <p:scale>
          <a:sx n="101" d="100"/>
          <a:sy n="101" d="100"/>
        </p:scale>
        <p:origin x="79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Начиная с </a:t>
            </a:r>
            <a:r>
              <a:rPr lang="en-US" sz="1200" dirty="0"/>
              <a:t>ECMAScript</a:t>
            </a:r>
            <a:r>
              <a:rPr lang="ru-RU" sz="1200" dirty="0"/>
              <a:t> 5: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200" dirty="0"/>
              <a:t> в качестве имени свойства можно использовать ключевое слово без кавычек (но лучше не рисковать </a:t>
            </a:r>
            <a:r>
              <a:rPr lang="ru-RU" sz="1200" dirty="0">
                <a:sym typeface="Wingdings" panose="05000000000000000000" pitchFamily="2" charset="2"/>
              </a:rPr>
              <a:t></a:t>
            </a:r>
            <a:r>
              <a:rPr lang="ru-RU" sz="1200" dirty="0"/>
              <a:t>);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200" dirty="0"/>
              <a:t> последняя запятая за последней парой игнорируется.</a:t>
            </a:r>
          </a:p>
          <a:p>
            <a:endParaRPr lang="ru-RU" dirty="0"/>
          </a:p>
          <a:p>
            <a:r>
              <a:rPr lang="ru-RU" dirty="0"/>
              <a:t>Не используйте зарезервированные слова в качестве ключей объектов. Они не будут работать в IE8. </a:t>
            </a:r>
            <a:endParaRPr lang="en-US" dirty="0"/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Дополнительная запятая в конце объектов: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Она способна вызвать проблемы с IE6/7 и IE9 в режиме совместимости.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9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60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o = {}; // </a:t>
            </a:r>
            <a:r>
              <a:rPr lang="ru-RU" dirty="0"/>
              <a:t>свойств нет</a:t>
            </a:r>
          </a:p>
          <a:p>
            <a:endParaRPr lang="ru-RU" dirty="0"/>
          </a:p>
          <a:p>
            <a:r>
              <a:rPr lang="ru-RU" dirty="0"/>
              <a:t>// создаём </a:t>
            </a:r>
            <a:r>
              <a:rPr lang="ru-RU" dirty="0" err="1"/>
              <a:t>неперечислимое</a:t>
            </a:r>
            <a:r>
              <a:rPr lang="ru-RU" dirty="0"/>
              <a:t> свойство </a:t>
            </a:r>
            <a:r>
              <a:rPr lang="en-US" dirty="0"/>
              <a:t>x </a:t>
            </a:r>
            <a:r>
              <a:rPr lang="ru-RU" dirty="0"/>
              <a:t>со значением 1</a:t>
            </a:r>
          </a:p>
          <a:p>
            <a:r>
              <a:rPr lang="en-US" dirty="0" err="1"/>
              <a:t>Object.defineProperty</a:t>
            </a:r>
            <a:r>
              <a:rPr lang="en-US" dirty="0"/>
              <a:t>(o, "x", { value : 10, writable: true, enumerable: false, configurable: true});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ru-RU" dirty="0"/>
              <a:t>сделаем </a:t>
            </a:r>
            <a:r>
              <a:rPr lang="en-US" dirty="0"/>
              <a:t>x </a:t>
            </a:r>
            <a:r>
              <a:rPr lang="ru-RU" dirty="0"/>
              <a:t>свойством с методами доступа</a:t>
            </a:r>
          </a:p>
          <a:p>
            <a:r>
              <a:rPr lang="en-US" dirty="0" err="1"/>
              <a:t>Object.defineProperty</a:t>
            </a:r>
            <a:r>
              <a:rPr lang="en-US" dirty="0"/>
              <a:t>(o, "x", {get: function(){ return 0; }});</a:t>
            </a:r>
          </a:p>
          <a:p>
            <a:endParaRPr lang="en-US" dirty="0"/>
          </a:p>
          <a:p>
            <a:r>
              <a:rPr lang="en-US" dirty="0"/>
              <a:t>// { get: function (){ return 0; }, </a:t>
            </a:r>
            <a:r>
              <a:rPr lang="en-US" dirty="0" err="1"/>
              <a:t>set:undefined</a:t>
            </a:r>
            <a:r>
              <a:rPr lang="en-US" dirty="0"/>
              <a:t>, </a:t>
            </a:r>
            <a:r>
              <a:rPr lang="en-US" dirty="0" err="1"/>
              <a:t>enumerable:false</a:t>
            </a:r>
            <a:r>
              <a:rPr lang="en-US" dirty="0"/>
              <a:t>, </a:t>
            </a:r>
            <a:r>
              <a:rPr lang="en-US" dirty="0" err="1"/>
              <a:t>configurable:true</a:t>
            </a:r>
            <a:r>
              <a:rPr lang="en-US" dirty="0"/>
              <a:t>}</a:t>
            </a:r>
          </a:p>
          <a:p>
            <a:r>
              <a:rPr lang="en-US" dirty="0" err="1"/>
              <a:t>var</a:t>
            </a:r>
            <a:r>
              <a:rPr lang="en-US" dirty="0"/>
              <a:t> d = </a:t>
            </a:r>
            <a:r>
              <a:rPr lang="en-US" dirty="0" err="1"/>
              <a:t>Object.getOwnPropertyDescriptor</a:t>
            </a:r>
            <a:r>
              <a:rPr lang="en-US" dirty="0"/>
              <a:t>(o, "x");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ru-RU" dirty="0"/>
              <a:t>а теперь попытаемся сделать </a:t>
            </a:r>
            <a:r>
              <a:rPr lang="en-US" dirty="0"/>
              <a:t>x </a:t>
            </a:r>
            <a:r>
              <a:rPr lang="ru-RU" dirty="0"/>
              <a:t>обратно свойством с данными</a:t>
            </a:r>
          </a:p>
          <a:p>
            <a:r>
              <a:rPr lang="ru-RU" dirty="0"/>
              <a:t>// достаточно ли для этого установить только </a:t>
            </a:r>
            <a:r>
              <a:rPr lang="en-US" dirty="0"/>
              <a:t>writeable?</a:t>
            </a:r>
          </a:p>
          <a:p>
            <a:r>
              <a:rPr lang="en-US" dirty="0" err="1"/>
              <a:t>Object.defineProperty</a:t>
            </a:r>
            <a:r>
              <a:rPr lang="en-US" dirty="0"/>
              <a:t>(o, "x", { writable: true});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ru-RU" dirty="0"/>
              <a:t>ДА! </a:t>
            </a:r>
            <a:r>
              <a:rPr lang="en-US" dirty="0"/>
              <a:t>d={ configurable: true, enumerable: false, value: undefined, writable: true }</a:t>
            </a:r>
          </a:p>
          <a:p>
            <a:r>
              <a:rPr lang="en-US" dirty="0"/>
              <a:t>d = </a:t>
            </a:r>
            <a:r>
              <a:rPr lang="en-US" dirty="0" err="1"/>
              <a:t>Object.getOwnPropertyDescriptor</a:t>
            </a:r>
            <a:r>
              <a:rPr lang="en-US" dirty="0"/>
              <a:t>(o, "x");</a:t>
            </a:r>
            <a:endParaRPr lang="ru-RU" dirty="0"/>
          </a:p>
          <a:p>
            <a:endParaRPr lang="ru-RU" dirty="0"/>
          </a:p>
          <a:p>
            <a:r>
              <a:rPr lang="en-US" b="1" dirty="0"/>
              <a:t>//</a:t>
            </a:r>
            <a:r>
              <a:rPr lang="en-US" b="1" baseline="0" dirty="0"/>
              <a:t> </a:t>
            </a:r>
            <a:r>
              <a:rPr lang="ru-RU" b="1" baseline="0" dirty="0"/>
              <a:t>сделаем откат на два шага назад</a:t>
            </a:r>
          </a:p>
          <a:p>
            <a:r>
              <a:rPr lang="ru-RU" dirty="0"/>
              <a:t>// а достаточно ли для этого установить только </a:t>
            </a:r>
            <a:r>
              <a:rPr lang="en-US" dirty="0"/>
              <a:t>value?</a:t>
            </a:r>
          </a:p>
          <a:p>
            <a:r>
              <a:rPr lang="en-US" dirty="0" err="1"/>
              <a:t>Object.defineProperty</a:t>
            </a:r>
            <a:r>
              <a:rPr lang="en-US" dirty="0"/>
              <a:t>(o, "x", { value: -3});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ru-RU" dirty="0"/>
              <a:t>ДА! </a:t>
            </a:r>
            <a:r>
              <a:rPr lang="ru-RU" b="1" dirty="0"/>
              <a:t>Но</a:t>
            </a:r>
            <a:r>
              <a:rPr lang="ru-RU" b="1" baseline="0" dirty="0"/>
              <a:t> посмотрите на </a:t>
            </a:r>
            <a:r>
              <a:rPr lang="en-US" b="1" baseline="0" dirty="0"/>
              <a:t>writeable!</a:t>
            </a:r>
            <a:r>
              <a:rPr lang="en-US" baseline="0" dirty="0"/>
              <a:t> </a:t>
            </a:r>
            <a:r>
              <a:rPr lang="en-US" dirty="0"/>
              <a:t>d={ configurable: true, enumerable: false, value: -3, writable: false }</a:t>
            </a:r>
          </a:p>
          <a:p>
            <a:r>
              <a:rPr lang="en-US" dirty="0"/>
              <a:t>d = </a:t>
            </a:r>
            <a:r>
              <a:rPr lang="en-US" dirty="0" err="1"/>
              <a:t>Object.getOwnPropertyDescriptor</a:t>
            </a:r>
            <a:r>
              <a:rPr lang="en-US" dirty="0"/>
              <a:t>(o, "x");</a:t>
            </a:r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65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[[Class]]</a:t>
            </a:r>
            <a:r>
              <a:rPr lang="en-US" sz="1400" baseline="0" dirty="0">
                <a:solidFill>
                  <a:schemeClr val="tx1"/>
                </a:solidFill>
                <a:latin typeface="+mn-lt"/>
                <a:cs typeface="+mn-cs"/>
              </a:rPr>
              <a:t> – </a:t>
            </a:r>
            <a:r>
              <a:rPr lang="ru-RU" sz="1400" baseline="0" dirty="0">
                <a:solidFill>
                  <a:schemeClr val="tx1"/>
                </a:solidFill>
                <a:latin typeface="+mn-lt"/>
                <a:cs typeface="+mn-cs"/>
              </a:rPr>
              <a:t>это убрали из спецификации </a:t>
            </a:r>
            <a:r>
              <a:rPr lang="en-US" sz="1400" baseline="0" dirty="0">
                <a:solidFill>
                  <a:schemeClr val="tx1"/>
                </a:solidFill>
                <a:latin typeface="+mn-lt"/>
                <a:cs typeface="+mn-cs"/>
              </a:rPr>
              <a:t>ES2015!</a:t>
            </a:r>
          </a:p>
          <a:p>
            <a:r>
              <a:rPr lang="ru-RU" sz="1400" baseline="0" dirty="0">
                <a:solidFill>
                  <a:schemeClr val="tx1"/>
                </a:solidFill>
                <a:latin typeface="+mn-lt"/>
                <a:cs typeface="+mn-cs"/>
              </a:rPr>
              <a:t>В новой спецификации просто подробно описывается поведение функции </a:t>
            </a:r>
            <a:r>
              <a:rPr lang="en-US" sz="1400" baseline="0" dirty="0" err="1">
                <a:solidFill>
                  <a:schemeClr val="tx1"/>
                </a:solidFill>
                <a:latin typeface="+mn-lt"/>
                <a:cs typeface="+mn-cs"/>
              </a:rPr>
              <a:t>toString</a:t>
            </a:r>
            <a:r>
              <a:rPr lang="en-US" sz="1400" baseline="0" dirty="0">
                <a:solidFill>
                  <a:schemeClr val="tx1"/>
                </a:solidFill>
                <a:latin typeface="+mn-lt"/>
                <a:cs typeface="+mn-cs"/>
              </a:rPr>
              <a:t>() </a:t>
            </a:r>
            <a:r>
              <a:rPr lang="ru-RU" sz="1400" baseline="0" dirty="0">
                <a:solidFill>
                  <a:schemeClr val="tx1"/>
                </a:solidFill>
                <a:latin typeface="+mn-lt"/>
                <a:cs typeface="+mn-cs"/>
              </a:rPr>
              <a:t>в </a:t>
            </a:r>
            <a:r>
              <a:rPr lang="en-US" sz="1400" baseline="0" dirty="0" err="1">
                <a:solidFill>
                  <a:schemeClr val="tx1"/>
                </a:solidFill>
                <a:latin typeface="+mn-lt"/>
                <a:cs typeface="+mn-cs"/>
              </a:rPr>
              <a:t>Object.prototype</a:t>
            </a:r>
            <a:r>
              <a:rPr lang="en-US" sz="1400" baseline="0" dirty="0">
                <a:solidFill>
                  <a:schemeClr val="tx1"/>
                </a:solidFill>
                <a:latin typeface="+mn-lt"/>
                <a:cs typeface="+mn-cs"/>
              </a:rPr>
              <a:t> (</a:t>
            </a:r>
            <a:r>
              <a:rPr lang="ru-RU" sz="1400" baseline="0" dirty="0">
                <a:solidFill>
                  <a:schemeClr val="tx1"/>
                </a:solidFill>
                <a:latin typeface="+mn-lt"/>
                <a:cs typeface="+mn-cs"/>
              </a:rPr>
              <a:t>как она себя ведёт для встроенных объектов)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10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// нормальный конструктор</a:t>
            </a:r>
          </a:p>
          <a:p>
            <a:r>
              <a:rPr lang="en-US" dirty="0"/>
              <a:t>function Point() {</a:t>
            </a:r>
          </a:p>
          <a:p>
            <a:r>
              <a:rPr lang="en-US" dirty="0"/>
              <a:t>  </a:t>
            </a:r>
            <a:r>
              <a:rPr lang="en-US" dirty="0" err="1"/>
              <a:t>this.x</a:t>
            </a:r>
            <a:r>
              <a:rPr lang="en-US" dirty="0"/>
              <a:t> = 10;</a:t>
            </a:r>
          </a:p>
          <a:p>
            <a:r>
              <a:rPr lang="en-US" dirty="0"/>
              <a:t>  </a:t>
            </a:r>
            <a:r>
              <a:rPr lang="en-US" dirty="0" err="1"/>
              <a:t>this.y</a:t>
            </a:r>
            <a:r>
              <a:rPr lang="en-US" dirty="0"/>
              <a:t> = 20;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p = new Point();</a:t>
            </a:r>
          </a:p>
          <a:p>
            <a:r>
              <a:rPr lang="en-US" dirty="0"/>
              <a:t>console.log(</a:t>
            </a:r>
            <a:r>
              <a:rPr lang="en-US" dirty="0" err="1"/>
              <a:t>p.toString</a:t>
            </a:r>
            <a:r>
              <a:rPr lang="en-US" dirty="0"/>
              <a:t>()); // "[object Object]"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ru-RU" dirty="0"/>
              <a:t>ненормальный конструктор</a:t>
            </a:r>
          </a:p>
          <a:p>
            <a:r>
              <a:rPr lang="en-US" dirty="0"/>
              <a:t>function $Point() {</a:t>
            </a:r>
          </a:p>
          <a:p>
            <a:r>
              <a:rPr lang="en-US" dirty="0"/>
              <a:t>  </a:t>
            </a:r>
            <a:r>
              <a:rPr lang="en-US" dirty="0" err="1"/>
              <a:t>this.x</a:t>
            </a:r>
            <a:r>
              <a:rPr lang="en-US" dirty="0"/>
              <a:t> = 10;</a:t>
            </a:r>
          </a:p>
          <a:p>
            <a:r>
              <a:rPr lang="en-US" dirty="0"/>
              <a:t>  </a:t>
            </a:r>
            <a:r>
              <a:rPr lang="en-US" dirty="0" err="1"/>
              <a:t>this.y</a:t>
            </a:r>
            <a:r>
              <a:rPr lang="en-US" dirty="0"/>
              <a:t> = 20;</a:t>
            </a:r>
          </a:p>
          <a:p>
            <a:r>
              <a:rPr lang="en-US" dirty="0"/>
              <a:t>  return new Number(30);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$p = new $Point();</a:t>
            </a:r>
          </a:p>
          <a:p>
            <a:r>
              <a:rPr lang="en-US" dirty="0"/>
              <a:t>console.log($</a:t>
            </a:r>
            <a:r>
              <a:rPr lang="en-US" dirty="0" err="1"/>
              <a:t>p.toString</a:t>
            </a:r>
            <a:r>
              <a:rPr lang="en-US" dirty="0"/>
              <a:t>()); // "30"</a:t>
            </a:r>
          </a:p>
          <a:p>
            <a:endParaRPr lang="en-US" dirty="0"/>
          </a:p>
          <a:p>
            <a:r>
              <a:rPr lang="ru-RU" dirty="0"/>
              <a:t>Если подумать, всё логично. Мы создали пользовательский конструктор. Но ведь результатом работы его будет</a:t>
            </a:r>
          </a:p>
          <a:p>
            <a:r>
              <a:rPr lang="ru-RU" dirty="0"/>
              <a:t>не наш объект, а тот, что указан после </a:t>
            </a:r>
            <a:r>
              <a:rPr lang="en-US" dirty="0"/>
              <a:t>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95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77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95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70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1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13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7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Примечание:</a:t>
            </a:r>
            <a:r>
              <a:rPr lang="ru-RU" baseline="0" dirty="0"/>
              <a:t> игнорируется только одна последняя запятая. Если поставить две, три запятые, то будет </a:t>
            </a:r>
            <a:r>
              <a:rPr lang="en-US" baseline="0" dirty="0" err="1"/>
              <a:t>SyntaxError</a:t>
            </a:r>
            <a:r>
              <a:rPr lang="en-US" baseline="0" dirty="0"/>
              <a:t>: Unexpected token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44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+0 </a:t>
            </a:r>
            <a:r>
              <a:rPr lang="ru-RU" dirty="0"/>
              <a:t>не</a:t>
            </a:r>
            <a:r>
              <a:rPr lang="ru-RU" baseline="0" dirty="0"/>
              <a:t> равен -0 с точки зрения </a:t>
            </a:r>
            <a:r>
              <a:rPr lang="en-US" baseline="0"/>
              <a:t>is()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89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9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6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</a:t>
            </a:r>
            <a:r>
              <a:rPr lang="en-US" baseline="0" dirty="0"/>
              <a:t>ECMAScript 5 </a:t>
            </a:r>
            <a:r>
              <a:rPr lang="ru-RU" baseline="0" dirty="0"/>
              <a:t>выражения могли использоваться при доступе к свойствам объекта, но не в литерале объекта!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52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19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Примечание</a:t>
            </a:r>
            <a:r>
              <a:rPr lang="ru-RU" baseline="0" dirty="0"/>
              <a:t> (про </a:t>
            </a:r>
            <a:r>
              <a:rPr lang="en-US" baseline="0" dirty="0"/>
              <a:t>this </a:t>
            </a:r>
            <a:r>
              <a:rPr lang="ru-RU" baseline="0" dirty="0"/>
              <a:t>и определение свойств):</a:t>
            </a:r>
          </a:p>
          <a:p>
            <a:r>
              <a:rPr lang="ru-RU" b="1" baseline="0" dirty="0"/>
              <a:t>В литерале объекта при задании значения свойства нельзя указать </a:t>
            </a:r>
            <a:r>
              <a:rPr lang="en-US" b="1" baseline="0" dirty="0"/>
              <a:t>this, </a:t>
            </a:r>
            <a:r>
              <a:rPr lang="ru-RU" b="1" baseline="0" dirty="0"/>
              <a:t>чтобы сослаться на другое свойство: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</a:t>
            </a:r>
          </a:p>
          <a:p>
            <a:r>
              <a:rPr lang="en-US" dirty="0"/>
              <a:t>  x: 10,</a:t>
            </a:r>
          </a:p>
          <a:p>
            <a:r>
              <a:rPr lang="en-US" dirty="0"/>
              <a:t>  y: </a:t>
            </a:r>
            <a:r>
              <a:rPr lang="en-US" dirty="0" err="1"/>
              <a:t>this.x</a:t>
            </a:r>
            <a:r>
              <a:rPr lang="en-US" dirty="0"/>
              <a:t> + 10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obj.x</a:t>
            </a:r>
            <a:r>
              <a:rPr lang="en-US" dirty="0"/>
              <a:t>);	</a:t>
            </a:r>
            <a:r>
              <a:rPr lang="ru-RU" dirty="0"/>
              <a:t> //</a:t>
            </a:r>
            <a:r>
              <a:rPr lang="ru-RU" baseline="0" dirty="0"/>
              <a:t> 10</a:t>
            </a:r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obj.y</a:t>
            </a:r>
            <a:r>
              <a:rPr lang="en-US" dirty="0"/>
              <a:t>);	</a:t>
            </a:r>
            <a:r>
              <a:rPr lang="ru-RU" dirty="0"/>
              <a:t> //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-----------------------------------------</a:t>
            </a:r>
          </a:p>
          <a:p>
            <a:r>
              <a:rPr lang="ru-RU" dirty="0"/>
              <a:t>Эксперимент</a:t>
            </a:r>
            <a:r>
              <a:rPr lang="ru-RU" baseline="0" dirty="0"/>
              <a:t> №2</a:t>
            </a:r>
          </a:p>
          <a:p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obj</a:t>
            </a:r>
            <a:r>
              <a:rPr lang="es-ES" dirty="0"/>
              <a:t> = {</a:t>
            </a:r>
          </a:p>
          <a:p>
            <a:r>
              <a:rPr lang="es-ES" dirty="0"/>
              <a:t>  x: 10,</a:t>
            </a:r>
          </a:p>
          <a:p>
            <a:r>
              <a:rPr lang="es-ES" dirty="0"/>
              <a:t>  y: </a:t>
            </a:r>
            <a:r>
              <a:rPr lang="es-ES" dirty="0" err="1"/>
              <a:t>obj.x</a:t>
            </a:r>
            <a:r>
              <a:rPr lang="es-ES" dirty="0"/>
              <a:t> + 10</a:t>
            </a:r>
            <a:r>
              <a:rPr lang="ru-RU" dirty="0"/>
              <a:t> </a:t>
            </a:r>
            <a:r>
              <a:rPr lang="en-US" dirty="0"/>
              <a:t>//</a:t>
            </a:r>
            <a:r>
              <a:rPr lang="en-US" baseline="0" dirty="0"/>
              <a:t> </a:t>
            </a:r>
            <a:r>
              <a:rPr lang="ru-RU" b="1" baseline="0" dirty="0"/>
              <a:t>провал</a:t>
            </a:r>
            <a:r>
              <a:rPr lang="ru-RU" baseline="0" dirty="0"/>
              <a:t> 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TypeError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Cannot read property 'x' of undefined</a:t>
            </a:r>
            <a:endParaRPr lang="es-ES" dirty="0"/>
          </a:p>
          <a:p>
            <a:r>
              <a:rPr lang="es-ES" dirty="0"/>
              <a:t>};</a:t>
            </a:r>
            <a:endParaRPr lang="ru-RU" dirty="0"/>
          </a:p>
          <a:p>
            <a:endParaRPr lang="ru-RU" dirty="0"/>
          </a:p>
          <a:p>
            <a:r>
              <a:rPr lang="en-US" dirty="0"/>
              <a:t>-----------------------------------------</a:t>
            </a:r>
          </a:p>
          <a:p>
            <a:r>
              <a:rPr lang="ru-RU" dirty="0"/>
              <a:t>Эксперимент</a:t>
            </a:r>
            <a:r>
              <a:rPr lang="ru-RU" baseline="0" dirty="0"/>
              <a:t> №3</a:t>
            </a:r>
          </a:p>
          <a:p>
            <a:r>
              <a:rPr lang="es-ES" dirty="0" err="1"/>
              <a:t>var</a:t>
            </a:r>
            <a:r>
              <a:rPr lang="es-ES" dirty="0"/>
              <a:t> x = 100;</a:t>
            </a:r>
          </a:p>
          <a:p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obj</a:t>
            </a:r>
            <a:r>
              <a:rPr lang="es-ES" dirty="0"/>
              <a:t> = {</a:t>
            </a:r>
          </a:p>
          <a:p>
            <a:r>
              <a:rPr lang="es-ES" dirty="0"/>
              <a:t>  x: 10,</a:t>
            </a:r>
          </a:p>
          <a:p>
            <a:r>
              <a:rPr lang="es-ES" dirty="0"/>
              <a:t>  y: </a:t>
            </a:r>
            <a:r>
              <a:rPr lang="es-ES" dirty="0" err="1"/>
              <a:t>this.x</a:t>
            </a:r>
            <a:r>
              <a:rPr lang="es-ES" dirty="0"/>
              <a:t> + 10</a:t>
            </a:r>
          </a:p>
          <a:p>
            <a:r>
              <a:rPr lang="es-ES" dirty="0"/>
              <a:t>};</a:t>
            </a:r>
          </a:p>
          <a:p>
            <a:endParaRPr lang="es-ES" dirty="0"/>
          </a:p>
          <a:p>
            <a:r>
              <a:rPr lang="en-US" dirty="0"/>
              <a:t>console.log(</a:t>
            </a:r>
            <a:r>
              <a:rPr lang="en-US" dirty="0" err="1"/>
              <a:t>obj.x</a:t>
            </a:r>
            <a:r>
              <a:rPr lang="en-US" dirty="0"/>
              <a:t>);	</a:t>
            </a:r>
            <a:r>
              <a:rPr lang="ru-RU" dirty="0"/>
              <a:t> //</a:t>
            </a:r>
            <a:r>
              <a:rPr lang="ru-RU" baseline="0" dirty="0"/>
              <a:t> 10</a:t>
            </a:r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obj.y</a:t>
            </a:r>
            <a:r>
              <a:rPr lang="en-US" dirty="0"/>
              <a:t>);	</a:t>
            </a:r>
            <a:r>
              <a:rPr lang="ru-RU" dirty="0"/>
              <a:t> // 110</a:t>
            </a:r>
          </a:p>
          <a:p>
            <a:r>
              <a:rPr lang="ru-RU" dirty="0"/>
              <a:t>На самом деле, это логично. Мы создаём объект, делаем это вне функции, значит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this</a:t>
            </a:r>
            <a:r>
              <a:rPr lang="en-US" baseline="0" dirty="0"/>
              <a:t> </a:t>
            </a:r>
            <a:r>
              <a:rPr lang="ru-RU" baseline="0" dirty="0"/>
              <a:t>– это глобальный объект.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38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20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52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6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5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31.xml"/><Relationship Id="rId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ЗАНЯТИЕ</a:t>
            </a:r>
            <a:r>
              <a:rPr lang="en-US" dirty="0"/>
              <a:t> </a:t>
            </a:r>
            <a:r>
              <a:rPr lang="ru-RU" dirty="0"/>
              <a:t>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30" y="4455621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 lvl="0"/>
            <a:r>
              <a:rPr lang="ru-RU" sz="3200" dirty="0"/>
              <a:t>Значением свойства может быть функция. В этом случае она называется </a:t>
            </a:r>
            <a:r>
              <a:rPr lang="ru-RU" sz="3200" i="1" dirty="0"/>
              <a:t>методом объекта</a:t>
            </a:r>
            <a:r>
              <a:rPr lang="ru-RU" sz="3200" dirty="0"/>
              <a:t>.</a:t>
            </a:r>
          </a:p>
          <a:p>
            <a:pPr lvl="0"/>
            <a:endParaRPr lang="ru-RU" sz="3200" dirty="0"/>
          </a:p>
          <a:p>
            <a:pPr lvl="0"/>
            <a:r>
              <a:rPr lang="ru-RU" sz="3200" dirty="0"/>
              <a:t>Метод может работать со свойствами объекта, однако такую работу надо правильно организовать!</a:t>
            </a:r>
          </a:p>
        </p:txBody>
      </p:sp>
    </p:spTree>
    <p:extLst>
      <p:ext uri="{BB962C8B-B14F-4D97-AF65-F5344CB8AC3E}">
        <p14:creationId xmlns:p14="http://schemas.microsoft.com/office/powerpoint/2010/main" val="295309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 =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x: 20,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f: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alert(x);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o.f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выводит "1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1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 =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x: 20,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f: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alert(x);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o.f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выводит "1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1;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 =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x: 20,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f: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alert(</a:t>
            </a:r>
            <a:r>
              <a:rPr lang="en-US" sz="2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6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.x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en-US" sz="2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o.f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ru-RU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выводит "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20"</a:t>
            </a:r>
            <a:endParaRPr lang="ru-RU" sz="26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172200" y="1845734"/>
            <a:ext cx="0" cy="402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28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 =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x: 20,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f: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alert(x);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o.f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выводит "1"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631180" cy="4023360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1;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 =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x: 20,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f: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alert(</a:t>
            </a:r>
            <a:r>
              <a:rPr lang="en-US" sz="26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o.x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</a:rPr>
              <a:t>не надо так</a:t>
            </a:r>
            <a:endParaRPr lang="en-US" sz="2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en-US" sz="2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o.f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ru-RU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выводит "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ru-RU" sz="26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172200" y="1845734"/>
            <a:ext cx="0" cy="402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45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«Настоящие» методы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До </a:t>
            </a:r>
            <a:r>
              <a:rPr lang="en-US" sz="3200" dirty="0"/>
              <a:t>ES2015</a:t>
            </a:r>
            <a:r>
              <a:rPr lang="ru-RU" sz="3200" dirty="0"/>
              <a:t> «метод объекта» – это альтернативное название для свойства-функции.</a:t>
            </a:r>
          </a:p>
          <a:p>
            <a:endParaRPr lang="ru-RU" sz="3200" dirty="0"/>
          </a:p>
          <a:p>
            <a:r>
              <a:rPr lang="ru-RU" sz="3200" dirty="0"/>
              <a:t>В </a:t>
            </a:r>
            <a:r>
              <a:rPr lang="en-US" sz="3200" dirty="0"/>
              <a:t>ES2015 </a:t>
            </a:r>
            <a:r>
              <a:rPr lang="ru-RU" sz="3200" dirty="0"/>
              <a:t>добавлены именно «методы объекта», которые, по сути, являются свойствами-функциями, привязанными к объекту.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66379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«Настоящие» методы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Особенности «настоящих» методов объекта: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3200" dirty="0"/>
              <a:t> Короткий синтаксис объявления: вместо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prop:</a:t>
            </a: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(){…}</a:t>
            </a:r>
            <a:r>
              <a:rPr lang="ru-RU" sz="3200" dirty="0"/>
              <a:t> пишем просто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 … }</a:t>
            </a:r>
            <a:r>
              <a:rPr lang="ru-RU" sz="3200" dirty="0"/>
              <a:t>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3200" dirty="0"/>
              <a:t> В методе есть </a:t>
            </a:r>
            <a:r>
              <a:rPr lang="ru-RU" sz="3200" dirty="0" err="1"/>
              <a:t>спецсвойство</a:t>
            </a:r>
            <a:r>
              <a:rPr lang="ru-RU" sz="3200" dirty="0"/>
              <a:t>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HomeObject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ru-RU" sz="3200" dirty="0"/>
              <a:t>, ссылающееся на объект, которому метод принадлежит.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3200" dirty="0"/>
              <a:t> Методами объекта автоматически станут объявления геттеров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и сеттеров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(позже).</a:t>
            </a:r>
          </a:p>
        </p:txBody>
      </p:sp>
    </p:spTree>
    <p:extLst>
      <p:ext uri="{BB962C8B-B14F-4D97-AF65-F5344CB8AC3E}">
        <p14:creationId xmlns:p14="http://schemas.microsoft.com/office/powerpoint/2010/main" val="48540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«Настоящие» методы</a:t>
            </a:r>
            <a:r>
              <a:rPr lang="en-US" dirty="0"/>
              <a:t> </a:t>
            </a:r>
            <a:r>
              <a:rPr lang="ru-RU" dirty="0"/>
              <a:t>– 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=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name,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вместо "</a:t>
            </a:r>
            <a:r>
              <a:rPr lang="en-US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sayHi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function() {...}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sayHi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.name);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user.sayHi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Alex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60485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 – оператор </a:t>
            </a:r>
            <a:r>
              <a:rPr lang="en-US" dirty="0"/>
              <a:t>new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Для создания и инициализации объекта можно использовать оператор </a:t>
            </a: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sz="3200" dirty="0"/>
              <a:t>.</a:t>
            </a:r>
          </a:p>
          <a:p>
            <a:r>
              <a:rPr lang="ru-RU" sz="3200" dirty="0"/>
              <a:t>Функция после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3200" dirty="0"/>
              <a:t>, </a:t>
            </a:r>
            <a:r>
              <a:rPr lang="ru-RU" sz="3200" dirty="0"/>
              <a:t>называется </a:t>
            </a:r>
            <a:r>
              <a:rPr lang="ru-RU" sz="3200" i="1" dirty="0"/>
              <a:t>конструктором</a:t>
            </a:r>
            <a:r>
              <a:rPr lang="ru-RU" sz="3200" dirty="0"/>
              <a:t> и служит для инициализации вновь созданного объекта.</a:t>
            </a:r>
            <a:endParaRPr lang="en-US" sz="3200" dirty="0"/>
          </a:p>
          <a:p>
            <a:endParaRPr lang="ru-RU" sz="3200" dirty="0"/>
          </a:p>
          <a:p>
            <a:r>
              <a:rPr lang="ru-RU" sz="3200" dirty="0"/>
              <a:t>Можно использовать один из встроенных конструкторов или определить собственный конструктор.</a:t>
            </a:r>
          </a:p>
        </p:txBody>
      </p:sp>
    </p:spTree>
    <p:extLst>
      <p:ext uri="{BB962C8B-B14F-4D97-AF65-F5344CB8AC3E}">
        <p14:creationId xmlns:p14="http://schemas.microsoft.com/office/powerpoint/2010/main" val="1281660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 – оператор </a:t>
            </a:r>
            <a:r>
              <a:rPr lang="en-US" dirty="0"/>
              <a:t>new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создать новый пустой объект: то же, что и {}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 = </a:t>
            </a: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создать пустой массив: то же, что и []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создать объект </a:t>
            </a:r>
            <a:r>
              <a:rPr lang="ru-RU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RegExp</a:t>
            </a: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 = </a:t>
            </a: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</a:t>
            </a:r>
            <a:r>
              <a:rPr lang="ru-RU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7570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Object()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Вызов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Object()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без аргумента, с аргументом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или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ведёт к созданию нового пустого объекта.</a:t>
            </a: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Для аргумента типов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создаётся соответствующий объект-обёртка.</a:t>
            </a:r>
          </a:p>
          <a:p>
            <a:pPr lvl="0">
              <a:buClr>
                <a:srgbClr val="1CADE4"/>
              </a:buClr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*) как 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Array()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Object()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может вызываться без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3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Темы занятия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8012"/>
          </a:xfrm>
        </p:spPr>
        <p:txBody>
          <a:bodyPr>
            <a:noAutofit/>
          </a:bodyPr>
          <a:lstStyle/>
          <a:p>
            <a:r>
              <a:rPr lang="ru-RU" sz="3200" dirty="0">
                <a:hlinkClick r:id="rId2" action="ppaction://hlinksldjump"/>
              </a:rPr>
              <a:t>Факты об объектах в </a:t>
            </a:r>
            <a:r>
              <a:rPr lang="en-US" sz="3200" dirty="0">
                <a:hlinkClick r:id="rId2" action="ppaction://hlinksldjump"/>
              </a:rPr>
              <a:t>JavaScript</a:t>
            </a:r>
            <a:endParaRPr lang="ru-RU" sz="3200" dirty="0"/>
          </a:p>
          <a:p>
            <a:r>
              <a:rPr lang="ru-RU" sz="3200" dirty="0">
                <a:hlinkClick r:id="rId3" action="ppaction://hlinksldjump"/>
              </a:rPr>
              <a:t>Создание объектов</a:t>
            </a:r>
            <a:endParaRPr lang="ru-RU" sz="3200" dirty="0"/>
          </a:p>
          <a:p>
            <a:r>
              <a:rPr lang="ru-RU" sz="3200" dirty="0">
                <a:hlinkClick r:id="rId4" action="ppaction://hlinksldjump"/>
              </a:rPr>
              <a:t>Работа со свойствами</a:t>
            </a:r>
            <a:endParaRPr lang="ru-RU" sz="3200" dirty="0"/>
          </a:p>
          <a:p>
            <a:r>
              <a:rPr lang="ru-RU" sz="3200" dirty="0">
                <a:hlinkClick r:id="rId5" action="ppaction://hlinksldjump"/>
              </a:rPr>
              <a:t>Методы чтения и записи свойств</a:t>
            </a:r>
            <a:endParaRPr lang="ru-RU" sz="3200" dirty="0"/>
          </a:p>
          <a:p>
            <a:r>
              <a:rPr lang="ru-RU" sz="3200" dirty="0">
                <a:hlinkClick r:id="rId6" action="ppaction://hlinksldjump"/>
              </a:rPr>
              <a:t>Атрибуты свойств и атрибуты объектов</a:t>
            </a:r>
            <a:endParaRPr lang="ru-RU" sz="3200" dirty="0"/>
          </a:p>
          <a:p>
            <a:r>
              <a:rPr lang="ru-RU" sz="3200" dirty="0">
                <a:hlinkClick r:id="rId7" action="ppaction://hlinksldjump"/>
              </a:rPr>
              <a:t>Статические методы </a:t>
            </a:r>
            <a:r>
              <a:rPr lang="en-US" sz="3200" dirty="0">
                <a:hlinkClick r:id="rId7" action="ppaction://hlinksldjump"/>
              </a:rPr>
              <a:t>Object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65479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56875" cy="4023360"/>
          </a:xfrm>
        </p:spPr>
        <p:txBody>
          <a:bodyPr>
            <a:noAutofit/>
          </a:bodyPr>
          <a:lstStyle/>
          <a:p>
            <a:r>
              <a:rPr lang="ru-RU" sz="3200" dirty="0"/>
              <a:t>Начиная с </a:t>
            </a:r>
            <a:r>
              <a:rPr lang="en-US" sz="3200" dirty="0"/>
              <a:t>ECMAScript 5 </a:t>
            </a:r>
            <a:r>
              <a:rPr lang="ru-RU" sz="3200" dirty="0"/>
              <a:t>для создания объекта без собственных свойств можно использовать метод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. </a:t>
            </a:r>
            <a:r>
              <a:rPr lang="ru-RU" sz="3200" dirty="0"/>
              <a:t>Аргумент метода – это </a:t>
            </a:r>
            <a:r>
              <a:rPr lang="ru-RU" sz="3200" i="1" dirty="0"/>
              <a:t>прототип</a:t>
            </a:r>
            <a:r>
              <a:rPr lang="ru-RU" sz="3200" dirty="0"/>
              <a:t> создаваемого объекта.</a:t>
            </a:r>
          </a:p>
          <a:p>
            <a:endParaRPr lang="ru-RU" sz="3200" dirty="0"/>
          </a:p>
          <a:p>
            <a:r>
              <a:rPr lang="ru-RU" sz="3200" dirty="0"/>
              <a:t>Дополнительно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ru-RU" sz="3200" dirty="0"/>
              <a:t>может принимать второй аргумент, описывающий атрибуты свойств нового объекта. Об этом будет рассказано позже.</a:t>
            </a:r>
          </a:p>
        </p:txBody>
      </p:sp>
    </p:spTree>
    <p:extLst>
      <p:ext uri="{BB962C8B-B14F-4D97-AF65-F5344CB8AC3E}">
        <p14:creationId xmlns:p14="http://schemas.microsoft.com/office/powerpoint/2010/main" val="1686625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  <a:r>
              <a:rPr lang="en-US" dirty="0"/>
              <a:t> – </a:t>
            </a:r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o1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наследует свойства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из прототипа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o1 = </a:t>
            </a: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y: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o2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 наследует ни свойств, ни методов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o2 = </a:t>
            </a: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 аналог </a:t>
            </a:r>
            <a:r>
              <a:rPr lang="en-US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o3 = {};</a:t>
            </a: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o3 = </a:t>
            </a: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Object.prototype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04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со свойствами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Выражения обращения к свойству:</a:t>
            </a:r>
          </a:p>
          <a:p>
            <a:r>
              <a:rPr lang="ru-RU" sz="3200" dirty="0"/>
              <a:t>1. </a:t>
            </a:r>
            <a:r>
              <a:rPr lang="ru-RU" sz="2800" i="1" dirty="0">
                <a:latin typeface="Consolas" panose="020B0609020204030204" pitchFamily="49" charset="0"/>
              </a:rPr>
              <a:t>выражение</a:t>
            </a:r>
            <a:r>
              <a:rPr lang="en-US" sz="2800" i="1" dirty="0">
                <a:latin typeface="Consolas" panose="020B0609020204030204" pitchFamily="49" charset="0"/>
              </a:rPr>
              <a:t>1</a:t>
            </a:r>
            <a:r>
              <a:rPr lang="ru-RU" sz="2800" dirty="0">
                <a:latin typeface="Consolas" panose="020B0609020204030204" pitchFamily="49" charset="0"/>
              </a:rPr>
              <a:t>.</a:t>
            </a:r>
            <a:r>
              <a:rPr lang="ru-RU" sz="2800" i="1" dirty="0">
                <a:latin typeface="Consolas" panose="020B0609020204030204" pitchFamily="49" charset="0"/>
              </a:rPr>
              <a:t>идентификатор</a:t>
            </a:r>
          </a:p>
          <a:p>
            <a:r>
              <a:rPr lang="ru-RU" sz="3200" dirty="0"/>
              <a:t>2. </a:t>
            </a:r>
            <a:r>
              <a:rPr lang="ru-RU" sz="2800" i="1" dirty="0">
                <a:latin typeface="Consolas" panose="020B0609020204030204" pitchFamily="49" charset="0"/>
              </a:rPr>
              <a:t>выражение</a:t>
            </a:r>
            <a:r>
              <a:rPr lang="en-US" sz="2800" i="1" dirty="0">
                <a:latin typeface="Consolas" panose="020B0609020204030204" pitchFamily="49" charset="0"/>
              </a:rPr>
              <a:t>1</a:t>
            </a:r>
            <a:r>
              <a:rPr lang="en-US" sz="2800" dirty="0">
                <a:latin typeface="Consolas" panose="020B0609020204030204" pitchFamily="49" charset="0"/>
              </a:rPr>
              <a:t>[</a:t>
            </a:r>
            <a:r>
              <a:rPr lang="ru-RU" sz="2800" i="1" dirty="0">
                <a:latin typeface="Consolas" panose="020B0609020204030204" pitchFamily="49" charset="0"/>
              </a:rPr>
              <a:t>выражение</a:t>
            </a:r>
            <a:r>
              <a:rPr lang="en-US" sz="2800" i="1" dirty="0">
                <a:latin typeface="Consolas" panose="020B0609020204030204" pitchFamily="49" charset="0"/>
              </a:rPr>
              <a:t>2</a:t>
            </a:r>
            <a:r>
              <a:rPr lang="en-US" sz="2800" dirty="0">
                <a:latin typeface="Consolas" panose="020B0609020204030204" pitchFamily="49" charset="0"/>
              </a:rPr>
              <a:t>]</a:t>
            </a:r>
          </a:p>
          <a:p>
            <a:endParaRPr lang="en-US" sz="3200" dirty="0"/>
          </a:p>
          <a:p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Здесь </a:t>
            </a:r>
            <a:r>
              <a:rPr lang="ru-RU" sz="2800" i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выражение1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вычисляется и преобразуется в объект, </a:t>
            </a:r>
            <a:r>
              <a:rPr lang="ru-RU" sz="2800" i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выражение2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вычисляется и преобразуется в строку (или тип этого выражения должен быть </a:t>
            </a:r>
            <a:r>
              <a:rPr lang="en-US" sz="2800" dirty="0">
                <a:latin typeface="Consolas" panose="020B0609020204030204" pitchFamily="49" charset="0"/>
              </a:rPr>
              <a:t>symbol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6982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со свойствами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Несуществующее свойство:</a:t>
            </a:r>
          </a:p>
          <a:p>
            <a:r>
              <a:rPr lang="ru-RU" sz="3200" dirty="0"/>
              <a:t>1. Если читаем, получаем значение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ru-RU" sz="3200" dirty="0"/>
              <a:t>.</a:t>
            </a:r>
            <a:endParaRPr lang="en-US" sz="3200" dirty="0"/>
          </a:p>
          <a:p>
            <a:r>
              <a:rPr lang="ru-RU" sz="3200" dirty="0"/>
              <a:t>2. Если записываем, то свойство создаётся в объекте.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4971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со свойствами – 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17159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объект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определили ранее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 = book[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"main title"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book.author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"David Flanagan"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book.x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x = undefined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TypeError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нельзя привести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book.x.y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book.x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TypeError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ru-RU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тоже нельзя привести к </a:t>
            </a:r>
            <a:r>
              <a:rPr lang="ru-RU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book.x.y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46670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со свойствами – 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безопасное получение свойства (или </a:t>
            </a:r>
            <a:r>
              <a:rPr lang="ru-RU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undefined;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(book)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book.x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y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book.x.y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короткая форма, характерная для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JavaScript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book &amp;&amp;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book.x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book.x.y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61521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со свойствами</a:t>
            </a:r>
            <a:r>
              <a:rPr lang="en-US" dirty="0"/>
              <a:t> </a:t>
            </a:r>
            <a:r>
              <a:rPr lang="ru-RU" dirty="0"/>
              <a:t>и прототипы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b="1" dirty="0"/>
              <a:t>Важно</a:t>
            </a:r>
            <a:r>
              <a:rPr lang="ru-RU" sz="3200" dirty="0"/>
              <a:t>: </a:t>
            </a:r>
            <a:r>
              <a:rPr lang="ru-RU" sz="3200" dirty="0">
                <a:solidFill>
                  <a:srgbClr val="006600"/>
                </a:solidFill>
              </a:rPr>
              <a:t>при чтении</a:t>
            </a:r>
            <a:r>
              <a:rPr lang="ru-RU" sz="3200" dirty="0"/>
              <a:t> свойства просматриваются и свойства объекта, и свойства прототипа (вернее, всех прототипов в цепочке).</a:t>
            </a:r>
          </a:p>
          <a:p>
            <a:endParaRPr lang="ru-RU" sz="3200" dirty="0"/>
          </a:p>
          <a:p>
            <a:r>
              <a:rPr lang="ru-RU" sz="3200" dirty="0">
                <a:solidFill>
                  <a:srgbClr val="0000FF"/>
                </a:solidFill>
              </a:rPr>
              <a:t>При записи</a:t>
            </a:r>
            <a:r>
              <a:rPr lang="ru-RU" sz="3200" dirty="0"/>
              <a:t> решение о существовании и создании свойства принимается только на основании списка свойств самого объекта, без прототипов.</a:t>
            </a:r>
          </a:p>
        </p:txBody>
      </p:sp>
    </p:spTree>
    <p:extLst>
      <p:ext uri="{BB962C8B-B14F-4D97-AF65-F5344CB8AC3E}">
        <p14:creationId xmlns:p14="http://schemas.microsoft.com/office/powerpoint/2010/main" val="1678605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со свойствами</a:t>
            </a:r>
            <a:r>
              <a:rPr lang="en-US" dirty="0"/>
              <a:t> </a:t>
            </a:r>
            <a:r>
              <a:rPr lang="ru-RU" dirty="0"/>
              <a:t>и прототипы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2668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proto = { x: 10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создаём объект и указываем прототип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Object.create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(proto);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obj.x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выводит "10"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создаём собственное свойство у </a:t>
            </a:r>
            <a:r>
              <a:rPr lang="ru-RU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obj.x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obj.x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выводит "100"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proto.x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выводит "10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222771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свойства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Для удаления свойства используется оператор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3200" dirty="0"/>
              <a:t>:</a:t>
            </a:r>
            <a:endParaRPr lang="ru-RU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obj.x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3200" dirty="0"/>
          </a:p>
          <a:p>
            <a:r>
              <a:rPr lang="ru-RU" sz="3200" dirty="0"/>
              <a:t>Оператор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ru-RU" sz="3200" dirty="0"/>
              <a:t> может удалить только свойство </a:t>
            </a:r>
            <a:r>
              <a:rPr lang="ru-RU" sz="3200" b="1" dirty="0"/>
              <a:t>самого объекта</a:t>
            </a:r>
            <a:r>
              <a:rPr lang="ru-RU" sz="3200" dirty="0"/>
              <a:t>, прототип не будет затронут!</a:t>
            </a:r>
            <a:endParaRPr lang="en-US" sz="3200" dirty="0"/>
          </a:p>
          <a:p>
            <a:r>
              <a:rPr lang="ru-RU" sz="3200" dirty="0"/>
              <a:t>Возвращает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ru-RU" sz="3200" dirty="0"/>
              <a:t>, только если свойство существует в самом объекте, а не в его прототипах, и не может быть удалено. Во всех остальных случаях возвращает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4094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существования свойства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00836" cy="4317674"/>
          </a:xfrm>
        </p:spPr>
        <p:txBody>
          <a:bodyPr>
            <a:noAutofit/>
          </a:bodyPr>
          <a:lstStyle/>
          <a:p>
            <a:r>
              <a:rPr lang="ru-RU" sz="3200" dirty="0"/>
              <a:t>Оператор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ru-RU" sz="3200" dirty="0"/>
              <a:t>: левый операнд – строка или </a:t>
            </a:r>
            <a:r>
              <a:rPr lang="en-US" sz="3200" dirty="0"/>
              <a:t>symbol</a:t>
            </a:r>
            <a:r>
              <a:rPr lang="ru-RU" sz="3200" dirty="0"/>
              <a:t>, правый операнд – объект.</a:t>
            </a:r>
          </a:p>
          <a:p>
            <a:r>
              <a:rPr lang="ru-RU" sz="3200" dirty="0"/>
              <a:t>Возвращает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3200" dirty="0"/>
              <a:t>, если объект имеет собственное или </a:t>
            </a:r>
            <a:r>
              <a:rPr lang="ru-RU" sz="3200" i="1" dirty="0"/>
              <a:t>унаследованное</a:t>
            </a:r>
            <a:r>
              <a:rPr lang="ru-RU" sz="3200" dirty="0"/>
              <a:t> свойство с указанным именем: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= { x: 1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"x"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o;		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"y"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o;		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o не имеет свойства y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true: o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наследует свойство </a:t>
            </a:r>
            <a:r>
              <a:rPr lang="en-US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8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Факты об объектах в </a:t>
            </a:r>
            <a:r>
              <a:rPr lang="en-US" dirty="0"/>
              <a:t>JavaScript –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99371" cy="4023360"/>
          </a:xfrm>
        </p:spPr>
        <p:txBody>
          <a:bodyPr>
            <a:noAutofit/>
          </a:bodyPr>
          <a:lstStyle/>
          <a:p>
            <a:pPr lvl="0"/>
            <a:r>
              <a:rPr lang="ru-RU" sz="3200" dirty="0"/>
              <a:t>1. Любой объект – это значение типа данных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sz="3200" dirty="0"/>
              <a:t>.</a:t>
            </a:r>
          </a:p>
          <a:p>
            <a:pPr lvl="0"/>
            <a:r>
              <a:rPr lang="ru-RU" sz="3200" dirty="0"/>
              <a:t>2. Объект – это неупорядоченная </a:t>
            </a:r>
            <a:r>
              <a:rPr lang="ru-RU" sz="3200" i="1" dirty="0"/>
              <a:t>коллекция свойств</a:t>
            </a:r>
            <a:r>
              <a:rPr lang="ru-RU" sz="3200" dirty="0"/>
              <a:t>.</a:t>
            </a:r>
          </a:p>
          <a:p>
            <a:pPr lvl="0"/>
            <a:r>
              <a:rPr lang="ru-RU" sz="3200" dirty="0"/>
              <a:t>3. Каждое свойство имеет </a:t>
            </a:r>
            <a:r>
              <a:rPr lang="ru-RU" sz="3200" i="1" dirty="0"/>
              <a:t>имя</a:t>
            </a:r>
            <a:r>
              <a:rPr lang="ru-RU" sz="3200" dirty="0"/>
              <a:t> и </a:t>
            </a:r>
            <a:r>
              <a:rPr lang="ru-RU" sz="3200" i="1" dirty="0"/>
              <a:t>значение</a:t>
            </a:r>
            <a:r>
              <a:rPr lang="ru-RU" sz="3200" dirty="0"/>
              <a:t>.</a:t>
            </a:r>
          </a:p>
          <a:p>
            <a:pPr lvl="0"/>
            <a:r>
              <a:rPr lang="ru-RU" sz="3200" dirty="0"/>
              <a:t>4. Имена свойств – это </a:t>
            </a:r>
            <a:r>
              <a:rPr lang="ru-RU" sz="3200" i="1" dirty="0"/>
              <a:t>строки</a:t>
            </a:r>
            <a:r>
              <a:rPr lang="en-US" sz="3200" dirty="0"/>
              <a:t> </a:t>
            </a:r>
            <a:r>
              <a:rPr lang="ru-RU" sz="3200" dirty="0"/>
              <a:t>или </a:t>
            </a:r>
            <a:r>
              <a:rPr lang="en-US" sz="3200" i="1" dirty="0"/>
              <a:t>symbol</a:t>
            </a:r>
            <a:r>
              <a:rPr lang="ru-RU" sz="3200" dirty="0"/>
              <a:t>, значения свойств могут иметь </a:t>
            </a:r>
            <a:r>
              <a:rPr lang="ru-RU" sz="3200" i="1" dirty="0"/>
              <a:t>любой тип</a:t>
            </a:r>
            <a:r>
              <a:rPr lang="ru-RU" sz="3200" dirty="0"/>
              <a:t> (число, объект, функция).</a:t>
            </a:r>
          </a:p>
          <a:p>
            <a:pPr lvl="0"/>
            <a:r>
              <a:rPr lang="ru-RU" sz="3200" dirty="0"/>
              <a:t>5. Объект позволяет </a:t>
            </a:r>
            <a:r>
              <a:rPr lang="ru-RU" sz="3200" i="1" dirty="0"/>
              <a:t>читать и записывать</a:t>
            </a:r>
            <a:r>
              <a:rPr lang="ru-RU" sz="3200" dirty="0"/>
              <a:t> значения своих свойств.</a:t>
            </a:r>
          </a:p>
        </p:txBody>
      </p:sp>
    </p:spTree>
    <p:extLst>
      <p:ext uri="{BB962C8B-B14F-4D97-AF65-F5344CB8AC3E}">
        <p14:creationId xmlns:p14="http://schemas.microsoft.com/office/powerpoint/2010/main" val="2845294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существования свойства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Метод объекта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hasOwnProperty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проверяет, имеет ли объект </a:t>
            </a:r>
            <a:r>
              <a:rPr lang="ru-RU" sz="3200" b="1" dirty="0"/>
              <a:t>собственное</a:t>
            </a:r>
            <a:r>
              <a:rPr lang="ru-RU" sz="3200" dirty="0"/>
              <a:t> свойство с указанным именем. Для наследуемых свойств он возвращает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ru-RU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= { x: 1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o.hasOwnProperty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"x"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			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o.hasOwnProperty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"y"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			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o.hasOwnProperty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false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676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чтения и записи свойств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В </a:t>
            </a:r>
            <a:r>
              <a:rPr lang="en-US" sz="3200" dirty="0"/>
              <a:t>ECMAScript 5 </a:t>
            </a:r>
            <a:r>
              <a:rPr lang="ru-RU" sz="3200" dirty="0"/>
              <a:t>работу с свойством можно транслировать в вызовы </a:t>
            </a:r>
            <a:r>
              <a:rPr lang="ru-RU" sz="3200" b="1" dirty="0"/>
              <a:t>методов</a:t>
            </a:r>
            <a:r>
              <a:rPr lang="ru-RU" sz="3200" dirty="0"/>
              <a:t> чтения и записи. Самый простой способ сделать это – использовать литерал объекта: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bj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свойство с методами доступа</a:t>
            </a: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определяется как пара функций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b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prop() {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тело функции */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b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prop(value) {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тело функции */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727334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чтения и записи свойств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74459" cy="4023360"/>
          </a:xfrm>
        </p:spPr>
        <p:txBody>
          <a:bodyPr>
            <a:noAutofit/>
          </a:bodyPr>
          <a:lstStyle/>
          <a:p>
            <a:r>
              <a:rPr lang="ru-RU" sz="3200" dirty="0"/>
              <a:t>Метод чтения объявляется с модификатором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ru-RU" sz="3200" dirty="0"/>
              <a:t>, метод записи – с модификатором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3200" dirty="0"/>
              <a:t>. </a:t>
            </a:r>
            <a:r>
              <a:rPr lang="ru-RU" sz="3200" dirty="0"/>
              <a:t>Имена методов рассматриваются как имя свойства.</a:t>
            </a:r>
          </a:p>
          <a:p>
            <a:r>
              <a:rPr lang="ru-RU" sz="3200" dirty="0"/>
              <a:t>Один из методов можно опустить (например, чтобы получить свойство только для чтения).</a:t>
            </a:r>
            <a:endParaRPr lang="en-US" sz="3200" dirty="0"/>
          </a:p>
          <a:p>
            <a:endParaRPr lang="ru-RU" sz="3200" dirty="0"/>
          </a:p>
          <a:p>
            <a:r>
              <a:rPr lang="ru-RU" sz="3200" dirty="0"/>
              <a:t>Свойство с методами тоже удаляется при помощи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32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08101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чтения и записи свойств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$age: 0,	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притворимся, что это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private-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поле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get age()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.$age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set age(value)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(value &gt; 0)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.$age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value;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100;	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здесь вызов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 age(100)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	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здесь вызов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age()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-100;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выводит "100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56285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чтения и записи свойств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каждый раз при вычислении выражения "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random.octet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будет возвращаться случайное число  от 0 до 255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random =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get octet()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Math.floor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Math.random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* 256);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random.octet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random.octet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 так что будет? ничего!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ничего страшного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random.octet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53442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свойств (метаданные)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Каждое свойство объекта обладает набором </a:t>
            </a:r>
            <a:r>
              <a:rPr lang="ru-RU" sz="3200" i="1" dirty="0"/>
              <a:t>описательных атрибутов</a:t>
            </a:r>
            <a:r>
              <a:rPr lang="ru-RU" sz="3200" dirty="0"/>
              <a:t>.</a:t>
            </a:r>
          </a:p>
          <a:p>
            <a:endParaRPr lang="ru-RU" sz="3200" dirty="0"/>
          </a:p>
          <a:p>
            <a:r>
              <a:rPr lang="ru-RU" sz="3200" dirty="0"/>
              <a:t>В </a:t>
            </a:r>
            <a:r>
              <a:rPr lang="en-US" sz="3200" dirty="0"/>
              <a:t>ECMAScript 5 </a:t>
            </a:r>
            <a:r>
              <a:rPr lang="ru-RU" sz="3200" dirty="0"/>
              <a:t>эти атрибуты доступны для чтения и для установки (</a:t>
            </a:r>
            <a:r>
              <a:rPr lang="ru-RU" sz="3200" i="1" dirty="0"/>
              <a:t>тонкая настройка свойства</a:t>
            </a:r>
            <a:r>
              <a:rPr lang="ru-RU" sz="3200" dirty="0"/>
              <a:t>)</a:t>
            </a:r>
            <a:r>
              <a:rPr lang="en-US" sz="3200" dirty="0"/>
              <a:t>.</a:t>
            </a:r>
          </a:p>
          <a:p>
            <a:r>
              <a:rPr lang="ru-RU" sz="3200" dirty="0"/>
              <a:t>Делается такая настройка при помощи специальных методов и </a:t>
            </a:r>
            <a:r>
              <a:rPr lang="ru-RU" sz="3200" i="1" dirty="0"/>
              <a:t>дескриптора свойства</a:t>
            </a:r>
            <a:r>
              <a:rPr lang="ru-RU" sz="32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64991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атрибутов свойства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1" y="1846263"/>
          <a:ext cx="10122024" cy="369289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061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1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8578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Свойство с</a:t>
                      </a:r>
                      <a:r>
                        <a:rPr lang="ru-RU" sz="2800" baseline="0" dirty="0"/>
                        <a:t> данными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Свойства с методами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[[Value]]</a:t>
                      </a:r>
                      <a:endParaRPr lang="ru-RU" sz="320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[[G</a:t>
                      </a:r>
                      <a:r>
                        <a:rPr lang="ru-RU" sz="2800" kern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</a:t>
                      </a:r>
                      <a:r>
                        <a:rPr lang="en-US" sz="2800" kern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]]</a:t>
                      </a:r>
                      <a:endParaRPr lang="ru-RU" sz="320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578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[[W</a:t>
                      </a:r>
                      <a:r>
                        <a:rPr lang="ru-RU" sz="2800" kern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ritable</a:t>
                      </a:r>
                      <a:r>
                        <a:rPr lang="en-US" sz="2800" kern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]]</a:t>
                      </a:r>
                      <a:endParaRPr lang="ru-RU" sz="320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[[S</a:t>
                      </a:r>
                      <a:r>
                        <a:rPr lang="ru-RU" sz="2800" kern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</a:t>
                      </a:r>
                      <a:r>
                        <a:rPr lang="en-US" sz="2800" kern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]]</a:t>
                      </a:r>
                      <a:endParaRPr lang="ru-RU" sz="320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57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[[E</a:t>
                      </a:r>
                      <a:r>
                        <a:rPr lang="ru-RU" sz="2800" kern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numerable</a:t>
                      </a:r>
                      <a:r>
                        <a:rPr lang="en-US" sz="2800" kern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]]</a:t>
                      </a:r>
                      <a:endParaRPr lang="ru-RU" sz="320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sz="2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57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[[C</a:t>
                      </a:r>
                      <a:r>
                        <a:rPr lang="ru-RU" sz="2800" kern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onfigurable</a:t>
                      </a:r>
                      <a:r>
                        <a:rPr lang="en-US" sz="2800" kern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]]</a:t>
                      </a:r>
                      <a:endParaRPr lang="ru-RU" sz="320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sz="2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127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свойств</a:t>
            </a:r>
            <a:r>
              <a:rPr lang="en-US" dirty="0"/>
              <a:t> – </a:t>
            </a:r>
            <a:r>
              <a:rPr lang="ru-RU" dirty="0"/>
              <a:t>расшифровка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08566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[[Value]]</a:t>
            </a:r>
            <a:r>
              <a:rPr lang="ru-RU" sz="3000" dirty="0"/>
              <a:t>: значение свойства.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[[W</a:t>
            </a:r>
            <a:r>
              <a:rPr lang="ru-R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ritable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ru-RU" sz="3000" dirty="0"/>
              <a:t>: значение свойства можно менять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000" dirty="0"/>
              <a:t>/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ru-RU" sz="3000" dirty="0"/>
              <a:t>).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[[E</a:t>
            </a:r>
            <a:r>
              <a:rPr lang="ru-R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numerable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ru-RU" sz="3000" dirty="0"/>
              <a:t>: свойство перечисляется в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000" dirty="0"/>
              <a:t>/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).</a:t>
            </a:r>
            <a:endParaRPr lang="ru-RU" sz="3000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[[C</a:t>
            </a:r>
            <a:r>
              <a:rPr lang="ru-R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onfigurable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ru-RU" sz="3000" dirty="0"/>
              <a:t>: атрибуты свойства можно изменить, а свойство можно удалить посредством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).</a:t>
            </a:r>
            <a:endParaRPr lang="ru-RU" sz="3000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[[G</a:t>
            </a:r>
            <a:r>
              <a:rPr lang="ru-R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ru-RU" sz="3000" dirty="0"/>
              <a:t>: метод чтения свойства.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[[S</a:t>
            </a:r>
            <a:r>
              <a:rPr lang="ru-R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ru-RU" sz="3000" dirty="0"/>
              <a:t>: метод записи свойства.</a:t>
            </a:r>
          </a:p>
        </p:txBody>
      </p:sp>
    </p:spTree>
    <p:extLst>
      <p:ext uri="{BB962C8B-B14F-4D97-AF65-F5344CB8AC3E}">
        <p14:creationId xmlns:p14="http://schemas.microsoft.com/office/powerpoint/2010/main" val="1660186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свойств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48083" cy="4023360"/>
          </a:xfrm>
        </p:spPr>
        <p:txBody>
          <a:bodyPr>
            <a:noAutofit/>
          </a:bodyPr>
          <a:lstStyle/>
          <a:p>
            <a:r>
              <a:rPr lang="ru-RU" sz="3200" dirty="0"/>
              <a:t>Если </a:t>
            </a:r>
            <a:r>
              <a:rPr lang="ru-RU" sz="3200" b="1" dirty="0"/>
              <a:t>свойство с данными</a:t>
            </a:r>
            <a:r>
              <a:rPr lang="ru-RU" sz="3200" dirty="0"/>
              <a:t> указывается в литерале, у него: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[[Value]]</a:t>
            </a:r>
            <a:r>
              <a:rPr lang="ru-RU" sz="3200" dirty="0"/>
              <a:t> = указанное значение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[[W</a:t>
            </a:r>
            <a:r>
              <a:rPr lang="ru-R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ritable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ru-RU" sz="3200" dirty="0"/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[[E</a:t>
            </a:r>
            <a:r>
              <a:rPr lang="ru-R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numerable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ru-RU" sz="3200" dirty="0"/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[[C</a:t>
            </a:r>
            <a:r>
              <a:rPr lang="ru-R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onfigurable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ru-RU" sz="3200" dirty="0"/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3200" dirty="0"/>
              <a:t>Для </a:t>
            </a:r>
            <a:r>
              <a:rPr lang="ru-RU" sz="3200" b="1" dirty="0"/>
              <a:t>свойства с методами</a:t>
            </a:r>
            <a:r>
              <a:rPr lang="ru-RU" sz="3200" dirty="0"/>
              <a:t> вместо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[[Value]]</a:t>
            </a:r>
            <a:r>
              <a:rPr lang="ru-RU" sz="3200" dirty="0"/>
              <a:t> и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[[W</a:t>
            </a:r>
            <a:r>
              <a:rPr lang="ru-R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ritable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ru-RU" sz="3200" dirty="0"/>
              <a:t> будут заданы методы в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[[G</a:t>
            </a:r>
            <a:r>
              <a:rPr lang="ru-R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[[S</a:t>
            </a:r>
            <a:r>
              <a:rPr lang="ru-R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739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Дескриптор свойства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83252" cy="4023360"/>
          </a:xfrm>
        </p:spPr>
        <p:txBody>
          <a:bodyPr>
            <a:noAutofit/>
          </a:bodyPr>
          <a:lstStyle/>
          <a:p>
            <a:r>
              <a:rPr lang="ru-RU" sz="3200" dirty="0"/>
              <a:t>Это объект, обладающий свойствами из набора 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3200" dirty="0"/>
              <a:t>,</a:t>
            </a:r>
            <a:r>
              <a:rPr lang="en-US" sz="3200" dirty="0"/>
              <a:t> 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writable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3200" dirty="0"/>
              <a:t>,</a:t>
            </a:r>
            <a:r>
              <a:rPr lang="en-US" sz="3200" dirty="0"/>
              <a:t> 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3200" dirty="0"/>
              <a:t>,</a:t>
            </a:r>
            <a:r>
              <a:rPr lang="en-US" sz="3200" dirty="0"/>
              <a:t> 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configurable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28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3200" dirty="0"/>
              <a:t>или из набора 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3200" dirty="0"/>
              <a:t>,</a:t>
            </a:r>
            <a:r>
              <a:rPr lang="en-US" sz="3200" dirty="0"/>
              <a:t> 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3200" dirty="0"/>
              <a:t>,</a:t>
            </a:r>
            <a:r>
              <a:rPr lang="en-US" sz="3200" dirty="0"/>
              <a:t> 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3200" dirty="0"/>
              <a:t>,</a:t>
            </a:r>
            <a:r>
              <a:rPr lang="en-US" sz="3200" dirty="0"/>
              <a:t> 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configurable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/>
              <a:t>.</a:t>
            </a:r>
          </a:p>
          <a:p>
            <a:endParaRPr lang="ru-RU" sz="3200" dirty="0"/>
          </a:p>
          <a:p>
            <a:r>
              <a:rPr lang="ru-RU" sz="3200" dirty="0"/>
              <a:t>Дескриптор свойства можно получить у свойства или задать с его помощью атрибуты свойства.</a:t>
            </a:r>
          </a:p>
        </p:txBody>
      </p:sp>
    </p:spTree>
    <p:extLst>
      <p:ext uri="{BB962C8B-B14F-4D97-AF65-F5344CB8AC3E}">
        <p14:creationId xmlns:p14="http://schemas.microsoft.com/office/powerpoint/2010/main" val="219482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Факты об объектах в </a:t>
            </a:r>
            <a:r>
              <a:rPr lang="en-US" dirty="0"/>
              <a:t>JavaScript –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 lvl="0"/>
            <a:r>
              <a:rPr lang="ru-RU" sz="3200" dirty="0"/>
              <a:t>6. По умолчанию объекты являются </a:t>
            </a:r>
            <a:r>
              <a:rPr lang="ru-RU" sz="3200" i="1" dirty="0"/>
              <a:t>динамическими</a:t>
            </a:r>
            <a:r>
              <a:rPr lang="ru-RU" sz="3200" dirty="0"/>
              <a:t> – позволяют добавлять и удалять свои свойства.</a:t>
            </a:r>
          </a:p>
          <a:p>
            <a:r>
              <a:rPr lang="ru-RU" sz="3200" dirty="0"/>
              <a:t>7. Любой объект может быть связан с другим объектом – </a:t>
            </a:r>
            <a:r>
              <a:rPr lang="ru-RU" sz="3200" i="1" dirty="0"/>
              <a:t>прототипом</a:t>
            </a:r>
            <a:r>
              <a:rPr lang="ru-RU" sz="3200" dirty="0"/>
              <a:t>, и иметь доступ к свойствам прототипа.</a:t>
            </a:r>
          </a:p>
          <a:p>
            <a:r>
              <a:rPr lang="ru-RU" sz="3200" dirty="0"/>
              <a:t>8. </a:t>
            </a:r>
            <a:r>
              <a:rPr lang="ru-RU" sz="3200" i="1" dirty="0"/>
              <a:t>Класс</a:t>
            </a:r>
            <a:r>
              <a:rPr lang="ru-RU" sz="3200" dirty="0"/>
              <a:t> – набор объектов с общим прототипом.</a:t>
            </a:r>
          </a:p>
          <a:p>
            <a:r>
              <a:rPr lang="ru-RU" sz="3200" dirty="0"/>
              <a:t>9. Элементы классического ООП моделируются.</a:t>
            </a:r>
          </a:p>
          <a:p>
            <a:pPr lvl="0"/>
            <a:r>
              <a:rPr lang="ru-RU" sz="3200" dirty="0"/>
              <a:t>10. Объекты используют </a:t>
            </a:r>
            <a:r>
              <a:rPr lang="ru-RU" sz="3200" i="1" dirty="0"/>
              <a:t>ссылочную</a:t>
            </a:r>
            <a:r>
              <a:rPr lang="ru-RU" sz="3200" dirty="0"/>
              <a:t> семантику при присваивании.</a:t>
            </a:r>
          </a:p>
        </p:txBody>
      </p:sp>
    </p:spTree>
    <p:extLst>
      <p:ext uri="{BB962C8B-B14F-4D97-AF65-F5344CB8AC3E}">
        <p14:creationId xmlns:p14="http://schemas.microsoft.com/office/powerpoint/2010/main" val="3148221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Дескриптор свойства – получение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Получить дескриптор свойства можно при помощи метода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Object.getOwnPropertyDescriptor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 = {value:1,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writable:true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enumerable:true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configurable:true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Object.getOwnPropertyDescriptor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({x:1},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{ get: /*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*/,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set:undefined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enumerable:true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configurable:true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Object.getOwnPropertyDescriptor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(random,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"octet"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вернёт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для унаследованных и несуществующих свойств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Object.getOwnPropertyDescriptor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({},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 = undefined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315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Дескриптор свойства – установка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Для создания или изменения свойства и атрибутов можно использовать метод</a:t>
            </a:r>
            <a:r>
              <a:rPr lang="en-US" sz="3200" dirty="0"/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defineProperty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, </a:t>
            </a:r>
          </a:p>
          <a:p>
            <a:r>
              <a:rPr lang="ru-RU" sz="3200" dirty="0"/>
              <a:t>Аргументы:</a:t>
            </a:r>
          </a:p>
          <a:p>
            <a:r>
              <a:rPr lang="ru-RU" sz="3200" dirty="0"/>
              <a:t>– объект, в котором требуется выполнить изменения,</a:t>
            </a:r>
          </a:p>
          <a:p>
            <a:r>
              <a:rPr lang="ru-RU" sz="3200" dirty="0"/>
              <a:t>– имя создаваемого или изменяемого свойства,</a:t>
            </a:r>
          </a:p>
          <a:p>
            <a:r>
              <a:rPr lang="ru-RU" sz="3200" dirty="0"/>
              <a:t>– дескриптор свойства.</a:t>
            </a:r>
          </a:p>
        </p:txBody>
      </p:sp>
    </p:spTree>
    <p:extLst>
      <p:ext uri="{BB962C8B-B14F-4D97-AF65-F5344CB8AC3E}">
        <p14:creationId xmlns:p14="http://schemas.microsoft.com/office/powerpoint/2010/main" val="1918661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Дескриптор свойства – установка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= {};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свойств нет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 =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value: 1,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writable: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enumerable: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configurable: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создаём </a:t>
            </a:r>
            <a:r>
              <a:rPr lang="ru-RU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неперечислимое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свойство x со значением 1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Object.defineProperty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(o,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meta);</a:t>
            </a:r>
          </a:p>
        </p:txBody>
      </p:sp>
    </p:spTree>
    <p:extLst>
      <p:ext uri="{BB962C8B-B14F-4D97-AF65-F5344CB8AC3E}">
        <p14:creationId xmlns:p14="http://schemas.microsoft.com/office/powerpoint/2010/main" val="3661483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Дескриптор свойства – изменение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сделать x доступным только для чтения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Object.defineProperty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(o,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{writable: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значение x теперь можно изменить только так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Object.defineProperty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(o,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{value: 2});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сделаем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свойством с методами доступа</a:t>
            </a: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 = { get: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}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Object.defineProperty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(o,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meta);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951945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Дескриптор свойства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en-US" sz="3200" dirty="0"/>
              <a:t>1. </a:t>
            </a:r>
            <a:r>
              <a:rPr lang="ru-RU" sz="3200" dirty="0"/>
              <a:t>Если </a:t>
            </a:r>
            <a:r>
              <a:rPr lang="ru-RU" sz="3200" b="1" dirty="0"/>
              <a:t>создаём</a:t>
            </a:r>
            <a:r>
              <a:rPr lang="ru-RU" sz="3200" dirty="0"/>
              <a:t> свойство с помощью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defineProperty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и в дескрипторе чего-то не указываем, то это будет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3200" dirty="0"/>
              <a:t> </a:t>
            </a:r>
            <a:r>
              <a:rPr lang="ru-RU" sz="3200" dirty="0"/>
              <a:t>или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3200" dirty="0"/>
              <a:t>.</a:t>
            </a:r>
          </a:p>
          <a:p>
            <a:r>
              <a:rPr lang="en-US" sz="3200" dirty="0"/>
              <a:t>2. </a:t>
            </a:r>
            <a:r>
              <a:rPr lang="ru-RU" sz="3200" dirty="0"/>
              <a:t>Если </a:t>
            </a:r>
            <a:r>
              <a:rPr lang="ru-RU" sz="3200" b="1" dirty="0"/>
              <a:t>меняем</a:t>
            </a:r>
            <a:r>
              <a:rPr lang="ru-RU" sz="3200" dirty="0"/>
              <a:t> свойство с помощью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defineProperty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и в дескрипторе чего-то не указываем, то это соответствующий атрибут просто не меняется</a:t>
            </a:r>
            <a:r>
              <a:rPr lang="en-US" sz="3200" dirty="0"/>
              <a:t>.</a:t>
            </a:r>
          </a:p>
          <a:p>
            <a:r>
              <a:rPr lang="ru-RU" sz="3200" dirty="0"/>
              <a:t>3</a:t>
            </a:r>
            <a:r>
              <a:rPr lang="en-US" sz="3200" dirty="0"/>
              <a:t>.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defineProperty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ru-RU" sz="3200" dirty="0"/>
              <a:t>работает только с собственными свойствами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39965272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нескольких свойств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Если надо создать или изменить несколько свойств, можно использовать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Object.defineProperties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.</a:t>
            </a:r>
          </a:p>
          <a:p>
            <a:r>
              <a:rPr lang="ru-RU" sz="3200" dirty="0"/>
              <a:t>Аргументы:</a:t>
            </a:r>
          </a:p>
          <a:p>
            <a:r>
              <a:rPr lang="ru-RU" sz="3200" dirty="0"/>
              <a:t>– объект, в котором требуется выполнить изменения,</a:t>
            </a:r>
          </a:p>
          <a:p>
            <a:r>
              <a:rPr lang="ru-RU" sz="3200" dirty="0"/>
              <a:t>– объект, отображающий имена создаваемых или модифицируемых свойств в дескрипторы этих свойств.</a:t>
            </a:r>
          </a:p>
        </p:txBody>
      </p:sp>
    </p:spTree>
    <p:extLst>
      <p:ext uri="{BB962C8B-B14F-4D97-AF65-F5344CB8AC3E}">
        <p14:creationId xmlns:p14="http://schemas.microsoft.com/office/powerpoint/2010/main" val="34781155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нескольких свойств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6061" y="1854526"/>
            <a:ext cx="10129619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Object.defineProperties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({},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x: {value: 1, writable: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enumerable: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configurable: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y: {value: 1, writable: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enumerable: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configurable: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r: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get: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Math.sqrt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.x+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enumerable: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configurable: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60561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нескольких свойств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3"/>
            <a:ext cx="10058401" cy="4245577"/>
          </a:xfrm>
        </p:spPr>
        <p:txBody>
          <a:bodyPr>
            <a:noAutofit/>
          </a:bodyPr>
          <a:lstStyle/>
          <a:p>
            <a:r>
              <a:rPr lang="ru-RU" sz="3200" dirty="0"/>
              <a:t>Настроить свойства можно и при создании объекта при помощи</a:t>
            </a:r>
            <a:r>
              <a:rPr lang="en-US" sz="3200" dirty="0"/>
              <a:t> </a:t>
            </a:r>
            <a:r>
              <a:rPr lang="ru-RU" sz="3200" dirty="0"/>
              <a:t>второго аргумента функции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:</a:t>
            </a:r>
            <a:endParaRPr lang="ru-RU" sz="3200" dirty="0"/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Object.prototype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x: {value: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writable: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enumerable: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configurable: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y: {value: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writable: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enumerable: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configurable: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r: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get: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Math.sqrt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.x+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enumerable: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configurable: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055508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согласованности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1" cy="4370428"/>
              </a:xfrm>
            </p:spPr>
            <p:txBody>
              <a:bodyPr>
                <a:noAutofit/>
              </a:bodyPr>
              <a:lstStyle/>
              <a:p>
                <a:r>
                  <a:rPr lang="ru-RU" sz="2800" dirty="0">
                    <a:highlight>
                      <a:srgbClr val="FFFFFF"/>
                    </a:highlight>
                  </a:rPr>
                  <a:t>Если </a:t>
                </a:r>
                <a:r>
                  <a:rPr lang="en-US" sz="2400" b="1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cs typeface="Consolas" panose="020B0609020204030204" pitchFamily="49" charset="0"/>
                  </a:rPr>
                  <a:t>[[Configurable]]</a:t>
                </a:r>
                <a:r>
                  <a:rPr lang="ru-RU" sz="2400" b="1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-US" sz="2400" b="1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cs typeface="Consolas" panose="020B0609020204030204" pitchFamily="49" charset="0"/>
                  </a:rPr>
                  <a:t>false</a:t>
                </a:r>
                <a:r>
                  <a:rPr lang="en-US" sz="2800" dirty="0">
                    <a:highlight>
                      <a:srgbClr val="FFFFFF"/>
                    </a:highlight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sz="2800" dirty="0"/>
                  <a:t> нельзя изменить </a:t>
                </a:r>
                <a:r>
                  <a:rPr lang="en-US" sz="2400" b="1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cs typeface="Consolas" panose="020B0609020204030204" pitchFamily="49" charset="0"/>
                  </a:rPr>
                  <a:t>[[Configurable]]</a:t>
                </a:r>
                <a:r>
                  <a:rPr lang="en-US" sz="2800" dirty="0"/>
                  <a:t> </a:t>
                </a:r>
                <a:r>
                  <a:rPr lang="ru-RU" sz="2800" dirty="0"/>
                  <a:t>и </a:t>
                </a:r>
                <a:r>
                  <a:rPr lang="en-US" sz="2400" b="1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cs typeface="Consolas" panose="020B0609020204030204" pitchFamily="49" charset="0"/>
                  </a:rPr>
                  <a:t>[[Enumerable]]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2800" dirty="0"/>
                  <a:t> </a:t>
                </a:r>
                <a:r>
                  <a:rPr lang="en-US" sz="2800" b="1" dirty="0"/>
                  <a:t>&amp; </a:t>
                </a:r>
                <a:r>
                  <a:rPr lang="ru-RU" sz="2800" b="1" dirty="0"/>
                  <a:t>свойство с данными</a:t>
                </a: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ru-RU" sz="2800" dirty="0"/>
                  <a:t>1) нельзя превратить в свойство с методами 2) нельзя изменить </a:t>
                </a:r>
                <a:r>
                  <a:rPr lang="en-US" sz="2400" b="1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cs typeface="Consolas" panose="020B0609020204030204" pitchFamily="49" charset="0"/>
                  </a:rPr>
                  <a:t>[[Writable]]</a:t>
                </a:r>
                <a:r>
                  <a:rPr lang="ru-RU" sz="2800" dirty="0"/>
                  <a:t> с 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cs typeface="Consolas" panose="020B0609020204030204" pitchFamily="49" charset="0"/>
                  </a:rPr>
                  <a:t>false</a:t>
                </a:r>
                <a:r>
                  <a:rPr lang="en-US" sz="2800" dirty="0"/>
                  <a:t> </a:t>
                </a:r>
                <a:r>
                  <a:rPr lang="ru-RU" sz="2800" dirty="0"/>
                  <a:t>на 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cs typeface="Consolas" panose="020B0609020204030204" pitchFamily="49" charset="0"/>
                  </a:rPr>
                  <a:t>true</a:t>
                </a:r>
                <a:r>
                  <a:rPr lang="ru-RU" sz="2800" dirty="0"/>
                  <a:t>, но можно изменить с 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cs typeface="Consolas" panose="020B0609020204030204" pitchFamily="49" charset="0"/>
                  </a:rPr>
                  <a:t>true</a:t>
                </a:r>
                <a:r>
                  <a:rPr lang="en-US" sz="2800" dirty="0"/>
                  <a:t> </a:t>
                </a:r>
                <a:r>
                  <a:rPr lang="ru-RU" sz="2800" dirty="0"/>
                  <a:t>на 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cs typeface="Consolas" panose="020B0609020204030204" pitchFamily="49" charset="0"/>
                  </a:rPr>
                  <a:t>false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2800" dirty="0"/>
                  <a:t> </a:t>
                </a:r>
                <a:r>
                  <a:rPr lang="en-US" sz="2800" b="1" dirty="0"/>
                  <a:t>&amp; </a:t>
                </a:r>
                <a:r>
                  <a:rPr lang="ru-RU" sz="2800" b="1" dirty="0"/>
                  <a:t>свойство с данными</a:t>
                </a:r>
                <a:r>
                  <a:rPr lang="en-US" sz="2800" b="1" dirty="0"/>
                  <a:t> &amp; </a:t>
                </a:r>
                <a:r>
                  <a:rPr lang="en-US" sz="2400" b="1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cs typeface="Consolas" panose="020B0609020204030204" pitchFamily="49" charset="0"/>
                  </a:rPr>
                  <a:t>[[Writable]]</a:t>
                </a:r>
                <a:r>
                  <a:rPr lang="ru-RU" sz="2400" b="1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-US" sz="2400" b="1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cs typeface="Consolas" panose="020B0609020204030204" pitchFamily="49" charset="0"/>
                  </a:rPr>
                  <a:t>false</a:t>
                </a:r>
                <a:r>
                  <a:rPr lang="en-US" sz="2800" dirty="0">
                    <a:highlight>
                      <a:srgbClr val="FFFFFF"/>
                    </a:highlight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ru-RU" sz="2800" dirty="0"/>
                  <a:t>нельзя изменить </a:t>
                </a:r>
                <a:r>
                  <a:rPr lang="en-US" sz="240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cs typeface="Consolas" panose="020B0609020204030204" pitchFamily="49" charset="0"/>
                  </a:rPr>
                  <a:t>value</a:t>
                </a:r>
                <a:r>
                  <a:rPr lang="ru-RU" sz="2800" dirty="0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 </a:t>
                </a:r>
                <a:r>
                  <a:rPr lang="en-US" sz="2800" b="1" dirty="0"/>
                  <a:t>&amp; </a:t>
                </a:r>
                <a:r>
                  <a:rPr lang="ru-RU" sz="2800" b="1" dirty="0"/>
                  <a:t>свойство с методами</a:t>
                </a: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sz="2800" dirty="0"/>
                  <a:t> нельзя изменить методы чтения и записи и нельзя превратить в свойство с данными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1" cy="4370428"/>
              </a:xfrm>
              <a:blipFill>
                <a:blip r:embed="rId2"/>
                <a:stretch>
                  <a:fillRect l="-2121" t="-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8479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согласованности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32696" cy="4370428"/>
          </a:xfrm>
        </p:spPr>
        <p:txBody>
          <a:bodyPr>
            <a:noAutofit/>
          </a:bodyPr>
          <a:lstStyle/>
          <a:p>
            <a:r>
              <a:rPr lang="ru-RU" sz="3200" dirty="0">
                <a:highlight>
                  <a:srgbClr val="FFFFFF"/>
                </a:highlight>
              </a:rPr>
              <a:t>Дополнительно: е</a:t>
            </a:r>
            <a:r>
              <a:rPr lang="ru-RU" sz="3200" dirty="0"/>
              <a:t>сли объект </a:t>
            </a:r>
            <a:r>
              <a:rPr lang="ru-RU" sz="3200" i="1" dirty="0"/>
              <a:t>нерасширяемый</a:t>
            </a:r>
            <a:r>
              <a:rPr lang="ru-RU" sz="3200" dirty="0"/>
              <a:t> (как это сделать – чуть позже), то можно изменить существующие собственные свойства этого объекта, но нельзя добавить в него новые свойства.</a:t>
            </a:r>
            <a:endParaRPr lang="ru-RU" sz="3200" dirty="0">
              <a:highlight>
                <a:srgbClr val="FFFFFF"/>
              </a:highlight>
            </a:endParaRPr>
          </a:p>
          <a:p>
            <a:endParaRPr lang="ru-RU" sz="3200" dirty="0">
              <a:highlight>
                <a:srgbClr val="FFFFFF"/>
              </a:highlight>
            </a:endParaRPr>
          </a:p>
          <a:p>
            <a:r>
              <a:rPr lang="ru-RU" sz="3200" dirty="0">
                <a:highlight>
                  <a:srgbClr val="FFFFFF"/>
                </a:highlight>
              </a:rPr>
              <a:t>В</a:t>
            </a:r>
            <a:r>
              <a:rPr lang="ru-RU" sz="3200" dirty="0"/>
              <a:t>ызовы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defineProperty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или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defineProperties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генерируют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ru-RU" sz="3200" dirty="0"/>
              <a:t> п</a:t>
            </a:r>
            <a:r>
              <a:rPr lang="ru-RU" sz="3200" dirty="0">
                <a:highlight>
                  <a:srgbClr val="FFFFFF"/>
                </a:highlight>
              </a:rPr>
              <a:t>ри нарушении правил согласованности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453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42221" cy="4291298"/>
          </a:xfrm>
        </p:spPr>
        <p:txBody>
          <a:bodyPr>
            <a:noAutofit/>
          </a:bodyPr>
          <a:lstStyle/>
          <a:p>
            <a:pPr lvl="0"/>
            <a:r>
              <a:rPr lang="ru-RU" sz="3200" dirty="0"/>
              <a:t>Простейший способ – использовать </a:t>
            </a:r>
            <a:r>
              <a:rPr lang="ru-RU" sz="3200" i="1" dirty="0"/>
              <a:t>литерал объекта</a:t>
            </a:r>
            <a:r>
              <a:rPr lang="ru-RU" sz="3200" dirty="0"/>
              <a:t>.</a:t>
            </a:r>
          </a:p>
          <a:p>
            <a:pPr lvl="0"/>
            <a:endParaRPr lang="ru-RU" sz="3200" dirty="0"/>
          </a:p>
          <a:p>
            <a:pPr lvl="0"/>
            <a:r>
              <a:rPr lang="ru-RU" sz="3200" dirty="0"/>
              <a:t>«Классический» литерал объекта – это список пар «имя свойства: значение» в фигурных скобках.</a:t>
            </a:r>
          </a:p>
          <a:p>
            <a:pPr lvl="0"/>
            <a:r>
              <a:rPr lang="ru-RU" sz="3200" i="1" dirty="0"/>
              <a:t>Имя свойства</a:t>
            </a:r>
            <a:r>
              <a:rPr lang="ru-RU" sz="3200" dirty="0"/>
              <a:t> – идентификатор или строковый литерал, </a:t>
            </a:r>
            <a:r>
              <a:rPr lang="ru-RU" sz="3200" i="1" dirty="0"/>
              <a:t>значение свойства</a:t>
            </a:r>
            <a:r>
              <a:rPr lang="ru-RU" sz="3200" dirty="0"/>
              <a:t> – любое выражение.</a:t>
            </a:r>
          </a:p>
        </p:txBody>
      </p:sp>
    </p:spTree>
    <p:extLst>
      <p:ext uri="{BB962C8B-B14F-4D97-AF65-F5344CB8AC3E}">
        <p14:creationId xmlns:p14="http://schemas.microsoft.com/office/powerpoint/2010/main" val="1516356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Атрибуты есть не только у отдельного свойства, но и у всего объекта: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[[Prototype]]</a:t>
            </a:r>
            <a:r>
              <a:rPr lang="ru-RU" sz="3200" dirty="0"/>
              <a:t>: ссылка на прототип объекта,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[[Class]]</a:t>
            </a:r>
            <a:r>
              <a:rPr lang="ru-RU" sz="3200" dirty="0"/>
              <a:t>: строка с информацией о типе объекта,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[[Extensible]]</a:t>
            </a:r>
            <a:r>
              <a:rPr lang="ru-RU" sz="3200" dirty="0"/>
              <a:t>: определяет, можно ли добавлять в объект собственные новые свойства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/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ru-RU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837105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[[Prototype]]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Устанавливается в момент создания объекта.</a:t>
            </a:r>
            <a:endParaRPr lang="en-US" sz="3200" dirty="0"/>
          </a:p>
          <a:p>
            <a:r>
              <a:rPr lang="ru-RU" sz="3200" dirty="0"/>
              <a:t>Метод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Object.getPrototypeOf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возвращает прототип объекта-аргумента</a:t>
            </a:r>
            <a:r>
              <a:rPr lang="en-US" sz="3200" dirty="0"/>
              <a:t>.</a:t>
            </a:r>
          </a:p>
          <a:p>
            <a:r>
              <a:rPr lang="ru-RU" sz="3200" dirty="0"/>
              <a:t>Если у объекта вызвать метод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isPrototypeOf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, можно узнать, присутствует ли объект в цепочке прототипов аргумента: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isProto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p.isPrototypeOf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(o);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9714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[[Class]]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Устанавливается в момент создания объекта. </a:t>
            </a:r>
            <a:r>
              <a:rPr lang="ru-RU" sz="3200" u="sng" dirty="0"/>
              <a:t>Стандартные</a:t>
            </a:r>
            <a:r>
              <a:rPr lang="ru-RU" sz="3200" dirty="0"/>
              <a:t> конструкторы помещают туда своё имя.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Array();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a.[[Class]] = "Array"</a:t>
            </a:r>
            <a:endParaRPr lang="ru-RU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3200" dirty="0"/>
              <a:t>Но </a:t>
            </a:r>
            <a:r>
              <a:rPr lang="ru-RU" sz="3200" u="sng" dirty="0"/>
              <a:t>пользовательские</a:t>
            </a:r>
            <a:r>
              <a:rPr lang="ru-RU" sz="3200" dirty="0"/>
              <a:t> конструкторы так делать не могут!</a:t>
            </a:r>
          </a:p>
          <a:p>
            <a:endParaRPr lang="en-US" sz="1800" dirty="0"/>
          </a:p>
          <a:p>
            <a:r>
              <a:rPr lang="ru-RU" sz="3200" dirty="0"/>
              <a:t>Прямых методов чтения нет.</a:t>
            </a:r>
            <a:r>
              <a:rPr lang="en-US" sz="3200" dirty="0"/>
              <a:t> </a:t>
            </a:r>
            <a:r>
              <a:rPr lang="ru-RU" sz="3200" dirty="0"/>
              <a:t>Но по умолчанию метод объекта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ru-RU" sz="3200" dirty="0"/>
              <a:t>возвращает строку вида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"[object </a:t>
            </a:r>
            <a:r>
              <a:rPr lang="en-US" sz="2800" i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3200" dirty="0"/>
              <a:t>, </a:t>
            </a:r>
            <a:r>
              <a:rPr lang="ru-RU" sz="3200" dirty="0"/>
              <a:t>где </a:t>
            </a:r>
            <a:r>
              <a:rPr lang="en-US" sz="2800" i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3200" dirty="0"/>
              <a:t> – </a:t>
            </a:r>
            <a:r>
              <a:rPr lang="ru-RU" sz="3200" dirty="0"/>
              <a:t>это значение атрибута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[[Class]]</a:t>
            </a:r>
            <a:r>
              <a:rPr lang="ru-RU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0576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значения для </a:t>
            </a:r>
            <a:r>
              <a:rPr lang="en-US" dirty="0"/>
              <a:t>[[Class]]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04" y="1836738"/>
            <a:ext cx="6519951" cy="4392612"/>
          </a:xfrm>
        </p:spPr>
      </p:pic>
    </p:spTree>
    <p:extLst>
      <p:ext uri="{BB962C8B-B14F-4D97-AF65-F5344CB8AC3E}">
        <p14:creationId xmlns:p14="http://schemas.microsoft.com/office/powerpoint/2010/main" val="10704249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[[Extensible]]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en-US" sz="3200" dirty="0"/>
              <a:t>ECMAScript </a:t>
            </a:r>
            <a:r>
              <a:rPr lang="ru-RU" sz="3200" dirty="0"/>
              <a:t>5 определяет функции для работы с этим атрибутом: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isExtensible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– получает объект, а возвращает признак расширяемости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/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ru-RU" sz="3200" dirty="0"/>
              <a:t>);</a:t>
            </a:r>
            <a:endParaRPr lang="en-US" sz="3200" dirty="0"/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preventExtensions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– получает объект и делает его нерасширяемым (обратно сделать не получится).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99638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[[Extensible]] – </a:t>
            </a:r>
            <a:r>
              <a:rPr lang="ru-RU" dirty="0"/>
              <a:t>добавочные методы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seal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– получает объект, делает</a:t>
            </a:r>
            <a:r>
              <a:rPr lang="en-US" sz="3200" dirty="0"/>
              <a:t> </a:t>
            </a:r>
            <a:r>
              <a:rPr lang="ru-RU" sz="3200" dirty="0"/>
              <a:t>объект</a:t>
            </a:r>
            <a:r>
              <a:rPr lang="en-US" sz="3200" dirty="0"/>
              <a:t> </a:t>
            </a:r>
            <a:r>
              <a:rPr lang="ru-RU" sz="3200" dirty="0"/>
              <a:t>нерасширяемым,</a:t>
            </a:r>
            <a:r>
              <a:rPr lang="en-US" sz="3200" dirty="0"/>
              <a:t> </a:t>
            </a:r>
            <a:r>
              <a:rPr lang="ru-RU" sz="3200" dirty="0"/>
              <a:t>и делает</a:t>
            </a:r>
            <a:r>
              <a:rPr lang="en-US" sz="3200" dirty="0"/>
              <a:t> </a:t>
            </a:r>
            <a:r>
              <a:rPr lang="ru-RU" sz="3200" dirty="0"/>
              <a:t>все свойства</a:t>
            </a:r>
            <a:r>
              <a:rPr lang="en-US" sz="3200" dirty="0"/>
              <a:t> </a:t>
            </a:r>
            <a:r>
              <a:rPr lang="ru-RU" sz="3200" dirty="0"/>
              <a:t>объекта</a:t>
            </a:r>
            <a:r>
              <a:rPr lang="en-US" sz="3200" dirty="0"/>
              <a:t> </a:t>
            </a:r>
            <a:r>
              <a:rPr lang="ru-RU" sz="3200" dirty="0"/>
              <a:t>недоступными</a:t>
            </a:r>
            <a:r>
              <a:rPr lang="en-US" sz="3200" dirty="0"/>
              <a:t> </a:t>
            </a:r>
            <a:r>
              <a:rPr lang="ru-RU" sz="3200" dirty="0"/>
              <a:t>для настройки.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freeze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– это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seal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 + </a:t>
            </a:r>
            <a:r>
              <a:rPr lang="ru-RU" sz="3200" dirty="0"/>
              <a:t>все собственные</a:t>
            </a:r>
            <a:r>
              <a:rPr lang="en-US" sz="3200" dirty="0"/>
              <a:t> </a:t>
            </a:r>
            <a:r>
              <a:rPr lang="ru-RU" sz="3200" dirty="0"/>
              <a:t>свойства с данными делаются доступными только для чтения (это не относится к свойствам с методами).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isSealed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isFrozen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проверка, что для объекта-аргумента вызывались указанные методы.</a:t>
            </a:r>
          </a:p>
        </p:txBody>
      </p:sp>
    </p:spTree>
    <p:extLst>
      <p:ext uri="{BB962C8B-B14F-4D97-AF65-F5344CB8AC3E}">
        <p14:creationId xmlns:p14="http://schemas.microsoft.com/office/powerpoint/2010/main" val="27805409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методы </a:t>
            </a:r>
            <a:r>
              <a:rPr lang="en-US" dirty="0"/>
              <a:t>Object – </a:t>
            </a:r>
            <a:r>
              <a:rPr lang="ru-RU" dirty="0"/>
              <a:t>сводка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25270"/>
              </p:ext>
            </p:extLst>
          </p:nvPr>
        </p:nvGraphicFramePr>
        <p:xfrm>
          <a:off x="1121897" y="1811094"/>
          <a:ext cx="10378441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600" dirty="0"/>
                        <a:t>Имя</a:t>
                      </a:r>
                      <a:r>
                        <a:rPr lang="ru-RU" sz="1600" baseline="0" dirty="0"/>
                        <a:t> метода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err="1"/>
                        <a:t>create</a:t>
                      </a:r>
                      <a:r>
                        <a:rPr lang="ru-RU" sz="1400" dirty="0"/>
                        <a:t>()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Создаёт новый объект с указанными объектом прототипа и свойствами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err="1"/>
                        <a:t>defineProperty</a:t>
                      </a:r>
                      <a:r>
                        <a:rPr lang="ru-RU" sz="1400" dirty="0"/>
                        <a:t>()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Добавляет к объекту именованное свойство, описываемое переданным дескриптором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err="1"/>
                        <a:t>defineProperties</a:t>
                      </a:r>
                      <a:r>
                        <a:rPr lang="ru-RU" sz="1400" dirty="0"/>
                        <a:t>()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Добавляет к объекту именованные свойства, описываемые переданными дескрипторами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err="1"/>
                        <a:t>freeze</a:t>
                      </a:r>
                      <a:r>
                        <a:rPr lang="ru-RU" sz="1400" dirty="0"/>
                        <a:t>()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Замораживает объект: другой код не сможет удалить или изменить никакое свойство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err="1"/>
                        <a:t>getOwnPropertyDescriptor</a:t>
                      </a:r>
                      <a:r>
                        <a:rPr lang="ru-RU" sz="1400" dirty="0"/>
                        <a:t>()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Возвращает дескриптор свойства для именованного свойства объекта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err="1"/>
                        <a:t>getOwnPropertyNames</a:t>
                      </a:r>
                      <a:r>
                        <a:rPr lang="ru-RU" sz="1400" dirty="0"/>
                        <a:t>()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Возвращает массив с именами всех собственных перечисляемых и </a:t>
                      </a:r>
                      <a:r>
                        <a:rPr lang="ru-RU" sz="1400" dirty="0" err="1"/>
                        <a:t>неперечисляемых</a:t>
                      </a:r>
                      <a:r>
                        <a:rPr lang="ru-RU" sz="1400" dirty="0"/>
                        <a:t> свойств объекта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err="1"/>
                        <a:t>getPrototypeOf</a:t>
                      </a:r>
                      <a:r>
                        <a:rPr lang="ru-RU" sz="1400" dirty="0"/>
                        <a:t>()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Возвращает прототип указанного объекта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err="1"/>
                        <a:t>isExtensible</a:t>
                      </a:r>
                      <a:r>
                        <a:rPr lang="ru-RU" sz="1400" dirty="0"/>
                        <a:t>()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Определяет, разрешено ли расширение объекта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err="1"/>
                        <a:t>isFrozen</a:t>
                      </a:r>
                      <a:r>
                        <a:rPr lang="ru-RU" sz="1400" dirty="0"/>
                        <a:t>()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Определяет, был ли объект заморожен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err="1"/>
                        <a:t>isSealed</a:t>
                      </a:r>
                      <a:r>
                        <a:rPr lang="ru-RU" sz="1400" dirty="0"/>
                        <a:t>()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Определяет, является ли объект запечатанным (</a:t>
                      </a:r>
                      <a:r>
                        <a:rPr lang="ru-RU" sz="1400" dirty="0" err="1"/>
                        <a:t>sealed</a:t>
                      </a:r>
                      <a:r>
                        <a:rPr lang="ru-RU" sz="140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err="1"/>
                        <a:t>keys</a:t>
                      </a:r>
                      <a:r>
                        <a:rPr lang="ru-RU" sz="1400" dirty="0"/>
                        <a:t>()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Возвращает массив, содержащий имена всех собственных перечислимых свойств переданного объекта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err="1"/>
                        <a:t>preventExtensions</a:t>
                      </a:r>
                      <a:r>
                        <a:rPr lang="ru-RU" sz="1400" dirty="0"/>
                        <a:t>()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Предотвращает любое расширение объекта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но</a:t>
                      </a:r>
                      <a:r>
                        <a:rPr lang="ru-RU" sz="1400" baseline="0" dirty="0"/>
                        <a:t> не запрещает удаление свойств)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err="1"/>
                        <a:t>seal</a:t>
                      </a:r>
                      <a:r>
                        <a:rPr lang="ru-RU" sz="1400" dirty="0"/>
                        <a:t>()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Предотвращает удаление и добавление свойств объекта другим кодом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8956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23195" cy="1450757"/>
          </a:xfrm>
        </p:spPr>
        <p:txBody>
          <a:bodyPr>
            <a:normAutofit/>
          </a:bodyPr>
          <a:lstStyle/>
          <a:p>
            <a:r>
              <a:rPr lang="en-US" dirty="0" err="1"/>
              <a:t>Object.values</a:t>
            </a:r>
            <a:r>
              <a:rPr lang="ru-RU" dirty="0"/>
              <a:t>()</a:t>
            </a:r>
            <a:r>
              <a:rPr lang="en-US" dirty="0"/>
              <a:t> (ES2017)</a:t>
            </a:r>
            <a:endParaRPr lang="ru-RU" dirty="0">
              <a:hlinkClick r:id="rId3" action="ppaction://hlinksldjump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Метод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возвращает массив значений собственных перечисляемых свойств объекта: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{foo: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"bar"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baz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42};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Object.values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));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['bar', 42]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аргумент-не объект будет приведён к объекту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Object.values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"foo"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// ['f', 'o', 'o']</a:t>
            </a: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625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Object.entries</a:t>
            </a:r>
            <a:r>
              <a:rPr lang="ru-RU" dirty="0"/>
              <a:t>()</a:t>
            </a:r>
            <a:r>
              <a:rPr lang="en-US" dirty="0"/>
              <a:t> (ES2017)</a:t>
            </a:r>
            <a:endParaRPr lang="ru-RU" dirty="0">
              <a:hlinkClick r:id="rId3" action="ppaction://hlinksldjump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entries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вернёт массив пар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значение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3200" dirty="0"/>
              <a:t> для собственных перечисляемых свойств объекта: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{foo: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"bar"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baz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42};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Object.entries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['foo', 'bar'], ['</a:t>
            </a:r>
            <a:r>
              <a:rPr lang="en-US" sz="2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baz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42] ]</a:t>
            </a: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33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Копирование свойств</a:t>
            </a:r>
            <a:r>
              <a:rPr lang="en-US" dirty="0"/>
              <a:t> (ES2015)</a:t>
            </a:r>
            <a:endParaRPr lang="ru-RU" dirty="0">
              <a:hlinkClick r:id="rId3" action="ppaction://hlinksldjump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Object.assign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sources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Clr>
                <a:srgbClr val="1CADE4"/>
              </a:buClr>
            </a:pPr>
            <a:r>
              <a:rPr lang="ru-RU" sz="3200" dirty="0"/>
              <a:t>Этот метод берёт перечисляемые собственные свойства объектов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3200" dirty="0"/>
              <a:t> </a:t>
            </a:r>
            <a:r>
              <a:rPr lang="ru-RU" sz="3200" dirty="0"/>
              <a:t>и копирует их значения в объект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3200" dirty="0"/>
              <a:t>. </a:t>
            </a:r>
            <a:r>
              <a:rPr lang="ru-RU" sz="3200" dirty="0"/>
              <a:t>Возвращается получившийся целевой объект.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1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литералов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2424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empty = {};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 объект без свойств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 = {x: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y: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0};</a:t>
            </a:r>
            <a:endParaRPr lang="ru-RU" sz="2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point3D = {x: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point.x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y: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point.y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+ 1, z: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book =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"main title"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"JavaScript"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"sub-title"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Definitive Guide"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"all audiences"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350011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Копирование свойств – пример</a:t>
            </a:r>
            <a:endParaRPr lang="ru-RU" dirty="0">
              <a:hlinkClick r:id="rId3" action="ppaction://hlinksldjump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o1 = { a: 1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o2 = { b: 2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o3 = { a: 3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pt-BR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 = Object.assign(o1, o2, o3);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{ "a": 3, "b": 2}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console.log(o1); 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{ "a": 3, "b": 2}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215899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Object.getOwnPropertyDescriptors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Эта функция описана в </a:t>
            </a:r>
            <a:r>
              <a:rPr lang="en-US" sz="3200" dirty="0"/>
              <a:t>ES2017. </a:t>
            </a:r>
            <a:r>
              <a:rPr lang="ru-RU" sz="3200" dirty="0"/>
              <a:t>Она принимает объект и возвращает объект с дескрипторами всех собственных свойств объекта.</a:t>
            </a:r>
          </a:p>
          <a:p>
            <a:pPr>
              <a:buClr>
                <a:srgbClr val="1CADE4"/>
              </a:buClr>
            </a:pPr>
            <a:r>
              <a:rPr lang="ru-RU" sz="3200" dirty="0"/>
              <a:t>Функция может использоваться для создания клонов объектов (поверхностных):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clone =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Object.getPrototypeOf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Object.getOwnPropertyDescriptors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624639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Проверка одинаковых значений</a:t>
            </a:r>
            <a:r>
              <a:rPr lang="en-US" dirty="0"/>
              <a:t> – is()</a:t>
            </a:r>
            <a:endParaRPr lang="ru-RU" dirty="0">
              <a:hlinkClick r:id="rId3" action="ppaction://hlinksldjump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42448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isSame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Object.is(value1, value2);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1CADE4"/>
              </a:buClr>
            </a:pPr>
            <a:r>
              <a:rPr lang="ru-RU" sz="3200" dirty="0"/>
              <a:t>Метод проверяет, являются ли два значения одинаковыми: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000" dirty="0"/>
              <a:t>оба равны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ru-RU" sz="3000" dirty="0"/>
              <a:t>, или оба равны </a:t>
            </a: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ru-RU" sz="3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000" dirty="0"/>
              <a:t>оба равны </a:t>
            </a: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3000" dirty="0"/>
              <a:t>, либо оба равны </a:t>
            </a: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000" dirty="0"/>
              <a:t>оба являются одинаковыми строками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000" dirty="0"/>
              <a:t>оба являются одним и тем же объектом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000" dirty="0"/>
              <a:t>оба являются числами и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600" dirty="0"/>
              <a:t>оба равны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+0</a:t>
            </a:r>
            <a:r>
              <a:rPr lang="ru-RU" sz="2600" dirty="0"/>
              <a:t> или оба равны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600" dirty="0"/>
              <a:t>оба равны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600" dirty="0"/>
              <a:t>либо оба не равны нулю или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ru-RU" sz="2600" dirty="0"/>
              <a:t> и оба имеют одинаковое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16680418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Получение символьных свойств</a:t>
            </a:r>
            <a:endParaRPr lang="ru-RU" dirty="0">
              <a:hlinkClick r:id="rId3" action="ppaction://hlinksldjump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42448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Метод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Object.getOwnPropertySymbols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возвращает массив всех символьных свойств, найденных непосредственно на переданном объекте.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Symbol(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Symbol.for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[a]: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[b]: 40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Object.getOwnPropertySymbols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sym.toString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Symbol(a), Symbol(b)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6030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</p:spPr>
        <p:txBody>
          <a:bodyPr>
            <a:normAutofit/>
          </a:bodyPr>
          <a:lstStyle/>
          <a:p>
            <a:r>
              <a:rPr lang="en-US" dirty="0"/>
              <a:t>ES2015</a:t>
            </a:r>
            <a:r>
              <a:rPr lang="ru-RU" dirty="0"/>
              <a:t>: «короткие» свойства в литерах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489204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ES2015</a:t>
            </a:r>
            <a:endParaRPr lang="ru-RU" sz="2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=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=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name: name,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age: age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7065" y="1845734"/>
            <a:ext cx="49286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</a:rPr>
              <a:t>начиная с 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</a:rPr>
              <a:t>ES2015</a:t>
            </a:r>
            <a:endParaRPr lang="ru-RU" sz="2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"Alex"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ru-RU" sz="26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user =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name,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age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08192" y="1845734"/>
            <a:ext cx="0" cy="4308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8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ES2015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выражения как имена свойств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В </a:t>
            </a:r>
            <a:r>
              <a:rPr lang="ru-RU" sz="3200" b="1" dirty="0"/>
              <a:t>литерале объекта</a:t>
            </a:r>
            <a:r>
              <a:rPr lang="ru-RU" sz="3200" dirty="0"/>
              <a:t> в качестве имени свойства можно использовать выражение (в квадратных скобках):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= {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property.toLowerCase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()]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alert(user[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property.toLowerCase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()]);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Alex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alert(user[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Alex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alert(user.name);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Alex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7375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ES2015: symbol </a:t>
            </a:r>
            <a:r>
              <a:rPr lang="ru-RU" dirty="0"/>
              <a:t>как имя свойства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Значения типа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symbol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(созданные, из реестра,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well-known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могут использоваться как имена свойств объекта: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isAdmin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Symbol(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isAdmin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=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name: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isAdmin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alert(user[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isAdmin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  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</a:t>
            </a:r>
            <a:endParaRPr lang="ru-RU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906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4157</Words>
  <Application>Microsoft Office PowerPoint</Application>
  <PresentationFormat>Широкоэкранный</PresentationFormat>
  <Paragraphs>594</Paragraphs>
  <Slides>63</Slides>
  <Notes>21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9" baseType="lpstr">
      <vt:lpstr>Calibri</vt:lpstr>
      <vt:lpstr>Calibri Light</vt:lpstr>
      <vt:lpstr>Cambria Math</vt:lpstr>
      <vt:lpstr>Consolas</vt:lpstr>
      <vt:lpstr>Wingdings</vt:lpstr>
      <vt:lpstr>Retrospect</vt:lpstr>
      <vt:lpstr>Modern JavaScript</vt:lpstr>
      <vt:lpstr>Темы занятия</vt:lpstr>
      <vt:lpstr>Факты об объектах в JavaScript – 1</vt:lpstr>
      <vt:lpstr>Факты об объектах в JavaScript – 2</vt:lpstr>
      <vt:lpstr>Создание объектов</vt:lpstr>
      <vt:lpstr>Примеры литералов объектов</vt:lpstr>
      <vt:lpstr>ES2015: «короткие» свойства в литерах</vt:lpstr>
      <vt:lpstr>ES2015: выражения как имена свойств</vt:lpstr>
      <vt:lpstr>ES2015: symbol как имя свойства</vt:lpstr>
      <vt:lpstr>Методы объекта</vt:lpstr>
      <vt:lpstr>Методы объекта</vt:lpstr>
      <vt:lpstr>Методы объекта</vt:lpstr>
      <vt:lpstr>Методы объекта</vt:lpstr>
      <vt:lpstr>«Настоящие» методы объекта</vt:lpstr>
      <vt:lpstr>«Настоящие» методы объекта</vt:lpstr>
      <vt:lpstr>«Настоящие» методы – пример</vt:lpstr>
      <vt:lpstr>Создание объектов – оператор new</vt:lpstr>
      <vt:lpstr>Создание объектов – оператор new</vt:lpstr>
      <vt:lpstr>Функция Object()</vt:lpstr>
      <vt:lpstr>Создание объектов</vt:lpstr>
      <vt:lpstr>Создание объектов – пример</vt:lpstr>
      <vt:lpstr>Работа со свойствами</vt:lpstr>
      <vt:lpstr>Работа со свойствами</vt:lpstr>
      <vt:lpstr>Работа со свойствами – пример</vt:lpstr>
      <vt:lpstr>Работа со свойствами – пример</vt:lpstr>
      <vt:lpstr>Работа со свойствами и прототипы</vt:lpstr>
      <vt:lpstr>Работа со свойствами и прототипы</vt:lpstr>
      <vt:lpstr>Удаление свойства</vt:lpstr>
      <vt:lpstr>Проверка существования свойства</vt:lpstr>
      <vt:lpstr>Проверка существования свойства</vt:lpstr>
      <vt:lpstr>Методы чтения и записи свойств</vt:lpstr>
      <vt:lpstr>Методы чтения и записи свойств</vt:lpstr>
      <vt:lpstr>Методы чтения и записи свойств</vt:lpstr>
      <vt:lpstr>Методы чтения и записи свойств</vt:lpstr>
      <vt:lpstr>Атрибуты свойств (метаданные)</vt:lpstr>
      <vt:lpstr>Список атрибутов свойства</vt:lpstr>
      <vt:lpstr>Атрибуты свойств – расшифровка</vt:lpstr>
      <vt:lpstr>Атрибуты свойств</vt:lpstr>
      <vt:lpstr>Дескриптор свойства</vt:lpstr>
      <vt:lpstr>Дескриптор свойства – получение</vt:lpstr>
      <vt:lpstr>Дескриптор свойства – установка</vt:lpstr>
      <vt:lpstr>Дескриптор свойства – установка</vt:lpstr>
      <vt:lpstr>Дескриптор свойства – изменение</vt:lpstr>
      <vt:lpstr>Дескриптор свойства</vt:lpstr>
      <vt:lpstr>Настройка нескольких свойств</vt:lpstr>
      <vt:lpstr>Настройка нескольких свойств</vt:lpstr>
      <vt:lpstr>Настройка нескольких свойств</vt:lpstr>
      <vt:lpstr>Правила согласованности</vt:lpstr>
      <vt:lpstr>Правила согласованности</vt:lpstr>
      <vt:lpstr>Атрибуты объекта</vt:lpstr>
      <vt:lpstr>[[Prototype]]</vt:lpstr>
      <vt:lpstr>[[Class]]</vt:lpstr>
      <vt:lpstr>Стандартные значения для [[Class]]</vt:lpstr>
      <vt:lpstr>[[Extensible]]</vt:lpstr>
      <vt:lpstr>[[Extensible]] – добавочные методы</vt:lpstr>
      <vt:lpstr>Статические методы Object – сводка</vt:lpstr>
      <vt:lpstr>Object.values() (ES2017)</vt:lpstr>
      <vt:lpstr>Object.entries() (ES2017)</vt:lpstr>
      <vt:lpstr>Копирование свойств (ES2015)</vt:lpstr>
      <vt:lpstr>Копирование свойств – пример</vt:lpstr>
      <vt:lpstr>Object.getOwnPropertyDescriptors()</vt:lpstr>
      <vt:lpstr>Проверка одинаковых значений – is()</vt:lpstr>
      <vt:lpstr>Получение символьных свойств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2016-09-20T20:31:10Z</dcterms:created>
  <dcterms:modified xsi:type="dcterms:W3CDTF">2018-06-06T11:56:33Z</dcterms:modified>
</cp:coreProperties>
</file>