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72" r:id="rId1"/>
  </p:sldMasterIdLst>
  <p:notesMasterIdLst>
    <p:notesMasterId r:id="rId65"/>
  </p:notesMasterIdLst>
  <p:sldIdLst>
    <p:sldId id="280" r:id="rId2"/>
    <p:sldId id="462" r:id="rId3"/>
    <p:sldId id="498" r:id="rId4"/>
    <p:sldId id="499" r:id="rId5"/>
    <p:sldId id="500" r:id="rId6"/>
    <p:sldId id="502" r:id="rId7"/>
    <p:sldId id="503" r:id="rId8"/>
    <p:sldId id="504" r:id="rId9"/>
    <p:sldId id="508" r:id="rId10"/>
    <p:sldId id="524" r:id="rId11"/>
    <p:sldId id="525" r:id="rId12"/>
    <p:sldId id="505" r:id="rId13"/>
    <p:sldId id="506" r:id="rId14"/>
    <p:sldId id="507" r:id="rId15"/>
    <p:sldId id="526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492" r:id="rId46"/>
    <p:sldId id="493" r:id="rId47"/>
    <p:sldId id="494" r:id="rId48"/>
    <p:sldId id="495" r:id="rId49"/>
    <p:sldId id="496" r:id="rId50"/>
    <p:sldId id="509" r:id="rId51"/>
    <p:sldId id="510" r:id="rId52"/>
    <p:sldId id="511" r:id="rId53"/>
    <p:sldId id="512" r:id="rId54"/>
    <p:sldId id="513" r:id="rId55"/>
    <p:sldId id="514" r:id="rId56"/>
    <p:sldId id="516" r:id="rId57"/>
    <p:sldId id="517" r:id="rId58"/>
    <p:sldId id="518" r:id="rId59"/>
    <p:sldId id="519" r:id="rId60"/>
    <p:sldId id="520" r:id="rId61"/>
    <p:sldId id="521" r:id="rId62"/>
    <p:sldId id="522" r:id="rId63"/>
    <p:sldId id="523" r:id="rId6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FF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Разделение</a:t>
            </a:r>
            <a:r>
              <a:rPr lang="ru-RU" baseline="0" dirty="0"/>
              <a:t> данных в прототипах: этот сценарий подходит для данных с некими начальными, дефолтовыми значениями. Например, у прототипа есть свойство для </a:t>
            </a:r>
            <a:r>
              <a:rPr lang="en-US" baseline="0" dirty="0"/>
              <a:t>name = ‘Unknown’. </a:t>
            </a:r>
            <a:r>
              <a:rPr lang="ru-RU" baseline="0" dirty="0"/>
              <a:t>Если в наследниках нас это устраивает – </a:t>
            </a:r>
            <a:r>
              <a:rPr lang="ru-RU" baseline="0" dirty="0" err="1"/>
              <a:t>ок</a:t>
            </a:r>
            <a:r>
              <a:rPr lang="ru-RU" baseline="0" dirty="0"/>
              <a:t>. А если не устраивает, то всегда сможем в наследнике присвоить новое, собственное значение.</a:t>
            </a:r>
          </a:p>
          <a:p>
            <a:endParaRPr lang="ru-RU" baseline="0" dirty="0"/>
          </a:p>
          <a:p>
            <a:r>
              <a:rPr lang="ru-RU" baseline="0" dirty="0"/>
              <a:t>Минус этого подхода – если меняем у прототипа, то меняется у всех (не установивших свой значение для свойства)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Упражнение:</a:t>
            </a:r>
            <a:r>
              <a:rPr lang="ru-RU" baseline="0" dirty="0"/>
              <a:t> проанализировать, какой код генерирует </a:t>
            </a:r>
            <a:r>
              <a:rPr lang="en-US" baseline="0" dirty="0"/>
              <a:t>babel REPL </a:t>
            </a:r>
            <a:r>
              <a:rPr lang="ru-RU" baseline="0" dirty="0"/>
              <a:t>для такого объявления!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11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</a:t>
            </a:r>
            <a:r>
              <a:rPr lang="ru-RU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пишут класс. Но на самом деле там допустимо </a:t>
            </a:r>
            <a:r>
              <a:rPr lang="ru-RU" sz="1200" b="1" i="0" u="sng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выражение, возвращающее класс</a:t>
            </a:r>
            <a:r>
              <a:rPr lang="ru-RU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правила</a:t>
            </a:r>
            <a:r>
              <a:rPr lang="ru-RU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 конструкторе-предке есть одно исключение: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like in ES5, you can override the result of a constructor by explicitly returning an object: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dirty="0"/>
              <a:t> Foo { constructor() {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dirty="0" err="1"/>
              <a:t>.create</a:t>
            </a:r>
            <a:r>
              <a:rPr lang="en-US" dirty="0"/>
              <a:t>(null); } }</a:t>
            </a:r>
            <a:endParaRPr lang="ru-RU" dirty="0"/>
          </a:p>
          <a:p>
            <a:endParaRPr lang="ru-RU" dirty="0"/>
          </a:p>
          <a:p>
            <a:r>
              <a:rPr lang="en-US" dirty="0"/>
              <a:t> console.log(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dirty="0"/>
              <a:t> Foo()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dirty="0"/>
              <a:t> Foo);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false</a:t>
            </a:r>
            <a:endParaRPr lang="ru-RU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so, it doesn’t matter whether this has been initialized or not. In other words: you don’t have to call super() in a derived constructor if you override the result in this manner.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7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5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26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2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Object.create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(p)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выбрасывает исключение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TypeError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если параметр p не является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объектом.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Внимание:</a:t>
            </a:r>
            <a:r>
              <a:rPr lang="ru-RU" baseline="0" dirty="0"/>
              <a:t> если свойство </a:t>
            </a:r>
            <a:r>
              <a:rPr lang="en-US" baseline="0" dirty="0"/>
              <a:t>prototype </a:t>
            </a:r>
            <a:r>
              <a:rPr lang="ru-RU" baseline="0" dirty="0"/>
              <a:t>конструктора установить не объект, а примитивное значение (включая </a:t>
            </a:r>
            <a:r>
              <a:rPr lang="en-US" baseline="0" dirty="0"/>
              <a:t>null)</a:t>
            </a:r>
            <a:r>
              <a:rPr lang="ru-RU" baseline="0" dirty="0"/>
              <a:t>, оно будет проигнорировано при создании объекта</a:t>
            </a:r>
          </a:p>
          <a:p>
            <a:endParaRPr lang="ru-RU" baseline="0" dirty="0"/>
          </a:p>
          <a:p>
            <a:r>
              <a:rPr lang="en-US" baseline="0" dirty="0"/>
              <a:t>function F() { };</a:t>
            </a:r>
          </a:p>
          <a:p>
            <a:r>
              <a:rPr lang="en-US" baseline="0" dirty="0" err="1"/>
              <a:t>F.prototype</a:t>
            </a:r>
            <a:r>
              <a:rPr lang="en-US" baseline="0" dirty="0"/>
              <a:t> = null;  // </a:t>
            </a:r>
            <a:r>
              <a:rPr lang="ru-RU" baseline="0" dirty="0"/>
              <a:t>установили прототип у функции. Попробуйте вместо </a:t>
            </a:r>
            <a:r>
              <a:rPr lang="en-US" baseline="0" dirty="0"/>
              <a:t>null </a:t>
            </a:r>
            <a:r>
              <a:rPr lang="ru-RU" baseline="0" dirty="0"/>
              <a:t>например, 3</a:t>
            </a:r>
          </a:p>
          <a:p>
            <a:endParaRPr lang="ru-RU" baseline="0" dirty="0"/>
          </a:p>
          <a:p>
            <a:r>
              <a:rPr lang="en-US" baseline="0" dirty="0" err="1"/>
              <a:t>var</a:t>
            </a:r>
            <a:r>
              <a:rPr lang="en-US" baseline="0" dirty="0"/>
              <a:t> </a:t>
            </a:r>
            <a:r>
              <a:rPr lang="en-US" baseline="0" dirty="0" err="1"/>
              <a:t>obj</a:t>
            </a:r>
            <a:r>
              <a:rPr lang="en-US" baseline="0" dirty="0"/>
              <a:t> = new F();</a:t>
            </a:r>
          </a:p>
          <a:p>
            <a:r>
              <a:rPr lang="en-US" baseline="0" dirty="0"/>
              <a:t>alert(</a:t>
            </a:r>
            <a:r>
              <a:rPr lang="en-US" baseline="0" dirty="0" err="1"/>
              <a:t>Object.getPrototypeOf</a:t>
            </a:r>
            <a:r>
              <a:rPr lang="en-US" baseline="0" dirty="0"/>
              <a:t>(</a:t>
            </a:r>
            <a:r>
              <a:rPr lang="en-US" baseline="0" dirty="0" err="1"/>
              <a:t>obj</a:t>
            </a:r>
            <a:r>
              <a:rPr lang="en-US" baseline="0" dirty="0"/>
              <a:t>) == null);  // "false"</a:t>
            </a:r>
          </a:p>
          <a:p>
            <a:r>
              <a:rPr lang="en-US" baseline="0" dirty="0"/>
              <a:t>alert(</a:t>
            </a:r>
            <a:r>
              <a:rPr lang="en-US" baseline="0" dirty="0" err="1"/>
              <a:t>Object.getPrototypeOf</a:t>
            </a:r>
            <a:r>
              <a:rPr lang="en-US" baseline="0" dirty="0"/>
              <a:t>(</a:t>
            </a:r>
            <a:r>
              <a:rPr lang="en-US" baseline="0" dirty="0" err="1"/>
              <a:t>obj</a:t>
            </a:r>
            <a:r>
              <a:rPr lang="en-US" baseline="0" dirty="0"/>
              <a:t>) == </a:t>
            </a:r>
            <a:r>
              <a:rPr lang="en-US" baseline="0" dirty="0" err="1"/>
              <a:t>Object.prototype</a:t>
            </a:r>
            <a:r>
              <a:rPr lang="en-US" baseline="0" dirty="0"/>
              <a:t>);  // "true"</a:t>
            </a: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http://www.2ality.com/2012/10/dunder.html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5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http://www.2ality.com/2011/06/constructor-property.html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9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4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http://www.mollypages.org/tutorials/js.mp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1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2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ality.com/2016/01/private-data-class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</a:t>
            </a:r>
            <a:r>
              <a:rPr lang="en-US" dirty="0"/>
              <a:t> </a:t>
            </a:r>
            <a:r>
              <a:rPr lang="ru-RU" dirty="0"/>
              <a:t>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44556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Установка прототипа: случай 4</a:t>
            </a:r>
            <a:endParaRPr lang="ru-RU" dirty="0">
              <a:hlinkClick r:id="rId3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Свойство объекта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ru-RU" sz="3200" dirty="0"/>
              <a:t> </a:t>
            </a:r>
            <a:r>
              <a:rPr lang="en-US" sz="3200" dirty="0"/>
              <a:t>(</a:t>
            </a:r>
            <a:r>
              <a:rPr lang="en-US" sz="3200" i="1" dirty="0"/>
              <a:t>pronounced "</a:t>
            </a:r>
            <a:r>
              <a:rPr lang="en-US" sz="3200" i="1" dirty="0" err="1"/>
              <a:t>dunder</a:t>
            </a:r>
            <a:r>
              <a:rPr lang="en-US" sz="3200" i="1" dirty="0"/>
              <a:t> proto"</a:t>
            </a:r>
            <a:r>
              <a:rPr lang="en-US" sz="3200" dirty="0"/>
              <a:t>) </a:t>
            </a:r>
            <a:r>
              <a:rPr lang="ru-RU" sz="3200" dirty="0"/>
              <a:t>позволяет прочитать </a:t>
            </a:r>
            <a:r>
              <a:rPr lang="ru-RU" sz="3200" b="1" dirty="0"/>
              <a:t>или изменить</a:t>
            </a:r>
            <a:r>
              <a:rPr lang="ru-RU" sz="3200" dirty="0"/>
              <a:t> прототип объекта: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shape = {}, circle = {};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установка прототипа объекта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circle.__proto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__ = shape;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получение прототипа объекта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circle.__proto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__ === shape);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Установка прототипа: случай 5</a:t>
            </a:r>
            <a:endParaRPr lang="ru-RU" dirty="0">
              <a:hlinkClick r:id="rId3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4222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Метод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Object.setPrototype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, который появился в </a:t>
            </a:r>
            <a:r>
              <a:rPr lang="en-US" sz="3200" dirty="0"/>
              <a:t>ES2015, </a:t>
            </a:r>
            <a:r>
              <a:rPr lang="ru-RU" sz="3200" dirty="0"/>
              <a:t>устанавливает прототип указанного объекта в другой объект или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sz="3200" dirty="0"/>
              <a:t>.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Этот метод не делает ничего, если его аргумент не является объектом или значением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/>
              <a:t> (</a:t>
            </a:r>
            <a:r>
              <a:rPr lang="ru-RU" sz="3200" dirty="0"/>
              <a:t>кстати, это справедливо и для </a:t>
            </a:r>
            <a:r>
              <a:rPr lang="ru-RU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proto__</a:t>
            </a:r>
            <a:r>
              <a:rPr lang="en-US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0330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 err="1"/>
              <a:t>Object.prototype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b="1" dirty="0"/>
              <a:t>Типовые</a:t>
            </a:r>
            <a:r>
              <a:rPr lang="ru-RU" sz="3200" dirty="0"/>
              <a:t> сценарии создания объекта ведут к тому, что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</a:t>
            </a:r>
            <a:r>
              <a:rPr lang="ru-RU" sz="3200" dirty="0"/>
              <a:t> завершает цепочку его прототипов (вызовы наподобие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3200" dirty="0"/>
              <a:t> не в счёт!).</a:t>
            </a:r>
          </a:p>
          <a:p>
            <a:pPr lvl="0"/>
            <a:endParaRPr lang="ru-RU" sz="3200" dirty="0"/>
          </a:p>
          <a:p>
            <a:pPr lvl="0"/>
            <a:r>
              <a:rPr lang="ru-RU" sz="3200" dirty="0"/>
              <a:t>Значит, у (обычного) объекта будут все свойства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</a:t>
            </a:r>
            <a:r>
              <a:rPr lang="ru-RU" sz="3200" dirty="0"/>
              <a:t>. А добавление свойства к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</a:t>
            </a:r>
            <a:r>
              <a:rPr lang="ru-RU" sz="3200" dirty="0"/>
              <a:t> отразится на всех (обычных) объектах.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578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r>
              <a:rPr lang="en-US" dirty="0" err="1"/>
              <a:t>Object.prototype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endParaRPr lang="en-US" sz="1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08179"/>
              </p:ext>
            </p:extLst>
          </p:nvPr>
        </p:nvGraphicFramePr>
        <p:xfrm>
          <a:off x="1104312" y="1845734"/>
          <a:ext cx="10051368" cy="4445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804">
                <a:tc>
                  <a:txBody>
                    <a:bodyPr/>
                    <a:lstStyle/>
                    <a:p>
                      <a:r>
                        <a:rPr lang="ru-RU" sz="2000" dirty="0"/>
                        <a:t>Имя свойства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Описание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4">
                <a:tc>
                  <a:txBody>
                    <a:bodyPr/>
                    <a:lstStyle/>
                    <a:p>
                      <a:pPr lvl="0"/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proto__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Прототип объекта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733768"/>
                  </a:ext>
                </a:extLst>
              </a:tr>
              <a:tr h="421804">
                <a:tc>
                  <a:txBody>
                    <a:bodyPr/>
                    <a:lstStyle/>
                    <a:p>
                      <a:pPr lvl="0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Конструктор объекта (по умолчанию</a:t>
                      </a:r>
                      <a:r>
                        <a:rPr lang="ru-RU" sz="2000" baseline="0" dirty="0"/>
                        <a:t> – ф</a:t>
                      </a:r>
                      <a:r>
                        <a:rPr lang="ru-RU" sz="2000" dirty="0"/>
                        <a:t>ункция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Object()</a:t>
                      </a:r>
                      <a:r>
                        <a:rPr lang="en-US" sz="2000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68">
                <a:tc>
                  <a:txBody>
                    <a:bodyPr/>
                    <a:lstStyle/>
                    <a:p>
                      <a:pPr lvl="0"/>
                      <a:r>
                        <a:rPr lang="ru-RU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hasOwnProperty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Проверяет, содержит ли указанное свойство сам объект, или он унаследовал его по цепочке прототипов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268">
                <a:tc>
                  <a:txBody>
                    <a:bodyPr/>
                    <a:lstStyle/>
                    <a:p>
                      <a:pPr lvl="0"/>
                      <a:r>
                        <a:rPr lang="ru-RU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isPrototypeOf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Проверяет, состоит ли указанный объект в цепочке прототипов объекта, на котором был вызван данный метод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4">
                <a:tc>
                  <a:txBody>
                    <a:bodyPr/>
                    <a:lstStyle/>
                    <a:p>
                      <a:pPr lvl="0"/>
                      <a:r>
                        <a:rPr lang="ru-RU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propertyIsEnumerable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указанное свойство перечисляемым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4">
                <a:tc>
                  <a:txBody>
                    <a:bodyPr/>
                    <a:lstStyle/>
                    <a:p>
                      <a:pPr lvl="0"/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toLocaleString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Вызывает </a:t>
                      </a:r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toString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4">
                <a:tc>
                  <a:txBody>
                    <a:bodyPr/>
                    <a:lstStyle/>
                    <a:p>
                      <a:pPr lvl="0"/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toString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Возвращает строковое представление объекта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804">
                <a:tc>
                  <a:txBody>
                    <a:bodyPr/>
                    <a:lstStyle/>
                    <a:p>
                      <a:pPr lvl="0"/>
                      <a:r>
                        <a:rPr lang="ru-RU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valueOf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Конвертирует объект в примитивное значение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02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 err="1"/>
              <a:t>Object.prototype</a:t>
            </a:r>
            <a:r>
              <a:rPr lang="ru-RU" dirty="0"/>
              <a:t> – атрибуты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Метаданные объекта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</a:t>
            </a:r>
            <a:r>
              <a:rPr lang="ru-RU" sz="3200" dirty="0"/>
              <a:t>:</a:t>
            </a:r>
          </a:p>
          <a:p>
            <a:r>
              <a:rPr lang="ru-RU" sz="3200" dirty="0"/>
              <a:t>1.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[[Prototype]]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sz="3200" dirty="0"/>
              <a:t>;</a:t>
            </a:r>
          </a:p>
          <a:p>
            <a:r>
              <a:rPr lang="ru-RU" sz="3200" dirty="0"/>
              <a:t>2.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[[Class]]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"Object"</a:t>
            </a:r>
            <a:r>
              <a:rPr lang="ru-RU" sz="3200" dirty="0"/>
              <a:t>;</a:t>
            </a:r>
          </a:p>
          <a:p>
            <a:r>
              <a:rPr lang="ru-RU" sz="3200" dirty="0"/>
              <a:t>3.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Extensible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 =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sz="3200" dirty="0"/>
              <a:t>;</a:t>
            </a:r>
          </a:p>
          <a:p>
            <a:r>
              <a:rPr lang="ru-RU" sz="3200" dirty="0"/>
              <a:t>4. У всех его свойств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[[E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numerable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092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Использование оператора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sz="3200" dirty="0"/>
              <a:t> и функции-конструктора – это один из способов создания объектов.</a:t>
            </a:r>
          </a:p>
          <a:p>
            <a:endParaRPr lang="ru-RU" sz="3200" dirty="0"/>
          </a:p>
          <a:p>
            <a:r>
              <a:rPr lang="ru-RU" sz="3200" dirty="0"/>
              <a:t>Такой подход востребован, если необходимо породить набор объектов, обладающих одинаковой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128166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  <a:r>
              <a:rPr lang="en-US" dirty="0"/>
              <a:t> – </a:t>
            </a:r>
            <a:r>
              <a:rPr lang="ru-RU" dirty="0"/>
              <a:t>типовой сценарий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1. В теле функции-конструктора создаются и инициализируются свойства нового объекта.</a:t>
            </a:r>
          </a:p>
          <a:p>
            <a:pPr lvl="0"/>
            <a:r>
              <a:rPr lang="ru-RU" sz="3200" dirty="0"/>
              <a:t>2. Объект, который хранится в свойстве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ru-RU" sz="3200" dirty="0"/>
              <a:t> функции-конструктора, может содержать общие данные (редко) и методы (часто) объектов.</a:t>
            </a:r>
          </a:p>
          <a:p>
            <a:pPr lvl="0"/>
            <a:r>
              <a:rPr lang="ru-RU" sz="3200" dirty="0"/>
              <a:t>Эти методы могут ссылаться на свойства нового объекта при помощи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200" dirty="0"/>
              <a:t> – </a:t>
            </a:r>
            <a:r>
              <a:rPr lang="ru-RU" sz="3200" dirty="0"/>
              <a:t>ведь вызываться они будут (скорее всего) в контексте созданного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41634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–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 вызове этого как конструктора у нового объекта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будут созданы и инициализированы свойства x и y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Point(x, y)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 прототипе два метода, второй работает со свойствами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объекта (если вызывается как метод объекта)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Point.prototype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sum: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450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–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создадим один объект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p1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Point(3, 5);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alert(p1.getType());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alert(p1.sum());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"8"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создадим второй объект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p2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Point(1, 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alert(p2.sum());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92351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По традиции на имя конструктора ссылаются как на </a:t>
            </a:r>
            <a:r>
              <a:rPr lang="ru-RU" sz="3200" i="1" dirty="0"/>
              <a:t>имя класса</a:t>
            </a:r>
            <a:r>
              <a:rPr lang="ru-RU" sz="3200" dirty="0"/>
              <a:t>. Например, </a:t>
            </a:r>
            <a:r>
              <a:rPr lang="ru-RU" sz="3200" i="1" dirty="0"/>
              <a:t>класс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3200" dirty="0"/>
              <a:t> – </a:t>
            </a:r>
            <a:r>
              <a:rPr lang="ru-RU" sz="3200" dirty="0"/>
              <a:t>это все объекты, которые созданы при помощи конструктора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r>
              <a:rPr lang="en-US" sz="3200" dirty="0"/>
              <a:t> </a:t>
            </a:r>
            <a:r>
              <a:rPr lang="ru-RU" sz="3200" dirty="0"/>
              <a:t>и разделяют общий прототип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Array.prototype</a:t>
            </a:r>
            <a:r>
              <a:rPr lang="en-US" sz="3200" dirty="0"/>
              <a:t>.</a:t>
            </a:r>
          </a:p>
          <a:p>
            <a:pPr lvl="0"/>
            <a:endParaRPr lang="ru-RU" sz="3200" dirty="0"/>
          </a:p>
          <a:p>
            <a:pPr lvl="0"/>
            <a:r>
              <a:rPr lang="ru-RU" sz="3200" dirty="0"/>
              <a:t>Имя класса используется оператором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3200" dirty="0"/>
              <a:t>: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ищем в цепочке прототипов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объект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Point.prototype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0382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занятия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Autofit/>
          </a:bodyPr>
          <a:lstStyle/>
          <a:p>
            <a:r>
              <a:rPr lang="ru-RU" sz="3200" dirty="0">
                <a:hlinkClick r:id="rId2" action="ppaction://hlinksldjump"/>
              </a:rPr>
              <a:t>Прототипы</a:t>
            </a:r>
            <a:r>
              <a:rPr lang="en-US" sz="3200" dirty="0">
                <a:hlinkClick r:id="rId2" action="ppaction://hlinksldjump"/>
              </a:rPr>
              <a:t> </a:t>
            </a:r>
            <a:r>
              <a:rPr lang="ru-RU" sz="3200" dirty="0">
                <a:hlinkClick r:id="rId2" action="ppaction://hlinksldjump"/>
              </a:rPr>
              <a:t>и объект </a:t>
            </a:r>
            <a:r>
              <a:rPr lang="en-US" sz="3200" dirty="0" err="1">
                <a:hlinkClick r:id="rId2" action="ppaction://hlinksldjump"/>
              </a:rPr>
              <a:t>Object.prototype</a:t>
            </a:r>
            <a:endParaRPr lang="ru-RU" sz="3200" dirty="0"/>
          </a:p>
          <a:p>
            <a:r>
              <a:rPr lang="ru-RU" sz="3200" dirty="0">
                <a:hlinkClick r:id="rId3" action="ppaction://hlinksldjump"/>
              </a:rPr>
              <a:t>Конструкторы</a:t>
            </a:r>
            <a:endParaRPr lang="ru-RU" sz="3200" dirty="0"/>
          </a:p>
          <a:p>
            <a:r>
              <a:rPr lang="ru-RU" sz="3200" dirty="0">
                <a:hlinkClick r:id="rId4" action="ppaction://hlinksldjump"/>
              </a:rPr>
              <a:t>Шаблоны классического ООП</a:t>
            </a:r>
            <a:endParaRPr lang="ru-RU" sz="3200" dirty="0"/>
          </a:p>
          <a:p>
            <a:r>
              <a:rPr lang="ru-RU" sz="3200" dirty="0">
                <a:hlinkClick r:id="rId5" action="ppaction://hlinksldjump"/>
              </a:rPr>
              <a:t>Классы в </a:t>
            </a:r>
            <a:r>
              <a:rPr lang="en-US" sz="3200" dirty="0">
                <a:hlinkClick r:id="rId5" action="ppaction://hlinksldjump"/>
              </a:rPr>
              <a:t>ECMAScript 201</a:t>
            </a:r>
            <a:r>
              <a:rPr lang="ru-RU" sz="3200" dirty="0">
                <a:hlinkClick r:id="rId5" action="ppaction://hlinksldjump"/>
              </a:rPr>
              <a:t>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798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constructor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u="sng" dirty="0"/>
              <a:t>По </a:t>
            </a:r>
            <a:r>
              <a:rPr lang="ru-RU" sz="3200" u="sng" spc="-50" dirty="0"/>
              <a:t>умолчанию</a:t>
            </a:r>
            <a:r>
              <a:rPr lang="ru-RU" sz="3200" dirty="0"/>
              <a:t> у любой функции в свойстве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sz="3200" dirty="0"/>
              <a:t> </a:t>
            </a:r>
            <a:r>
              <a:rPr lang="ru-RU" sz="3200" dirty="0"/>
              <a:t>находится такой объект, у которого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sz="3200" dirty="0"/>
              <a:t> </a:t>
            </a:r>
            <a:r>
              <a:rPr lang="ru-RU" sz="3200" dirty="0"/>
              <a:t>указывает на функцию: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{};	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функция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F.prototype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прототип по умолчанию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p.constructor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=== F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true: 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F.prototype.constructor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6156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constructor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При описании прототипов связь свойства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ru-RU" sz="3200" dirty="0"/>
              <a:t> с функцией </a:t>
            </a:r>
            <a:r>
              <a:rPr lang="ru-RU" sz="3200" i="1" dirty="0"/>
              <a:t>желательно</a:t>
            </a:r>
            <a:r>
              <a:rPr lang="ru-RU" sz="3200" dirty="0"/>
              <a:t> сохранить. Для этого можно не заменять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ru-RU" sz="3200" dirty="0"/>
              <a:t> (как делали ранее), а дополнять его: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Point.prototype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Point.prototype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86149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39" y="71718"/>
            <a:ext cx="5339322" cy="62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93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классического ООП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Далее описывается ряд типовых приёмов, используемых при создании объектов и классов в </a:t>
            </a:r>
            <a:r>
              <a:rPr lang="en-US" sz="3200" dirty="0"/>
              <a:t>JavaScript.</a:t>
            </a:r>
            <a:endParaRPr lang="ru-RU" sz="3200" dirty="0"/>
          </a:p>
          <a:p>
            <a:pPr lvl="0"/>
            <a:endParaRPr lang="ru-RU" sz="3200" dirty="0"/>
          </a:p>
          <a:p>
            <a:pPr lvl="0"/>
            <a:r>
              <a:rPr lang="ru-RU" sz="3200" dirty="0"/>
              <a:t>Часть этих приёмов моделирует различные аспекты классического ООП средствами </a:t>
            </a:r>
            <a:r>
              <a:rPr lang="en-US" sz="3200" dirty="0"/>
              <a:t>JavaScript.</a:t>
            </a:r>
          </a:p>
        </p:txBody>
      </p:sp>
    </p:spTree>
    <p:extLst>
      <p:ext uri="{BB962C8B-B14F-4D97-AF65-F5344CB8AC3E}">
        <p14:creationId xmlns:p14="http://schemas.microsoft.com/office/powerpoint/2010/main" val="150386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свойства и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0428"/>
          </a:xfrm>
        </p:spPr>
        <p:txBody>
          <a:bodyPr>
            <a:noAutofit/>
          </a:bodyPr>
          <a:lstStyle/>
          <a:p>
            <a:r>
              <a:rPr lang="ru-RU" sz="3200" i="1" dirty="0"/>
              <a:t>Статические свойства и методы</a:t>
            </a:r>
            <a:r>
              <a:rPr lang="ru-RU" sz="3200" dirty="0"/>
              <a:t> моделируются добавлением соответствующих элементов к конструктору, рассматриваемому как объект: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Person(age)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тело конструктора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добавляем статическое свойство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Person.maxAge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120;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7543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класса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0835" cy="4370428"/>
          </a:xfrm>
        </p:spPr>
        <p:txBody>
          <a:bodyPr>
            <a:noAutofit/>
          </a:bodyPr>
          <a:lstStyle/>
          <a:p>
            <a:r>
              <a:rPr lang="ru-RU" sz="3200" i="1" dirty="0"/>
              <a:t>Константу</a:t>
            </a:r>
            <a:r>
              <a:rPr lang="ru-RU" sz="3200" dirty="0"/>
              <a:t> класса можно создать при помощи дескрипторов свойств: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Person(age)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тело конструктора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создание константы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MAX_AGE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 = { value: 120,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writable: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(Person,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"MAX_AGE"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meta);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6952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Закрытые поля в литерале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Моделирование </a:t>
            </a:r>
            <a:r>
              <a:rPr lang="ru-RU" sz="3200" i="1" dirty="0"/>
              <a:t>закрытых полей</a:t>
            </a:r>
            <a:r>
              <a:rPr lang="ru-RU" sz="3200" dirty="0"/>
              <a:t> (</a:t>
            </a:r>
            <a:r>
              <a:rPr lang="en-US" sz="3200" dirty="0"/>
              <a:t>private fields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r>
              <a:rPr lang="ru-RU" sz="3200" dirty="0"/>
              <a:t>основано на использовании </a:t>
            </a:r>
            <a:r>
              <a:rPr lang="ru-RU" sz="3200" b="1" dirty="0"/>
              <a:t>замыканий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В случае </a:t>
            </a:r>
            <a:r>
              <a:rPr lang="ru-RU" sz="3200" i="1" dirty="0"/>
              <a:t>литерала объекта</a:t>
            </a:r>
            <a:r>
              <a:rPr lang="ru-RU" sz="3200" dirty="0"/>
              <a:t> закрытое поле объявляется как </a:t>
            </a:r>
            <a:r>
              <a:rPr lang="ru-RU" sz="3200" dirty="0">
                <a:solidFill>
                  <a:srgbClr val="C00000"/>
                </a:solidFill>
              </a:rPr>
              <a:t>локальная переменная</a:t>
            </a:r>
            <a:r>
              <a:rPr lang="ru-RU" sz="3200" dirty="0"/>
              <a:t> </a:t>
            </a:r>
            <a:r>
              <a:rPr lang="ru-RU" sz="3200" dirty="0">
                <a:solidFill>
                  <a:srgbClr val="7030A0"/>
                </a:solidFill>
              </a:rPr>
              <a:t>немедленно вызываемой функции</a:t>
            </a:r>
            <a:r>
              <a:rPr lang="ru-RU" sz="3200" dirty="0"/>
              <a:t>, </a:t>
            </a:r>
            <a:r>
              <a:rPr lang="ru-RU" sz="3200" dirty="0">
                <a:solidFill>
                  <a:schemeClr val="accent5">
                    <a:lumMod val="75000"/>
                  </a:schemeClr>
                </a:solidFill>
              </a:rPr>
              <a:t>возвращающей объект</a:t>
            </a:r>
            <a:r>
              <a:rPr lang="en-US" sz="3200" dirty="0"/>
              <a:t>. </a:t>
            </a:r>
            <a:r>
              <a:rPr lang="ru-RU" sz="3200" dirty="0"/>
              <a:t>В этом объекте создаются методы для работы с локальной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4031071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Закрытые поля в литерале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$age = 0;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закрытое поле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возвращаем объект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содержит два метода для работы с закрытым полем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getAge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$age;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growOlder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$age++;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8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Закрытые поля в конструкторе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Для имитации закрытых полей в конструкторе используются локальные переменные и аргументы конструктора.</a:t>
            </a:r>
          </a:p>
          <a:p>
            <a:endParaRPr lang="ru-RU" sz="3200" dirty="0"/>
          </a:p>
          <a:p>
            <a:r>
              <a:rPr lang="ru-RU" sz="3200" dirty="0"/>
              <a:t>В настраиваемом конструктором объекте задаются методы для работы с закрытыми полями (такие методы называются </a:t>
            </a:r>
            <a:r>
              <a:rPr lang="ru-RU" sz="3200" i="1" dirty="0"/>
              <a:t>привилегированными</a:t>
            </a:r>
            <a:r>
              <a:rPr lang="ru-RU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73081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Закрытые поля в конструкторе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Person(age)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закрытое поле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$age = age;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два привилегированных метода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.getAge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$age;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.growOlder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$age++;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875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В </a:t>
            </a:r>
            <a:r>
              <a:rPr lang="en-US" sz="3200" dirty="0"/>
              <a:t>JavaScript </a:t>
            </a:r>
            <a:r>
              <a:rPr lang="ru-RU" sz="3200" dirty="0"/>
              <a:t>любой объект имеет атрибут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[[Prototype]]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который хранит ссылку на другой объект или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sz="3200" dirty="0"/>
              <a:t>.</a:t>
            </a:r>
            <a:endParaRPr lang="en-US" sz="3200" dirty="0"/>
          </a:p>
          <a:p>
            <a:pPr lvl="0"/>
            <a:endParaRPr lang="ru-RU" sz="2400" dirty="0"/>
          </a:p>
          <a:p>
            <a:pPr lvl="0"/>
            <a:r>
              <a:rPr lang="ru-RU" sz="3200" dirty="0"/>
              <a:t>Объект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800" dirty="0"/>
              <a:t> </a:t>
            </a:r>
            <a:r>
              <a:rPr lang="ru-RU" sz="3200" dirty="0"/>
              <a:t>будем называть </a:t>
            </a:r>
            <a:r>
              <a:rPr lang="ru-RU" sz="3200" i="1" dirty="0"/>
              <a:t>прототипом</a:t>
            </a:r>
            <a:r>
              <a:rPr lang="ru-RU" sz="3200" dirty="0"/>
              <a:t> объекта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3200" dirty="0"/>
              <a:t>, если выполняется 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A.[[Prototype]]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=B</a:t>
            </a:r>
            <a:r>
              <a:rPr lang="ru-RU" sz="3200" dirty="0"/>
              <a:t>.</a:t>
            </a:r>
          </a:p>
          <a:p>
            <a:pPr lvl="0"/>
            <a:endParaRPr lang="ru-RU" sz="2400" dirty="0"/>
          </a:p>
          <a:p>
            <a:pPr lvl="0"/>
            <a:r>
              <a:rPr lang="ru-RU" sz="3200" dirty="0"/>
              <a:t>Если</a:t>
            </a:r>
            <a:r>
              <a:rPr lang="en-US" sz="3200" dirty="0"/>
              <a:t> </a:t>
            </a:r>
            <a:r>
              <a:rPr lang="ru-RU" sz="3200" dirty="0"/>
              <a:t>же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A.[[Prototype]]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/>
              <a:t>, </a:t>
            </a:r>
            <a:r>
              <a:rPr lang="ru-RU" sz="3200" dirty="0"/>
              <a:t>будем говорить что у </a:t>
            </a:r>
            <a:r>
              <a:rPr lang="ru-RU" sz="3200" i="1" dirty="0"/>
              <a:t>объекта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200" i="1" dirty="0"/>
              <a:t> </a:t>
            </a:r>
            <a:r>
              <a:rPr lang="ru-RU" sz="3200" i="1" dirty="0"/>
              <a:t>нет прототипа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16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Закрытые поля в конструкторе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9875"/>
            <a:ext cx="10058400" cy="4375772"/>
          </a:xfrm>
        </p:spPr>
        <p:txBody>
          <a:bodyPr>
            <a:noAutofit/>
          </a:bodyPr>
          <a:lstStyle/>
          <a:p>
            <a:r>
              <a:rPr lang="ru-RU" sz="3200" dirty="0"/>
              <a:t>Привилегированные методы можно применить для создания </a:t>
            </a:r>
            <a:r>
              <a:rPr lang="ru-RU" sz="3200" i="1" dirty="0"/>
              <a:t>свойства с методами доступа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Person(age)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$age = age;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get: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$age;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set: undefined,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enumerable: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configurable: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Object.defineProperty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"age"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meta);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79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конструктора в модуле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Тело немедленно вызываемой функции (НВФ) можно использовать как модуль для описания конструктора и настройки прототипа объекта.</a:t>
            </a:r>
          </a:p>
          <a:p>
            <a:pPr lvl="0"/>
            <a:r>
              <a:rPr lang="ru-RU" sz="3200" dirty="0"/>
              <a:t>В этом случае НВФ возвращает конструктор.</a:t>
            </a:r>
          </a:p>
          <a:p>
            <a:pPr lvl="0"/>
            <a:endParaRPr lang="ru-RU" sz="3200" dirty="0"/>
          </a:p>
          <a:p>
            <a:pPr lvl="0"/>
            <a:r>
              <a:rPr lang="ru-RU" sz="3200" dirty="0"/>
              <a:t>Это даёт дополнительный уровень изоляции, позволяет скрыть вспомогательные функции и переменные.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005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конструктора в модуле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InnerPerson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InnerPerson.prototype.greet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my name is 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InnerPerson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конструктора в модуле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В случае использования модулей легко становится добавить закрытое поле, разделяемое между всеми объектами одного класса (словно это поле описано в прототипе).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2773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конструктора в модуле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$age = 25;</a:t>
            </a: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все объекты разделят это поле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InnerPerson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прототипе - метод работы с полем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InnerPerson.prototype.getAge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$age;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InnerPerson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ru-RU" sz="24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99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Примеси (</a:t>
            </a:r>
            <a:r>
              <a:rPr lang="en-US" dirty="0" err="1"/>
              <a:t>mixins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Если один объект (</a:t>
            </a:r>
            <a:r>
              <a:rPr lang="ru-RU" sz="3200" i="1" dirty="0"/>
              <a:t>получатель</a:t>
            </a:r>
            <a:r>
              <a:rPr lang="ru-RU" sz="3200" dirty="0"/>
              <a:t>) приобретает свойства другого объекта (</a:t>
            </a:r>
            <a:r>
              <a:rPr lang="ru-RU" sz="3200" i="1" dirty="0"/>
              <a:t>поставщика</a:t>
            </a:r>
            <a:r>
              <a:rPr lang="ru-RU" sz="3200" dirty="0"/>
              <a:t>) путём прямого копирования свойств, без изменения цепочки прототипов, то новые свойства называют </a:t>
            </a:r>
            <a:r>
              <a:rPr lang="ru-RU" sz="3200" i="1" dirty="0"/>
              <a:t>примесью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Для создания примесей обычно используют вспомогательную функцию копирования.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050066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Примеси </a:t>
            </a:r>
            <a:r>
              <a:rPr lang="en-US" dirty="0"/>
              <a:t>– </a:t>
            </a:r>
            <a:r>
              <a:rPr lang="ru-RU" dirty="0"/>
              <a:t>функция копирования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mixin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(receiver, supplier)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supplier)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supplier.hasOwnProperty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(property))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receiver[property] = supplier[property];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receiver;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40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Примеси позволяют моделировать (с оговорками) множественное наследование: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mixin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(person, { name: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mixin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(person, { age: 100 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alert(person.name);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"Alex"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=&gt; "100"</a:t>
            </a:r>
            <a:endParaRPr lang="ru-RU" sz="28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52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Пусть имеется класс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3200" dirty="0"/>
              <a:t>:</a:t>
            </a: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Person(name)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Person.prototype.greet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my name is 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004950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Необходимо связать класс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ru-RU" sz="3200" dirty="0"/>
              <a:t> с классом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</a:t>
            </a:r>
            <a:r>
              <a:rPr lang="ru-RU" sz="3200" dirty="0"/>
              <a:t>:</a:t>
            </a: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Developer(name, skills)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.skills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skills || [];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9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на основе прототипов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При </a:t>
            </a:r>
            <a:r>
              <a:rPr lang="ru-RU" sz="3200" b="1" dirty="0"/>
              <a:t>чтении</a:t>
            </a:r>
            <a:r>
              <a:rPr lang="ru-RU" sz="3200" dirty="0"/>
              <a:t> свойства объекта поиск этого свойства сначала выполняется в самом объекте, а в случае неудачи – в прототипе (и далее по цепочке прототипов).</a:t>
            </a:r>
          </a:p>
          <a:p>
            <a:pPr lvl="0"/>
            <a:r>
              <a:rPr lang="ru-RU" sz="3200" dirty="0"/>
              <a:t>В определённом смысле</a:t>
            </a:r>
            <a:r>
              <a:rPr lang="en-US" sz="3200" dirty="0"/>
              <a:t>,</a:t>
            </a:r>
            <a:r>
              <a:rPr lang="ru-RU" sz="3200" dirty="0"/>
              <a:t> </a:t>
            </a:r>
            <a:r>
              <a:rPr lang="ru-RU" sz="3200" b="1" dirty="0"/>
              <a:t>объект наследует свойства своих прототипов</a:t>
            </a:r>
            <a:r>
              <a:rPr lang="ru-RU" sz="3200" dirty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sz="3200" b="1" dirty="0"/>
              <a:t>Классом</a:t>
            </a:r>
            <a:r>
              <a:rPr lang="ru-RU" sz="3200" dirty="0"/>
              <a:t> в </a:t>
            </a:r>
            <a:r>
              <a:rPr lang="en-US" sz="3200" dirty="0"/>
              <a:t>JavaScript </a:t>
            </a:r>
            <a:r>
              <a:rPr lang="ru-RU" sz="3200" dirty="0"/>
              <a:t>называется набор объектов, имеющих общего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3145720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– первый вариант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Создадим при помощи конструктора произвольный объект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ru-RU" sz="3200" dirty="0"/>
              <a:t> и присвоим его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Developer.prototype</a:t>
            </a:r>
            <a:r>
              <a:rPr lang="en-US" sz="3200" dirty="0"/>
              <a:t>.</a:t>
            </a:r>
          </a:p>
          <a:p>
            <a:pPr lvl="0"/>
            <a:r>
              <a:rPr lang="ru-RU" sz="3200" dirty="0"/>
              <a:t>При этом желательно корректно установить свойство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sz="3200" dirty="0"/>
              <a:t> </a:t>
            </a:r>
            <a:r>
              <a:rPr lang="ru-RU" sz="3200" dirty="0"/>
              <a:t>в объекте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Developer.prototype</a:t>
            </a:r>
            <a:r>
              <a:rPr lang="ru-RU" sz="3200" dirty="0"/>
              <a:t>. </a:t>
            </a:r>
          </a:p>
          <a:p>
            <a:pPr lvl="0"/>
            <a:endParaRPr lang="ru-RU" sz="3200" dirty="0"/>
          </a:p>
          <a:p>
            <a:pPr lvl="0"/>
            <a:r>
              <a:rPr lang="ru-RU" sz="3200" dirty="0"/>
              <a:t>Также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Developer.prototype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/>
              <a:t>можно дополнить новыми элементами (или переопределить существующие).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311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– первый вариант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Developer(name, skills)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.skills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skills || [];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Developer.prototype.constructor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Developer;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Developer.prototype.getSkills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.skills.join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28509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– первый вариант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"C#"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"JS"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d.greet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"Hello, my name is Alex"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d.getSkills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"C#,JS"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alert(d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"true" 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alert(d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Person);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"true"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217195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– второй вариант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Можно вместо вызова конструктора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ru-RU" sz="3200" dirty="0"/>
              <a:t> поместить в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Developer.prototype</a:t>
            </a:r>
            <a:r>
              <a:rPr lang="ru-RU" sz="3200" dirty="0"/>
              <a:t> результат вызова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3200" dirty="0"/>
              <a:t>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Developer.prototype.constructor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Developer;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69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– второй вариант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До </a:t>
            </a:r>
            <a:r>
              <a:rPr lang="en-US" sz="3200" dirty="0"/>
              <a:t>ECMAScript </a:t>
            </a:r>
            <a:r>
              <a:rPr lang="ru-RU" sz="3200" dirty="0"/>
              <a:t>5 вместо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применялось решение на основе </a:t>
            </a:r>
            <a:r>
              <a:rPr lang="ru-RU" sz="3200" i="1" dirty="0"/>
              <a:t>промежуточного конструктора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F.prototype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Developer.prototype.constructor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Developer;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8649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В конструкторе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Developer</a:t>
            </a:r>
            <a:r>
              <a:rPr lang="ru-RU" sz="3200" dirty="0"/>
              <a:t>, по сути, дублируется код конструктора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ru-RU" sz="3200" dirty="0"/>
              <a:t> (установка имени).</a:t>
            </a:r>
          </a:p>
          <a:p>
            <a:pPr lvl="0"/>
            <a:r>
              <a:rPr lang="ru-RU" sz="3200" dirty="0"/>
              <a:t>Избежать этого можно, использовав в конструкторе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Developer</a:t>
            </a:r>
            <a:r>
              <a:rPr lang="ru-RU" sz="3200" dirty="0"/>
              <a:t> косвенный вызов конструктора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Developer(name, skills)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Person.apply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arguments);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.skills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skills || [];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913975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Косвенные вызовы могут использоваться и для работы с методами прототипа базового класса: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Developer.prototype.toString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Person.prototype.greet.call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+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my skills: "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this.skills.join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4823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 вызова конструктора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1985"/>
          </a:xfrm>
        </p:spPr>
        <p:txBody>
          <a:bodyPr>
            <a:noAutofit/>
          </a:bodyPr>
          <a:lstStyle/>
          <a:p>
            <a:r>
              <a:rPr lang="ru-RU" sz="3200" dirty="0"/>
              <a:t>Любой конструктор может быть вызван как обычная функция (без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200" dirty="0"/>
              <a:t>).</a:t>
            </a:r>
            <a:r>
              <a:rPr lang="ru-RU" sz="3200" dirty="0"/>
              <a:t> Различать контекст вызова конструктора поможет следующая проверка: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Person(age)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функция вызвана как конструктор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функция вызвана как функция (без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26690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 вызова конструктора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65666" cy="4023360"/>
          </a:xfrm>
        </p:spPr>
        <p:txBody>
          <a:bodyPr>
            <a:noAutofit/>
          </a:bodyPr>
          <a:lstStyle/>
          <a:p>
            <a:r>
              <a:rPr lang="ru-RU" sz="3200" dirty="0"/>
              <a:t>Почему работает описанная проверка?</a:t>
            </a:r>
          </a:p>
          <a:p>
            <a:r>
              <a:rPr lang="ru-RU" sz="3200" dirty="0"/>
              <a:t>При вызове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выполняются следующие шаги:</a:t>
            </a:r>
            <a:endParaRPr lang="en-US" sz="3200" dirty="0"/>
          </a:p>
          <a:p>
            <a:r>
              <a:rPr lang="en-US" sz="3200" dirty="0"/>
              <a:t>1. </a:t>
            </a:r>
            <a:r>
              <a:rPr lang="ru-RU" sz="3200" dirty="0"/>
              <a:t>Создаётся объект</a:t>
            </a:r>
            <a:r>
              <a:rPr lang="en-US" sz="3200" dirty="0"/>
              <a:t>.</a:t>
            </a:r>
          </a:p>
          <a:p>
            <a:r>
              <a:rPr lang="ru-RU" sz="3200" dirty="0"/>
              <a:t>2. В прототип созданного объекта записывается значение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ru-RU" sz="3200" dirty="0"/>
              <a:t>3. И лишь затем объект передаётся в тело конструктора.</a:t>
            </a:r>
          </a:p>
        </p:txBody>
      </p:sp>
    </p:spTree>
    <p:extLst>
      <p:ext uri="{BB962C8B-B14F-4D97-AF65-F5344CB8AC3E}">
        <p14:creationId xmlns:p14="http://schemas.microsoft.com/office/powerpoint/2010/main" val="59735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 вызова конструктора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31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создание объекта независимо от способа вызова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Person(age)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код конструктора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фабрика объектов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Person(age);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39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на основе прототипов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Напоминание: поиск свойства в прототипе выполняется только при чтении.</a:t>
            </a:r>
          </a:p>
          <a:p>
            <a:pPr lvl="0"/>
            <a:r>
              <a:rPr lang="ru-RU" sz="3200" b="1" dirty="0"/>
              <a:t>Установка</a:t>
            </a:r>
            <a:r>
              <a:rPr lang="ru-RU" sz="3200" dirty="0"/>
              <a:t> свойства </a:t>
            </a:r>
            <a:r>
              <a:rPr lang="ru-RU" sz="3200" b="1" dirty="0"/>
              <a:t>всегда</a:t>
            </a:r>
            <a:r>
              <a:rPr lang="ru-RU" sz="3200" dirty="0"/>
              <a:t> происходит </a:t>
            </a:r>
            <a:r>
              <a:rPr lang="ru-RU" sz="3200" b="1" dirty="0"/>
              <a:t>в самом объекте</a:t>
            </a:r>
            <a:r>
              <a:rPr lang="ru-RU" sz="3200" dirty="0"/>
              <a:t> (если нужно, свойство создаётся).</a:t>
            </a:r>
          </a:p>
          <a:p>
            <a:pPr lvl="0"/>
            <a:endParaRPr lang="ru-RU" sz="3200" dirty="0"/>
          </a:p>
          <a:p>
            <a:pPr lvl="0"/>
            <a:r>
              <a:rPr lang="ru-RU" sz="3200" dirty="0"/>
              <a:t>Значит, прототипы не годятся для хранения изменяемых данных многих объектов. Прототипы подходят </a:t>
            </a:r>
            <a:r>
              <a:rPr lang="ru-RU" sz="3200" b="1" dirty="0">
                <a:solidFill>
                  <a:srgbClr val="0000FF"/>
                </a:solidFill>
              </a:rPr>
              <a:t>для разделения поведения</a:t>
            </a:r>
            <a:r>
              <a:rPr lang="ru-RU" sz="3200" dirty="0"/>
              <a:t> (т.е. методов)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549912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 </a:t>
            </a:r>
            <a:r>
              <a:rPr lang="en-US" dirty="0"/>
              <a:t>ECMAScript 201</a:t>
            </a:r>
            <a:r>
              <a:rPr lang="ru-RU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В </a:t>
            </a:r>
            <a:r>
              <a:rPr lang="en-US" sz="3200" dirty="0"/>
              <a:t>ES2015</a:t>
            </a:r>
            <a:r>
              <a:rPr lang="ru-RU" sz="3200" dirty="0"/>
              <a:t> появился новый</a:t>
            </a:r>
            <a:r>
              <a:rPr lang="en-US" sz="3200" dirty="0"/>
              <a:t> </a:t>
            </a:r>
            <a:r>
              <a:rPr lang="ru-RU" sz="3200" dirty="0"/>
              <a:t>синтаксис описания классов: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Название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методы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spcBef>
                <a:spcPts val="0"/>
              </a:spcBef>
              <a:buClr>
                <a:srgbClr val="1CADE4"/>
              </a:buClr>
            </a:pPr>
            <a:r>
              <a:rPr lang="ru-RU" sz="3200" dirty="0"/>
              <a:t>По сути, конструкция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3200" dirty="0"/>
              <a:t> – «синтаксический сахар» для задания конструктора и методов прототипа.</a:t>
            </a:r>
          </a:p>
        </p:txBody>
      </p:sp>
    </p:spTree>
    <p:extLst>
      <p:ext uri="{BB962C8B-B14F-4D97-AF65-F5344CB8AC3E}">
        <p14:creationId xmlns:p14="http://schemas.microsoft.com/office/powerpoint/2010/main" val="843325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класс и работа с ним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constructor(x, y)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`(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)`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Point(3, 5);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p.toString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834503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 что (примерно) превращается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Point(x, y)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здесь проверка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того, что вызов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был с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(иначе генерируется исключение </a:t>
            </a:r>
            <a:r>
              <a:rPr lang="en-US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TypeError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Point.prototype.toString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'('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')'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78590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конструкции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Конструктор нельзя вызвать без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sz="3000" dirty="0"/>
              <a:t>, иначе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ru-RU" sz="3000" dirty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Объявление класса ведёт себя как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ru-RU" sz="3000" dirty="0"/>
              <a:t>. Оно видно только в текущем блоке и только в коде, который находится ниже объявления.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Методы внутри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3000" dirty="0"/>
              <a:t> являются методами объекта (см. </a:t>
            </a:r>
            <a:r>
              <a:rPr lang="ru-RU" sz="3000" i="1" dirty="0"/>
              <a:t>методы объекта в литерале объекта</a:t>
            </a:r>
            <a:r>
              <a:rPr lang="ru-RU" sz="3000" dirty="0"/>
              <a:t>)</a:t>
            </a:r>
            <a:r>
              <a:rPr lang="en-US" sz="3000" dirty="0"/>
              <a:t>.</a:t>
            </a:r>
            <a:endParaRPr lang="ru-RU" sz="3000" dirty="0"/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Все методы работают в строгом режиме.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Все методы </a:t>
            </a:r>
            <a:r>
              <a:rPr lang="ru-RU" sz="3000" b="1" dirty="0"/>
              <a:t>не</a:t>
            </a:r>
            <a:r>
              <a:rPr lang="ru-RU" sz="3000" dirty="0"/>
              <a:t> перечислимы в цикле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ru-RU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5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 </a:t>
            </a:r>
            <a:r>
              <a:rPr lang="en-US" dirty="0"/>
              <a:t>ECMAScript 201</a:t>
            </a:r>
            <a:r>
              <a:rPr lang="ru-RU" dirty="0"/>
              <a:t>5</a:t>
            </a:r>
            <a:r>
              <a:rPr lang="en-US" dirty="0"/>
              <a:t> – </a:t>
            </a:r>
            <a:r>
              <a:rPr lang="ru-RU" dirty="0"/>
              <a:t>нюансы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Классы не могут содержать обычных свойств. Но в классе можно описать </a:t>
            </a:r>
            <a:r>
              <a:rPr lang="ru-RU" sz="3200" i="1" dirty="0"/>
              <a:t>методы</a:t>
            </a:r>
            <a:r>
              <a:rPr lang="ru-RU" sz="3200" dirty="0"/>
              <a:t> чтения и записи свойств.</a:t>
            </a:r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Также для имён методов разрешено использовать выражения в квадратных скобках (как в литералах объектов).</a:t>
            </a:r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*)</a:t>
            </a:r>
            <a:r>
              <a:rPr lang="ru-RU" sz="3000" dirty="0"/>
              <a:t> </a:t>
            </a:r>
            <a:r>
              <a:rPr lang="ru-RU" sz="3000" u="sng" dirty="0">
                <a:solidFill>
                  <a:schemeClr val="tx1"/>
                </a:solidFill>
                <a:hlinkClick r:id="rId3"/>
              </a:rPr>
              <a:t>http://www.2ality.com/2016/01/private-data-classes.html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350171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 </a:t>
            </a:r>
            <a:r>
              <a:rPr lang="en-US" dirty="0"/>
              <a:t>ECMAScript 201</a:t>
            </a:r>
            <a:r>
              <a:rPr lang="ru-RU" dirty="0"/>
              <a:t>5</a:t>
            </a:r>
            <a:r>
              <a:rPr lang="en-US" dirty="0"/>
              <a:t> – </a:t>
            </a:r>
            <a:r>
              <a:rPr lang="ru-RU" dirty="0"/>
              <a:t>нюансы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constructor(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get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toUpperCase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()]() {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"PASSED!"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Volosevich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u.TEST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97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элементы (</a:t>
            </a:r>
            <a:r>
              <a:rPr lang="en-US" dirty="0"/>
              <a:t>ES2015)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В </a:t>
            </a:r>
            <a:r>
              <a:rPr lang="en-US" sz="3200" dirty="0"/>
              <a:t>ES2015 </a:t>
            </a:r>
            <a:r>
              <a:rPr lang="ru-RU" sz="3200" dirty="0"/>
              <a:t>статические элементы «новых» классов объявляются с модификатором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3200" dirty="0"/>
              <a:t>.</a:t>
            </a:r>
            <a:endParaRPr lang="ru-RU" sz="3200" dirty="0"/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По сути, речь идёт о добавлении свойств к объекту, описывающему функцию-конструктор.</a:t>
            </a:r>
          </a:p>
        </p:txBody>
      </p:sp>
    </p:spTree>
    <p:extLst>
      <p:ext uri="{BB962C8B-B14F-4D97-AF65-F5344CB8AC3E}">
        <p14:creationId xmlns:p14="http://schemas.microsoft.com/office/powerpoint/2010/main" val="144635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элементы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constructor(x, y)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createPoint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Point(x, 0);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 Zero()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Point(0, 0);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`(</a:t>
            </a:r>
            <a:r>
              <a:rPr lang="en-US" sz="1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8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)`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работа со статическими элементами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Point.createPoint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Point.Zero.toString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24295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классов (</a:t>
            </a:r>
            <a:r>
              <a:rPr lang="en-US" dirty="0"/>
              <a:t>ES2015)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Конструкция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3200" dirty="0"/>
              <a:t> </a:t>
            </a:r>
            <a:r>
              <a:rPr lang="ru-RU" sz="3200" dirty="0"/>
              <a:t>позволяет указать </a:t>
            </a:r>
            <a:r>
              <a:rPr lang="ru-RU" sz="3200" b="1" dirty="0"/>
              <a:t>базовый класс</a:t>
            </a:r>
            <a:r>
              <a:rPr lang="en-US" sz="3200" dirty="0"/>
              <a:t> </a:t>
            </a:r>
            <a:r>
              <a:rPr lang="ru-RU" sz="3200" dirty="0"/>
              <a:t>при помощи ключевого слова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sz="3200" dirty="0"/>
              <a:t>. При этом </a:t>
            </a:r>
            <a:r>
              <a:rPr lang="ru-RU" sz="3200" b="1" dirty="0"/>
              <a:t>наследник</a:t>
            </a:r>
            <a:r>
              <a:rPr lang="ru-RU" sz="3200" dirty="0"/>
              <a:t> получает доступ к методам базового класса.</a:t>
            </a:r>
          </a:p>
          <a:p>
            <a:pPr lvl="0">
              <a:buClr>
                <a:srgbClr val="1CADE4"/>
              </a:buClr>
            </a:pPr>
            <a:r>
              <a:rPr lang="ru-RU" sz="3200" dirty="0"/>
              <a:t>В конструкторе и методах наследника доступ к предку можно получить при помощи ключевого слова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3200" dirty="0"/>
              <a:t>.</a:t>
            </a: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b="1" dirty="0"/>
              <a:t>Внимание</a:t>
            </a:r>
            <a:r>
              <a:rPr lang="ru-RU" sz="3200" dirty="0"/>
              <a:t>: в конструкторе наследника </a:t>
            </a:r>
            <a:r>
              <a:rPr lang="ru-RU" sz="3200" b="1" dirty="0"/>
              <a:t>должен</a:t>
            </a:r>
            <a:r>
              <a:rPr lang="ru-RU" sz="3200" dirty="0"/>
              <a:t> быть вызов конструктора предка через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, и этот вызов должен предварять обращение к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64157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классов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это будет базовый класс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constructor(x, y)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`(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)`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974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прототипа: случай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pPr lvl="0"/>
            <a:r>
              <a:rPr lang="ru-RU" sz="3200" dirty="0"/>
              <a:t>Если объект создаётся при помощи литерала объекта, его прототипом будет объект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Object.prototype</a:t>
            </a:r>
            <a:r>
              <a:rPr lang="en-US" sz="3200" dirty="0"/>
              <a:t>:</a:t>
            </a:r>
            <a:endParaRPr lang="ru-RU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x: 1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proto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Object.getPrototypeOf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alert(proto ==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Object.prototype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"true"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8751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классов –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класс-наследник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ColorPoint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constructor(x, y, color)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6572793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</a:t>
            </a:r>
            <a:r>
              <a:rPr lang="ru-RU" dirty="0"/>
              <a:t> в литералах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Конструкция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3200" dirty="0"/>
              <a:t> </a:t>
            </a:r>
            <a:r>
              <a:rPr lang="ru-RU" sz="3200" dirty="0"/>
              <a:t>работает не только в классах, но и в литералах объектов (но только для </a:t>
            </a:r>
            <a:r>
              <a:rPr lang="ru-RU" sz="3200" i="1" dirty="0"/>
              <a:t>методов объектов</a:t>
            </a:r>
            <a:r>
              <a:rPr lang="ru-RU" sz="3200" dirty="0"/>
              <a:t>).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walk() { alert(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"I'm walking"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rabbit =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__proto__: animal,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установка прототипа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walk() {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.walk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rabbit.walk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58570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</a:t>
            </a:r>
            <a:r>
              <a:rPr lang="ru-RU" dirty="0"/>
              <a:t> в литералах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Как и почему работает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3200" dirty="0"/>
              <a:t> </a:t>
            </a:r>
            <a:r>
              <a:rPr lang="ru-RU" sz="3200" dirty="0"/>
              <a:t>в методах объектов?</a:t>
            </a:r>
            <a:endParaRPr lang="en-US" sz="3200" dirty="0"/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Напомним, что метод объект (и только он) имеет внутренний атрибут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</a:t>
            </a:r>
            <a:r>
              <a:rPr lang="en-US" sz="3200" dirty="0"/>
              <a:t> – </a:t>
            </a:r>
            <a:r>
              <a:rPr lang="ru-RU" sz="3200" dirty="0"/>
              <a:t>ссылка на объект, которому метод принадлежит.</a:t>
            </a:r>
            <a:endParaRPr lang="en-US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Запись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.walk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 эквивалентна</a:t>
            </a:r>
            <a:endParaRPr lang="en-US" sz="3200" dirty="0"/>
          </a:p>
          <a:p>
            <a:pPr lvl="0"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.__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proto__.walk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70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без явного конструктор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В конструкции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3200" dirty="0"/>
              <a:t> </a:t>
            </a:r>
            <a:r>
              <a:rPr lang="ru-RU" sz="3200" dirty="0"/>
              <a:t>можно не задавать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ru-RU" sz="3200" dirty="0"/>
              <a:t>. В классах без предка это эквивалентно объявлению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constructor() {}</a:t>
            </a:r>
          </a:p>
          <a:p>
            <a:pPr lvl="0">
              <a:spcBef>
                <a:spcPts val="3000"/>
              </a:spcBef>
              <a:buClr>
                <a:srgbClr val="1CADE4"/>
              </a:buClr>
            </a:pPr>
            <a:r>
              <a:rPr lang="ru-RU" sz="3200" dirty="0"/>
              <a:t>В класса-наследниках отсутствие конструктора равносильно такому объявлению: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constructor(...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(...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3626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прототипа: случай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Если объект создаётся при помощи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, его прототип – это первый аргумент данного метода</a:t>
            </a:r>
            <a:r>
              <a:rPr lang="en-US" sz="3200" dirty="0"/>
              <a:t>:</a:t>
            </a:r>
            <a:endParaRPr lang="ru-RU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{ x: 1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o1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Object.getPrototypeOf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(o1)==p);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"true"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o2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Object.getPrototypeOf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(o2)==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"true"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2453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прототипа: случай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Если объект создаётся оператором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200" dirty="0"/>
              <a:t>,</a:t>
            </a:r>
            <a:r>
              <a:rPr lang="ru-RU" sz="3200" dirty="0"/>
              <a:t> его прототипом будет значение свойства 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sz="3200" dirty="0"/>
              <a:t> </a:t>
            </a:r>
            <a:r>
              <a:rPr lang="ru-RU" sz="3200" dirty="0"/>
              <a:t>конструктора.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x: 1 };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это будет прототип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F.prototype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установили прототип у функции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Object.getPrototypeOf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proto);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"true"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Внимание:</a:t>
            </a:r>
            <a:r>
              <a:rPr lang="en-US" dirty="0"/>
              <a:t> prototype </a:t>
            </a:r>
            <a:r>
              <a:rPr lang="ru-RU" dirty="0"/>
              <a:t>и </a:t>
            </a:r>
            <a:r>
              <a:rPr lang="en-US" dirty="0"/>
              <a:t>[[Prototype]]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Сейчас было рассмотрено свойство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sz="3200" dirty="0"/>
              <a:t> </a:t>
            </a:r>
            <a:r>
              <a:rPr lang="ru-RU" sz="3200" dirty="0"/>
              <a:t>функции.</a:t>
            </a:r>
          </a:p>
          <a:p>
            <a:r>
              <a:rPr lang="ru-RU" sz="3200" dirty="0"/>
              <a:t>Любая функция – это объект, а значит у функции есть прототип (и он хранится в атрибуте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[[Prototype]]</a:t>
            </a:r>
            <a:r>
              <a:rPr lang="ru-RU" sz="3200" dirty="0"/>
              <a:t>).</a:t>
            </a:r>
          </a:p>
          <a:p>
            <a:endParaRPr lang="ru-RU" sz="3200" dirty="0"/>
          </a:p>
          <a:p>
            <a:r>
              <a:rPr lang="ru-RU" sz="3200" u="sng" dirty="0"/>
              <a:t>Важно: прототип функции и значение её свойства </a:t>
            </a:r>
            <a:r>
              <a:rPr lang="en-US" sz="2800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sz="3200" u="sng" dirty="0"/>
              <a:t> – </a:t>
            </a:r>
            <a:r>
              <a:rPr lang="ru-RU" sz="3200" u="sng" dirty="0"/>
              <a:t>это, вообще говоря, </a:t>
            </a:r>
            <a:r>
              <a:rPr lang="ru-RU" sz="3200" b="1" u="sng" dirty="0"/>
              <a:t>разные объекты</a:t>
            </a:r>
            <a:r>
              <a:rPr lang="ru-RU" sz="3200" u="sng" dirty="0"/>
              <a:t>.</a:t>
            </a:r>
          </a:p>
          <a:p>
            <a:pPr>
              <a:spcBef>
                <a:spcPts val="2400"/>
              </a:spcBef>
            </a:pPr>
            <a:r>
              <a:rPr lang="ru-RU" sz="3200" dirty="0"/>
              <a:t>*) совпадения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[[Prototype]]</a:t>
            </a:r>
            <a:r>
              <a:rPr lang="en-US" sz="3200" dirty="0"/>
              <a:t> </a:t>
            </a:r>
            <a:r>
              <a:rPr lang="ru-RU" sz="3200" dirty="0"/>
              <a:t>возможны</a:t>
            </a:r>
          </a:p>
        </p:txBody>
      </p:sp>
    </p:spTree>
    <p:extLst>
      <p:ext uri="{BB962C8B-B14F-4D97-AF65-F5344CB8AC3E}">
        <p14:creationId xmlns:p14="http://schemas.microsoft.com/office/powerpoint/2010/main" val="36871663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3608</Words>
  <Application>Microsoft Office PowerPoint</Application>
  <PresentationFormat>Широкоэкранный</PresentationFormat>
  <Paragraphs>516</Paragraphs>
  <Slides>63</Slides>
  <Notes>15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8" baseType="lpstr">
      <vt:lpstr>Calibri</vt:lpstr>
      <vt:lpstr>Calibri Light</vt:lpstr>
      <vt:lpstr>Consolas</vt:lpstr>
      <vt:lpstr>Wingdings</vt:lpstr>
      <vt:lpstr>Retrospect</vt:lpstr>
      <vt:lpstr>Modern JavaScript</vt:lpstr>
      <vt:lpstr>Темы занятия</vt:lpstr>
      <vt:lpstr>Прототипы</vt:lpstr>
      <vt:lpstr>Наследование на основе прототипов</vt:lpstr>
      <vt:lpstr>Наследование на основе прототипов</vt:lpstr>
      <vt:lpstr>Установка прототипа: случай 1</vt:lpstr>
      <vt:lpstr>Установка прототипа: случай 2</vt:lpstr>
      <vt:lpstr>Установка прототипа: случай 3</vt:lpstr>
      <vt:lpstr>Внимание: prototype и [[Prototype]]</vt:lpstr>
      <vt:lpstr>Установка прототипа: случай 4</vt:lpstr>
      <vt:lpstr>Установка прототипа: случай 5</vt:lpstr>
      <vt:lpstr>Объект Object.prototype</vt:lpstr>
      <vt:lpstr>Свойства Object.prototype</vt:lpstr>
      <vt:lpstr>Объект Object.prototype – атрибуты</vt:lpstr>
      <vt:lpstr>Конструкторы</vt:lpstr>
      <vt:lpstr>Конструкторы – типовой сценарий</vt:lpstr>
      <vt:lpstr>Конструкторы – пример</vt:lpstr>
      <vt:lpstr>Конструкторы – пример</vt:lpstr>
      <vt:lpstr>Конструкторы</vt:lpstr>
      <vt:lpstr>Свойство constructor</vt:lpstr>
      <vt:lpstr>Свойство constructor</vt:lpstr>
      <vt:lpstr>Презентация PowerPoint</vt:lpstr>
      <vt:lpstr>Шаблоны классического ООП</vt:lpstr>
      <vt:lpstr>Статические свойства и методы</vt:lpstr>
      <vt:lpstr>Константы класса</vt:lpstr>
      <vt:lpstr>Закрытые поля в литерале</vt:lpstr>
      <vt:lpstr>Закрытые поля в литерале</vt:lpstr>
      <vt:lpstr>Закрытые поля в конструкторе</vt:lpstr>
      <vt:lpstr>Закрытые поля в конструкторе</vt:lpstr>
      <vt:lpstr>Закрытые поля в конструкторе</vt:lpstr>
      <vt:lpstr>Описание конструктора в модуле</vt:lpstr>
      <vt:lpstr>Описание конструктора в модуле</vt:lpstr>
      <vt:lpstr>Описание конструктора в модуле</vt:lpstr>
      <vt:lpstr>Описание конструктора в модуле</vt:lpstr>
      <vt:lpstr>Примеси (mixins)</vt:lpstr>
      <vt:lpstr>Примеси – функция копирования</vt:lpstr>
      <vt:lpstr>Множественное наследование</vt:lpstr>
      <vt:lpstr>Наследование</vt:lpstr>
      <vt:lpstr>Наследование</vt:lpstr>
      <vt:lpstr>Наследование – первый вариант</vt:lpstr>
      <vt:lpstr>Наследование – первый вариант</vt:lpstr>
      <vt:lpstr>Наследование – первый вариант</vt:lpstr>
      <vt:lpstr>Наследование – второй вариант</vt:lpstr>
      <vt:lpstr>Наследование – второй вариант</vt:lpstr>
      <vt:lpstr>Наследование</vt:lpstr>
      <vt:lpstr>Наследование</vt:lpstr>
      <vt:lpstr>Контекст вызова конструктора</vt:lpstr>
      <vt:lpstr>Контекст вызова конструктора</vt:lpstr>
      <vt:lpstr>Контекст вызова конструктора</vt:lpstr>
      <vt:lpstr>Классы в ECMAScript 2015</vt:lpstr>
      <vt:lpstr>Пример: класс и работа с ним</vt:lpstr>
      <vt:lpstr>Во что (примерно) превращается class</vt:lpstr>
      <vt:lpstr>Особенности конструкции class</vt:lpstr>
      <vt:lpstr>Классы в ECMAScript 2015 – нюансы</vt:lpstr>
      <vt:lpstr>Классы в ECMAScript 2015 – нюансы</vt:lpstr>
      <vt:lpstr>Статические элементы (ES2015)</vt:lpstr>
      <vt:lpstr>Статические элементы – пример</vt:lpstr>
      <vt:lpstr>Наследование классов (ES2015)</vt:lpstr>
      <vt:lpstr>Наследование классов – пример</vt:lpstr>
      <vt:lpstr>Наследование классов – пример</vt:lpstr>
      <vt:lpstr>super в литералах</vt:lpstr>
      <vt:lpstr>super в литералах</vt:lpstr>
      <vt:lpstr>Класс без явного конструктор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2016-09-20T20:31:26Z</dcterms:created>
  <dcterms:modified xsi:type="dcterms:W3CDTF">2018-06-14T08:32:08Z</dcterms:modified>
</cp:coreProperties>
</file>