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80" r:id="rId2"/>
    <p:sldId id="435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4" autoAdjust="0"/>
  </p:normalViewPr>
  <p:slideViewPr>
    <p:cSldViewPr snapToGrid="0">
      <p:cViewPr varScale="1">
        <p:scale>
          <a:sx n="103" d="100"/>
          <a:sy n="103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Проанализируйте, какой код</a:t>
            </a:r>
            <a:r>
              <a:rPr lang="ru-RU" baseline="0" dirty="0"/>
              <a:t> генерирует </a:t>
            </a:r>
            <a:r>
              <a:rPr lang="en-US" baseline="0" dirty="0"/>
              <a:t>babel </a:t>
            </a:r>
            <a:r>
              <a:rPr lang="ru-RU" baseline="0" dirty="0"/>
              <a:t>для генератора.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0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Проанализируйте, какой код</a:t>
            </a:r>
            <a:r>
              <a:rPr lang="ru-RU" baseline="0" dirty="0"/>
              <a:t> генерирует </a:t>
            </a:r>
            <a:r>
              <a:rPr lang="en-US" baseline="0" dirty="0"/>
              <a:t>babel </a:t>
            </a:r>
            <a:r>
              <a:rPr lang="ru-RU" baseline="0" dirty="0"/>
              <a:t>для генератора.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3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  <a:r>
              <a:rPr lang="ru-RU" baseline="0" dirty="0"/>
              <a:t> </a:t>
            </a:r>
            <a:r>
              <a:rPr lang="en-US" baseline="0" dirty="0"/>
              <a:t>Observable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9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9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3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8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3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Особенность</a:t>
            </a:r>
            <a:r>
              <a:rPr lang="ru-RU" baseline="0" dirty="0"/>
              <a:t>: алгоритм проверки ключей на равенство изменить нельзя!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0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5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1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2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2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6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3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0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4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8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9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(*) </a:t>
            </a:r>
            <a:r>
              <a:rPr lang="ru-RU" dirty="0"/>
              <a:t>Не любой </a:t>
            </a:r>
            <a:r>
              <a:rPr lang="ru-RU" dirty="0">
                <a:sym typeface="Wingdings" panose="05000000000000000000" pitchFamily="2" charset="2"/>
              </a:rPr>
              <a:t> Исключение</a:t>
            </a:r>
            <a:r>
              <a:rPr lang="ru-RU" baseline="0" dirty="0">
                <a:sym typeface="Wingdings" panose="05000000000000000000" pitchFamily="2" charset="2"/>
              </a:rPr>
              <a:t> – методы работающие с 8 битами. Для них порядок байт не указывается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Последний аргумент для методов записи или чтения – опционален и по умолчанию</a:t>
            </a:r>
            <a:r>
              <a:rPr lang="ru-RU" baseline="0" dirty="0"/>
              <a:t> это </a:t>
            </a:r>
            <a:r>
              <a:rPr lang="en-US" baseline="0" dirty="0"/>
              <a:t>false (</a:t>
            </a:r>
            <a:r>
              <a:rPr lang="ru-RU" baseline="0" dirty="0"/>
              <a:t>т.е. </a:t>
            </a:r>
            <a:r>
              <a:rPr lang="en-US" sz="1200" dirty="0"/>
              <a:t>big-endian</a:t>
            </a:r>
            <a:r>
              <a:rPr lang="ru-RU" baseline="0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</a:t>
            </a:r>
            <a:r>
              <a:rPr lang="ru-RU" baseline="0" dirty="0"/>
              <a:t> порядок байтов читаем тут:</a:t>
            </a:r>
          </a:p>
          <a:p>
            <a:r>
              <a:rPr lang="en-US" dirty="0"/>
              <a:t>https://www.wikiwand.com/ru/%D0%9F%D0%BE%D1%80%D1%8F%D0%B4%D0%BE%D0%BA_%D0%B1%D0%B0%D0%B9%D1%82%D0%BE%D0%B2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7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2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2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Подробно</a:t>
            </a:r>
            <a:r>
              <a:rPr lang="ru-RU" baseline="0" dirty="0"/>
              <a:t> про генераторы:</a:t>
            </a:r>
          </a:p>
          <a:p>
            <a:r>
              <a:rPr lang="en-US" baseline="0" dirty="0"/>
              <a:t>http://exploringjs.com/es6/ch_generators.html</a:t>
            </a:r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Генераторы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i="1" dirty="0"/>
              <a:t>Генератор</a:t>
            </a:r>
            <a:r>
              <a:rPr lang="ru-RU" sz="3200" dirty="0"/>
              <a:t> – особая разновидность функции.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Генератор может приостановить своё выполнение, вернуть промежуточный результат и возобновить выполнение позже, в произвольный момент времени.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Для чего нужны? Упростить реализацию итераторов!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93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Генераторы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Для объявления генератора используется новая синтаксическая конструкция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3200" dirty="0"/>
              <a:t> (функция со звёздочкой). Её называют </a:t>
            </a:r>
            <a:r>
              <a:rPr lang="ru-RU" sz="3200" i="1" dirty="0"/>
              <a:t>функция-генератор</a:t>
            </a:r>
            <a:r>
              <a:rPr lang="ru-RU" sz="3200" dirty="0"/>
              <a:t> (</a:t>
            </a:r>
            <a:r>
              <a:rPr lang="ru-RU" sz="3200" dirty="0" err="1"/>
              <a:t>generator</a:t>
            </a:r>
            <a:r>
              <a:rPr lang="ru-RU" sz="3200" dirty="0"/>
              <a:t> </a:t>
            </a:r>
            <a:r>
              <a:rPr lang="ru-RU" sz="3200" dirty="0" err="1"/>
              <a:t>function</a:t>
            </a:r>
            <a:r>
              <a:rPr lang="ru-RU" sz="3200" dirty="0"/>
              <a:t>). Звёздочку ставим или после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3200" dirty="0"/>
              <a:t>, </a:t>
            </a:r>
            <a:r>
              <a:rPr lang="ru-RU" sz="3200" dirty="0"/>
              <a:t>или перед именем функции (хорошо для методов объектов).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Для возврата промежуточного результата в функции-генераторе используется оператор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200" dirty="0"/>
              <a:t> (инструкция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ru-RU" sz="3200" dirty="0"/>
              <a:t>тоже может использоваться – в особых случаях).</a:t>
            </a:r>
          </a:p>
        </p:txBody>
      </p:sp>
    </p:spTree>
    <p:extLst>
      <p:ext uri="{BB962C8B-B14F-4D97-AF65-F5344CB8AC3E}">
        <p14:creationId xmlns:p14="http://schemas.microsoft.com/office/powerpoint/2010/main" val="369300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простейшего генератора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numbers()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083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 генератора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Вызов функции-генератора возвращает итератор: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numbers();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step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iter.next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step.value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step.done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1 false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iter.next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step.value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step.done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2 false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iter.next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step.value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step.done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3 false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iter.next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step.value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step.done</a:t>
            </a:r>
            <a:r>
              <a:rPr lang="en-US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undefined true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или так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numbers())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8857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генератора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 = 0, cur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pre, cur ] = [ cur, pre + cur 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&gt; 100)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37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генераторов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Если один генератор включает вызовы других генераторов, получаем </a:t>
            </a:r>
            <a:r>
              <a:rPr lang="ru-RU" sz="3200" i="1" dirty="0"/>
              <a:t>композицию генераторов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Выражение вида</a:t>
            </a: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вызов-генератора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делегирует получение значений другому генератору.</a:t>
            </a:r>
          </a:p>
        </p:txBody>
      </p:sp>
    </p:spTree>
    <p:extLst>
      <p:ext uri="{BB962C8B-B14F-4D97-AF65-F5344CB8AC3E}">
        <p14:creationId xmlns:p14="http://schemas.microsoft.com/office/powerpoint/2010/main" val="271442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генераторов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range(start, end)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start;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end;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sequence()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range(0, 3);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range(7, 9);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sequence())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alert(num);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1 2 3 7 8 9 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214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значений в генератор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556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Этот вызов делает следующее: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Возвращает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3000" dirty="0"/>
              <a:t> во внешний код, приостанавливая выполнение генератора.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Внешний код может обработать значение и затем вызвать метод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</a:t>
            </a:r>
            <a:r>
              <a:rPr lang="ru-RU" sz="3000" b="1" dirty="0"/>
              <a:t>с аргументом</a:t>
            </a:r>
            <a:r>
              <a:rPr lang="ru-RU" sz="3000" dirty="0"/>
              <a:t>: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erator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/>
              <a:t>.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ru-RU" sz="3000" dirty="0"/>
              <a:t>Генератор продолжит выполнение, аргумент</a:t>
            </a:r>
            <a:r>
              <a:rPr lang="en-US" sz="3000" dirty="0"/>
              <a:t> </a:t>
            </a:r>
            <a:r>
              <a:rPr lang="ru-RU" sz="3000" dirty="0"/>
              <a:t>метода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будет возвращён как результат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 и записан в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57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значений в генератор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158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gen()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ask1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+ 2?"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alert(ask1);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ask2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 * 3?"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alert(ask2);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generator = gen();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generator.next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().value );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"2 + 2?"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generator.next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(4).value 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"3 * 3?"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generator.next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(9).done );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703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примера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158"/>
            <a:ext cx="10058400" cy="4335258"/>
          </a:xfrm>
        </p:spPr>
        <p:txBody>
          <a:bodyPr>
            <a:noAutofit/>
          </a:bodyPr>
          <a:lstStyle/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Первый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начинает выполнение. Оно доходит до первого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.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Результат возвращается во внешний код.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Второй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r>
              <a:rPr lang="ru-RU" sz="3000" dirty="0"/>
              <a:t> передаёт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3000" dirty="0"/>
              <a:t> обратно в генератор как результат первого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 и возобновляет выполнение.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Выполнение доходит до второго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, который станет результатом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r>
              <a:rPr lang="ru-RU" sz="3000" dirty="0"/>
              <a:t>.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Третий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  <a:r>
              <a:rPr lang="ru-RU" sz="3000" dirty="0"/>
              <a:t> передаёт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ru-RU" sz="3000" dirty="0"/>
              <a:t> в генератор как результат второго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 и возобновляет выполнение, которое завершается окончанием функции, так что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8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/>
          </a:bodyPr>
          <a:lstStyle/>
          <a:p>
            <a:r>
              <a:rPr lang="ru-RU" sz="3200" dirty="0">
                <a:hlinkClick r:id="rId2" action="ppaction://hlinksldjump"/>
              </a:rPr>
              <a:t>Итерируемые объекты и итераторы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Генераторы</a:t>
            </a:r>
            <a:endParaRPr lang="en-US" sz="3200" dirty="0"/>
          </a:p>
          <a:p>
            <a:r>
              <a:rPr lang="ru-RU" sz="3200" dirty="0">
                <a:hlinkClick r:id="" action="ppaction://noaction"/>
              </a:rPr>
              <a:t>Коллекции </a:t>
            </a:r>
            <a:r>
              <a:rPr lang="en-US" sz="3200" dirty="0">
                <a:hlinkClick r:id="" action="ppaction://noaction"/>
              </a:rPr>
              <a:t>Map, Set, </a:t>
            </a:r>
            <a:r>
              <a:rPr lang="en-US" sz="3200" dirty="0" err="1">
                <a:hlinkClick r:id="" action="ppaction://noaction"/>
              </a:rPr>
              <a:t>WeakMap</a:t>
            </a:r>
            <a:r>
              <a:rPr lang="en-US" sz="3200" dirty="0">
                <a:hlinkClick r:id="" action="ppaction://noaction"/>
              </a:rPr>
              <a:t> </a:t>
            </a:r>
            <a:r>
              <a:rPr lang="ru-RU" sz="3200" dirty="0">
                <a:hlinkClick r:id="" action="ppaction://noaction"/>
              </a:rPr>
              <a:t>и </a:t>
            </a:r>
            <a:r>
              <a:rPr lang="en-US" sz="3200" dirty="0" err="1">
                <a:hlinkClick r:id="" action="ppaction://noaction"/>
              </a:rPr>
              <a:t>WeakSet</a:t>
            </a:r>
            <a:endParaRPr lang="ru-RU" sz="3200" dirty="0"/>
          </a:p>
          <a:p>
            <a:r>
              <a:rPr lang="ru-RU" sz="3200" dirty="0">
                <a:hlinkClick r:id="" action="ppaction://noaction"/>
              </a:rPr>
              <a:t>Буферные и типизированные массивы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161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Прекращение работы генератора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556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Пусть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это генератор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 = gen()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Вызов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заставит генератор остановиться на следующем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вернув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инструкция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встретилась в самом генераторе, она также прекращает его работу. Значение, возвращённое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не учитывается в цикле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22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Прекращение работы</a:t>
            </a:r>
            <a:r>
              <a:rPr lang="en-US" dirty="0"/>
              <a:t> – </a:t>
            </a:r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158"/>
            <a:ext cx="1019556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numbers()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numbers();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step1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(step1));</a:t>
            </a:r>
            <a:r>
              <a:rPr lang="ru-RU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{value: 1, done: false}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step2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(step2));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{value: 10, done: true}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step3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(step3));</a:t>
            </a:r>
            <a:r>
              <a:rPr lang="ru-RU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{done: true}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274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Прекращение работы</a:t>
            </a:r>
            <a:r>
              <a:rPr lang="en-US" dirty="0"/>
              <a:t> – </a:t>
            </a:r>
            <a:r>
              <a:rPr lang="ru-RU" dirty="0"/>
              <a:t>пример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158"/>
            <a:ext cx="1019556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numbers()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numbers();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step1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(step1));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{value: 1, done: false}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step2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(step2));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{value: 20, done: true}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step3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(step3));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{done: true}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(и всё - одна итерация!)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23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в генератор исключения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556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Пусть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gen()</a:t>
            </a:r>
            <a:r>
              <a:rPr lang="en-US" sz="3200" dirty="0"/>
              <a:t> – </a:t>
            </a:r>
            <a:r>
              <a:rPr lang="ru-RU" sz="3200" dirty="0"/>
              <a:t>это генератор</a:t>
            </a:r>
            <a:r>
              <a:rPr lang="en-US" sz="3200" dirty="0"/>
              <a:t>, </a:t>
            </a: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gen()</a:t>
            </a:r>
            <a:r>
              <a:rPr lang="en-US" sz="3200"/>
              <a:t>.</a:t>
            </a:r>
            <a:endParaRPr lang="en-US" sz="3200" dirty="0"/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Вызов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generator.throw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</a:t>
            </a:r>
            <a:r>
              <a:rPr lang="en-US" sz="3200" dirty="0"/>
              <a:t> </a:t>
            </a:r>
            <a:r>
              <a:rPr lang="ru-RU" sz="3200" dirty="0"/>
              <a:t>передаст в генератор исключение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en-US" sz="3200" dirty="0"/>
              <a:t>. </a:t>
            </a:r>
            <a:r>
              <a:rPr lang="ru-RU" sz="3200" dirty="0"/>
              <a:t>Это</a:t>
            </a:r>
            <a:r>
              <a:rPr lang="en-US" sz="3200" dirty="0"/>
              <a:t> </a:t>
            </a:r>
            <a:r>
              <a:rPr lang="ru-RU" sz="3200" dirty="0"/>
              <a:t>исключение можно отловить в генераторе при помощи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07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исключения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556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gen()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+ 2?"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"Never see, if exception"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alert(e);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ошибку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generator = gen();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question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generator.next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().value;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generator.throw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answer"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68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0696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sz="3200" dirty="0"/>
              <a:t> – это коллекция для хранения пар «</a:t>
            </a:r>
            <a:r>
              <a:rPr lang="ru-RU" sz="3200" i="1" dirty="0"/>
              <a:t>ключ-значение</a:t>
            </a:r>
            <a:r>
              <a:rPr lang="ru-RU" sz="3200" dirty="0"/>
              <a:t>». Ключ может быть абсолютно любым. Ключи сохраняются как есть, без преобразования типов (напоминание: в объекте ключами могут быть только строки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symbol</a:t>
            </a:r>
            <a:r>
              <a:rPr lang="ru-RU" sz="3200" dirty="0"/>
              <a:t>).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Проверка ключей на равенство выполняется при помощи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Object.is()</a:t>
            </a:r>
            <a:r>
              <a:rPr lang="en-US" sz="3200" dirty="0"/>
              <a:t> (</a:t>
            </a:r>
            <a:r>
              <a:rPr lang="ru-RU" sz="3200" dirty="0"/>
              <a:t>в частности,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3200" dirty="0"/>
              <a:t> </a:t>
            </a:r>
            <a:r>
              <a:rPr lang="ru-RU" sz="3200" dirty="0"/>
              <a:t>считается равным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882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и методы </a:t>
            </a:r>
            <a:r>
              <a:rPr lang="en-US" dirty="0"/>
              <a:t>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35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Количество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пар в экземпляре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Удаляет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все пары из экземпляра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Пытается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у</a:t>
                      </a: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далить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пару по ключу. Возвращает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если пара была в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entries()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из массивов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0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ключ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20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 пар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Выполняет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аргумент-функцию для каждой пары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Получает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элемент по ключу (нет ключа – возвращает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undefined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Проверяет,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есть ли ключ в экземпляре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ключей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 пар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Устанавливает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значение для ключа и возвращает экземпляр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значений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 пар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Итератор</a:t>
                      </a:r>
                      <a:endParaRPr lang="en-US" sz="200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Итератор из массивов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0" lang="ru-RU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ключ</a:t>
                      </a: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ru-RU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 порядке вставки пар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69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Map – </a:t>
            </a:r>
            <a:r>
              <a:rPr lang="ru-RU" dirty="0"/>
              <a:t>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ключ - строка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ключ - число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ключ - </a:t>
            </a:r>
            <a:r>
              <a:rPr lang="ru-RU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булевое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значение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–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пар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обычном объекте это было бы одно и то же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map.get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map.get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map.has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9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Map</a:t>
            </a:r>
            <a:r>
              <a:rPr lang="ru-RU" dirty="0"/>
              <a:t> </a:t>
            </a:r>
            <a:r>
              <a:rPr lang="ru-RU"/>
              <a:t>– 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аргументом конструктора может быть итерируемый набор пар (+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Object.entries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Map([[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[1,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ключ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a Number"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цепочка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).set(2,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перебор пар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[key, value]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 alert(key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перебор пар (альтернатива)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[key, value]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map.entries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alert(key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перебор ключей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map.keys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alert(key);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перебор значений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alert(value);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((value, key, map) =&gt; alert(key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4232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ru-RU" sz="3200" dirty="0"/>
              <a:t> – множество неповторяющихся значений.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Коллекция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200" dirty="0"/>
              <a:t> </a:t>
            </a:r>
            <a:r>
              <a:rPr lang="ru-RU" sz="3200" dirty="0"/>
              <a:t>имеет схожесть с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3200" dirty="0"/>
              <a:t>: </a:t>
            </a:r>
            <a:r>
              <a:rPr lang="ru-RU" sz="3200" dirty="0"/>
              <a:t>ключом может быть абсолютно произвольное значение, которое сохраняется без преобразования типов.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Проверка ключей на равенство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200" dirty="0"/>
              <a:t> </a:t>
            </a:r>
            <a:r>
              <a:rPr lang="ru-RU" sz="3200" dirty="0"/>
              <a:t>осуществляется аналогично проверке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01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Итерируемые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i="1" dirty="0"/>
              <a:t>Итерируемые</a:t>
            </a:r>
            <a:r>
              <a:rPr lang="ru-RU" sz="3200" dirty="0"/>
              <a:t> объекты предоставляют механизм для перебора своих элементов (например, в цикле). Примеры итерируемых объектов: массив, строка.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Для перебора итерируемых объектов начиная с </a:t>
            </a:r>
            <a:r>
              <a:rPr lang="en-US" sz="3200" dirty="0"/>
              <a:t>ECMAScript 2015 </a:t>
            </a:r>
            <a:r>
              <a:rPr lang="ru-RU" sz="3200" dirty="0"/>
              <a:t>используется новый цикл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3200" dirty="0"/>
              <a:t>: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переменная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итерируемый объект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49668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и методы </a:t>
            </a:r>
            <a:r>
              <a:rPr lang="en-US" dirty="0"/>
              <a:t>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Количество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значений в экземпляре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Добавляет значение в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</a:t>
                      </a: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если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его там нет), возвращает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экземпляр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Удаляет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все </a:t>
                      </a: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значения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из экземпляра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Удаляет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указанное значение. Возвращает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если было что удалять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entries()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из массивов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0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20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 значений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Выполняет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аргумент-функцию для каждого значения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Проверяет,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есть ли значение в экземпляре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</a:t>
                      </a:r>
                      <a:r>
                        <a:rPr lang="ru-RU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значений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то же, что и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values()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значений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Итератор</a:t>
                      </a:r>
                      <a:endParaRPr lang="en-US" sz="200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Итератор значений</a:t>
                      </a:r>
                      <a:r>
                        <a:rPr 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 порядке вставки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2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Set –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конструктору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можно передать итерируемый объект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Set([1,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).add(1);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false,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((value, key, set) =&gt; alert(key));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alert(value);</a:t>
            </a:r>
          </a:p>
        </p:txBody>
      </p:sp>
    </p:spTree>
    <p:extLst>
      <p:ext uri="{BB962C8B-B14F-4D97-AF65-F5344CB8AC3E}">
        <p14:creationId xmlns:p14="http://schemas.microsoft.com/office/powerpoint/2010/main" val="391422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Коллекции </a:t>
            </a:r>
            <a:r>
              <a:rPr lang="en-US" dirty="0" err="1"/>
              <a:t>WeakMap</a:t>
            </a:r>
            <a:r>
              <a:rPr lang="ru-RU" dirty="0"/>
              <a:t> и </a:t>
            </a:r>
            <a:r>
              <a:rPr lang="en-US" dirty="0" err="1"/>
              <a:t>WeakSet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r>
              <a:rPr lang="ru-RU" sz="3200" dirty="0"/>
              <a:t> – особый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200" dirty="0"/>
              <a:t>,</a:t>
            </a:r>
            <a:r>
              <a:rPr lang="ru-RU" sz="3200" dirty="0"/>
              <a:t> не препятствующий сборщику мусора удалять свои элементы. То есть, если некий объект присутствует </a:t>
            </a:r>
            <a:r>
              <a:rPr lang="ru-RU" sz="3200" b="1" dirty="0"/>
              <a:t>только</a:t>
            </a:r>
            <a:r>
              <a:rPr lang="ru-RU" sz="3200" dirty="0"/>
              <a:t> 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r>
              <a:rPr lang="ru-RU" sz="3200" dirty="0"/>
              <a:t>, он удаляется из памяти.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Аналогично ведёт себя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r>
              <a:rPr lang="ru-RU" sz="3200" dirty="0"/>
              <a:t> для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3200" dirty="0"/>
              <a:t> (</a:t>
            </a:r>
            <a:r>
              <a:rPr lang="ru-RU" sz="3200" dirty="0"/>
              <a:t>объект – ключ). </a:t>
            </a:r>
            <a:endParaRPr lang="en-US" sz="3200" dirty="0"/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b="1" dirty="0"/>
              <a:t>Важно</a:t>
            </a:r>
            <a:r>
              <a:rPr lang="ru-RU" sz="3200" dirty="0"/>
              <a:t>: ключи 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r>
              <a:rPr lang="en-US" sz="3200" dirty="0"/>
              <a:t> </a:t>
            </a:r>
            <a:r>
              <a:rPr lang="ru-RU" sz="3200" dirty="0"/>
              <a:t>и значения 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r>
              <a:rPr lang="en-US" sz="3200" dirty="0"/>
              <a:t> </a:t>
            </a:r>
            <a:r>
              <a:rPr lang="ru-RU" sz="3200" dirty="0"/>
              <a:t>–</a:t>
            </a:r>
            <a:r>
              <a:rPr lang="en-US" sz="3200" dirty="0"/>
              <a:t> </a:t>
            </a:r>
            <a:r>
              <a:rPr lang="ru-RU" sz="3200" b="1" dirty="0"/>
              <a:t>только объекты</a:t>
            </a:r>
            <a:r>
              <a:rPr lang="ru-RU" sz="3200" dirty="0"/>
              <a:t> (иначе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389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Применение </a:t>
            </a:r>
            <a:r>
              <a:rPr lang="en-US" dirty="0" err="1"/>
              <a:t>WeakSet</a:t>
            </a:r>
            <a:r>
              <a:rPr lang="en-US" dirty="0"/>
              <a:t>/</a:t>
            </a:r>
            <a:r>
              <a:rPr lang="en-US" dirty="0" err="1"/>
              <a:t>WeakMap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2611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У нас есть </a:t>
            </a:r>
            <a:r>
              <a:rPr lang="ru-RU" sz="3200" i="1" dirty="0"/>
              <a:t>элементы</a:t>
            </a:r>
            <a:r>
              <a:rPr lang="ru-RU" sz="3200" dirty="0"/>
              <a:t> на странице. Мы для элементов хотим хранить </a:t>
            </a:r>
            <a:r>
              <a:rPr lang="ru-RU" sz="3200" i="1" dirty="0"/>
              <a:t>обработчики</a:t>
            </a:r>
            <a:r>
              <a:rPr lang="ru-RU" sz="3200" dirty="0"/>
              <a:t> событий.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Поместим пару </a:t>
            </a:r>
            <a:r>
              <a:rPr lang="ru-RU" sz="3200" i="1" dirty="0"/>
              <a:t>элемент</a:t>
            </a:r>
            <a:r>
              <a:rPr lang="ru-RU" sz="3200" dirty="0"/>
              <a:t>-</a:t>
            </a:r>
            <a:r>
              <a:rPr lang="ru-RU" sz="3200" i="1" dirty="0"/>
              <a:t>обработчик</a:t>
            </a:r>
            <a:r>
              <a:rPr lang="ru-RU" sz="3200" dirty="0"/>
              <a:t> 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r>
              <a:rPr lang="en-US" sz="3200" dirty="0"/>
              <a:t> (</a:t>
            </a:r>
            <a:r>
              <a:rPr lang="ru-RU" sz="3200" dirty="0"/>
              <a:t>элемент будет ключом).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Если удалить элемент на странице, сборщик мусора автоматически удалит и обработчик для этого элемента из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r>
              <a:rPr lang="en-US" sz="3200" dirty="0"/>
              <a:t>.</a:t>
            </a:r>
            <a:r>
              <a:rPr lang="ru-RU" sz="3200" dirty="0"/>
              <a:t> То есть, нам не надо вручную удалять вспомогательные данные, когда удалён основной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427684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</a:t>
            </a:r>
            <a:r>
              <a:rPr lang="en-US" dirty="0" err="1"/>
              <a:t>WeakSet</a:t>
            </a:r>
            <a:r>
              <a:rPr lang="en-US" dirty="0"/>
              <a:t>/</a:t>
            </a:r>
            <a:r>
              <a:rPr lang="en-US" dirty="0" err="1"/>
              <a:t>WeakMap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Нет свойства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Нельзя перебрать элементы (ключи, значения)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Нет метода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Нет метода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Ограничения связаны с тем, что с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</a:t>
            </a:r>
            <a:r>
              <a:rPr lang="en-US" sz="3200" dirty="0"/>
              <a:t>-</a:t>
            </a:r>
            <a:r>
              <a:rPr lang="ru-RU" sz="3200" dirty="0"/>
              <a:t>коллекциями в </a:t>
            </a:r>
            <a:r>
              <a:rPr lang="ru-RU" sz="3200" b="1" dirty="0"/>
              <a:t>независимом потоке</a:t>
            </a:r>
            <a:r>
              <a:rPr lang="ru-RU" sz="3200" dirty="0"/>
              <a:t> работает сборщик мусора.</a:t>
            </a:r>
          </a:p>
        </p:txBody>
      </p:sp>
    </p:spTree>
    <p:extLst>
      <p:ext uri="{BB962C8B-B14F-4D97-AF65-F5344CB8AC3E}">
        <p14:creationId xmlns:p14="http://schemas.microsoft.com/office/powerpoint/2010/main" val="324572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Буферные и типизированные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Классические массивы </a:t>
            </a:r>
            <a:r>
              <a:rPr lang="en-US" sz="3200" dirty="0"/>
              <a:t>ECMAScript </a:t>
            </a:r>
            <a:r>
              <a:rPr lang="ru-RU" sz="3200" dirty="0"/>
              <a:t>обладают рядом особенностей: динамическое изменение размера, хранение элементов разных типов.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Эти особенности порождают очевидные проблемы: </a:t>
            </a:r>
            <a:r>
              <a:rPr lang="ru-RU" sz="3200" dirty="0">
                <a:solidFill>
                  <a:srgbClr val="FF0000"/>
                </a:solidFill>
              </a:rPr>
              <a:t>низкая скорость работы</a:t>
            </a:r>
            <a:r>
              <a:rPr lang="ru-RU" sz="3200" dirty="0"/>
              <a:t> и </a:t>
            </a:r>
            <a:r>
              <a:rPr lang="ru-RU" sz="3200" dirty="0">
                <a:solidFill>
                  <a:srgbClr val="FF0000"/>
                </a:solidFill>
              </a:rPr>
              <a:t>большое потребление памяти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Для решения этих проблем </a:t>
            </a:r>
            <a:r>
              <a:rPr lang="en-US" sz="3200" dirty="0"/>
              <a:t>ECMAScript </a:t>
            </a:r>
            <a:r>
              <a:rPr lang="ru-RU" sz="3200" dirty="0"/>
              <a:t>2015 предлагает </a:t>
            </a:r>
            <a:r>
              <a:rPr lang="ru-RU" sz="3200" i="1" dirty="0"/>
              <a:t>буферные массивы</a:t>
            </a:r>
            <a:r>
              <a:rPr lang="ru-RU" sz="3200" dirty="0"/>
              <a:t> и </a:t>
            </a:r>
            <a:r>
              <a:rPr lang="ru-RU" sz="3200" i="1" dirty="0"/>
              <a:t>типизированные массивы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542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Буферные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Буферный массив</a:t>
            </a:r>
            <a:r>
              <a:rPr lang="ru-RU" sz="3200" dirty="0"/>
              <a:t> – коллекция байт в памяти. Каждый байт рассматривается как элемент буферного массива.</a:t>
            </a: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b="1" dirty="0"/>
              <a:t>Размер</a:t>
            </a:r>
            <a:r>
              <a:rPr lang="ru-RU" sz="3200" dirty="0"/>
              <a:t> буферного массива определяется при его создании и </a:t>
            </a:r>
            <a:r>
              <a:rPr lang="ru-RU" sz="3200" b="1" dirty="0"/>
              <a:t>не может изменяться</a:t>
            </a:r>
            <a:r>
              <a:rPr lang="ru-RU" sz="3200" dirty="0"/>
              <a:t> динамически.</a:t>
            </a: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/>
              <a:t>В момент создания буферного массива все его элементы инициализируются значением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Буферные массивы – создание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Буферный массив создаётся конструктором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3200" dirty="0"/>
              <a:t> </a:t>
            </a:r>
            <a:r>
              <a:rPr lang="ru-RU" sz="3200" dirty="0"/>
              <a:t>с указанием неотрицательного размера в байтах:</a:t>
            </a:r>
            <a:endParaRPr lang="en-US" sz="3200" dirty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buffer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(80);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3200" dirty="0"/>
              <a:t>Но напрямую работать с буферным массивом нельзя! Для обслуживания массива используются либо объекты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sz="3200" dirty="0"/>
              <a:t>, </a:t>
            </a:r>
            <a:r>
              <a:rPr lang="ru-RU" sz="3200" dirty="0"/>
              <a:t>либо типизированные массивы.</a:t>
            </a:r>
          </a:p>
        </p:txBody>
      </p:sp>
    </p:spTree>
    <p:extLst>
      <p:ext uri="{BB962C8B-B14F-4D97-AF65-F5344CB8AC3E}">
        <p14:creationId xmlns:p14="http://schemas.microsoft.com/office/powerpoint/2010/main" val="2493758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DataView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Объект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sz="3200" dirty="0"/>
              <a:t> </a:t>
            </a:r>
            <a:r>
              <a:rPr lang="ru-RU" sz="3200" dirty="0"/>
              <a:t>создаётся на основе существующего буферного массива. Опционально можно указать смещение в буфере и захватываемую длину буфера.</a:t>
            </a:r>
          </a:p>
          <a:p>
            <a:pPr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dv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sz="3200" dirty="0"/>
              <a:t> </a:t>
            </a:r>
            <a:r>
              <a:rPr lang="ru-RU" sz="3200" dirty="0"/>
              <a:t>предоставляет методы чтения и записи элементов числовых типов: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записали -10 со смещением 0 байт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dv.setInt32(0, -10,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alert(dv.getInt32(0,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99782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DataView</a:t>
            </a:r>
            <a:r>
              <a:rPr lang="ru-RU" dirty="0"/>
              <a:t> – методы чтения и записи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Любой метод записи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sz="3200" dirty="0"/>
              <a:t> </a:t>
            </a:r>
            <a:r>
              <a:rPr lang="ru-RU" sz="3200" dirty="0"/>
              <a:t>получает три аргумента: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смещение в буфере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записываемое число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(*)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dirty="0"/>
              <a:t> (</a:t>
            </a:r>
            <a:r>
              <a:rPr lang="ru-RU" sz="3000" dirty="0"/>
              <a:t>порядок байт </a:t>
            </a:r>
            <a:r>
              <a:rPr lang="en-US" sz="3000" dirty="0"/>
              <a:t>little-endian) </a:t>
            </a:r>
            <a:r>
              <a:rPr lang="ru-RU" sz="3000" dirty="0"/>
              <a:t>или</a:t>
            </a:r>
            <a:r>
              <a:rPr lang="en-US" sz="3000" dirty="0"/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000" dirty="0"/>
              <a:t> (</a:t>
            </a:r>
            <a:r>
              <a:rPr lang="en-US" sz="3000" dirty="0"/>
              <a:t>big-endian</a:t>
            </a:r>
            <a:r>
              <a:rPr lang="ru-RU" sz="3000" dirty="0"/>
              <a:t>)</a:t>
            </a:r>
            <a:endParaRPr lang="en-US" sz="3000" dirty="0"/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Метод чтения получает два аргумента: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смещение в буфере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(*)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порядок байт 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little-endian)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big-endian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098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цикла </a:t>
            </a:r>
            <a:r>
              <a:rPr lang="en-US" dirty="0"/>
              <a:t>for/of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2, 3];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итерируемый объект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затем 2, затем 3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выведет по одной букве: H, e, l, l, o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2873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DataView</a:t>
            </a:r>
            <a:r>
              <a:rPr lang="ru-RU" dirty="0"/>
              <a:t> – методы чтения и записи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Типы, для которых существуют методы чтения и записи:</a:t>
            </a:r>
          </a:p>
          <a:p>
            <a:pPr>
              <a:buClr>
                <a:srgbClr val="1CADE4"/>
              </a:buClr>
            </a:pPr>
            <a:endParaRPr lang="ru-RU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2370992"/>
          <a:ext cx="75895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Тип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Размер, байт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знаковое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</a:t>
                      </a:r>
                      <a:r>
                        <a:rPr lang="ru-RU" sz="2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беззнаковое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знаковое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</a:t>
                      </a:r>
                      <a:r>
                        <a:rPr lang="ru-RU" sz="2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беззнаковое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знаковое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битовое </a:t>
                      </a:r>
                      <a:r>
                        <a:rPr lang="ru-RU" sz="2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беззнаковое</a:t>
                      </a:r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целое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32-битовое</a:t>
                      </a:r>
                      <a:r>
                        <a:rPr lang="ru-RU" sz="2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с плавающей запятой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64-битовое</a:t>
                      </a:r>
                      <a:r>
                        <a:rPr lang="ru-RU" sz="2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с плавающей запятой</a:t>
                      </a:r>
                      <a:endPara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74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Типизированные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Типизированные массивы</a:t>
            </a:r>
            <a:r>
              <a:rPr lang="ru-RU" sz="3200" dirty="0"/>
              <a:t> позволяют работать с буферными массивами как с обычными массивами.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Для каждого типа из таблицы на предыдущем слайде существует свой массив. К примеру, массив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Int32Array</a:t>
            </a:r>
            <a:r>
              <a:rPr lang="ru-RU" sz="3200" dirty="0"/>
              <a:t>.</a:t>
            </a:r>
            <a:endParaRPr lang="en-US" sz="3200" dirty="0"/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Типизированные массивы поддерживают многие методы обычных массивов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dirty="0"/>
              <a:t>. </a:t>
            </a:r>
            <a:r>
              <a:rPr lang="ru-RU" sz="3200" dirty="0"/>
              <a:t>Для них доступна возможность итерирования.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99675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работы с массивом </a:t>
            </a:r>
            <a:r>
              <a:rPr lang="en-US" dirty="0"/>
              <a:t>Int32Array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разные конструкторы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Int32Array(10);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Int32Array(arr1);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Int32Array(buffer);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+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смещение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arr1[0] 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arr1[1] = 20;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выведет все десять элементов (10, 20, остальные 0)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arr1) alert(x);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1467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Типизированные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Особо упомянем массив 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Uint8ClampedArray</a:t>
            </a:r>
            <a:r>
              <a:rPr lang="ru-RU" sz="3200" dirty="0"/>
              <a:t>. Он весьма похож на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Uint8Array</a:t>
            </a:r>
            <a:r>
              <a:rPr lang="ru-RU" sz="3200" dirty="0"/>
              <a:t>. Однако эти массивы ведут себя по разному, если элементу присваивается значение за пределами диапазона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0..255</a:t>
            </a:r>
            <a:r>
              <a:rPr lang="ru-RU" sz="3200" dirty="0"/>
              <a:t>:</a:t>
            </a:r>
          </a:p>
          <a:p>
            <a:pPr lvl="1">
              <a:spcBef>
                <a:spcPts val="1200"/>
              </a:spcBef>
              <a:buClr>
                <a:srgbClr val="1CADE4"/>
              </a:buClr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Uint8Array</a:t>
            </a:r>
            <a:r>
              <a:rPr lang="ru-RU" sz="3000" dirty="0"/>
              <a:t> – используется восемь младших байт значения</a:t>
            </a:r>
          </a:p>
          <a:p>
            <a:pPr lvl="1">
              <a:buClr>
                <a:srgbClr val="1CADE4"/>
              </a:buClr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Uint8ClampedArray</a:t>
            </a:r>
            <a:r>
              <a:rPr lang="ru-RU" sz="3000" dirty="0"/>
              <a:t> – используется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3000" dirty="0"/>
              <a:t> (если значение меньше нуля) или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ru-RU" sz="3000" dirty="0"/>
              <a:t> (если значение больше, чем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ru-R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2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итерируемого объекта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Чтобы сделать объект итерируемым, нужно добавить в него свойство-функцию (или метод объекта) с именем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sz="3200" dirty="0"/>
              <a:t> (</a:t>
            </a:r>
            <a:r>
              <a:rPr lang="ru-RU" sz="3200" dirty="0"/>
              <a:t>это </a:t>
            </a:r>
            <a:r>
              <a:rPr lang="en-US" sz="3200" dirty="0"/>
              <a:t>well-known</a:t>
            </a:r>
            <a:r>
              <a:rPr lang="ru-RU" sz="3200" dirty="0"/>
              <a:t> </a:t>
            </a:r>
            <a:r>
              <a:rPr lang="en-US" sz="3200" dirty="0"/>
              <a:t>symbol)</a:t>
            </a:r>
            <a:r>
              <a:rPr lang="ru-RU" sz="3200" dirty="0"/>
              <a:t>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Функция должна возвращать особый объект-</a:t>
            </a:r>
            <a:r>
              <a:rPr lang="ru-RU" sz="3200" i="1" dirty="0"/>
              <a:t>итератор</a:t>
            </a:r>
            <a:r>
              <a:rPr lang="ru-RU" sz="3200" dirty="0"/>
              <a:t>. У него должен быть метод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который при каждом вызове возвращает объект со свойствами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/>
              <a:t> (</a:t>
            </a:r>
            <a:r>
              <a:rPr lang="ru-RU" sz="3200" dirty="0"/>
              <a:t>очередное значение</a:t>
            </a:r>
            <a:r>
              <a:rPr lang="en-US" sz="3200" dirty="0"/>
              <a:t>)</a:t>
            </a:r>
            <a:r>
              <a:rPr lang="ru-RU" sz="3200" dirty="0"/>
              <a:t> 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</a:t>
            </a:r>
            <a:r>
              <a:rPr lang="en-US" sz="3200" dirty="0"/>
              <a:t> (</a:t>
            </a:r>
            <a:r>
              <a:rPr lang="ru-RU" sz="3200" dirty="0"/>
              <a:t>окончен ли перебор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14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Итерируемый объект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 = { from: 1, to: 5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должен вернуть объект с методом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next()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 &lt;= last)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done: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value: current++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done: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25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Итерируемый объект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первый способ использования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alert(num);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печатает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затем 2, 3, 4, 5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второй способ использования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iterator = range[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step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iterator.next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step.done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alert(step.value);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затем 2, 3, 4, 5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438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Итерируемые объекты – примечания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1. Оператор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3200" dirty="0"/>
              <a:t> работает с итерируемыми объектами (в спецификации сказано «с массивами»).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2. Возможны бесконечные итераторы. Пример – итератор генерирует случайные числа. Цикл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3200" dirty="0"/>
              <a:t> по такому итератору тоже будет бесконечным, его нужно прерывать через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7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бесконечного итератора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1251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 = 0, cur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next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[pre, cur] = [cur, pre + cur];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done: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value: cur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&gt; 100)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1059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3692</TotalTime>
  <Words>3133</Words>
  <Application>Microsoft Office PowerPoint</Application>
  <PresentationFormat>Широкоэкранный</PresentationFormat>
  <Paragraphs>466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Итерируемые объекты</vt:lpstr>
      <vt:lpstr>Примеры работы цикла for/of</vt:lpstr>
      <vt:lpstr>Создание итерируемого объекта</vt:lpstr>
      <vt:lpstr>Итерируемый объект – пример</vt:lpstr>
      <vt:lpstr>Итерируемый объект – пример</vt:lpstr>
      <vt:lpstr>Итерируемые объекты – примечания</vt:lpstr>
      <vt:lpstr>Пример бесконечного итератора</vt:lpstr>
      <vt:lpstr>Генераторы</vt:lpstr>
      <vt:lpstr>Генераторы</vt:lpstr>
      <vt:lpstr>Пример простейшего генератора</vt:lpstr>
      <vt:lpstr>Запуск генератора</vt:lpstr>
      <vt:lpstr>Пример генератора – 2</vt:lpstr>
      <vt:lpstr>Композиция генераторов</vt:lpstr>
      <vt:lpstr>Композиция генераторов – пример</vt:lpstr>
      <vt:lpstr>Передача значений в генератор</vt:lpstr>
      <vt:lpstr>Передача значений в генератор</vt:lpstr>
      <vt:lpstr>Анализ кода примера</vt:lpstr>
      <vt:lpstr>Прекращение работы генератора</vt:lpstr>
      <vt:lpstr>Прекращение работы – пример 1</vt:lpstr>
      <vt:lpstr>Прекращение работы – пример 2</vt:lpstr>
      <vt:lpstr>Передача в генератор исключения</vt:lpstr>
      <vt:lpstr>Передача исключения – пример</vt:lpstr>
      <vt:lpstr>Коллекция Map</vt:lpstr>
      <vt:lpstr>Свойства и методы Map</vt:lpstr>
      <vt:lpstr>Коллекция Map – пример 1</vt:lpstr>
      <vt:lpstr>Коллекция Map – пример 2</vt:lpstr>
      <vt:lpstr>Коллекция Set</vt:lpstr>
      <vt:lpstr>Свойства и методы Set</vt:lpstr>
      <vt:lpstr>Коллекция Set – пример</vt:lpstr>
      <vt:lpstr>Коллекции WeakMap и WeakSet</vt:lpstr>
      <vt:lpstr>Применение WeakSet/WeakMap</vt:lpstr>
      <vt:lpstr>Ограничения WeakSet/WeakMap</vt:lpstr>
      <vt:lpstr>Буферные и типизированные массивы</vt:lpstr>
      <vt:lpstr>Буферные массивы</vt:lpstr>
      <vt:lpstr>Буферные массивы – создание</vt:lpstr>
      <vt:lpstr>Объект DataView</vt:lpstr>
      <vt:lpstr>DataView – методы чтения и записи</vt:lpstr>
      <vt:lpstr>DataView – методы чтения и записи</vt:lpstr>
      <vt:lpstr>Типизированные массивы</vt:lpstr>
      <vt:lpstr>Пример работы с массивом Int32Array</vt:lpstr>
      <vt:lpstr>Типизированные массивы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Volosevich</dc:creator>
  <cp:lastModifiedBy>Alexey Volosevich</cp:lastModifiedBy>
  <cp:revision>425</cp:revision>
  <cp:lastPrinted>2016-01-26T13:20:45Z</cp:lastPrinted>
  <dcterms:created xsi:type="dcterms:W3CDTF">2015-03-09T11:51:14Z</dcterms:created>
  <dcterms:modified xsi:type="dcterms:W3CDTF">2018-06-15T11:29:57Z</dcterms:modified>
</cp:coreProperties>
</file>