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0" r:id="rId2"/>
    <p:sldId id="435" r:id="rId3"/>
    <p:sldId id="447" r:id="rId4"/>
    <p:sldId id="448" r:id="rId5"/>
    <p:sldId id="449" r:id="rId6"/>
    <p:sldId id="453" r:id="rId7"/>
    <p:sldId id="478" r:id="rId8"/>
    <p:sldId id="479" r:id="rId9"/>
    <p:sldId id="475" r:id="rId10"/>
    <p:sldId id="454" r:id="rId11"/>
    <p:sldId id="455" r:id="rId12"/>
    <p:sldId id="456" r:id="rId13"/>
    <p:sldId id="457" r:id="rId14"/>
    <p:sldId id="458" r:id="rId15"/>
    <p:sldId id="490" r:id="rId16"/>
    <p:sldId id="459" r:id="rId17"/>
    <p:sldId id="460" r:id="rId18"/>
    <p:sldId id="461" r:id="rId19"/>
    <p:sldId id="462" r:id="rId20"/>
    <p:sldId id="480" r:id="rId21"/>
    <p:sldId id="464" r:id="rId22"/>
    <p:sldId id="466" r:id="rId23"/>
    <p:sldId id="465" r:id="rId24"/>
    <p:sldId id="474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43" r:id="rId34"/>
    <p:sldId id="444" r:id="rId35"/>
    <p:sldId id="445" r:id="rId36"/>
    <p:sldId id="446" r:id="rId37"/>
    <p:sldId id="467" r:id="rId38"/>
    <p:sldId id="468" r:id="rId39"/>
    <p:sldId id="469" r:id="rId40"/>
    <p:sldId id="470" r:id="rId41"/>
    <p:sldId id="477" r:id="rId42"/>
    <p:sldId id="471" r:id="rId43"/>
    <p:sldId id="472" r:id="rId44"/>
    <p:sldId id="476" r:id="rId45"/>
    <p:sldId id="473" r:id="rId46"/>
    <p:sldId id="489" r:id="rId47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62" autoAdjust="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CAB-A6E8-4F84-B002-DB1C4B9BC430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71A0-3214-4C0F-98E9-07E8770F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B409-7F35-4B75-975D-83CC9322541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2D1D-25A5-45DC-B24F-AC401B91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EventLoo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EventLoo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Asynchronous_module_definition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umdjs/umd" TargetMode="External"/><Relationship Id="rId4" Type="http://schemas.openxmlformats.org/officeDocument/2006/relationships/hyperlink" Target="http://wiki.commonjs.org/wiki/Modules/1.1" TargetMode="Externa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1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8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9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30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http://www.mattgreer.org/articles/promises-in-wicked-detail/</a:t>
            </a:r>
          </a:p>
          <a:p>
            <a:r>
              <a:rPr lang="en-US" dirty="0"/>
              <a:t>https://learn.javascript.ru/promise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51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2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1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https://html.spec.whatwg.org/multipage/webappapis.html#timers</a:t>
            </a:r>
            <a:endParaRPr lang="ru-RU" dirty="0"/>
          </a:p>
          <a:p>
            <a:endParaRPr lang="ru-RU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/>
              <a:t>Прочитать: </a:t>
            </a:r>
            <a:r>
              <a:rPr lang="en-US" sz="2800" dirty="0">
                <a:hlinkClick r:id="rId3"/>
              </a:rPr>
              <a:t>https://developer.mozilla.org/en-US/docs/Web/JavaScript/EventLoop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2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1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0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0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2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</a:t>
            </a:r>
            <a:r>
              <a:rPr lang="ru-RU" baseline="0" dirty="0"/>
              <a:t> тут все перечислены:</a:t>
            </a:r>
          </a:p>
          <a:p>
            <a:r>
              <a:rPr lang="en-US" baseline="0" dirty="0"/>
              <a:t>https://developer.mozilla.org/ru/docs/Web/JavaScript/Reference/Global_Objects/Proxy</a:t>
            </a:r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4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1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2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7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результате импорта появятся локальные переменные </a:t>
            </a:r>
            <a:r>
              <a:rPr lang="ru-RU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ru-RU" sz="1200" dirty="0"/>
              <a:t> и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twice</a:t>
            </a:r>
            <a:r>
              <a:rPr lang="ru-RU" sz="1200" dirty="0"/>
              <a:t> со значениями из модуля. </a:t>
            </a:r>
            <a:r>
              <a:rPr lang="ru-RU" sz="1200" dirty="0">
                <a:solidFill>
                  <a:schemeClr val="bg1"/>
                </a:solidFill>
              </a:rPr>
              <a:t>Они сохраняют связь с модулем-источником, но не могут изменяться в целевом коде.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/>
              <a:t>Сначала</a:t>
            </a:r>
            <a:r>
              <a:rPr lang="ru-RU" sz="2800" baseline="0" dirty="0"/>
              <a:t> </a:t>
            </a:r>
            <a:r>
              <a:rPr lang="en-US" sz="2800" baseline="0" dirty="0"/>
              <a:t>Start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aseline="0" dirty="0"/>
              <a:t>Потом </a:t>
            </a:r>
            <a:r>
              <a:rPr lang="en-US" sz="2800" baseline="0" dirty="0"/>
              <a:t>Stop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aseline="0" dirty="0"/>
              <a:t>Потом </a:t>
            </a:r>
            <a:r>
              <a:rPr lang="en-US" sz="2800" baseline="0" dirty="0"/>
              <a:t>Clear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aseline="0" dirty="0"/>
              <a:t>И только потом «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Read about Run-to-completion semantics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»</a:t>
            </a:r>
            <a:endParaRPr lang="en-US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/>
              <a:t>Прочитать: </a:t>
            </a:r>
            <a:r>
              <a:rPr lang="en-US" sz="2800" dirty="0">
                <a:hlinkClick r:id="rId3"/>
              </a:rPr>
              <a:t>https://developer.mozilla.org/en-US/docs/Web/JavaScript/EventLoop</a:t>
            </a:r>
            <a:endParaRPr lang="ru-RU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Каждое событие должно быть полностью обработано, прежде чем начнет обрабатываться следующее. Благодаря этому мы можем точно знать: когда бы и где бы не выполнялась функция – она не может быть приостановлена, и будет целиком завершена до начала выполнения другого кода (который может изменять данные, с которыми работает текущая функция). Это отличает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такого языка программирования как C. Поскольку в С функция, запущенная в отдельном потоке, в любой момент может быть остановлена, чтобы выполнить какой-то другой код в другом потоке.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6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4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Можно импортировать все значения сразу в виде объекта вызовом </a:t>
            </a:r>
            <a:r>
              <a:rPr lang="ru-RU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ru-RU" sz="11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ru-RU" sz="11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ru-RU" sz="11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100" baseline="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100" baseline="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будет как </a:t>
            </a:r>
            <a:r>
              <a:rPr lang="en-US" sz="1100" baseline="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frozen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Можно использовать такой синтаксис: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"math"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  <a:p>
            <a:r>
              <a:rPr lang="ru-RU" dirty="0"/>
              <a:t>Импортируем всё из модуля</a:t>
            </a:r>
            <a:r>
              <a:rPr lang="ru-RU" baseline="0" dirty="0"/>
              <a:t> </a:t>
            </a:r>
            <a:r>
              <a:rPr lang="en-US" baseline="0" dirty="0"/>
              <a:t>math, </a:t>
            </a:r>
            <a:r>
              <a:rPr lang="ru-RU" baseline="0" dirty="0"/>
              <a:t>чтобы тут же экспортировать наружу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1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53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9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Почитайте</a:t>
            </a:r>
            <a:r>
              <a:rPr lang="ru-RU" baseline="0" dirty="0"/>
              <a:t> тут</a:t>
            </a:r>
            <a:r>
              <a:rPr lang="en-US" baseline="0" dirty="0"/>
              <a:t> </a:t>
            </a:r>
            <a:r>
              <a:rPr lang="ru-RU" baseline="0" dirty="0"/>
              <a:t>про </a:t>
            </a:r>
            <a:r>
              <a:rPr lang="en-US" baseline="0" dirty="0"/>
              <a:t>Node.js</a:t>
            </a:r>
            <a:r>
              <a:rPr lang="ru-RU" baseline="0" dirty="0"/>
              <a:t>: </a:t>
            </a:r>
            <a:r>
              <a:rPr lang="en-US" baseline="0" dirty="0"/>
              <a:t>http://frontender.info/absolute-beginners-guide-to-nodejs/</a:t>
            </a:r>
            <a:endParaRPr lang="ru-RU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*) </a:t>
            </a:r>
            <a:r>
              <a:rPr lang="ru-RU" sz="1200" dirty="0"/>
              <a:t>Известные системы организации модулей: </a:t>
            </a:r>
            <a:r>
              <a:rPr lang="ru-RU" sz="1200" dirty="0">
                <a:hlinkClick r:id="rId3"/>
              </a:rPr>
              <a:t>AMD</a:t>
            </a:r>
            <a:r>
              <a:rPr lang="ru-RU" sz="1200" dirty="0"/>
              <a:t>, </a:t>
            </a:r>
            <a:r>
              <a:rPr lang="ru-RU" sz="1200" dirty="0" err="1">
                <a:hlinkClick r:id="rId4"/>
              </a:rPr>
              <a:t>CommonJS</a:t>
            </a:r>
            <a:r>
              <a:rPr lang="ru-RU" sz="1200" dirty="0"/>
              <a:t>, </a:t>
            </a:r>
            <a:r>
              <a:rPr lang="ru-RU" sz="1200" dirty="0">
                <a:hlinkClick r:id="rId5"/>
              </a:rPr>
              <a:t>UMD</a:t>
            </a:r>
            <a:r>
              <a:rPr lang="ru-RU" sz="1200" dirty="0"/>
              <a:t>. Они требуют различных библиотек или систем сборки для использования.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https://learn.javascript.ru/modules</a:t>
            </a:r>
            <a:endParaRPr lang="ru-RU" sz="1200" dirty="0"/>
          </a:p>
          <a:p>
            <a:endParaRPr lang="ru-R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9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1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AE0A-37F8-43B6-8A56-4BDD2B51FA7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A1755-7084-4254-A2EF-6950312A7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isesaplu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</a:t>
            </a:r>
            <a:r>
              <a:rPr lang="en-US" dirty="0"/>
              <a:t> 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30" y="44556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схема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Код, которому надо сделать что-то асинхронно, создаёт </a:t>
            </a:r>
            <a:r>
              <a:rPr lang="en-US" sz="3000" dirty="0"/>
              <a:t>Promise</a:t>
            </a:r>
            <a:r>
              <a:rPr lang="ru-RU" sz="3000" dirty="0"/>
              <a:t> и возвращает его.</a:t>
            </a:r>
          </a:p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Внешний код, получив </a:t>
            </a:r>
            <a:r>
              <a:rPr lang="en-US" sz="3000" dirty="0"/>
              <a:t>Promise</a:t>
            </a:r>
            <a:r>
              <a:rPr lang="ru-RU" sz="3000" dirty="0"/>
              <a:t>, навешивает на него обработчики.</a:t>
            </a:r>
          </a:p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По завершении процесса асинхронный код из пункта 1 переводит </a:t>
            </a:r>
            <a:r>
              <a:rPr lang="en-US" sz="3000" dirty="0"/>
              <a:t>Promise</a:t>
            </a:r>
            <a:r>
              <a:rPr lang="ru-RU" sz="3000" dirty="0"/>
              <a:t> в состояние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ru-RU" sz="3000" dirty="0"/>
              <a:t> (с результатом) или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ru-RU" sz="3000" dirty="0"/>
              <a:t> (с ошибкой). При этом во внешнем коде автоматически вызываются соответствующие обработчики.</a:t>
            </a:r>
          </a:p>
        </p:txBody>
      </p:sp>
    </p:spTree>
    <p:extLst>
      <p:ext uri="{BB962C8B-B14F-4D97-AF65-F5344CB8AC3E}">
        <p14:creationId xmlns:p14="http://schemas.microsoft.com/office/powerpoint/2010/main" val="11981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схема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Синтаксис создания</a:t>
            </a:r>
            <a:r>
              <a:rPr lang="en-US" sz="3200" dirty="0"/>
              <a:t>:</a:t>
            </a:r>
            <a:endParaRPr lang="ru-RU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promise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Promise(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(resolve, reject)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Эта функция будет вызвана автоматически.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В ней можно делать любые асинхронные операции,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а когда они завершатся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нужно вызвать: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resolve(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результат) при успешном выполнении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reject(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ошибка) при ошибке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0"/>
              </a:spcBef>
              <a:buClr>
                <a:srgbClr val="1CADE4"/>
              </a:buClr>
            </a:pPr>
            <a:r>
              <a:rPr lang="ru-RU" sz="3200" dirty="0"/>
              <a:t>Универсальный метод для навешивания обработчиков:</a:t>
            </a:r>
          </a:p>
          <a:p>
            <a:pPr>
              <a:spcBef>
                <a:spcPts val="600"/>
              </a:spcBef>
              <a:buClr>
                <a:srgbClr val="1CADE4"/>
              </a:buClr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onFulfilled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onRejected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0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пример (</a:t>
            </a:r>
            <a:r>
              <a:rPr lang="en-US" dirty="0"/>
              <a:t>a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Создадим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Promise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 асинхронной операцией, которая через 1 секунду переведёт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Promise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состояние </a:t>
            </a:r>
            <a:r>
              <a:rPr lang="ru-RU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с результатом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Promise((resolve, reject)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 resolve(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}, 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1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пример (</a:t>
            </a:r>
            <a:r>
              <a:rPr lang="en-US" dirty="0"/>
              <a:t>b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Установим для созданного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Promise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обработчики (в нашем случае, очевидно, сработает только первый):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pr.then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result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result –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то, что мы передали в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resolve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"Fulfilled: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result);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error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error –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аргумент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reject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"Rejected: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error);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0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нюансы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С помощью 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then()</a:t>
            </a:r>
            <a:r>
              <a:rPr lang="en-US" sz="3000" dirty="0"/>
              <a:t> </a:t>
            </a:r>
            <a:r>
              <a:rPr lang="ru-RU" sz="3000" dirty="0"/>
              <a:t>можно назначить оба обработчика или только один: 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onFulfilled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Чтобы поставить обработчик только на ошибку, вместо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000" dirty="0"/>
              <a:t> можно писать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3000" dirty="0"/>
          </a:p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Если в функции внутри </a:t>
            </a:r>
            <a:r>
              <a:rPr lang="en-US" sz="3000" dirty="0"/>
              <a:t>Promise</a:t>
            </a:r>
            <a:r>
              <a:rPr lang="ru-RU" sz="3000" dirty="0"/>
              <a:t> происходит синхронный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ru-RU" sz="3000" dirty="0"/>
              <a:t>, то вызывается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.</a:t>
            </a:r>
          </a:p>
          <a:p>
            <a:pPr marL="360000" indent="-36000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Когда </a:t>
            </a:r>
            <a:r>
              <a:rPr lang="en-US" sz="3000" dirty="0"/>
              <a:t>Promise</a:t>
            </a:r>
            <a:r>
              <a:rPr lang="ru-RU" sz="3000" dirty="0"/>
              <a:t> переходит в состояние «выполнен», это уже навсегда. То есть, после вызова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/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</a:t>
            </a:r>
            <a:r>
              <a:rPr lang="en-US" sz="3000" dirty="0"/>
              <a:t>Promise</a:t>
            </a:r>
            <a:r>
              <a:rPr lang="ru-RU" sz="3000" dirty="0"/>
              <a:t> уже не может «передумать».</a:t>
            </a:r>
          </a:p>
        </p:txBody>
      </p:sp>
    </p:spTree>
    <p:extLst>
      <p:ext uri="{BB962C8B-B14F-4D97-AF65-F5344CB8AC3E}">
        <p14:creationId xmlns:p14="http://schemas.microsoft.com/office/powerpoint/2010/main" val="195909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– нюансы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87283" cy="433525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Promise((resolve, reject) =&gt; { resolve(5) 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– End – Result: 5</a:t>
            </a: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'Start'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pr.then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`Result: ${x}`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'End'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4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Промисификация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 err="1"/>
              <a:t>Промисификация</a:t>
            </a:r>
            <a:r>
              <a:rPr lang="ru-RU" sz="3200" dirty="0"/>
              <a:t> – создание «обёртки», возвращающей </a:t>
            </a:r>
            <a:r>
              <a:rPr lang="en-US" sz="3200" dirty="0"/>
              <a:t>Promise</a:t>
            </a:r>
            <a:r>
              <a:rPr lang="ru-RU" sz="3200" dirty="0"/>
              <a:t>, для некоторого асинхронного функционала.</a:t>
            </a:r>
          </a:p>
          <a:p>
            <a:pPr>
              <a:buClr>
                <a:srgbClr val="1CADE4"/>
              </a:buClr>
            </a:pPr>
            <a:endParaRPr lang="ru-RU" sz="1800" dirty="0"/>
          </a:p>
          <a:p>
            <a:pPr>
              <a:buClr>
                <a:srgbClr val="1CADE4"/>
              </a:buClr>
            </a:pPr>
            <a:r>
              <a:rPr lang="ru-RU" sz="3200" dirty="0"/>
              <a:t>В качестве примера сделаем такую обёртку для запросов при помощи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Функция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3200" dirty="0"/>
              <a:t> возвращает </a:t>
            </a:r>
            <a:r>
              <a:rPr lang="en-US" sz="3200" dirty="0"/>
              <a:t>Promise</a:t>
            </a:r>
            <a:r>
              <a:rPr lang="ru-RU" sz="3200" dirty="0"/>
              <a:t>, который при успешной загрузке данных с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ru-RU" sz="3200" dirty="0"/>
              <a:t> будет переходить в состояние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ru-RU" sz="3200" dirty="0"/>
              <a:t> с этими данными, а при ошибке – в состояние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ru-RU" sz="3200" dirty="0"/>
              <a:t> с информацией об ошибке.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189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Промисификация</a:t>
            </a:r>
            <a:r>
              <a:rPr lang="ru-RU" dirty="0"/>
              <a:t>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(resolve, reject)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xhr.onload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200)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resolve(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.response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error.code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reject(error);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xhr.onerror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reject(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"Network Error"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xhr.open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xhr.send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6136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Цепочки </a:t>
            </a:r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/>
              <a:t>Метод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then()</a:t>
            </a:r>
            <a:r>
              <a:rPr lang="en-US" sz="3200" dirty="0"/>
              <a:t> </a:t>
            </a:r>
            <a:r>
              <a:rPr lang="ru-RU" sz="3200" dirty="0"/>
              <a:t>вызывается у </a:t>
            </a:r>
            <a:r>
              <a:rPr lang="en-US" sz="3200" dirty="0"/>
              <a:t>Promise </a:t>
            </a:r>
            <a:r>
              <a:rPr lang="ru-RU" sz="3200" dirty="0"/>
              <a:t>и </a:t>
            </a:r>
            <a:r>
              <a:rPr lang="ru-RU" sz="3200" b="1" dirty="0"/>
              <a:t>возвращает </a:t>
            </a:r>
            <a:r>
              <a:rPr lang="en-US" sz="3200" b="1" dirty="0"/>
              <a:t>Promise</a:t>
            </a:r>
            <a:r>
              <a:rPr lang="en-US" sz="3200" dirty="0"/>
              <a:t>, </a:t>
            </a:r>
            <a:r>
              <a:rPr lang="ru-RU" sz="3200" dirty="0"/>
              <a:t>а значит, допускает цепочечный вызов.</a:t>
            </a: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/>
              <a:t>Если функции-обработчики внутри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then()</a:t>
            </a:r>
            <a:r>
              <a:rPr lang="en-US" sz="3200" dirty="0"/>
              <a:t> </a:t>
            </a:r>
            <a:r>
              <a:rPr lang="ru-RU" sz="3200" dirty="0"/>
              <a:t>сами возвращают </a:t>
            </a:r>
            <a:r>
              <a:rPr lang="en-US" sz="3200" dirty="0"/>
              <a:t>Promise, </a:t>
            </a:r>
            <a:r>
              <a:rPr lang="ru-RU" sz="3200" dirty="0"/>
              <a:t>то по цепочке передаётся результат этого </a:t>
            </a:r>
            <a:r>
              <a:rPr lang="en-US" sz="3200" dirty="0"/>
              <a:t>Promise.</a:t>
            </a:r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/>
              <a:t>Если в цепочке</a:t>
            </a:r>
            <a:r>
              <a:rPr lang="en-US" sz="3200" dirty="0"/>
              <a:t> </a:t>
            </a:r>
            <a:r>
              <a:rPr lang="ru-RU" sz="3200" dirty="0"/>
              <a:t>вызовов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then()</a:t>
            </a:r>
            <a:r>
              <a:rPr lang="en-US" sz="3200" dirty="0"/>
              <a:t> </a:t>
            </a:r>
            <a:r>
              <a:rPr lang="ru-RU" sz="3200" dirty="0"/>
              <a:t>генерируется ошибка, вызывается ближайший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then()</a:t>
            </a:r>
            <a:r>
              <a:rPr lang="en-US" sz="3200" dirty="0"/>
              <a:t> </a:t>
            </a:r>
            <a:r>
              <a:rPr lang="ru-RU" sz="3200" dirty="0"/>
              <a:t>с обработчиком ошибок или ближайший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catch()</a:t>
            </a:r>
            <a:r>
              <a:rPr lang="en-US" sz="32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156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Цепочки </a:t>
            </a:r>
            <a:r>
              <a:rPr lang="en-US" dirty="0"/>
              <a:t>Promise – </a:t>
            </a:r>
            <a:r>
              <a:rPr lang="ru-RU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"/user/25"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делаем запрос о пользователе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.then(response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 результата формируем объект, передаём дальше этот объект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.then(user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делаем ещё запрос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`/orders/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.then(response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мы получили не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а его результат!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alert(order.id);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8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занятия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/>
          </a:bodyPr>
          <a:lstStyle/>
          <a:p>
            <a:r>
              <a:rPr lang="ru-RU" sz="3200" dirty="0">
                <a:hlinkClick r:id="rId2" action="ppaction://hlinksldjump"/>
              </a:rPr>
              <a:t>Введение в </a:t>
            </a:r>
            <a:r>
              <a:rPr lang="en-US" sz="3200" dirty="0">
                <a:hlinkClick r:id="rId2" action="ppaction://hlinksldjump"/>
              </a:rPr>
              <a:t>Promise</a:t>
            </a:r>
            <a:endParaRPr lang="en-US" sz="3200" dirty="0"/>
          </a:p>
          <a:p>
            <a:r>
              <a:rPr lang="ru-RU" sz="3200" dirty="0">
                <a:hlinkClick r:id="rId3" action="ppaction://hlinksldjump"/>
              </a:rPr>
              <a:t>Асинхронные функции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ru-RU" sz="3200" dirty="0">
                <a:hlinkClick r:id="rId3" action="ppaction://hlinksldjump"/>
              </a:rPr>
              <a:t>и выражение </a:t>
            </a:r>
            <a:r>
              <a:rPr lang="en-US" sz="3200" dirty="0">
                <a:hlinkClick r:id="rId3" action="ppaction://hlinksldjump"/>
              </a:rPr>
              <a:t>await</a:t>
            </a:r>
            <a:endParaRPr lang="en-US" sz="3200" dirty="0"/>
          </a:p>
          <a:p>
            <a:r>
              <a:rPr lang="ru-RU" sz="3200" dirty="0">
                <a:hlinkClick r:id="rId4" action="ppaction://hlinksldjump"/>
              </a:rPr>
              <a:t>Прокси</a:t>
            </a:r>
            <a:r>
              <a:rPr lang="en-US" sz="3200" dirty="0">
                <a:hlinkClick r:id="rId4" action="ppaction://hlinksldjump"/>
              </a:rPr>
              <a:t>. </a:t>
            </a:r>
            <a:r>
              <a:rPr lang="ru-RU" sz="3200" dirty="0">
                <a:hlinkClick r:id="rId4" action="ppaction://hlinksldjump"/>
              </a:rPr>
              <a:t>Метапрограммирование</a:t>
            </a:r>
            <a:endParaRPr lang="ru-RU" sz="3200" dirty="0"/>
          </a:p>
          <a:p>
            <a:r>
              <a:rPr lang="ru-RU" sz="3200" dirty="0">
                <a:hlinkClick r:id="rId5" action="ppaction://hlinksldjump"/>
              </a:rPr>
              <a:t>Подведение итогов тренинга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61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Promise.race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В классе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  <a:r>
              <a:rPr lang="ru-RU" sz="3200" dirty="0"/>
              <a:t> есть следующие статические методы</a:t>
            </a:r>
            <a:r>
              <a:rPr lang="en-US" sz="3200" dirty="0"/>
              <a:t>:</a:t>
            </a:r>
            <a:endParaRPr lang="ru-RU" sz="3200" dirty="0"/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Promise.all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/>
              <a:t> – </a:t>
            </a:r>
            <a:r>
              <a:rPr lang="ru-RU" sz="3000" dirty="0"/>
              <a:t>получает итерируемый объект из </a:t>
            </a:r>
            <a:r>
              <a:rPr lang="ru-RU" sz="3000" dirty="0" err="1"/>
              <a:t>Promise</a:t>
            </a:r>
            <a:r>
              <a:rPr lang="ru-RU" sz="3000" dirty="0"/>
              <a:t> и возвращает </a:t>
            </a:r>
            <a:r>
              <a:rPr lang="ru-RU" sz="3000" dirty="0" err="1"/>
              <a:t>Promise</a:t>
            </a:r>
            <a:r>
              <a:rPr lang="ru-RU" sz="3000" dirty="0"/>
              <a:t>, который ждёт, пока все переданные </a:t>
            </a:r>
            <a:r>
              <a:rPr lang="ru-RU" sz="3000" dirty="0" err="1"/>
              <a:t>Promise</a:t>
            </a:r>
            <a:r>
              <a:rPr lang="ru-RU" sz="3000" dirty="0"/>
              <a:t> завершатся, и переходит в состояние «выполнено» с массивом их результатов.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/>
              <a:t> – </a:t>
            </a:r>
            <a:r>
              <a:rPr lang="ru-RU" sz="3000" dirty="0"/>
              <a:t>получает итерируемый объект из </a:t>
            </a:r>
            <a:r>
              <a:rPr lang="ru-RU" sz="3000" dirty="0" err="1"/>
              <a:t>Promise</a:t>
            </a:r>
            <a:r>
              <a:rPr lang="ru-RU" sz="3000" dirty="0"/>
              <a:t> и возвращает </a:t>
            </a:r>
            <a:r>
              <a:rPr lang="ru-RU" sz="3000" dirty="0" err="1"/>
              <a:t>Promise</a:t>
            </a:r>
            <a:r>
              <a:rPr lang="ru-RU" sz="3000" dirty="0"/>
              <a:t>, который ждёт, пока первый из переданных </a:t>
            </a:r>
            <a:r>
              <a:rPr lang="ru-RU" sz="3000" dirty="0" err="1"/>
              <a:t>Promise</a:t>
            </a:r>
            <a:r>
              <a:rPr lang="ru-RU" sz="3000" dirty="0"/>
              <a:t> завершится.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2884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и генераторы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Комбинация </a:t>
            </a:r>
            <a:r>
              <a:rPr lang="en-US" sz="3200" dirty="0"/>
              <a:t>Promise</a:t>
            </a:r>
            <a:r>
              <a:rPr lang="ru-RU" sz="3200" dirty="0"/>
              <a:t> и генераторов позволяет писать «плоский» асинхронный код: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ru-RU" sz="3000" dirty="0"/>
              <a:t>В генераторе </a:t>
            </a:r>
            <a:r>
              <a:rPr lang="ru-RU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ru-RU" sz="3000" dirty="0"/>
              <a:t> возвращает </a:t>
            </a:r>
            <a:r>
              <a:rPr lang="en-US" sz="3000" dirty="0"/>
              <a:t>Promise</a:t>
            </a:r>
            <a:r>
              <a:rPr lang="ru-RU" sz="3000" dirty="0"/>
              <a:t>.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 </a:t>
            </a:r>
            <a:r>
              <a:rPr lang="ru-RU" sz="3000" dirty="0"/>
              <a:t>Вспомогательная функция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запускает генератор, и вызовами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получает из него </a:t>
            </a:r>
            <a:r>
              <a:rPr lang="en-US" sz="3000" dirty="0"/>
              <a:t>Promise</a:t>
            </a:r>
            <a:r>
              <a:rPr lang="ru-RU" sz="3000" dirty="0"/>
              <a:t>. А когда очередной </a:t>
            </a:r>
            <a:r>
              <a:rPr lang="en-US" sz="3000" dirty="0"/>
              <a:t>Promise</a:t>
            </a:r>
            <a:r>
              <a:rPr lang="ru-RU" sz="3000" dirty="0"/>
              <a:t> выполнится, возвращает его результат в генератор следующим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.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Последнее значение генератора обрабатывается функцией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как окончательный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54984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и генераторы – пример (</a:t>
            </a:r>
            <a:r>
              <a:rPr lang="en-US" dirty="0"/>
              <a:t>a)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8788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вспомогательная функция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execute(generator,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yieldValue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 =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generator.next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yieldValue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next.done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next.value.then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result =&gt; execute(generator, result), </a:t>
            </a: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рекурсия 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err =&gt;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generator.throw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обработаем конечный результат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обычно здесь вызов </a:t>
            </a:r>
            <a:r>
              <a:rPr lang="ru-RU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callback</a:t>
            </a: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или что-то в этом духе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next.value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0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r>
              <a:rPr lang="ru-RU" dirty="0"/>
              <a:t> и генераторы – пример (</a:t>
            </a:r>
            <a:r>
              <a:rPr lang="en-US" dirty="0"/>
              <a:t>b)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8788"/>
            <a:ext cx="10161847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getOrderId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"/user/25"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`/orders/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sz="26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order.id;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как это использовать: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getOrderId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2561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Одна из книг о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46" y="1836449"/>
            <a:ext cx="3304467" cy="433546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876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Асинхронные функции</a:t>
            </a:r>
            <a:r>
              <a:rPr lang="ru-RU" sz="3200" dirty="0"/>
              <a:t> (</a:t>
            </a:r>
            <a:r>
              <a:rPr lang="en-US" sz="3200" dirty="0" err="1"/>
              <a:t>async</a:t>
            </a:r>
            <a:r>
              <a:rPr lang="en-US" sz="3200" dirty="0"/>
              <a:t> functions</a:t>
            </a:r>
            <a:r>
              <a:rPr lang="ru-RU" sz="3200" dirty="0"/>
              <a:t>)</a:t>
            </a:r>
            <a:r>
              <a:rPr lang="en-US" sz="3200" dirty="0"/>
              <a:t> – </a:t>
            </a:r>
            <a:r>
              <a:rPr lang="ru-RU" sz="3200" dirty="0"/>
              <a:t>нововведение </a:t>
            </a:r>
            <a:r>
              <a:rPr lang="en-US" sz="3200" dirty="0"/>
              <a:t>ES2017, </a:t>
            </a:r>
            <a:r>
              <a:rPr lang="ru-RU" sz="3200" dirty="0"/>
              <a:t>призванное упростить работу с </a:t>
            </a:r>
            <a:r>
              <a:rPr lang="en-US" sz="3200" dirty="0"/>
              <a:t>Promise.</a:t>
            </a:r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Асинхронные функции и новое </a:t>
            </a:r>
            <a:r>
              <a:rPr lang="ru-RU" sz="3200" i="1" dirty="0"/>
              <a:t>выражение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3200" dirty="0"/>
              <a:t> </a:t>
            </a:r>
            <a:r>
              <a:rPr lang="ru-RU" sz="3200" dirty="0"/>
              <a:t>позволяют писать «плоский» асинхронный код, подобно тому, как это позволяли делать генераторы.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15798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Асинхронные функции</a:t>
            </a:r>
            <a:r>
              <a:rPr lang="en-US" dirty="0"/>
              <a:t> – </a:t>
            </a:r>
            <a:r>
              <a:rPr lang="ru-RU" dirty="0"/>
              <a:t>синтаксис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Для создания используется ключевое слово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ru-RU" sz="3200" dirty="0"/>
              <a:t>:</a:t>
            </a:r>
            <a:endParaRPr lang="en-US" sz="3200" dirty="0"/>
          </a:p>
          <a:p>
            <a:pPr lvl="1">
              <a:buClr>
                <a:srgbClr val="1CADE4"/>
              </a:buClr>
            </a:pPr>
            <a:r>
              <a:rPr lang="ru-RU" sz="3000" dirty="0"/>
              <a:t>Объявление асинхронной функции:</a:t>
            </a:r>
          </a:p>
          <a:p>
            <a:pPr marL="201168" lvl="1" indent="0"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asyncFunc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Выражение с асинхронной функцией:</a:t>
            </a:r>
          </a:p>
          <a:p>
            <a:pPr marL="201168" lvl="1" indent="0"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asyncFunc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Метод с асинхронной функцией:</a:t>
            </a:r>
            <a:endParaRPr lang="en-US" sz="3000" dirty="0"/>
          </a:p>
          <a:p>
            <a:pPr marL="201168" lvl="1" indent="0"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asyncFunc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 }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Стрелочная асинхронная функция:</a:t>
            </a:r>
          </a:p>
          <a:p>
            <a:pPr marL="201168" lvl="1" indent="0">
              <a:spcBef>
                <a:spcPts val="0"/>
              </a:spcBef>
              <a:buClr>
                <a:srgbClr val="1CADE4"/>
              </a:buClr>
              <a:buNone/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asyncFunc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=&gt; {}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5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асинхронной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Асинхронные функции</a:t>
            </a:r>
            <a:r>
              <a:rPr lang="ru-RU" sz="3200" dirty="0"/>
              <a:t> не возвращают явно указанный в их теле результат. Вместо этого отдается объект-</a:t>
            </a:r>
            <a:r>
              <a:rPr lang="en-US" sz="3200" dirty="0"/>
              <a:t>promise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Чтобы получить реальный результат, нужно разрешить (</a:t>
            </a:r>
            <a:r>
              <a:rPr lang="en-US" sz="3200" dirty="0"/>
              <a:t>resolve</a:t>
            </a:r>
            <a:r>
              <a:rPr lang="ru-RU" sz="3200" dirty="0"/>
              <a:t>) </a:t>
            </a:r>
            <a:r>
              <a:rPr lang="en-US" sz="3200" dirty="0"/>
              <a:t>promise </a:t>
            </a:r>
            <a:r>
              <a:rPr lang="ru-RU" sz="3200" dirty="0"/>
              <a:t>при помощи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then()</a:t>
            </a:r>
            <a:r>
              <a:rPr lang="en-US" sz="3200" dirty="0"/>
              <a:t> (</a:t>
            </a:r>
            <a:r>
              <a:rPr lang="ru-RU" sz="3200" dirty="0"/>
              <a:t>соответственно</a:t>
            </a:r>
            <a:r>
              <a:rPr lang="en-US" sz="3200" dirty="0"/>
              <a:t>,</a:t>
            </a:r>
            <a:r>
              <a:rPr lang="ru-RU" sz="3200" dirty="0"/>
              <a:t> реакция на исключение делается методом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catch()</a:t>
            </a:r>
            <a:r>
              <a:rPr lang="en-US" sz="3200" dirty="0"/>
              <a:t>).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03013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асинхронной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mainQuestion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использование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mainQuestion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Promise);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'Start'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– End – Result: 42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mainQuestion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().then(x =&gt; 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`Result: ${x}`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'End'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6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Выражение </a:t>
            </a:r>
            <a:r>
              <a:rPr lang="en-US" dirty="0"/>
              <a:t>await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Внутри асинхронной функции может быть выполнен вызов другой асинхронной функции</a:t>
            </a:r>
            <a:r>
              <a:rPr lang="en-US" sz="3200" dirty="0"/>
              <a:t> </a:t>
            </a:r>
            <a:r>
              <a:rPr lang="ru-RU" sz="3200" dirty="0"/>
              <a:t>или любой функции, возвращающей </a:t>
            </a:r>
            <a:r>
              <a:rPr lang="en-US" sz="3200" dirty="0"/>
              <a:t>promise</a:t>
            </a:r>
            <a:r>
              <a:rPr lang="ru-RU" sz="3200" dirty="0"/>
              <a:t>.</a:t>
            </a:r>
            <a:endParaRPr lang="en-US" sz="3200" dirty="0"/>
          </a:p>
          <a:p>
            <a:pPr>
              <a:buClr>
                <a:srgbClr val="1CADE4"/>
              </a:buClr>
            </a:pPr>
            <a:endParaRPr lang="ru-RU" sz="1800" dirty="0"/>
          </a:p>
          <a:p>
            <a:pPr>
              <a:buClr>
                <a:srgbClr val="1CADE4"/>
              </a:buClr>
            </a:pPr>
            <a:r>
              <a:rPr lang="ru-RU" sz="3200" dirty="0"/>
              <a:t>Если этот вызов выполняется при помощи </a:t>
            </a:r>
            <a:r>
              <a:rPr lang="ru-RU" sz="3200" i="1" dirty="0"/>
              <a:t>выражения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ru-RU" sz="3200" dirty="0"/>
              <a:t>, то </a:t>
            </a:r>
            <a:r>
              <a:rPr lang="en-US" sz="3200" dirty="0"/>
              <a:t>promise </a:t>
            </a:r>
            <a:r>
              <a:rPr lang="ru-RU" sz="3200" dirty="0"/>
              <a:t>автоматически разрешается, а инструкции после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3200" dirty="0"/>
              <a:t> </a:t>
            </a:r>
            <a:r>
              <a:rPr lang="ru-RU" sz="3200" dirty="0"/>
              <a:t>выполняются после разрешения этого </a:t>
            </a:r>
            <a:r>
              <a:rPr lang="en-US" sz="3200" dirty="0"/>
              <a:t>promise (</a:t>
            </a:r>
            <a:r>
              <a:rPr lang="ru-RU" sz="3200" dirty="0"/>
              <a:t>короче – получается плоский асинхронный код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r>
              <a:rPr lang="ru-RU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424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Асинхронное выполнение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Асинхронный код</a:t>
            </a:r>
            <a:r>
              <a:rPr lang="ru-RU" sz="3200" dirty="0"/>
              <a:t> – код, который выполняется в параллельном вычислительном потоке.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Когда такой код стоит использовать: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 работа с сетью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 работа с диском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 фоновые вычисления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 анимация интерфейса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 . . . </a:t>
            </a:r>
          </a:p>
        </p:txBody>
      </p:sp>
    </p:spTree>
    <p:extLst>
      <p:ext uri="{BB962C8B-B14F-4D97-AF65-F5344CB8AC3E}">
        <p14:creationId xmlns:p14="http://schemas.microsoft.com/office/powerpoint/2010/main" val="372774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Выражение </a:t>
            </a:r>
            <a:r>
              <a:rPr lang="en-US" dirty="0"/>
              <a:t>await</a:t>
            </a:r>
            <a:r>
              <a:rPr lang="ru-RU" dirty="0"/>
              <a:t>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delayed(x)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Promise((resolve, reject)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(() =&gt; { resolve(x) }, 3000);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add(a)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delayed(10);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delayed(20);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 + b + c;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add(5).then(x =&gt; alert(x));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печатает "35" через 6 секунд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2066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Было: цепочки </a:t>
            </a:r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"/user/25"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делаем запрос о пользователе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.then(response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 результата формируем объект, передаём дальше этот объект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.then(user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делаем ещё запрос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`/orders/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user.name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.then(response =&gt;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мы получили не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а его результат!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JSON.parse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alert(order.id);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0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Стало: вызовы при помощи </a:t>
            </a:r>
            <a:r>
              <a:rPr lang="en-US" dirty="0"/>
              <a:t>await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37360"/>
            <a:ext cx="10146109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userResponse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"/user/25"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userResponse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`/orders/</a:t>
            </a:r>
            <a:r>
              <a:rPr lang="en-US" sz="2600" dirty="0">
                <a:solidFill>
                  <a:srgbClr val="3CB371"/>
                </a:solidFill>
                <a:latin typeface="Consolas" panose="020B0609020204030204" pitchFamily="49" charset="0"/>
              </a:rPr>
              <a:t>${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user.name</a:t>
            </a:r>
            <a:r>
              <a:rPr lang="en-US" sz="26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order =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(response);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order.id;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55697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Прокси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Прокси</a:t>
            </a:r>
            <a:r>
              <a:rPr lang="ru-RU" sz="3200" dirty="0"/>
              <a:t> (</a:t>
            </a:r>
            <a:r>
              <a:rPr lang="en-US" sz="3200" dirty="0"/>
              <a:t>ECMAScript 201</a:t>
            </a:r>
            <a:r>
              <a:rPr lang="ru-RU" sz="3200" dirty="0"/>
              <a:t>5)</a:t>
            </a:r>
            <a:r>
              <a:rPr lang="en-US" sz="3200" dirty="0"/>
              <a:t> </a:t>
            </a:r>
            <a:r>
              <a:rPr lang="ru-RU" sz="3200" dirty="0"/>
              <a:t>– это особый объект, который может перехватывать обращения к другому объекту и модифицировать их при помощи </a:t>
            </a:r>
            <a:r>
              <a:rPr lang="ru-RU" sz="3200" i="1" dirty="0"/>
              <a:t>функций-ловушек</a:t>
            </a:r>
            <a:r>
              <a:rPr lang="ru-RU" sz="3200" dirty="0"/>
              <a:t>.</a:t>
            </a:r>
            <a:endParaRPr lang="en-US" sz="3200" dirty="0"/>
          </a:p>
          <a:p>
            <a:pPr>
              <a:spcBef>
                <a:spcPts val="1800"/>
              </a:spcBef>
              <a:buClr>
                <a:srgbClr val="1CADE4"/>
              </a:buClr>
            </a:pPr>
            <a:r>
              <a:rPr lang="ru-RU" sz="3200" dirty="0"/>
              <a:t>Синтаксис создания прокси: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600"/>
              </a:spcBef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3000" dirty="0"/>
              <a:t> – обращения к этому объекту перехватываем;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ru-RU" sz="3000" dirty="0"/>
              <a:t> – объект с «ловушками»: функциями-перехватчиками для операций с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75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Ловушки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/>
              <a:t>Ловушки</a:t>
            </a:r>
            <a:r>
              <a:rPr lang="ru-RU" sz="3200" dirty="0"/>
              <a:t> (</a:t>
            </a:r>
            <a:r>
              <a:rPr lang="en-US" sz="3200" dirty="0"/>
              <a:t>traps</a:t>
            </a:r>
            <a:r>
              <a:rPr lang="ru-RU" sz="3200" dirty="0"/>
              <a:t>) –</a:t>
            </a:r>
            <a:r>
              <a:rPr lang="en-US" sz="3200" dirty="0"/>
              <a:t> </a:t>
            </a:r>
            <a:r>
              <a:rPr lang="ru-RU" sz="3200" dirty="0"/>
              <a:t>функции со специальными именами.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Например, ловушка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ru-RU" sz="3200" dirty="0"/>
              <a:t> срабатывает при чтении свойства из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3200" dirty="0"/>
              <a:t>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Аргументы</a:t>
            </a:r>
            <a:r>
              <a:rPr lang="en-US" sz="3200" dirty="0"/>
              <a:t> </a:t>
            </a:r>
            <a:r>
              <a:rPr lang="ru-RU" sz="3200" dirty="0"/>
              <a:t>ловушки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</a:t>
            </a:r>
            <a:r>
              <a:rPr lang="ru-RU" sz="3200" dirty="0"/>
              <a:t>: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ru-RU" sz="3000" dirty="0"/>
              <a:t> – целевой объект (первый аргумент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000" dirty="0"/>
              <a:t>)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ru-RU" sz="3000" dirty="0"/>
              <a:t> – строка с именем свойства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</a:t>
            </a:r>
            <a:r>
              <a:rPr lang="ru-RU" sz="3000" dirty="0"/>
              <a:t> – прокси либо его наследник (используется редко)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2276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прокси и ловушки </a:t>
            </a:r>
            <a:r>
              <a:rPr lang="en-US" dirty="0"/>
              <a:t>get()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{ name: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receiver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Proxy(user,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get(target, property, receiver)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alert(target[property]);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target[property].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toUpperCase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выведет "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Alex"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при помощи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alert()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а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"ALEX"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receiver.name;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9053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Известные ловушки (почти все)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309966"/>
              </p:ext>
            </p:extLst>
          </p:nvPr>
        </p:nvGraphicFramePr>
        <p:xfrm>
          <a:off x="1096963" y="1846263"/>
          <a:ext cx="1008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3941219059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543317871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341399952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Ловушка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Когда</a:t>
                      </a:r>
                      <a:r>
                        <a:rPr lang="ru-RU" sz="2000" baseline="0" dirty="0"/>
                        <a:t> срабатывает</a:t>
                      </a:r>
                      <a:endParaRPr lang="ru-RU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Что должна возвращать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66427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apply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</a:t>
                      </a:r>
                      <a:r>
                        <a:rPr lang="ru-RU" sz="2000" baseline="0" dirty="0"/>
                        <a:t> вызове функции (но без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ru-RU" sz="2000" baseline="0" dirty="0"/>
                        <a:t>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Результат вызова функции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5022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construct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Вызов</a:t>
                      </a:r>
                      <a:r>
                        <a:rPr lang="ru-RU" sz="2000" baseline="0" dirty="0"/>
                        <a:t> функции, используя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new</a:t>
                      </a:r>
                      <a:endParaRPr lang="ru-RU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Результат вызова </a:t>
                      </a:r>
                      <a:r>
                        <a:rPr lang="en-US" sz="2000" dirty="0"/>
                        <a:t>(</a:t>
                      </a:r>
                      <a:r>
                        <a:rPr lang="ru-RU" sz="2000" dirty="0"/>
                        <a:t>объект)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16561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defineProperty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Вызов метода 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defineProperty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000" dirty="0"/>
                        <a:t>, </a:t>
                      </a:r>
                      <a:r>
                        <a:rPr lang="ru-RU" sz="2000" dirty="0"/>
                        <a:t>если</a:t>
                      </a:r>
                      <a:r>
                        <a:rPr lang="ru-RU" sz="2000" baseline="0" dirty="0"/>
                        <a:t> создала свойство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22880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deleteProperty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 удалении свойства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000" dirty="0"/>
                        <a:t>, </a:t>
                      </a:r>
                      <a:r>
                        <a:rPr lang="ru-RU" sz="2000" dirty="0"/>
                        <a:t>если</a:t>
                      </a:r>
                      <a:r>
                        <a:rPr lang="ru-RU" sz="2000" baseline="0" dirty="0"/>
                        <a:t> удаление успешно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84843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</a:t>
                      </a:r>
                      <a:r>
                        <a:rPr lang="ru-RU" sz="2000" baseline="0" dirty="0"/>
                        <a:t> чтении свойства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Значение свойства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32707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getPrototypeOf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 чтении прототипа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Прототип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1653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</a:t>
                      </a:r>
                      <a:r>
                        <a:rPr lang="ru-RU" sz="2000" baseline="0" dirty="0"/>
                        <a:t> проверке наличия свойства (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2000" baseline="0" dirty="0"/>
                        <a:t>) 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000" dirty="0"/>
                        <a:t>, </a:t>
                      </a:r>
                      <a:r>
                        <a:rPr lang="ru-RU" sz="2000" dirty="0"/>
                        <a:t>если</a:t>
                      </a:r>
                      <a:r>
                        <a:rPr lang="ru-RU" sz="2000" baseline="0" dirty="0"/>
                        <a:t> свойство есть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84545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</a:t>
                      </a:r>
                      <a:r>
                        <a:rPr lang="ru-RU" sz="2000" baseline="0" dirty="0"/>
                        <a:t> записи в свойство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en-US" sz="2000" dirty="0"/>
                        <a:t>, </a:t>
                      </a:r>
                      <a:r>
                        <a:rPr lang="ru-RU" sz="2000" dirty="0"/>
                        <a:t>если</a:t>
                      </a:r>
                      <a:r>
                        <a:rPr lang="ru-RU" sz="2000" baseline="0" dirty="0"/>
                        <a:t> запись состоялась</a:t>
                      </a:r>
                      <a:endParaRPr lang="ru-RU" sz="2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97207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setPrototypeOf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При записи прототипа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Ничего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8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5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Модули в </a:t>
            </a:r>
            <a:r>
              <a:rPr lang="en-US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С точки зрения </a:t>
            </a:r>
            <a:r>
              <a:rPr lang="en-US" sz="3200" dirty="0"/>
              <a:t>ECMAScript 2017, </a:t>
            </a:r>
            <a:r>
              <a:rPr lang="ru-RU" sz="3200" i="1" dirty="0"/>
              <a:t>модулем</a:t>
            </a:r>
            <a:r>
              <a:rPr lang="ru-RU" sz="3200" dirty="0"/>
              <a:t> считается отдельный файл с </a:t>
            </a:r>
            <a:r>
              <a:rPr lang="en-US" sz="3200" dirty="0"/>
              <a:t>JS-</a:t>
            </a:r>
            <a:r>
              <a:rPr lang="ru-RU" sz="3200" dirty="0"/>
              <a:t>кодом.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В этом файле ключевым словом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ru-RU" sz="3200" dirty="0"/>
              <a:t> помечаются переменные и функции, которые могут быть использованы снаружи.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Другие модули могут подключать их через вызов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863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Экспортирование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Ключевое слово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ru-RU" sz="3200" dirty="0"/>
              <a:t> указывается: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перед объявлением переменных, функций и классов;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отдельно, при этом в фигурных скобках указывается, что именно экспортируется.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В последнем случае при помощи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ru-RU" sz="3200" dirty="0"/>
              <a:t> можно указать </a:t>
            </a:r>
            <a:r>
              <a:rPr lang="ru-RU" sz="3200" i="1" dirty="0"/>
              <a:t>экспортируемое</a:t>
            </a:r>
            <a:r>
              <a:rPr lang="ru-RU" sz="3200" dirty="0"/>
              <a:t> (т.е. внешнее) </a:t>
            </a:r>
            <a:r>
              <a:rPr lang="ru-RU" sz="3200" i="1" dirty="0"/>
              <a:t>имя</a:t>
            </a:r>
            <a:r>
              <a:rPr lang="ru-RU" sz="3200" dirty="0"/>
              <a:t> элемента.</a:t>
            </a:r>
            <a:endParaRPr lang="ru-RU" sz="3200" b="1" dirty="0"/>
          </a:p>
          <a:p>
            <a:pPr lvl="0">
              <a:buClr>
                <a:srgbClr val="1CADE4"/>
              </a:buClr>
            </a:pPr>
            <a:endParaRPr lang="ru-RU" sz="1600" b="1" dirty="0"/>
          </a:p>
          <a:p>
            <a:pPr lvl="0">
              <a:buClr>
                <a:srgbClr val="1CADE4"/>
              </a:buClr>
            </a:pPr>
            <a:r>
              <a:rPr lang="ru-RU" sz="3200" b="1" dirty="0"/>
              <a:t>Внимание:</a:t>
            </a:r>
            <a:r>
              <a:rPr lang="ru-RU" sz="3200" dirty="0"/>
              <a:t> экспортируемый элемент должен иметь имя (анонимные функции экспортировать нельзя).</a:t>
            </a:r>
          </a:p>
        </p:txBody>
      </p:sp>
    </p:spTree>
    <p:extLst>
      <p:ext uri="{BB962C8B-B14F-4D97-AF65-F5344CB8AC3E}">
        <p14:creationId xmlns:p14="http://schemas.microsoft.com/office/powerpoint/2010/main" val="3138606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Экспортирование – 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экспорт при объявлении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отдельный экспорт + новое имя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two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{two as twice};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экспорт класса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constructor(name)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972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setTimeout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Глобальный объект в браузерах и в </a:t>
            </a:r>
            <a:r>
              <a:rPr lang="en-US" sz="3200" dirty="0"/>
              <a:t>Node.js </a:t>
            </a:r>
            <a:r>
              <a:rPr lang="ru-RU" sz="3200" dirty="0"/>
              <a:t>имеет функцию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позволяющую вызвать любую функцию через заданный промежуток времени.</a:t>
            </a:r>
            <a:endParaRPr lang="en-US" sz="3200" dirty="0"/>
          </a:p>
          <a:p>
            <a:pPr>
              <a:spcBef>
                <a:spcPts val="2400"/>
              </a:spcBef>
              <a:buClr>
                <a:srgbClr val="1CADE4"/>
              </a:buClr>
            </a:pPr>
            <a:r>
              <a:rPr lang="ru-RU" sz="3200" dirty="0"/>
              <a:t>Аргументы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: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Функция для исполнения</a:t>
            </a:r>
            <a:r>
              <a:rPr lang="en-US" sz="30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Время отложенного запуска в миллисекундах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3000" dirty="0"/>
              <a:t> Аргументы функции</a:t>
            </a:r>
            <a:r>
              <a:rPr lang="en-US" sz="3000" dirty="0"/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(не поддерживается в </a:t>
            </a:r>
            <a:r>
              <a:rPr lang="en-US" sz="3000" dirty="0"/>
              <a:t>IE&lt;9</a:t>
            </a:r>
            <a:r>
              <a:rPr lang="ru-RU" sz="3000" dirty="0"/>
              <a:t>)</a:t>
            </a:r>
          </a:p>
          <a:p>
            <a:pPr marL="201168" lvl="1" indent="0">
              <a:buClr>
                <a:srgbClr val="1CADE4"/>
              </a:buClr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2081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Импортирование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Код подключает экспортированные значения из модуля при помощи ключевого слова 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3200" dirty="0"/>
              <a:t>:</a:t>
            </a:r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{one, twice} from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r>
              <a:rPr lang="ru-RU" sz="3200" dirty="0"/>
              <a:t>Здесь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"md"</a:t>
            </a:r>
            <a:r>
              <a:rPr lang="ru-RU" sz="3200" dirty="0"/>
              <a:t> – это модуль (файл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md.js</a:t>
            </a:r>
            <a:r>
              <a:rPr lang="ru-RU" sz="3200" dirty="0"/>
              <a:t>);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sz="3200" dirty="0"/>
              <a:t>,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twice</a:t>
            </a:r>
            <a:r>
              <a:rPr lang="ru-RU" sz="3200" dirty="0"/>
              <a:t> – импортируемые переменные.</a:t>
            </a:r>
          </a:p>
          <a:p>
            <a:pPr lvl="0">
              <a:spcBef>
                <a:spcPts val="600"/>
              </a:spcBef>
              <a:buClr>
                <a:srgbClr val="1CADE4"/>
              </a:buClr>
            </a:pPr>
            <a:r>
              <a:rPr lang="ru-RU" sz="3200" dirty="0"/>
              <a:t>В результате импорта появятся локальные переменные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ru-RU" sz="3200" dirty="0"/>
              <a:t> и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twice</a:t>
            </a:r>
            <a:r>
              <a:rPr lang="ru-RU" sz="3200" dirty="0"/>
              <a:t> со значениями из модуля. </a:t>
            </a:r>
            <a:r>
              <a:rPr lang="ru-RU" sz="3200" dirty="0">
                <a:solidFill>
                  <a:schemeClr val="bg1"/>
                </a:solidFill>
              </a:rPr>
              <a:t>Они сохраняют связь с модулем-источником, но не могут изменяться в целевом коде.</a:t>
            </a:r>
          </a:p>
        </p:txBody>
      </p:sp>
    </p:spTree>
    <p:extLst>
      <p:ext uri="{BB962C8B-B14F-4D97-AF65-F5344CB8AC3E}">
        <p14:creationId xmlns:p14="http://schemas.microsoft.com/office/powerpoint/2010/main" val="1083559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Импортирование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//------ lib.js ------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incCounter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counter++;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//------ main1.js ------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counter,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incCounter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console.log(counter);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incCounter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console.log(counter);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imported value can't be changed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counter++;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TypeError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76604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Импортирование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При импорте можно изменить имя при помощи </a:t>
            </a:r>
            <a:r>
              <a:rPr lang="en-US" sz="3200" dirty="0"/>
              <a:t>as:</a:t>
            </a: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{one as it1, twice as it2} from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"md"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Можно импортировать все значения сразу в виде объекта вызовом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ru-RU" sz="3200" dirty="0"/>
              <a:t>:</a:t>
            </a:r>
          </a:p>
          <a:p>
            <a:pPr lvl="0">
              <a:buClr>
                <a:srgbClr val="1CADE4"/>
              </a:buClr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as numbers from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656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Экспорт элемента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Для одного из экспортируемых элементов можно использовать сочетание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ru-RU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ru-RU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 . .}</a:t>
            </a:r>
            <a:endParaRPr lang="ru-RU" sz="2800" dirty="0"/>
          </a:p>
          <a:p>
            <a:pPr lv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При импорте такого элемента не нужно использовать фигурные скобки: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1CADE4"/>
              </a:buClr>
            </a:pPr>
            <a:r>
              <a:rPr lang="ru-RU" sz="3200" dirty="0"/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from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50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Модули – замечание о синтаксисе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sz="3200" dirty="0"/>
              <a:t>, </a:t>
            </a:r>
            <a:r>
              <a:rPr lang="ru-RU" sz="3200" dirty="0"/>
              <a:t>и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3200" dirty="0"/>
              <a:t> </a:t>
            </a:r>
            <a:r>
              <a:rPr lang="ru-RU" sz="3200" dirty="0"/>
              <a:t>должны находится на верхнем уровне определения. Вложенность их в блок не допустима!</a:t>
            </a:r>
          </a:p>
          <a:p>
            <a:pPr lvl="0">
              <a:buClr>
                <a:srgbClr val="1CADE4"/>
              </a:buClr>
            </a:pPr>
            <a:endParaRPr lang="ru-RU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Импорты поднимаются наверх объявления: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 работает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alert(one);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{one, twice} from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"md"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3723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Модули и системы 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5258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Важно: </a:t>
            </a:r>
            <a:r>
              <a:rPr lang="ru-RU" sz="3200" dirty="0" err="1"/>
              <a:t>ECMAScript</a:t>
            </a:r>
            <a:r>
              <a:rPr lang="ru-RU" sz="3200" dirty="0"/>
              <a:t> 201</a:t>
            </a:r>
            <a:r>
              <a:rPr lang="en-US" sz="3200" dirty="0"/>
              <a:t>7</a:t>
            </a:r>
            <a:r>
              <a:rPr lang="ru-RU" sz="3200" dirty="0"/>
              <a:t> описывает, как импортировать и экспортировать значения из модулей, но он ничего не говорит о том, как эти модули искать, и загружать.</a:t>
            </a:r>
          </a:p>
          <a:p>
            <a:pPr lvl="0">
              <a:buClr>
                <a:srgbClr val="1CADE4"/>
              </a:buClr>
            </a:pPr>
            <a:endParaRPr lang="en-US" sz="32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Поэтому </a:t>
            </a:r>
            <a:r>
              <a:rPr lang="ru-RU" sz="3200" b="1" dirty="0"/>
              <a:t>модули реально работают только в составе систем сборки!</a:t>
            </a:r>
            <a:r>
              <a:rPr lang="ru-RU" sz="3200" dirty="0"/>
              <a:t> Например, </a:t>
            </a:r>
            <a:r>
              <a:rPr lang="en-US" sz="3200" dirty="0"/>
              <a:t>Babel </a:t>
            </a:r>
            <a:r>
              <a:rPr lang="ru-RU" sz="3200" dirty="0"/>
              <a:t>в </a:t>
            </a:r>
            <a:r>
              <a:rPr lang="en-US" sz="3200" dirty="0"/>
              <a:t>REPL </a:t>
            </a:r>
            <a:r>
              <a:rPr lang="ru-RU" sz="3200" dirty="0"/>
              <a:t>для импорта модулей генерирует вызов функции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require()</a:t>
            </a:r>
            <a:r>
              <a:rPr lang="en-US" sz="3200" dirty="0"/>
              <a:t> – </a:t>
            </a:r>
            <a:r>
              <a:rPr lang="ru-RU" sz="3200" dirty="0"/>
              <a:t>стандартная функция </a:t>
            </a:r>
            <a:r>
              <a:rPr lang="en-US" sz="3200" dirty="0"/>
              <a:t>Node.js </a:t>
            </a:r>
            <a:r>
              <a:rPr lang="ru-RU" sz="3200" dirty="0"/>
              <a:t>для</a:t>
            </a:r>
            <a:r>
              <a:rPr lang="en-US" sz="3200" dirty="0"/>
              <a:t> </a:t>
            </a:r>
            <a:r>
              <a:rPr lang="ru-RU" sz="3200" dirty="0"/>
              <a:t>загрузки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373471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Тренинг окончен. Всем спасибо!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36321"/>
          </a:xfrm>
        </p:spPr>
        <p:txBody>
          <a:bodyPr>
            <a:noAutofit/>
          </a:bodyPr>
          <a:lstStyle/>
          <a:p>
            <a:r>
              <a:rPr lang="ru-RU" sz="3200"/>
              <a:t>Подводим </a:t>
            </a:r>
            <a:r>
              <a:rPr lang="ru-RU" sz="3200" dirty="0"/>
              <a:t>итоги: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ru-RU" sz="3200" dirty="0"/>
              <a:t>Что понравилось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Что не понравилось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О чем ещё хотелось бы услышать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3200" dirty="0"/>
              <a:t> Что хотелось бы изменить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764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-US" dirty="0" err="1"/>
              <a:t>setTimeout</a:t>
            </a:r>
            <a:r>
              <a:rPr lang="en-US" dirty="0"/>
              <a:t>()</a:t>
            </a:r>
            <a:r>
              <a:rPr lang="ru-RU" dirty="0"/>
              <a:t> – примеры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alert(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"Start"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5000,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"Read about Run-to-completion semantics</a:t>
            </a:r>
            <a:r>
              <a:rPr lang="ru-RU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возвращает идентификатор таймера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setTimeout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2000,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"Cancel"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clearTimeout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(id);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clearTimeout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останавливает таймер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"Clear"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6443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i="1" dirty="0" err="1"/>
              <a:t>Promise</a:t>
            </a:r>
            <a:r>
              <a:rPr lang="ru-RU" sz="3200" dirty="0"/>
              <a:t> («</a:t>
            </a:r>
            <a:r>
              <a:rPr lang="ru-RU" sz="3200" dirty="0" err="1"/>
              <a:t>промис</a:t>
            </a:r>
            <a:r>
              <a:rPr lang="ru-RU" sz="3200" dirty="0"/>
              <a:t>») – объект, используемый для выполнения отложенных и асинхронных операций.</a:t>
            </a:r>
            <a:endParaRPr lang="en-US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Задача </a:t>
            </a:r>
            <a:r>
              <a:rPr lang="en-US" sz="3200" dirty="0"/>
              <a:t>Promise – </a:t>
            </a:r>
            <a:r>
              <a:rPr lang="ru-RU" sz="3200" dirty="0"/>
              <a:t>облегчить </a:t>
            </a:r>
            <a:r>
              <a:rPr lang="ru-RU" sz="3200" b="1" dirty="0"/>
              <a:t>организацию</a:t>
            </a:r>
            <a:r>
              <a:rPr lang="ru-RU" sz="3200" dirty="0"/>
              <a:t> асинхронных операций.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en-US" sz="3200" dirty="0"/>
              <a:t>Promise </a:t>
            </a:r>
            <a:r>
              <a:rPr lang="ru-RU" sz="3200" dirty="0"/>
              <a:t>впервые были представлены в </a:t>
            </a:r>
            <a:r>
              <a:rPr lang="en-US" sz="3200" dirty="0"/>
              <a:t>ES2015</a:t>
            </a:r>
            <a:r>
              <a:rPr lang="ru-RU" sz="3200" dirty="0"/>
              <a:t> – они сделаны по спецификации </a:t>
            </a:r>
            <a:r>
              <a:rPr lang="en-US" sz="3200" dirty="0"/>
              <a:t>Promises/A+</a:t>
            </a:r>
            <a:r>
              <a:rPr lang="ru-RU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04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Спецификация </a:t>
            </a:r>
            <a:r>
              <a:rPr lang="en-US" dirty="0"/>
              <a:t>Promises/A+ (2012)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>
                <a:hlinkClick r:id="rId3"/>
              </a:rPr>
              <a:t>https://promisesaplus.com/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52995"/>
            <a:ext cx="7841447" cy="38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 </a:t>
            </a:r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en-US" sz="3200" dirty="0"/>
              <a:t>Promise</a:t>
            </a:r>
            <a:r>
              <a:rPr lang="ru-RU" sz="3200" dirty="0"/>
              <a:t> хранит своё состояние. Вначале это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pending</a:t>
            </a:r>
            <a:r>
              <a:rPr lang="ru-RU" sz="3200" dirty="0"/>
              <a:t> (</a:t>
            </a:r>
            <a:r>
              <a:rPr lang="ru-RU" sz="3200" i="1" dirty="0"/>
              <a:t>ожидание</a:t>
            </a:r>
            <a:r>
              <a:rPr lang="ru-RU" sz="3200" dirty="0"/>
              <a:t>), затем –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ru-RU" sz="3200" dirty="0"/>
              <a:t> (</a:t>
            </a:r>
            <a:r>
              <a:rPr lang="ru-RU" sz="3200" i="1" dirty="0"/>
              <a:t>выполнено успешно</a:t>
            </a:r>
            <a:r>
              <a:rPr lang="ru-RU" sz="3200" dirty="0"/>
              <a:t>) или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ru-RU" sz="3200" dirty="0"/>
              <a:t> (выполнено с ошибкой).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32" y="3337358"/>
            <a:ext cx="6684096" cy="27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 </a:t>
            </a:r>
            <a:r>
              <a:rPr lang="en-US" dirty="0"/>
              <a:t>Promise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6880"/>
            <a:ext cx="10058400" cy="4335258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Перевод </a:t>
            </a:r>
            <a:r>
              <a:rPr lang="ru-RU" sz="3200" dirty="0" err="1"/>
              <a:t>Promise</a:t>
            </a:r>
            <a:r>
              <a:rPr lang="ru-RU" sz="3200" dirty="0"/>
              <a:t> в состояние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r>
              <a:rPr lang="ru-RU" sz="3200" dirty="0"/>
              <a:t> или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r>
              <a:rPr lang="ru-RU" sz="3200" dirty="0"/>
              <a:t> выполняется инкапсулированной в </a:t>
            </a:r>
            <a:r>
              <a:rPr lang="en-US" sz="3200" dirty="0"/>
              <a:t>Promise </a:t>
            </a:r>
            <a:r>
              <a:rPr lang="ru-RU" sz="3200" dirty="0"/>
              <a:t>функцией (как правило, это некая асинхронная операция).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Для </a:t>
            </a:r>
            <a:r>
              <a:rPr lang="en-US" sz="3200" dirty="0"/>
              <a:t>Promise</a:t>
            </a:r>
            <a:r>
              <a:rPr lang="ru-RU" sz="3200" dirty="0"/>
              <a:t> можно задать функции-обработчики:</a:t>
            </a:r>
          </a:p>
          <a:p>
            <a:pPr lvl="1"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onFulfilled</a:t>
            </a:r>
            <a:r>
              <a:rPr lang="ru-RU" sz="3200" dirty="0"/>
              <a:t>: вызывается при переходе в состояние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fulfilled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1CADE4"/>
              </a:buClr>
            </a:pP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onRejected</a:t>
            </a:r>
            <a:r>
              <a:rPr lang="ru-RU" sz="3200" dirty="0"/>
              <a:t>: вызывается при переходе в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rejected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0477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4095</TotalTime>
  <Words>2979</Words>
  <Application>Microsoft Office PowerPoint</Application>
  <PresentationFormat>Широкоэкранный</PresentationFormat>
  <Paragraphs>445</Paragraphs>
  <Slides>46</Slides>
  <Notes>45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Retrospect</vt:lpstr>
      <vt:lpstr>Modern JavaScript</vt:lpstr>
      <vt:lpstr>Темы занятия</vt:lpstr>
      <vt:lpstr>Асинхронное выполнение</vt:lpstr>
      <vt:lpstr>Функция setTimeout()</vt:lpstr>
      <vt:lpstr>Функция setTimeout() – примеры</vt:lpstr>
      <vt:lpstr>Promise</vt:lpstr>
      <vt:lpstr>Спецификация Promises/A+ (2012)</vt:lpstr>
      <vt:lpstr>Состояние Promise</vt:lpstr>
      <vt:lpstr>Состояние Promise</vt:lpstr>
      <vt:lpstr>Promise – схема использования</vt:lpstr>
      <vt:lpstr>Promise – схема использования</vt:lpstr>
      <vt:lpstr>Promise – пример (a)</vt:lpstr>
      <vt:lpstr>Promise – пример (b)</vt:lpstr>
      <vt:lpstr>Promise – нюансы</vt:lpstr>
      <vt:lpstr>Promise – нюансы</vt:lpstr>
      <vt:lpstr>Промисификация</vt:lpstr>
      <vt:lpstr>Промисификация – пример</vt:lpstr>
      <vt:lpstr>Цепочки Promise</vt:lpstr>
      <vt:lpstr>Цепочки Promise – пример</vt:lpstr>
      <vt:lpstr>Promise.all() и Promise.race()</vt:lpstr>
      <vt:lpstr>Promise и генераторы</vt:lpstr>
      <vt:lpstr>Promise и генераторы – пример (a)</vt:lpstr>
      <vt:lpstr>Promise и генераторы – пример (b)</vt:lpstr>
      <vt:lpstr>Одна из книг о Promise</vt:lpstr>
      <vt:lpstr>Асинхронные функции</vt:lpstr>
      <vt:lpstr>Асинхронные функции – синтаксис</vt:lpstr>
      <vt:lpstr>Результат асинхронной функции</vt:lpstr>
      <vt:lpstr>Пример асинхронной функции</vt:lpstr>
      <vt:lpstr>Выражение await</vt:lpstr>
      <vt:lpstr>Выражение await – пример</vt:lpstr>
      <vt:lpstr>Было: цепочки Promise</vt:lpstr>
      <vt:lpstr>Стало: вызовы при помощи await</vt:lpstr>
      <vt:lpstr>Прокси</vt:lpstr>
      <vt:lpstr>Ловушки</vt:lpstr>
      <vt:lpstr>Пример прокси и ловушки get()</vt:lpstr>
      <vt:lpstr>Известные ловушки (почти все)</vt:lpstr>
      <vt:lpstr>Модули в ECMAScript 2017</vt:lpstr>
      <vt:lpstr>Экспортирование</vt:lpstr>
      <vt:lpstr>Экспортирование – примеры</vt:lpstr>
      <vt:lpstr>Импортирование</vt:lpstr>
      <vt:lpstr>Импортирование</vt:lpstr>
      <vt:lpstr>Импортирование</vt:lpstr>
      <vt:lpstr>Экспорт элемента по умолчанию</vt:lpstr>
      <vt:lpstr>Модули – замечание о синтаксисе</vt:lpstr>
      <vt:lpstr>Модули и системы сборки</vt:lpstr>
      <vt:lpstr>Тренинг окончен. Всем 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Volosevich</dc:creator>
  <cp:lastModifiedBy>Alexey Volosevich</cp:lastModifiedBy>
  <cp:revision>481</cp:revision>
  <cp:lastPrinted>2016-01-26T13:20:45Z</cp:lastPrinted>
  <dcterms:created xsi:type="dcterms:W3CDTF">2015-03-09T11:51:14Z</dcterms:created>
  <dcterms:modified xsi:type="dcterms:W3CDTF">2018-06-20T11:31:47Z</dcterms:modified>
</cp:coreProperties>
</file>