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88" r:id="rId8"/>
    <p:sldId id="263" r:id="rId9"/>
    <p:sldId id="264" r:id="rId10"/>
    <p:sldId id="265" r:id="rId11"/>
    <p:sldId id="268" r:id="rId12"/>
    <p:sldId id="267" r:id="rId13"/>
    <p:sldId id="266" r:id="rId14"/>
    <p:sldId id="270" r:id="rId15"/>
    <p:sldId id="269" r:id="rId16"/>
    <p:sldId id="271" r:id="rId17"/>
    <p:sldId id="272" r:id="rId18"/>
    <p:sldId id="274" r:id="rId19"/>
    <p:sldId id="273" r:id="rId20"/>
    <p:sldId id="276" r:id="rId21"/>
    <p:sldId id="275" r:id="rId22"/>
    <p:sldId id="280" r:id="rId23"/>
    <p:sldId id="277" r:id="rId24"/>
    <p:sldId id="278"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29" r:id="rId71"/>
    <p:sldId id="330" r:id="rId72"/>
    <p:sldId id="331" r:id="rId73"/>
    <p:sldId id="344" r:id="rId74"/>
    <p:sldId id="332" r:id="rId75"/>
    <p:sldId id="333" r:id="rId76"/>
    <p:sldId id="334" r:id="rId77"/>
    <p:sldId id="335" r:id="rId78"/>
    <p:sldId id="336" r:id="rId79"/>
    <p:sldId id="337" r:id="rId80"/>
    <p:sldId id="338" r:id="rId81"/>
    <p:sldId id="339" r:id="rId82"/>
    <p:sldId id="340" r:id="rId83"/>
    <p:sldId id="343"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405"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341" r:id="rId146"/>
    <p:sldId id="342" r:id="rId147"/>
    <p:sldId id="326" r:id="rId148"/>
    <p:sldId id="327" r:id="rId149"/>
    <p:sldId id="279" r:id="rId150"/>
    <p:sldId id="406" r:id="rId151"/>
    <p:sldId id="407" r:id="rId152"/>
    <p:sldId id="408" r:id="rId153"/>
    <p:sldId id="409" r:id="rId154"/>
    <p:sldId id="410" r:id="rId155"/>
    <p:sldId id="415" r:id="rId156"/>
    <p:sldId id="416" r:id="rId157"/>
    <p:sldId id="417" r:id="rId158"/>
    <p:sldId id="418" r:id="rId159"/>
    <p:sldId id="419" r:id="rId160"/>
    <p:sldId id="472"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12" r:id="rId214"/>
    <p:sldId id="413" r:id="rId2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660"/>
  </p:normalViewPr>
  <p:slideViewPr>
    <p:cSldViewPr snapToGrid="0">
      <p:cViewPr varScale="1">
        <p:scale>
          <a:sx n="63" d="100"/>
          <a:sy n="63" d="100"/>
        </p:scale>
        <p:origin x="7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presProps" Target="presProps.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762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17761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05897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150962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8BEC34F-5671-4E5A-891A-71573E099C18}" type="datetimeFigureOut">
              <a:rPr lang="ru-RU" smtClean="0"/>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13889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8BEC34F-5671-4E5A-891A-71573E099C18}" type="datetimeFigureOut">
              <a:rPr lang="ru-RU" smtClean="0"/>
              <a:t>30.05.2018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68800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8BEC34F-5671-4E5A-891A-71573E099C18}" type="datetimeFigureOut">
              <a:rPr lang="ru-RU" smtClean="0"/>
              <a:t>30.05.2018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410339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8BEC34F-5671-4E5A-891A-71573E099C18}" type="datetimeFigureOut">
              <a:rPr lang="ru-RU" smtClean="0"/>
              <a:t>30.05.2018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24844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8BEC34F-5671-4E5A-891A-71573E099C18}" type="datetimeFigureOut">
              <a:rPr lang="ru-RU" smtClean="0"/>
              <a:t>30.05.2018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402680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8BEC34F-5671-4E5A-891A-71573E099C18}" type="datetimeFigureOut">
              <a:rPr lang="ru-RU" smtClean="0"/>
              <a:t>30.05.2018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31068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8BEC34F-5671-4E5A-891A-71573E099C18}" type="datetimeFigureOut">
              <a:rPr lang="ru-RU" smtClean="0"/>
              <a:t>30.05.2018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1165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EC34F-5671-4E5A-891A-71573E099C18}" type="datetimeFigureOut">
              <a:rPr lang="ru-RU" smtClean="0"/>
              <a:t>30.05.2018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A8FC1-963F-4C62-80FB-5B7A3DD9F39A}" type="slidenum">
              <a:rPr lang="ru-RU" smtClean="0"/>
              <a:t>‹#›</a:t>
            </a:fld>
            <a:endParaRPr lang="ru-RU"/>
          </a:p>
        </p:txBody>
      </p:sp>
    </p:spTree>
    <p:extLst>
      <p:ext uri="{BB962C8B-B14F-4D97-AF65-F5344CB8AC3E}">
        <p14:creationId xmlns:p14="http://schemas.microsoft.com/office/powerpoint/2010/main" val="3169501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solidFill>
                  <a:srgbClr val="0070C0"/>
                </a:solidFill>
              </a:rPr>
              <a:t>Глава1</a:t>
            </a:r>
            <a:br>
              <a:rPr lang="ru-RU" dirty="0" smtClean="0">
                <a:solidFill>
                  <a:srgbClr val="0070C0"/>
                </a:solidFill>
              </a:rPr>
            </a:br>
            <a:r>
              <a:rPr lang="ru-RU" dirty="0" smtClean="0">
                <a:solidFill>
                  <a:srgbClr val="0070C0"/>
                </a:solidFill>
              </a:rPr>
              <a:t>Введение в </a:t>
            </a:r>
            <a:r>
              <a:rPr lang="en-US" dirty="0" smtClean="0">
                <a:solidFill>
                  <a:srgbClr val="0070C0"/>
                </a:solidFill>
              </a:rPr>
              <a:t>JavaScript</a:t>
            </a:r>
            <a:endParaRPr lang="ru-RU" dirty="0">
              <a:solidFill>
                <a:srgbClr val="0070C0"/>
              </a:solidFill>
            </a:endParaRPr>
          </a:p>
        </p:txBody>
      </p:sp>
      <p:sp>
        <p:nvSpPr>
          <p:cNvPr id="3" name="TextBox 2"/>
          <p:cNvSpPr txBox="1"/>
          <p:nvPr/>
        </p:nvSpPr>
        <p:spPr>
          <a:xfrm>
            <a:off x="9189720" y="6065520"/>
            <a:ext cx="3581400" cy="646331"/>
          </a:xfrm>
          <a:prstGeom prst="rect">
            <a:avLst/>
          </a:prstGeom>
          <a:noFill/>
        </p:spPr>
        <p:txBody>
          <a:bodyPr wrap="square" rtlCol="0">
            <a:spAutoFit/>
          </a:bodyPr>
          <a:lstStyle/>
          <a:p>
            <a:r>
              <a:rPr lang="ru-RU" dirty="0" smtClean="0"/>
              <a:t>Информация взята с </a:t>
            </a:r>
            <a:r>
              <a:rPr lang="en-US" dirty="0"/>
              <a:t>https://stepik.org</a:t>
            </a:r>
            <a:endParaRPr lang="ru-RU" dirty="0"/>
          </a:p>
        </p:txBody>
      </p:sp>
    </p:spTree>
    <p:extLst>
      <p:ext uri="{BB962C8B-B14F-4D97-AF65-F5344CB8AC3E}">
        <p14:creationId xmlns:p14="http://schemas.microsoft.com/office/powerpoint/2010/main" val="560698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667500"/>
          </a:xfrm>
        </p:spPr>
        <p:txBody>
          <a:bodyPr>
            <a:normAutofit fontScale="77500" lnSpcReduction="20000"/>
          </a:bodyPr>
          <a:lstStyle/>
          <a:p>
            <a:pPr marL="0" indent="0">
              <a:buNone/>
            </a:pPr>
            <a:r>
              <a:rPr lang="ru-RU" dirty="0"/>
              <a:t>Также в коде </a:t>
            </a:r>
            <a:r>
              <a:rPr lang="ru-RU" dirty="0" err="1"/>
              <a:t>JavaScript</a:t>
            </a:r>
            <a:r>
              <a:rPr lang="ru-RU" dirty="0"/>
              <a:t> можно разместить </a:t>
            </a:r>
            <a:r>
              <a:rPr lang="ru-RU" dirty="0" smtClean="0"/>
              <a:t>комментарии.</a:t>
            </a:r>
            <a:r>
              <a:rPr lang="en-US" dirty="0" smtClean="0"/>
              <a:t/>
            </a:r>
            <a:br>
              <a:rPr lang="en-US" dirty="0" smtClean="0"/>
            </a:br>
            <a:r>
              <a:rPr lang="ru-RU" dirty="0" smtClean="0"/>
              <a:t>Это </a:t>
            </a:r>
            <a:r>
              <a:rPr lang="ru-RU" dirty="0"/>
              <a:t>строчки, отмеченные особым образом и не рассматриваемые браузером как выполняемый код. Таким образом можно размещать как текстовые комментарии, так и помечать отдельные куски кода для предотвращения их выполнения в процессе </a:t>
            </a:r>
            <a:r>
              <a:rPr lang="ru-RU" dirty="0" smtClean="0"/>
              <a:t>отладки.</a:t>
            </a:r>
            <a:r>
              <a:rPr lang="en-US" dirty="0" smtClean="0"/>
              <a:t/>
            </a:r>
            <a:br>
              <a:rPr lang="en-US" dirty="0" smtClean="0"/>
            </a:br>
            <a:r>
              <a:rPr lang="ru-RU" dirty="0" smtClean="0"/>
              <a:t>Комментарии </a:t>
            </a:r>
            <a:r>
              <a:rPr lang="ru-RU" dirty="0"/>
              <a:t>бывают однострочные и </a:t>
            </a:r>
            <a:r>
              <a:rPr lang="ru-RU" dirty="0" smtClean="0"/>
              <a:t>многострочные.</a:t>
            </a:r>
            <a:r>
              <a:rPr lang="en-US" dirty="0" smtClean="0"/>
              <a:t/>
            </a:r>
            <a:br>
              <a:rPr lang="en-US" dirty="0" smtClean="0"/>
            </a:br>
            <a:r>
              <a:rPr lang="ru-RU" dirty="0" smtClean="0"/>
              <a:t>Однострочные </a:t>
            </a:r>
            <a:r>
              <a:rPr lang="ru-RU" dirty="0"/>
              <a:t>комментарии </a:t>
            </a:r>
            <a:r>
              <a:rPr lang="ru-RU" dirty="0">
                <a:solidFill>
                  <a:srgbClr val="0070C0"/>
                </a:solidFill>
              </a:rPr>
              <a:t>начинаются с двух </a:t>
            </a:r>
            <a:r>
              <a:rPr lang="ru-RU" dirty="0" err="1">
                <a:solidFill>
                  <a:srgbClr val="0070C0"/>
                </a:solidFill>
              </a:rPr>
              <a:t>слэшей</a:t>
            </a:r>
            <a:r>
              <a:rPr lang="ru-RU" dirty="0">
                <a:solidFill>
                  <a:srgbClr val="0070C0"/>
                </a:solidFill>
              </a:rPr>
              <a:t> "//"</a:t>
            </a:r>
            <a:r>
              <a:rPr lang="ru-RU" dirty="0"/>
              <a:t> и предотвращают выполнение кода на этой строчке. Вот пример использования однострочного комментария </a:t>
            </a:r>
            <a:r>
              <a:rPr lang="ru-RU" dirty="0" smtClean="0"/>
              <a:t>:</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a:t>
            </a:r>
            <a:r>
              <a:rPr lang="en-US" dirty="0" smtClean="0"/>
              <a:t/>
            </a:r>
            <a:br>
              <a:rPr lang="en-US" dirty="0" smtClean="0"/>
            </a:br>
            <a:r>
              <a:rPr lang="ru-RU" dirty="0" smtClean="0">
                <a:solidFill>
                  <a:srgbClr val="0070C0"/>
                </a:solidFill>
              </a:rPr>
              <a:t>//</a:t>
            </a:r>
            <a:r>
              <a:rPr lang="ru-RU" dirty="0" smtClean="0"/>
              <a:t> </a:t>
            </a:r>
            <a:r>
              <a:rPr lang="ru-RU" i="1" dirty="0"/>
              <a:t>Это текстовый </a:t>
            </a:r>
            <a:r>
              <a:rPr lang="ru-RU" i="1" dirty="0" smtClean="0"/>
              <a:t>комментарий</a:t>
            </a:r>
            <a:r>
              <a:rPr lang="en-US" dirty="0" smtClean="0"/>
              <a:t/>
            </a:r>
            <a:br>
              <a:rPr lang="en-US" dirty="0" smtClean="0"/>
            </a:br>
            <a:r>
              <a:rPr lang="ru-RU" dirty="0" smtClean="0"/>
              <a:t>  </a:t>
            </a:r>
            <a:r>
              <a:rPr lang="ru-RU" dirty="0" err="1"/>
              <a:t>alert</a:t>
            </a:r>
            <a:r>
              <a:rPr lang="ru-RU" dirty="0"/>
              <a:t>("</a:t>
            </a:r>
            <a:r>
              <a:rPr lang="ru-RU" dirty="0" err="1"/>
              <a:t>Hello</a:t>
            </a:r>
            <a:r>
              <a:rPr lang="ru-RU" dirty="0"/>
              <a:t> </a:t>
            </a:r>
            <a:r>
              <a:rPr lang="ru-RU" dirty="0" err="1"/>
              <a:t>World</a:t>
            </a:r>
            <a:r>
              <a:rPr lang="ru-RU" dirty="0"/>
              <a:t>");    </a:t>
            </a:r>
            <a:r>
              <a:rPr lang="ru-RU" dirty="0">
                <a:solidFill>
                  <a:srgbClr val="0070C0"/>
                </a:solidFill>
              </a:rPr>
              <a:t>//</a:t>
            </a:r>
            <a:r>
              <a:rPr lang="ru-RU" dirty="0"/>
              <a:t> </a:t>
            </a:r>
            <a:r>
              <a:rPr lang="ru-RU" i="1" dirty="0"/>
              <a:t>Этот код выполнится</a:t>
            </a:r>
            <a:r>
              <a:rPr lang="ru-RU" i="1" dirty="0" smtClean="0"/>
              <a:t>.</a:t>
            </a:r>
            <a:r>
              <a:rPr lang="en-US" dirty="0" smtClean="0"/>
              <a:t/>
            </a:r>
            <a:br>
              <a:rPr lang="en-US" dirty="0" smtClean="0"/>
            </a:br>
            <a:r>
              <a:rPr lang="ru-RU" dirty="0" smtClean="0">
                <a:solidFill>
                  <a:srgbClr val="0070C0"/>
                </a:solidFill>
              </a:rPr>
              <a:t>//</a:t>
            </a:r>
            <a:r>
              <a:rPr lang="ru-RU" dirty="0" smtClean="0"/>
              <a:t> </a:t>
            </a:r>
            <a:r>
              <a:rPr lang="ru-RU" i="1" dirty="0" err="1"/>
              <a:t>alert</a:t>
            </a:r>
            <a:r>
              <a:rPr lang="ru-RU" i="1" dirty="0"/>
              <a:t>("</a:t>
            </a:r>
            <a:r>
              <a:rPr lang="ru-RU" i="1" dirty="0" err="1"/>
              <a:t>Hello</a:t>
            </a:r>
            <a:r>
              <a:rPr lang="ru-RU" i="1" dirty="0"/>
              <a:t> </a:t>
            </a:r>
            <a:r>
              <a:rPr lang="ru-RU" i="1" dirty="0" err="1"/>
              <a:t>World</a:t>
            </a:r>
            <a:r>
              <a:rPr lang="ru-RU" i="1" dirty="0"/>
              <a:t>");  А этот </a:t>
            </a:r>
            <a:r>
              <a:rPr lang="ru-RU" i="1" dirty="0" smtClean="0"/>
              <a:t>нет</a:t>
            </a:r>
            <a:r>
              <a:rPr lang="en-US" dirty="0" smtClean="0"/>
              <a:t/>
            </a:r>
            <a:br>
              <a:rPr lang="en-US" dirty="0" smtClean="0"/>
            </a:br>
            <a:r>
              <a:rPr lang="ru-RU" dirty="0" smtClean="0">
                <a:solidFill>
                  <a:srgbClr val="0070C0"/>
                </a:solidFill>
              </a:rPr>
              <a:t>//</a:t>
            </a:r>
            <a:r>
              <a:rPr lang="ru-RU" dirty="0" smtClean="0"/>
              <a:t> </a:t>
            </a:r>
            <a:r>
              <a:rPr lang="ru-RU" i="1" dirty="0"/>
              <a:t>Он </a:t>
            </a:r>
            <a:r>
              <a:rPr lang="ru-RU" i="1" dirty="0" smtClean="0"/>
              <a:t>закомментирован</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 </a:t>
            </a:r>
            <a:r>
              <a:rPr lang="en-US" dirty="0" smtClean="0"/>
              <a:t/>
            </a:r>
            <a:br>
              <a:rPr lang="en-US" dirty="0" smtClean="0"/>
            </a:br>
            <a:r>
              <a:rPr lang="ru-RU" dirty="0" smtClean="0"/>
              <a:t>Многострочные </a:t>
            </a:r>
            <a:r>
              <a:rPr lang="ru-RU" dirty="0"/>
              <a:t>комментарии начинаются</a:t>
            </a:r>
            <a:r>
              <a:rPr lang="ru-RU" dirty="0">
                <a:solidFill>
                  <a:srgbClr val="0070C0"/>
                </a:solidFill>
              </a:rPr>
              <a:t> </a:t>
            </a:r>
            <a:r>
              <a:rPr lang="ru-RU" dirty="0" smtClean="0">
                <a:solidFill>
                  <a:srgbClr val="0070C0"/>
                </a:solidFill>
              </a:rPr>
              <a:t>с одного </a:t>
            </a:r>
            <a:r>
              <a:rPr lang="ru-RU" dirty="0" err="1" smtClean="0">
                <a:solidFill>
                  <a:srgbClr val="0070C0"/>
                </a:solidFill>
              </a:rPr>
              <a:t>слэша</a:t>
            </a:r>
            <a:r>
              <a:rPr lang="ru-RU" dirty="0" smtClean="0">
                <a:solidFill>
                  <a:srgbClr val="0070C0"/>
                </a:solidFill>
              </a:rPr>
              <a:t> и звездочки "/*" и </a:t>
            </a:r>
            <a:r>
              <a:rPr lang="ru-RU" dirty="0">
                <a:solidFill>
                  <a:srgbClr val="0070C0"/>
                </a:solidFill>
              </a:rPr>
              <a:t>заканчиваются обратной комбинацией - звездочкой и </a:t>
            </a:r>
            <a:r>
              <a:rPr lang="ru-RU" dirty="0" err="1">
                <a:solidFill>
                  <a:srgbClr val="0070C0"/>
                </a:solidFill>
              </a:rPr>
              <a:t>слэшем</a:t>
            </a:r>
            <a:r>
              <a:rPr lang="ru-RU" dirty="0">
                <a:solidFill>
                  <a:srgbClr val="0070C0"/>
                </a:solidFill>
              </a:rPr>
              <a:t> "*/". </a:t>
            </a:r>
            <a:r>
              <a:rPr lang="ru-RU" dirty="0"/>
              <a:t>ВСЕ что находится между этими знаками браузер будет считать комментарием. Выглядит это следующим образом</a:t>
            </a:r>
            <a:r>
              <a:rPr lang="ru-RU" dirty="0" smtClean="0"/>
              <a:t>:</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a:t>
            </a:r>
            <a:r>
              <a:rPr lang="en-US" dirty="0" smtClean="0"/>
              <a:t/>
            </a:r>
            <a:br>
              <a:rPr lang="en-US" dirty="0" smtClean="0"/>
            </a:br>
            <a:r>
              <a:rPr lang="ru-RU" dirty="0" smtClean="0">
                <a:solidFill>
                  <a:srgbClr val="0070C0"/>
                </a:solidFill>
              </a:rPr>
              <a:t>/* </a:t>
            </a:r>
            <a:r>
              <a:rPr lang="ru-RU" i="1" dirty="0"/>
              <a:t>Тут начинается </a:t>
            </a:r>
            <a:r>
              <a:rPr lang="ru-RU" i="1" dirty="0" smtClean="0"/>
              <a:t>комментарий</a:t>
            </a:r>
            <a:r>
              <a:rPr lang="en-US" i="1" dirty="0" smtClean="0"/>
              <a:t/>
            </a:r>
            <a:br>
              <a:rPr lang="en-US" i="1" dirty="0" smtClean="0"/>
            </a:br>
            <a:r>
              <a:rPr lang="ru-RU" i="1" dirty="0" err="1" smtClean="0"/>
              <a:t>alert</a:t>
            </a:r>
            <a:r>
              <a:rPr lang="ru-RU" i="1" dirty="0"/>
              <a:t>("</a:t>
            </a:r>
            <a:r>
              <a:rPr lang="ru-RU" i="1" dirty="0" err="1"/>
              <a:t>Hello</a:t>
            </a:r>
            <a:r>
              <a:rPr lang="ru-RU" i="1" dirty="0"/>
              <a:t> </a:t>
            </a:r>
            <a:r>
              <a:rPr lang="ru-RU" i="1" dirty="0" err="1"/>
              <a:t>World</a:t>
            </a:r>
            <a:r>
              <a:rPr lang="ru-RU" i="1" dirty="0"/>
              <a:t>"); Тут код не </a:t>
            </a:r>
            <a:r>
              <a:rPr lang="ru-RU" i="1" dirty="0" smtClean="0"/>
              <a:t>выполнится.</a:t>
            </a:r>
            <a:r>
              <a:rPr lang="en-US" i="1" dirty="0" smtClean="0"/>
              <a:t/>
            </a:r>
            <a:br>
              <a:rPr lang="en-US" i="1" dirty="0" smtClean="0"/>
            </a:br>
            <a:r>
              <a:rPr lang="ru-RU" i="1" dirty="0" err="1" smtClean="0"/>
              <a:t>alert</a:t>
            </a:r>
            <a:r>
              <a:rPr lang="ru-RU" i="1" dirty="0"/>
              <a:t>("</a:t>
            </a:r>
            <a:r>
              <a:rPr lang="ru-RU" i="1" dirty="0" err="1"/>
              <a:t>Hello</a:t>
            </a:r>
            <a:r>
              <a:rPr lang="ru-RU" i="1" dirty="0"/>
              <a:t> </a:t>
            </a:r>
            <a:r>
              <a:rPr lang="ru-RU" i="1" dirty="0" err="1"/>
              <a:t>World</a:t>
            </a:r>
            <a:r>
              <a:rPr lang="ru-RU" i="1" dirty="0"/>
              <a:t>"); И тут </a:t>
            </a:r>
            <a:r>
              <a:rPr lang="ru-RU" i="1" dirty="0" smtClean="0"/>
              <a:t>тоже.</a:t>
            </a:r>
            <a:r>
              <a:rPr lang="en-US" i="1" dirty="0" smtClean="0"/>
              <a:t/>
            </a:r>
            <a:br>
              <a:rPr lang="en-US" i="1" dirty="0" smtClean="0"/>
            </a:br>
            <a:r>
              <a:rPr lang="ru-RU" i="1" dirty="0" smtClean="0"/>
              <a:t>Здесь </a:t>
            </a:r>
            <a:r>
              <a:rPr lang="ru-RU" i="1" dirty="0"/>
              <a:t>комментарий заканчивается </a:t>
            </a:r>
            <a:r>
              <a:rPr lang="ru-RU" dirty="0">
                <a:solidFill>
                  <a:srgbClr val="0070C0"/>
                </a:solidFill>
              </a:rPr>
              <a:t>*/  </a:t>
            </a:r>
            <a:r>
              <a:rPr lang="en-US" dirty="0" smtClean="0"/>
              <a:t/>
            </a:r>
            <a:br>
              <a:rPr lang="en-US" dirty="0" smtClean="0"/>
            </a:br>
            <a:r>
              <a:rPr lang="ru-RU" dirty="0" smtClean="0"/>
              <a:t> </a:t>
            </a:r>
            <a:r>
              <a:rPr lang="ru-RU" dirty="0" err="1"/>
              <a:t>alert</a:t>
            </a:r>
            <a:r>
              <a:rPr lang="ru-RU" dirty="0"/>
              <a:t>("</a:t>
            </a:r>
            <a:r>
              <a:rPr lang="ru-RU" dirty="0" err="1"/>
              <a:t>Hi</a:t>
            </a:r>
            <a:r>
              <a:rPr lang="ru-RU" dirty="0"/>
              <a:t> </a:t>
            </a:r>
            <a:r>
              <a:rPr lang="ru-RU" dirty="0" err="1"/>
              <a:t>World</a:t>
            </a:r>
            <a:r>
              <a:rPr lang="ru-RU" dirty="0"/>
              <a:t>"); </a:t>
            </a:r>
            <a:r>
              <a:rPr lang="ru-RU" dirty="0">
                <a:solidFill>
                  <a:srgbClr val="0070C0"/>
                </a:solidFill>
              </a:rPr>
              <a:t>// </a:t>
            </a:r>
            <a:r>
              <a:rPr lang="ru-RU" i="1" dirty="0"/>
              <a:t>А этот код выполнится</a:t>
            </a:r>
            <a:r>
              <a:rPr lang="ru-RU" i="1" dirty="0" smtClean="0"/>
              <a:t>.</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a:solidFill>
                  <a:srgbClr val="0070C0"/>
                </a:solidFill>
              </a:rPr>
              <a:t>&gt;</a:t>
            </a:r>
          </a:p>
        </p:txBody>
      </p:sp>
    </p:spTree>
    <p:extLst>
      <p:ext uri="{BB962C8B-B14F-4D97-AF65-F5344CB8AC3E}">
        <p14:creationId xmlns:p14="http://schemas.microsoft.com/office/powerpoint/2010/main" val="5770931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98120"/>
            <a:ext cx="10515600" cy="5978843"/>
          </a:xfrm>
        </p:spPr>
        <p:txBody>
          <a:bodyPr/>
          <a:lstStyle/>
          <a:p>
            <a:pPr marL="0" indent="0">
              <a:buNone/>
            </a:pPr>
            <a:r>
              <a:rPr lang="ru-RU" dirty="0"/>
              <a:t>А вот методов у объекта </a:t>
            </a:r>
            <a:r>
              <a:rPr lang="ru-RU" dirty="0" err="1"/>
              <a:t>String</a:t>
            </a:r>
            <a:r>
              <a:rPr lang="ru-RU" dirty="0"/>
              <a:t> более чем достаточно. </a:t>
            </a:r>
            <a:r>
              <a:rPr lang="ru-RU" dirty="0" smtClean="0"/>
              <a:t>Давайте рассмотрим </a:t>
            </a:r>
            <a:r>
              <a:rPr lang="ru-RU" dirty="0"/>
              <a:t>их по группам: </a:t>
            </a:r>
          </a:p>
          <a:p>
            <a:pPr marL="0" indent="0">
              <a:buNone/>
            </a:pPr>
            <a:r>
              <a:rPr lang="ru-RU" dirty="0"/>
              <a:t>Методы доступа к символам объекта </a:t>
            </a:r>
            <a:r>
              <a:rPr lang="ru-RU" dirty="0" err="1"/>
              <a:t>String</a:t>
            </a:r>
            <a:r>
              <a:rPr lang="ru-RU" dirty="0"/>
              <a:t>:  </a:t>
            </a:r>
          </a:p>
          <a:p>
            <a:pPr marL="0" indent="0">
              <a:buNone/>
            </a:pPr>
            <a:r>
              <a:rPr lang="ru-RU" dirty="0"/>
              <a:t>Доступ к символам объекта </a:t>
            </a:r>
            <a:r>
              <a:rPr lang="ru-RU" dirty="0" err="1"/>
              <a:t>String</a:t>
            </a:r>
            <a:r>
              <a:rPr lang="ru-RU" dirty="0"/>
              <a:t> осуществляется двумя способами.</a:t>
            </a:r>
          </a:p>
          <a:p>
            <a:pPr marL="0" indent="0">
              <a:buNone/>
            </a:pPr>
            <a:r>
              <a:rPr lang="ru-RU" dirty="0"/>
              <a:t>Основной - доступ через метод  .</a:t>
            </a:r>
            <a:r>
              <a:rPr lang="ru-RU" dirty="0" err="1"/>
              <a:t>charAt</a:t>
            </a:r>
            <a:endParaRPr lang="ru-RU" dirty="0"/>
          </a:p>
          <a:p>
            <a:r>
              <a:rPr lang="ru-RU" dirty="0"/>
              <a:t>Например:</a:t>
            </a:r>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a:t>console.log(</a:t>
            </a:r>
            <a:r>
              <a:rPr lang="ru-RU" dirty="0" err="1"/>
              <a:t>cat.charAt</a:t>
            </a:r>
            <a:r>
              <a:rPr lang="ru-RU" dirty="0"/>
              <a:t>(1));</a:t>
            </a:r>
          </a:p>
          <a:p>
            <a:endParaRPr lang="ru-RU" dirty="0"/>
          </a:p>
          <a:p>
            <a:pPr marL="0" indent="0">
              <a:buNone/>
            </a:pPr>
            <a:r>
              <a:rPr lang="ru-RU" dirty="0"/>
              <a:t>Этот код выведет в консоль символ с индексом 1 в строке - 'a' (вы же помните, что нумерация всегда начинается с 0)</a:t>
            </a:r>
          </a:p>
        </p:txBody>
      </p:sp>
    </p:spTree>
    <p:extLst>
      <p:ext uri="{BB962C8B-B14F-4D97-AF65-F5344CB8AC3E}">
        <p14:creationId xmlns:p14="http://schemas.microsoft.com/office/powerpoint/2010/main" val="25122184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7640"/>
            <a:ext cx="10515600" cy="6009323"/>
          </a:xfrm>
        </p:spPr>
        <p:txBody>
          <a:bodyPr>
            <a:normAutofit fontScale="77500" lnSpcReduction="20000"/>
          </a:bodyPr>
          <a:lstStyle/>
          <a:p>
            <a:pPr marL="0" indent="0">
              <a:buNone/>
            </a:pPr>
            <a:r>
              <a:rPr lang="ru-RU" dirty="0"/>
              <a:t>Также нужно рассмотреть еще один метод, родственный предыдущему.</a:t>
            </a:r>
          </a:p>
          <a:p>
            <a:pPr marL="0" indent="0">
              <a:buNone/>
            </a:pPr>
            <a:r>
              <a:rPr lang="ru-RU" dirty="0" err="1"/>
              <a:t>charCodeAt</a:t>
            </a:r>
            <a:r>
              <a:rPr lang="ru-RU" dirty="0"/>
              <a:t>(</a:t>
            </a:r>
            <a:r>
              <a:rPr lang="ru-RU" dirty="0" err="1"/>
              <a:t>index</a:t>
            </a:r>
            <a:r>
              <a:rPr lang="ru-RU" dirty="0"/>
              <a:t>) - возвращает код символа в позиции </a:t>
            </a:r>
            <a:r>
              <a:rPr lang="ru-RU" dirty="0" err="1"/>
              <a:t>index</a:t>
            </a:r>
            <a:r>
              <a:rPr lang="ru-RU" dirty="0"/>
              <a:t> </a:t>
            </a:r>
          </a:p>
          <a:p>
            <a:pPr marL="0" indent="0">
              <a:buNone/>
            </a:pPr>
            <a:r>
              <a:rPr lang="ru-RU" dirty="0"/>
              <a:t>Обращение к нему выглядит аналогично предыдущему методу, но на выходе мы имеем не сам символ, а его юникод.</a:t>
            </a:r>
          </a:p>
          <a:p>
            <a:endParaRPr lang="ru-RU" dirty="0"/>
          </a:p>
          <a:p>
            <a:pPr marL="0" indent="0">
              <a:buNone/>
            </a:pPr>
            <a:r>
              <a:rPr lang="ru-RU" dirty="0"/>
              <a:t>Второй способ доступа к символам - это обращение к строке как к массиву (работу с массивами мы рассмотрим в следующем уроке):</a:t>
            </a:r>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a:t>console.log(</a:t>
            </a:r>
            <a:r>
              <a:rPr lang="ru-RU" dirty="0" err="1"/>
              <a:t>cat</a:t>
            </a:r>
            <a:r>
              <a:rPr lang="ru-RU" dirty="0"/>
              <a:t>[1]);</a:t>
            </a:r>
          </a:p>
          <a:p>
            <a:endParaRPr lang="ru-RU" dirty="0"/>
          </a:p>
          <a:p>
            <a:pPr marL="0" indent="0">
              <a:buNone/>
            </a:pPr>
            <a:r>
              <a:rPr lang="ru-RU" dirty="0"/>
              <a:t>Также нужно отметить один важный момент: в отличие от большинства не скриптовых языков в </a:t>
            </a:r>
            <a:r>
              <a:rPr lang="ru-RU" dirty="0" err="1"/>
              <a:t>JavaScript</a:t>
            </a:r>
            <a:r>
              <a:rPr lang="ru-RU" dirty="0"/>
              <a:t> однажды созданную строку нельзя изменять, ее можно только считывать. Для изменения строки ее нужно полностью присваивать заново:</a:t>
            </a:r>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err="1"/>
              <a:t>cat</a:t>
            </a:r>
            <a:r>
              <a:rPr lang="ru-RU" dirty="0"/>
              <a:t> = </a:t>
            </a:r>
            <a:r>
              <a:rPr lang="ru-RU" dirty="0" err="1"/>
              <a:t>cat.charAt</a:t>
            </a:r>
            <a:r>
              <a:rPr lang="ru-RU" dirty="0"/>
              <a:t>(2) + </a:t>
            </a:r>
            <a:r>
              <a:rPr lang="ru-RU" dirty="0" err="1"/>
              <a:t>cat.charAt</a:t>
            </a:r>
            <a:r>
              <a:rPr lang="ru-RU" dirty="0"/>
              <a:t>(1) + </a:t>
            </a:r>
            <a:r>
              <a:rPr lang="ru-RU" dirty="0" err="1"/>
              <a:t>cat.charAt</a:t>
            </a:r>
            <a:r>
              <a:rPr lang="ru-RU" dirty="0"/>
              <a:t>(0);</a:t>
            </a:r>
          </a:p>
          <a:p>
            <a:endParaRPr lang="ru-RU" dirty="0"/>
          </a:p>
          <a:p>
            <a:pPr marL="0" indent="0">
              <a:buNone/>
            </a:pPr>
            <a:r>
              <a:rPr lang="ru-RU" dirty="0"/>
              <a:t>Код в данном примере перевернет содержимое строки "задом наперед".</a:t>
            </a:r>
          </a:p>
        </p:txBody>
      </p:sp>
    </p:spTree>
    <p:extLst>
      <p:ext uri="{BB962C8B-B14F-4D97-AF65-F5344CB8AC3E}">
        <p14:creationId xmlns:p14="http://schemas.microsoft.com/office/powerpoint/2010/main" val="399028547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97485"/>
            <a:ext cx="10515600" cy="2195195"/>
          </a:xfrm>
        </p:spPr>
        <p:txBody>
          <a:bodyPr>
            <a:noAutofit/>
          </a:bodyPr>
          <a:lstStyle/>
          <a:p>
            <a:r>
              <a:rPr lang="ru-RU" sz="2400" dirty="0">
                <a:solidFill>
                  <a:srgbClr val="0070C0"/>
                </a:solidFill>
              </a:rPr>
              <a:t>В этом задании в нашу функцию </a:t>
            </a:r>
            <a:r>
              <a:rPr lang="ru-RU" sz="2400" dirty="0" err="1">
                <a:solidFill>
                  <a:srgbClr val="0070C0"/>
                </a:solidFill>
              </a:rPr>
              <a:t>testStr</a:t>
            </a:r>
            <a:r>
              <a:rPr lang="ru-RU" sz="2400" dirty="0">
                <a:solidFill>
                  <a:srgbClr val="0070C0"/>
                </a:solidFill>
              </a:rPr>
              <a:t> первым параметром передается строка (переменная </a:t>
            </a:r>
            <a:r>
              <a:rPr lang="ru-RU" sz="2400" dirty="0" err="1">
                <a:solidFill>
                  <a:srgbClr val="0070C0"/>
                </a:solidFill>
              </a:rPr>
              <a:t>str</a:t>
            </a:r>
            <a:r>
              <a:rPr lang="ru-RU" sz="2400" dirty="0">
                <a:solidFill>
                  <a:srgbClr val="0070C0"/>
                </a:solidFill>
              </a:rPr>
              <a:t>), а вторым - число (переменная n) . Вам нужно вернуть из функции символ строки , порядковый номер которого указан в переданном в функцию числе.</a:t>
            </a:r>
            <a:br>
              <a:rPr lang="ru-RU" sz="2400" dirty="0">
                <a:solidFill>
                  <a:srgbClr val="0070C0"/>
                </a:solidFill>
              </a:rPr>
            </a:br>
            <a:r>
              <a:rPr lang="ru-RU" sz="2400" i="1" dirty="0">
                <a:solidFill>
                  <a:srgbClr val="0070C0"/>
                </a:solidFill>
              </a:rPr>
              <a:t>Подсказка</a:t>
            </a:r>
            <a:r>
              <a:rPr lang="ru-RU" sz="2400" dirty="0">
                <a:solidFill>
                  <a:srgbClr val="0070C0"/>
                </a:solidFill>
              </a:rPr>
              <a:t>: порядковый номер не равен индексу символа в строке. Если есть сомнения - перечитайте предыдущие шаги. </a:t>
            </a:r>
            <a:br>
              <a:rPr lang="ru-RU" sz="2400" dirty="0">
                <a:solidFill>
                  <a:srgbClr val="0070C0"/>
                </a:solidFill>
              </a:rPr>
            </a:br>
            <a:endParaRPr lang="ru-RU" sz="2400" dirty="0">
              <a:solidFill>
                <a:srgbClr val="0070C0"/>
              </a:solidFill>
            </a:endParaRPr>
          </a:p>
        </p:txBody>
      </p:sp>
      <p:sp>
        <p:nvSpPr>
          <p:cNvPr id="3" name="Объект 2"/>
          <p:cNvSpPr>
            <a:spLocks noGrp="1"/>
          </p:cNvSpPr>
          <p:nvPr>
            <p:ph idx="1"/>
          </p:nvPr>
        </p:nvSpPr>
        <p:spPr>
          <a:xfrm>
            <a:off x="838200" y="2666999"/>
            <a:ext cx="10515600" cy="3509963"/>
          </a:xfrm>
        </p:spPr>
        <p:txBody>
          <a:bodyPr/>
          <a:lstStyle/>
          <a:p>
            <a:pPr marL="0" indent="0">
              <a:buNone/>
            </a:pPr>
            <a:r>
              <a:rPr lang="en-US" dirty="0"/>
              <a:t>function </a:t>
            </a:r>
            <a:r>
              <a:rPr lang="en-US" dirty="0" err="1"/>
              <a:t>testStr</a:t>
            </a:r>
            <a:r>
              <a:rPr lang="en-US" dirty="0"/>
              <a:t>(</a:t>
            </a:r>
            <a:r>
              <a:rPr lang="en-US" dirty="0" err="1"/>
              <a:t>str</a:t>
            </a:r>
            <a:r>
              <a:rPr lang="en-US" dirty="0"/>
              <a:t>, n) {</a:t>
            </a:r>
          </a:p>
          <a:p>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41430811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testStr</a:t>
            </a:r>
            <a:r>
              <a:rPr lang="en-US" dirty="0"/>
              <a:t>(</a:t>
            </a:r>
            <a:r>
              <a:rPr lang="en-US" dirty="0" err="1"/>
              <a:t>str</a:t>
            </a:r>
            <a:r>
              <a:rPr lang="en-US" dirty="0"/>
              <a:t>, n) {</a:t>
            </a:r>
          </a:p>
          <a:p>
            <a:pPr marL="0" indent="0">
              <a:buNone/>
            </a:pPr>
            <a:r>
              <a:rPr lang="en-US" dirty="0"/>
              <a:t>return </a:t>
            </a:r>
            <a:r>
              <a:rPr lang="en-US" dirty="0" err="1"/>
              <a:t>str.charAt</a:t>
            </a:r>
            <a:r>
              <a:rPr lang="en-US" dirty="0"/>
              <a:t>(n-1);</a:t>
            </a:r>
          </a:p>
          <a:p>
            <a:pPr marL="0" indent="0">
              <a:buNone/>
            </a:pPr>
            <a:r>
              <a:rPr lang="en-US" dirty="0"/>
              <a:t>}</a:t>
            </a:r>
            <a:endParaRPr lang="ru-RU" dirty="0"/>
          </a:p>
        </p:txBody>
      </p:sp>
    </p:spTree>
    <p:extLst>
      <p:ext uri="{BB962C8B-B14F-4D97-AF65-F5344CB8AC3E}">
        <p14:creationId xmlns:p14="http://schemas.microsoft.com/office/powerpoint/2010/main" val="7727862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5980"/>
            <a:ext cx="10515600" cy="5990983"/>
          </a:xfrm>
        </p:spPr>
        <p:txBody>
          <a:bodyPr>
            <a:normAutofit/>
          </a:bodyPr>
          <a:lstStyle/>
          <a:p>
            <a:pPr marL="0" indent="0">
              <a:buNone/>
            </a:pPr>
            <a:r>
              <a:rPr lang="ru-RU" dirty="0">
                <a:solidFill>
                  <a:srgbClr val="0070C0"/>
                </a:solidFill>
              </a:rPr>
              <a:t>Слияние и разделение строк   </a:t>
            </a:r>
          </a:p>
          <a:p>
            <a:pPr marL="0" indent="0">
              <a:buNone/>
            </a:pPr>
            <a:r>
              <a:rPr lang="ru-RU" dirty="0" err="1"/>
              <a:t>concat</a:t>
            </a:r>
            <a:r>
              <a:rPr lang="ru-RU" dirty="0"/>
              <a:t>(string1, string2, ..., </a:t>
            </a:r>
            <a:r>
              <a:rPr lang="ru-RU" dirty="0" err="1"/>
              <a:t>stringN</a:t>
            </a:r>
            <a:r>
              <a:rPr lang="ru-RU" dirty="0"/>
              <a:t>) - объединяет строки</a:t>
            </a:r>
          </a:p>
          <a:p>
            <a:pPr marL="0" indent="0">
              <a:buNone/>
            </a:pPr>
            <a:r>
              <a:rPr lang="ru-RU" dirty="0" err="1"/>
              <a:t>split</a:t>
            </a:r>
            <a:r>
              <a:rPr lang="ru-RU" dirty="0"/>
              <a:t>('разделитель') - разделяет строки на массив подстрок по указанному разделителю </a:t>
            </a:r>
          </a:p>
          <a:p>
            <a:pPr marL="0" indent="0">
              <a:buNone/>
            </a:pPr>
            <a:r>
              <a:rPr lang="ru-RU" dirty="0" err="1"/>
              <a:t>Сoncat</a:t>
            </a:r>
            <a:r>
              <a:rPr lang="ru-RU" dirty="0"/>
              <a:t> - объединение строк.</a:t>
            </a:r>
          </a:p>
          <a:p>
            <a:r>
              <a:rPr lang="ru-RU" dirty="0"/>
              <a:t>Пример :</a:t>
            </a:r>
          </a:p>
          <a:p>
            <a:pPr marL="0" indent="0">
              <a:buNone/>
            </a:pPr>
            <a:r>
              <a:rPr lang="ru-RU" dirty="0" err="1"/>
              <a:t>var</a:t>
            </a:r>
            <a:r>
              <a:rPr lang="ru-RU" dirty="0"/>
              <a:t> a = "первая строка";</a:t>
            </a:r>
          </a:p>
          <a:p>
            <a:pPr marL="0" indent="0">
              <a:buNone/>
            </a:pPr>
            <a:r>
              <a:rPr lang="ru-RU" dirty="0" err="1"/>
              <a:t>var</a:t>
            </a:r>
            <a:r>
              <a:rPr lang="ru-RU" dirty="0"/>
              <a:t> b = " вторая строка";</a:t>
            </a:r>
          </a:p>
          <a:p>
            <a:pPr marL="0" indent="0">
              <a:buNone/>
            </a:pPr>
            <a:r>
              <a:rPr lang="ru-RU" dirty="0" err="1"/>
              <a:t>var</a:t>
            </a:r>
            <a:r>
              <a:rPr lang="ru-RU" dirty="0"/>
              <a:t> c = " третья строка"; </a:t>
            </a:r>
          </a:p>
          <a:p>
            <a:pPr marL="0" indent="0">
              <a:buNone/>
            </a:pPr>
            <a:r>
              <a:rPr lang="ru-RU" dirty="0" err="1"/>
              <a:t>result</a:t>
            </a:r>
            <a:r>
              <a:rPr lang="ru-RU" dirty="0"/>
              <a:t> = </a:t>
            </a:r>
            <a:r>
              <a:rPr lang="ru-RU" dirty="0" err="1"/>
              <a:t>a.concat</a:t>
            </a:r>
            <a:r>
              <a:rPr lang="ru-RU" dirty="0"/>
              <a:t>(b , c);</a:t>
            </a:r>
          </a:p>
          <a:p>
            <a:pPr marL="0" indent="0">
              <a:buNone/>
            </a:pPr>
            <a:r>
              <a:rPr lang="ru-RU" dirty="0" smtClean="0"/>
              <a:t>В </a:t>
            </a:r>
            <a:r>
              <a:rPr lang="ru-RU" dirty="0"/>
              <a:t>результате значение переменной </a:t>
            </a:r>
            <a:r>
              <a:rPr lang="ru-RU" dirty="0" err="1"/>
              <a:t>result</a:t>
            </a:r>
            <a:r>
              <a:rPr lang="ru-RU" dirty="0"/>
              <a:t> станет "первая строка вторая строка третья строка"</a:t>
            </a:r>
          </a:p>
        </p:txBody>
      </p:sp>
    </p:spTree>
    <p:extLst>
      <p:ext uri="{BB962C8B-B14F-4D97-AF65-F5344CB8AC3E}">
        <p14:creationId xmlns:p14="http://schemas.microsoft.com/office/powerpoint/2010/main" val="19158877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201478"/>
            <a:ext cx="11110993" cy="6509288"/>
          </a:xfrm>
        </p:spPr>
        <p:txBody>
          <a:bodyPr>
            <a:normAutofit fontScale="85000" lnSpcReduction="20000"/>
          </a:bodyPr>
          <a:lstStyle/>
          <a:p>
            <a:pPr marL="0" indent="0">
              <a:buNone/>
            </a:pPr>
            <a:r>
              <a:rPr lang="ru-RU" dirty="0" err="1"/>
              <a:t>Split</a:t>
            </a:r>
            <a:r>
              <a:rPr lang="ru-RU" dirty="0"/>
              <a:t> - разбиение строки на массив значений по разделителю.</a:t>
            </a:r>
          </a:p>
          <a:p>
            <a:endParaRPr lang="ru-RU" dirty="0"/>
          </a:p>
          <a:p>
            <a:pPr marL="0" indent="0">
              <a:buNone/>
            </a:pPr>
            <a:r>
              <a:rPr lang="ru-RU" dirty="0" err="1"/>
              <a:t>var</a:t>
            </a:r>
            <a:r>
              <a:rPr lang="ru-RU" dirty="0"/>
              <a:t> </a:t>
            </a:r>
            <a:r>
              <a:rPr lang="ru-RU" dirty="0" err="1"/>
              <a:t>myString</a:t>
            </a:r>
            <a:r>
              <a:rPr lang="ru-RU" dirty="0"/>
              <a:t> = "</a:t>
            </a:r>
            <a:r>
              <a:rPr lang="ru-RU" dirty="0" err="1"/>
              <a:t>cat,dog,bird</a:t>
            </a:r>
            <a:r>
              <a:rPr lang="ru-RU" dirty="0"/>
              <a:t>";</a:t>
            </a:r>
          </a:p>
          <a:p>
            <a:pPr marL="0" indent="0">
              <a:buNone/>
            </a:pPr>
            <a:r>
              <a:rPr lang="ru-RU" dirty="0" err="1"/>
              <a:t>var</a:t>
            </a:r>
            <a:r>
              <a:rPr lang="ru-RU" dirty="0"/>
              <a:t> </a:t>
            </a:r>
            <a:r>
              <a:rPr lang="ru-RU" dirty="0" err="1"/>
              <a:t>myArray</a:t>
            </a:r>
            <a:r>
              <a:rPr lang="ru-RU" dirty="0"/>
              <a:t> = </a:t>
            </a:r>
            <a:r>
              <a:rPr lang="ru-RU" dirty="0" err="1"/>
              <a:t>myString.split</a:t>
            </a:r>
            <a:r>
              <a:rPr lang="ru-RU" dirty="0"/>
              <a:t>(',');</a:t>
            </a:r>
          </a:p>
          <a:p>
            <a:pPr marL="0" indent="0">
              <a:buNone/>
            </a:pPr>
            <a:endParaRPr lang="ru-RU" dirty="0"/>
          </a:p>
          <a:p>
            <a:pPr marL="0" indent="0">
              <a:buNone/>
            </a:pPr>
            <a:r>
              <a:rPr lang="ru-RU" dirty="0"/>
              <a:t>В результате в массиве </a:t>
            </a:r>
            <a:r>
              <a:rPr lang="ru-RU" dirty="0" err="1"/>
              <a:t>myArray</a:t>
            </a:r>
            <a:r>
              <a:rPr lang="ru-RU" dirty="0"/>
              <a:t> окажутся три элемента - ["</a:t>
            </a:r>
            <a:r>
              <a:rPr lang="ru-RU" dirty="0" err="1"/>
              <a:t>cat</a:t>
            </a:r>
            <a:r>
              <a:rPr lang="ru-RU" dirty="0"/>
              <a:t>", "</a:t>
            </a:r>
            <a:r>
              <a:rPr lang="ru-RU" dirty="0" err="1"/>
              <a:t>dog</a:t>
            </a:r>
            <a:r>
              <a:rPr lang="ru-RU" dirty="0"/>
              <a:t>", "</a:t>
            </a:r>
            <a:r>
              <a:rPr lang="ru-RU" dirty="0" err="1"/>
              <a:t>bird</a:t>
            </a:r>
            <a:r>
              <a:rPr lang="ru-RU" dirty="0"/>
              <a:t>"]</a:t>
            </a:r>
          </a:p>
          <a:p>
            <a:pPr marL="0" indent="0">
              <a:buNone/>
            </a:pPr>
            <a:r>
              <a:rPr lang="ru-RU" dirty="0"/>
              <a:t>Строка разбита по указанному нами разделителю (запятая), который при разделении в финальный массив не попадает.</a:t>
            </a:r>
          </a:p>
          <a:p>
            <a:endParaRPr lang="ru-RU" dirty="0"/>
          </a:p>
          <a:p>
            <a:pPr marL="0" indent="0">
              <a:buNone/>
            </a:pPr>
            <a:r>
              <a:rPr lang="ru-RU" dirty="0"/>
              <a:t>Если разделитель не найден или мы его не указали, то в результирующем массиве будет только один элемент - вся строка.</a:t>
            </a:r>
          </a:p>
          <a:p>
            <a:pPr marL="0" indent="0">
              <a:buNone/>
            </a:pPr>
            <a:r>
              <a:rPr lang="ru-RU" dirty="0"/>
              <a:t>У метода </a:t>
            </a:r>
            <a:r>
              <a:rPr lang="ru-RU" dirty="0" err="1"/>
              <a:t>split</a:t>
            </a:r>
            <a:r>
              <a:rPr lang="ru-RU" dirty="0"/>
              <a:t> есть еще один необязательный параметр - максимальное количество элементов в массиве. Все элементы больше указанного числа </a:t>
            </a:r>
            <a:r>
              <a:rPr lang="ru-RU" dirty="0" smtClean="0"/>
              <a:t>будут отброшены </a:t>
            </a:r>
            <a:r>
              <a:rPr lang="ru-RU" dirty="0"/>
              <a:t>и в финальном массиве не появятся.</a:t>
            </a:r>
          </a:p>
          <a:p>
            <a:pPr marL="0" indent="0">
              <a:buNone/>
            </a:pPr>
            <a:r>
              <a:rPr lang="ru-RU" dirty="0" err="1"/>
              <a:t>var</a:t>
            </a:r>
            <a:r>
              <a:rPr lang="ru-RU" dirty="0"/>
              <a:t> </a:t>
            </a:r>
            <a:r>
              <a:rPr lang="ru-RU" dirty="0" err="1"/>
              <a:t>myString</a:t>
            </a:r>
            <a:r>
              <a:rPr lang="ru-RU" dirty="0"/>
              <a:t> = "</a:t>
            </a:r>
            <a:r>
              <a:rPr lang="ru-RU" dirty="0" err="1"/>
              <a:t>cat:dog:bird</a:t>
            </a:r>
            <a:r>
              <a:rPr lang="ru-RU" dirty="0"/>
              <a:t>";</a:t>
            </a:r>
          </a:p>
          <a:p>
            <a:pPr marL="0" indent="0">
              <a:buNone/>
            </a:pPr>
            <a:r>
              <a:rPr lang="ru-RU" dirty="0" err="1"/>
              <a:t>var</a:t>
            </a:r>
            <a:r>
              <a:rPr lang="ru-RU" dirty="0"/>
              <a:t> </a:t>
            </a:r>
            <a:r>
              <a:rPr lang="ru-RU" dirty="0" err="1"/>
              <a:t>myArray</a:t>
            </a:r>
            <a:r>
              <a:rPr lang="ru-RU" dirty="0"/>
              <a:t> = </a:t>
            </a:r>
            <a:r>
              <a:rPr lang="ru-RU" dirty="0" err="1"/>
              <a:t>myString.split</a:t>
            </a:r>
            <a:r>
              <a:rPr lang="ru-RU" dirty="0"/>
              <a:t>(":" , 2);</a:t>
            </a:r>
          </a:p>
          <a:p>
            <a:pPr marL="0" indent="0">
              <a:buNone/>
            </a:pPr>
            <a:r>
              <a:rPr lang="ru-RU" dirty="0"/>
              <a:t>В результате в массиве </a:t>
            </a:r>
            <a:r>
              <a:rPr lang="ru-RU" dirty="0" err="1"/>
              <a:t>myArray</a:t>
            </a:r>
            <a:r>
              <a:rPr lang="ru-RU" dirty="0"/>
              <a:t> окажутся только два элемента - ["</a:t>
            </a:r>
            <a:r>
              <a:rPr lang="ru-RU" dirty="0" err="1"/>
              <a:t>cat</a:t>
            </a:r>
            <a:r>
              <a:rPr lang="ru-RU" dirty="0"/>
              <a:t>", "</a:t>
            </a:r>
            <a:r>
              <a:rPr lang="ru-RU" dirty="0" err="1"/>
              <a:t>dog</a:t>
            </a:r>
            <a:r>
              <a:rPr lang="ru-RU" dirty="0"/>
              <a:t>"] </a:t>
            </a:r>
          </a:p>
        </p:txBody>
      </p:sp>
    </p:spTree>
    <p:extLst>
      <p:ext uri="{BB962C8B-B14F-4D97-AF65-F5344CB8AC3E}">
        <p14:creationId xmlns:p14="http://schemas.microsoft.com/office/powerpoint/2010/main" val="338419078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02956"/>
            <a:ext cx="10515600" cy="5774007"/>
          </a:xfrm>
        </p:spPr>
        <p:txBody>
          <a:bodyPr>
            <a:normAutofit fontScale="85000" lnSpcReduction="10000"/>
          </a:bodyPr>
          <a:lstStyle/>
          <a:p>
            <a:pPr marL="0" indent="0">
              <a:buNone/>
            </a:pPr>
            <a:r>
              <a:rPr lang="ru-RU" dirty="0"/>
              <a:t>Преобразование регистра</a:t>
            </a:r>
          </a:p>
          <a:p>
            <a:pPr marL="0" indent="0">
              <a:buNone/>
            </a:pPr>
            <a:r>
              <a:rPr lang="ru-RU" dirty="0" err="1"/>
              <a:t>toLowerCase</a:t>
            </a:r>
            <a:r>
              <a:rPr lang="ru-RU" dirty="0"/>
              <a:t>() - преобразовывает все буквы в строке к нижнему регистру</a:t>
            </a:r>
          </a:p>
          <a:p>
            <a:pPr marL="0" indent="0">
              <a:buNone/>
            </a:pPr>
            <a:r>
              <a:rPr lang="ru-RU" dirty="0" err="1"/>
              <a:t>toUpperCase</a:t>
            </a:r>
            <a:r>
              <a:rPr lang="ru-RU" dirty="0"/>
              <a:t>() -  преобразовывает все буквы в строке к верхнему регистру </a:t>
            </a:r>
          </a:p>
          <a:p>
            <a:pPr marL="0" indent="0">
              <a:buNone/>
            </a:pPr>
            <a:r>
              <a:rPr lang="ru-RU" dirty="0" err="1"/>
              <a:t>toLocaleLowerCase</a:t>
            </a:r>
            <a:r>
              <a:rPr lang="ru-RU" dirty="0"/>
              <a:t>() -  преобразовывает все буквы в строке к нижнему регистру </a:t>
            </a:r>
          </a:p>
          <a:p>
            <a:pPr marL="0" indent="0">
              <a:buNone/>
            </a:pPr>
            <a:r>
              <a:rPr lang="ru-RU" dirty="0" err="1"/>
              <a:t>toLocaleUpperCase</a:t>
            </a:r>
            <a:r>
              <a:rPr lang="ru-RU" dirty="0"/>
              <a:t>() -  преобразовывает все буквы в строке к верхнему регистру </a:t>
            </a:r>
          </a:p>
          <a:p>
            <a:pPr marL="0" indent="0">
              <a:buNone/>
            </a:pPr>
            <a:r>
              <a:rPr lang="ru-RU" dirty="0"/>
              <a:t>(Последние два метода имеют некоторые особенности для языков, правила которых противоречат соглашениям </a:t>
            </a:r>
            <a:r>
              <a:rPr lang="ru-RU" dirty="0" err="1"/>
              <a:t>Unicode</a:t>
            </a:r>
            <a:r>
              <a:rPr lang="ru-RU" dirty="0"/>
              <a:t>.)</a:t>
            </a:r>
          </a:p>
          <a:p>
            <a:pPr marL="0" indent="0">
              <a:buNone/>
            </a:pPr>
            <a:r>
              <a:rPr lang="ru-RU" dirty="0"/>
              <a:t>Поскольку синтаксис у всех этих методов одинаковый, в качестве примера рассмотрим только один.</a:t>
            </a:r>
          </a:p>
          <a:p>
            <a:pPr marL="0" indent="0">
              <a:buNone/>
            </a:pPr>
            <a:r>
              <a:rPr lang="ru-RU" dirty="0" err="1"/>
              <a:t>var</a:t>
            </a:r>
            <a:r>
              <a:rPr lang="ru-RU" dirty="0"/>
              <a:t> </a:t>
            </a:r>
            <a:r>
              <a:rPr lang="ru-RU" dirty="0" err="1"/>
              <a:t>catName</a:t>
            </a:r>
            <a:r>
              <a:rPr lang="ru-RU" dirty="0"/>
              <a:t> = "</a:t>
            </a:r>
            <a:r>
              <a:rPr lang="ru-RU" dirty="0" err="1"/>
              <a:t>Kitty</a:t>
            </a:r>
            <a:r>
              <a:rPr lang="ru-RU" dirty="0"/>
              <a:t>";</a:t>
            </a:r>
          </a:p>
          <a:p>
            <a:pPr marL="0" indent="0">
              <a:buNone/>
            </a:pPr>
            <a:r>
              <a:rPr lang="ru-RU" dirty="0"/>
              <a:t>console.log (</a:t>
            </a:r>
            <a:r>
              <a:rPr lang="ru-RU" dirty="0" err="1"/>
              <a:t>catName.toUpperCase</a:t>
            </a:r>
            <a:r>
              <a:rPr lang="ru-RU" dirty="0"/>
              <a:t>());</a:t>
            </a:r>
          </a:p>
          <a:p>
            <a:endParaRPr lang="ru-RU" dirty="0"/>
          </a:p>
          <a:p>
            <a:pPr marL="0" indent="0">
              <a:buNone/>
            </a:pPr>
            <a:r>
              <a:rPr lang="ru-RU" dirty="0"/>
              <a:t>В результате выполнения этого кода в консоль будет выведено содержимое строки заглавными буквами - "KITTY"</a:t>
            </a:r>
          </a:p>
        </p:txBody>
      </p:sp>
    </p:spTree>
    <p:extLst>
      <p:ext uri="{BB962C8B-B14F-4D97-AF65-F5344CB8AC3E}">
        <p14:creationId xmlns:p14="http://schemas.microsoft.com/office/powerpoint/2010/main" val="23521104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В этом задании в нашу функцию </a:t>
            </a:r>
            <a:r>
              <a:rPr lang="ru-RU" sz="2800" dirty="0" err="1">
                <a:solidFill>
                  <a:srgbClr val="0070C0"/>
                </a:solidFill>
              </a:rPr>
              <a:t>testStr</a:t>
            </a:r>
            <a:r>
              <a:rPr lang="ru-RU" sz="2800" dirty="0">
                <a:solidFill>
                  <a:srgbClr val="0070C0"/>
                </a:solidFill>
              </a:rPr>
              <a:t> передаются две строки. Вам нужно вернуть из функции строку, которая будет включать в себя обе этих строки, преобразовав в первой строке все буквы в заглавные, а во второй - в строчные.</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testStr</a:t>
            </a:r>
            <a:r>
              <a:rPr lang="ru-RU" dirty="0"/>
              <a:t>(a, b) {</a:t>
            </a:r>
          </a:p>
          <a:p>
            <a:pPr marL="0" indent="0">
              <a:buNone/>
            </a:pPr>
            <a:r>
              <a:rPr lang="ru-RU" dirty="0"/>
              <a:t>    // Тут нужно написать решение</a:t>
            </a:r>
          </a:p>
          <a:p>
            <a:pPr marL="0" indent="0">
              <a:buNone/>
            </a:pPr>
            <a:r>
              <a:rPr lang="ru-RU" dirty="0"/>
              <a:t>}</a:t>
            </a:r>
          </a:p>
          <a:p>
            <a:endParaRPr lang="ru-RU" dirty="0"/>
          </a:p>
          <a:p>
            <a:endParaRPr lang="ru-RU" dirty="0"/>
          </a:p>
        </p:txBody>
      </p:sp>
    </p:spTree>
    <p:extLst>
      <p:ext uri="{BB962C8B-B14F-4D97-AF65-F5344CB8AC3E}">
        <p14:creationId xmlns:p14="http://schemas.microsoft.com/office/powerpoint/2010/main" val="12655442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testStr</a:t>
            </a:r>
            <a:r>
              <a:rPr lang="en-US" dirty="0"/>
              <a:t>(a, b) {</a:t>
            </a:r>
          </a:p>
          <a:p>
            <a:pPr marL="0" indent="0">
              <a:buNone/>
            </a:pPr>
            <a:r>
              <a:rPr lang="en-US" dirty="0"/>
              <a:t>    // </a:t>
            </a:r>
            <a:r>
              <a:rPr lang="ru-RU" dirty="0"/>
              <a:t>Тут нужно написать решение</a:t>
            </a:r>
          </a:p>
          <a:p>
            <a:pPr marL="0" indent="0">
              <a:buNone/>
            </a:pPr>
            <a:r>
              <a:rPr lang="en-US" dirty="0"/>
              <a:t>b=</a:t>
            </a:r>
            <a:r>
              <a:rPr lang="en-US" dirty="0" err="1"/>
              <a:t>b.toLowerCase</a:t>
            </a:r>
            <a:r>
              <a:rPr lang="en-US" dirty="0"/>
              <a:t>();</a:t>
            </a:r>
          </a:p>
          <a:p>
            <a:pPr marL="0" indent="0">
              <a:buNone/>
            </a:pPr>
            <a:r>
              <a:rPr lang="en-US" dirty="0"/>
              <a:t>a=</a:t>
            </a:r>
            <a:r>
              <a:rPr lang="en-US" dirty="0" err="1"/>
              <a:t>a.toUpperCase</a:t>
            </a:r>
            <a:r>
              <a:rPr lang="en-US" dirty="0"/>
              <a:t>();</a:t>
            </a:r>
          </a:p>
          <a:p>
            <a:pPr marL="0" indent="0">
              <a:buNone/>
            </a:pPr>
            <a:r>
              <a:rPr lang="en-US" dirty="0"/>
              <a:t>return </a:t>
            </a:r>
            <a:r>
              <a:rPr lang="en-US" dirty="0" err="1"/>
              <a:t>a.concat</a:t>
            </a:r>
            <a:r>
              <a:rPr lang="en-US" dirty="0"/>
              <a:t>(b);</a:t>
            </a:r>
          </a:p>
          <a:p>
            <a:pPr marL="0" indent="0">
              <a:buNone/>
            </a:pPr>
            <a:r>
              <a:rPr lang="en-US" dirty="0"/>
              <a:t>}</a:t>
            </a:r>
            <a:endParaRPr lang="ru-RU" dirty="0"/>
          </a:p>
        </p:txBody>
      </p:sp>
    </p:spTree>
    <p:extLst>
      <p:ext uri="{BB962C8B-B14F-4D97-AF65-F5344CB8AC3E}">
        <p14:creationId xmlns:p14="http://schemas.microsoft.com/office/powerpoint/2010/main" val="11987061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5980"/>
            <a:ext cx="10515600" cy="5990983"/>
          </a:xfrm>
        </p:spPr>
        <p:txBody>
          <a:bodyPr>
            <a:normAutofit fontScale="85000" lnSpcReduction="20000"/>
          </a:bodyPr>
          <a:lstStyle/>
          <a:p>
            <a:pPr marL="0" indent="0">
              <a:buNone/>
            </a:pPr>
            <a:r>
              <a:rPr lang="ru-RU" dirty="0"/>
              <a:t>Возвращение части строки</a:t>
            </a:r>
          </a:p>
          <a:p>
            <a:pPr marL="0" indent="0">
              <a:buNone/>
            </a:pPr>
            <a:r>
              <a:rPr lang="ru-RU" dirty="0" err="1"/>
              <a:t>substring</a:t>
            </a:r>
            <a:r>
              <a:rPr lang="ru-RU" dirty="0"/>
              <a:t>(</a:t>
            </a:r>
            <a:r>
              <a:rPr lang="ru-RU" dirty="0" err="1"/>
              <a:t>indexA</a:t>
            </a:r>
            <a:r>
              <a:rPr lang="ru-RU" dirty="0"/>
              <a:t>[, </a:t>
            </a:r>
            <a:r>
              <a:rPr lang="ru-RU" dirty="0" err="1"/>
              <a:t>indexB</a:t>
            </a:r>
            <a:r>
              <a:rPr lang="ru-RU" dirty="0"/>
              <a:t>]) - возвращает часть строки начиная с позиции </a:t>
            </a:r>
            <a:r>
              <a:rPr lang="ru-RU" dirty="0" err="1"/>
              <a:t>indexA</a:t>
            </a:r>
            <a:r>
              <a:rPr lang="ru-RU" dirty="0"/>
              <a:t>, но не включая </a:t>
            </a:r>
            <a:r>
              <a:rPr lang="ru-RU" dirty="0" err="1"/>
              <a:t>indexB</a:t>
            </a:r>
            <a:endParaRPr lang="ru-RU" dirty="0"/>
          </a:p>
          <a:p>
            <a:pPr marL="0" indent="0">
              <a:buNone/>
            </a:pPr>
            <a:r>
              <a:rPr lang="ru-RU" dirty="0" err="1"/>
              <a:t>slice</a:t>
            </a:r>
            <a:r>
              <a:rPr lang="ru-RU" dirty="0"/>
              <a:t>( </a:t>
            </a:r>
            <a:r>
              <a:rPr lang="ru-RU" dirty="0" err="1"/>
              <a:t>indexA</a:t>
            </a:r>
            <a:r>
              <a:rPr lang="ru-RU" dirty="0"/>
              <a:t>[, </a:t>
            </a:r>
            <a:r>
              <a:rPr lang="ru-RU" dirty="0" err="1"/>
              <a:t>indexB</a:t>
            </a:r>
            <a:r>
              <a:rPr lang="ru-RU" dirty="0"/>
              <a:t>] ) - возвращает часть строки начиная с позиции </a:t>
            </a:r>
            <a:r>
              <a:rPr lang="ru-RU" dirty="0" err="1"/>
              <a:t>indexA</a:t>
            </a:r>
            <a:r>
              <a:rPr lang="ru-RU" dirty="0"/>
              <a:t>, но не включая </a:t>
            </a:r>
            <a:r>
              <a:rPr lang="ru-RU" dirty="0" err="1"/>
              <a:t>indexB</a:t>
            </a:r>
            <a:r>
              <a:rPr lang="ru-RU" dirty="0"/>
              <a:t> </a:t>
            </a:r>
          </a:p>
          <a:p>
            <a:pPr marL="0" indent="0">
              <a:buNone/>
            </a:pPr>
            <a:r>
              <a:rPr lang="ru-RU" dirty="0" err="1"/>
              <a:t>substr</a:t>
            </a:r>
            <a:r>
              <a:rPr lang="ru-RU" dirty="0"/>
              <a:t>(</a:t>
            </a:r>
            <a:r>
              <a:rPr lang="ru-RU" dirty="0" err="1"/>
              <a:t>indexA</a:t>
            </a:r>
            <a:r>
              <a:rPr lang="ru-RU" dirty="0"/>
              <a:t>[, </a:t>
            </a:r>
            <a:r>
              <a:rPr lang="ru-RU" dirty="0" err="1"/>
              <a:t>length</a:t>
            </a:r>
            <a:r>
              <a:rPr lang="ru-RU" dirty="0"/>
              <a:t>]) - возвращает часть строки начиная с позиции </a:t>
            </a:r>
            <a:r>
              <a:rPr lang="ru-RU" dirty="0" err="1"/>
              <a:t>indexA</a:t>
            </a:r>
            <a:r>
              <a:rPr lang="ru-RU" dirty="0"/>
              <a:t>, в количестве </a:t>
            </a:r>
            <a:r>
              <a:rPr lang="ru-RU" dirty="0" err="1"/>
              <a:t>length</a:t>
            </a:r>
            <a:endParaRPr lang="ru-RU" dirty="0"/>
          </a:p>
          <a:p>
            <a:pPr marL="0" indent="0">
              <a:buNone/>
            </a:pPr>
            <a:r>
              <a:rPr lang="ru-RU" dirty="0" err="1"/>
              <a:t>replace</a:t>
            </a:r>
            <a:r>
              <a:rPr lang="ru-RU" dirty="0"/>
              <a:t>(</a:t>
            </a:r>
            <a:r>
              <a:rPr lang="ru-RU" dirty="0" err="1"/>
              <a:t>regexp</a:t>
            </a:r>
            <a:r>
              <a:rPr lang="ru-RU" dirty="0"/>
              <a:t>, </a:t>
            </a:r>
            <a:r>
              <a:rPr lang="ru-RU" dirty="0" err="1"/>
              <a:t>newSubString|function</a:t>
            </a:r>
            <a:r>
              <a:rPr lang="ru-RU" dirty="0"/>
              <a:t>)  - возвращает новую строку после замен, указанных в </a:t>
            </a:r>
            <a:r>
              <a:rPr lang="ru-RU" dirty="0" err="1"/>
              <a:t>regexp</a:t>
            </a:r>
            <a:r>
              <a:rPr lang="ru-RU" dirty="0"/>
              <a:t>, или функцию, которая ее возвращает. Регулярные выражения - </a:t>
            </a:r>
            <a:r>
              <a:rPr lang="ru-RU" dirty="0" err="1"/>
              <a:t>RegExp</a:t>
            </a:r>
            <a:r>
              <a:rPr lang="ru-RU" dirty="0"/>
              <a:t>, мы с вами рассмотрим подробно в третьем модуле курса.</a:t>
            </a:r>
          </a:p>
          <a:p>
            <a:pPr marL="0" indent="0">
              <a:buNone/>
            </a:pPr>
            <a:r>
              <a:rPr lang="ru-RU" dirty="0"/>
              <a:t>В качестве примера разберем работу с методом  </a:t>
            </a:r>
            <a:r>
              <a:rPr lang="ru-RU" dirty="0" err="1"/>
              <a:t>substring</a:t>
            </a:r>
            <a:r>
              <a:rPr lang="ru-RU" dirty="0"/>
              <a:t>(</a:t>
            </a:r>
            <a:r>
              <a:rPr lang="ru-RU" dirty="0" err="1"/>
              <a:t>indexA</a:t>
            </a:r>
            <a:r>
              <a:rPr lang="ru-RU" dirty="0"/>
              <a:t>[, </a:t>
            </a:r>
            <a:r>
              <a:rPr lang="ru-RU" dirty="0" err="1"/>
              <a:t>indexB</a:t>
            </a:r>
            <a:r>
              <a:rPr lang="ru-RU" dirty="0"/>
              <a:t>]) </a:t>
            </a:r>
          </a:p>
          <a:p>
            <a:endParaRPr lang="ru-RU" dirty="0"/>
          </a:p>
          <a:p>
            <a:pPr marL="0" indent="0">
              <a:buNone/>
            </a:pPr>
            <a:r>
              <a:rPr lang="ru-RU" dirty="0" err="1"/>
              <a:t>var</a:t>
            </a:r>
            <a:r>
              <a:rPr lang="ru-RU" dirty="0"/>
              <a:t> </a:t>
            </a:r>
            <a:r>
              <a:rPr lang="ru-RU" dirty="0" err="1"/>
              <a:t>myString</a:t>
            </a:r>
            <a:r>
              <a:rPr lang="ru-RU" dirty="0"/>
              <a:t> = "Это просто строка!";</a:t>
            </a:r>
          </a:p>
          <a:p>
            <a:pPr marL="0" indent="0">
              <a:buNone/>
            </a:pPr>
            <a:r>
              <a:rPr lang="ru-RU" dirty="0"/>
              <a:t>console.log(</a:t>
            </a:r>
            <a:r>
              <a:rPr lang="ru-RU" dirty="0" err="1"/>
              <a:t>myString.substring</a:t>
            </a:r>
            <a:r>
              <a:rPr lang="ru-RU" dirty="0"/>
              <a:t>(4, 17));</a:t>
            </a:r>
          </a:p>
          <a:p>
            <a:endParaRPr lang="ru-RU" dirty="0"/>
          </a:p>
          <a:p>
            <a:pPr marL="0" indent="0">
              <a:buNone/>
            </a:pPr>
            <a:r>
              <a:rPr lang="ru-RU" dirty="0"/>
              <a:t>В результате в консоль будет выведен текст с 4 по 16-ю позиции - "просто строка"</a:t>
            </a:r>
          </a:p>
        </p:txBody>
      </p:sp>
    </p:spTree>
    <p:extLst>
      <p:ext uri="{BB962C8B-B14F-4D97-AF65-F5344CB8AC3E}">
        <p14:creationId xmlns:p14="http://schemas.microsoft.com/office/powerpoint/2010/main" val="1523174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Выберите верные утверждения</a:t>
            </a:r>
            <a:endParaRPr lang="ru-RU" dirty="0">
              <a:solidFill>
                <a:srgbClr val="0070C0"/>
              </a:solidFill>
            </a:endParaRPr>
          </a:p>
        </p:txBody>
      </p:sp>
      <p:sp>
        <p:nvSpPr>
          <p:cNvPr id="3" name="Объект 2"/>
          <p:cNvSpPr>
            <a:spLocks noGrp="1"/>
          </p:cNvSpPr>
          <p:nvPr>
            <p:ph idx="1"/>
          </p:nvPr>
        </p:nvSpPr>
        <p:spPr>
          <a:xfrm>
            <a:off x="838200" y="1825624"/>
            <a:ext cx="10515600" cy="4638675"/>
          </a:xfrm>
        </p:spPr>
        <p:txBody>
          <a:bodyPr>
            <a:normAutofit fontScale="92500" lnSpcReduction="10000"/>
          </a:bodyPr>
          <a:lstStyle/>
          <a:p>
            <a:r>
              <a:rPr lang="ru-RU" dirty="0"/>
              <a:t>Код </a:t>
            </a:r>
            <a:r>
              <a:rPr lang="ru-RU" dirty="0" err="1"/>
              <a:t>JavaScript</a:t>
            </a:r>
            <a:r>
              <a:rPr lang="ru-RU" dirty="0"/>
              <a:t> в HTML файле не должен быть обрамлен тэгом &lt;</a:t>
            </a:r>
            <a:r>
              <a:rPr lang="ru-RU" dirty="0" err="1"/>
              <a:t>script</a:t>
            </a:r>
            <a:r>
              <a:rPr lang="ru-RU" dirty="0"/>
              <a:t>&gt;&lt;/</a:t>
            </a:r>
            <a:r>
              <a:rPr lang="ru-RU" dirty="0" err="1"/>
              <a:t>script</a:t>
            </a:r>
            <a:r>
              <a:rPr lang="ru-RU" dirty="0" smtClean="0"/>
              <a:t>&gt;</a:t>
            </a:r>
          </a:p>
          <a:p>
            <a:r>
              <a:rPr lang="ru-RU" dirty="0"/>
              <a:t>Однострочный комментарий получится если в начале строки поставить символы "*/" </a:t>
            </a:r>
            <a:endParaRPr lang="ru-RU" dirty="0" smtClean="0"/>
          </a:p>
          <a:p>
            <a:r>
              <a:rPr lang="ru-RU" dirty="0"/>
              <a:t>В фигурные скобки заключаются инструкции, объединяемые в единый блок. </a:t>
            </a:r>
          </a:p>
          <a:p>
            <a:r>
              <a:rPr lang="ru-RU" dirty="0"/>
              <a:t>Писать несколько предложений </a:t>
            </a:r>
            <a:r>
              <a:rPr lang="ru-RU" dirty="0" err="1"/>
              <a:t>JavaScript</a:t>
            </a:r>
            <a:r>
              <a:rPr lang="ru-RU" dirty="0"/>
              <a:t> в одной строке считается плохим тоном в программировании </a:t>
            </a:r>
            <a:endParaRPr lang="ru-RU" dirty="0" smtClean="0"/>
          </a:p>
          <a:p>
            <a:r>
              <a:rPr lang="ru-RU" dirty="0"/>
              <a:t>Предложение </a:t>
            </a:r>
            <a:r>
              <a:rPr lang="ru-RU" dirty="0" err="1"/>
              <a:t>JavaScript</a:t>
            </a:r>
            <a:r>
              <a:rPr lang="ru-RU" dirty="0"/>
              <a:t> нужно обязательно заканчивать знаком </a:t>
            </a:r>
            <a:r>
              <a:rPr lang="ru-RU" dirty="0" smtClean="0"/>
              <a:t>";</a:t>
            </a:r>
            <a:r>
              <a:rPr lang="ru-RU" dirty="0"/>
              <a:t> " </a:t>
            </a:r>
            <a:endParaRPr lang="ru-RU" dirty="0" smtClean="0"/>
          </a:p>
          <a:p>
            <a:r>
              <a:rPr lang="ru-RU" dirty="0"/>
              <a:t>Код </a:t>
            </a:r>
            <a:r>
              <a:rPr lang="en-US" dirty="0"/>
              <a:t>JavaScript </a:t>
            </a:r>
            <a:r>
              <a:rPr lang="ru-RU" dirty="0"/>
              <a:t>в подключаемом файле .</a:t>
            </a:r>
            <a:r>
              <a:rPr lang="en-US" dirty="0" err="1"/>
              <a:t>js</a:t>
            </a:r>
            <a:r>
              <a:rPr lang="en-US" dirty="0"/>
              <a:t> </a:t>
            </a:r>
            <a:r>
              <a:rPr lang="ru-RU" dirty="0"/>
              <a:t>должен быть обрамлен тэгом &lt;</a:t>
            </a:r>
            <a:r>
              <a:rPr lang="en-US" dirty="0"/>
              <a:t>script&gt;&lt;/script&gt; </a:t>
            </a:r>
            <a:endParaRPr lang="ru-RU" dirty="0"/>
          </a:p>
        </p:txBody>
      </p:sp>
    </p:spTree>
    <p:extLst>
      <p:ext uri="{BB962C8B-B14F-4D97-AF65-F5344CB8AC3E}">
        <p14:creationId xmlns:p14="http://schemas.microsoft.com/office/powerpoint/2010/main" val="38193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style.color</p:attrName>
                                        </p:attrNameLst>
                                      </p:cBhvr>
                                      <p:to>
                                        <p:clrVal>
                                          <a:schemeClr val="accent2"/>
                                        </p:clrVal>
                                      </p:to>
                                    </p:set>
                                    <p:set>
                                      <p:cBhvr>
                                        <p:cTn id="7" dur="500" fill="hold"/>
                                        <p:tgtEl>
                                          <p:spTgt spid="3">
                                            <p:txEl>
                                              <p:pRg st="2" end="2"/>
                                            </p:txEl>
                                          </p:spTgt>
                                        </p:tgtEl>
                                        <p:attrNameLst>
                                          <p:attrName>fillcolor</p:attrName>
                                        </p:attrNameLst>
                                      </p:cBhvr>
                                      <p:to>
                                        <p:clrVal>
                                          <a:schemeClr val="accent2"/>
                                        </p:clrVal>
                                      </p:to>
                                    </p:set>
                                    <p:set>
                                      <p:cBhvr>
                                        <p:cTn id="8" dur="500" fill="hold"/>
                                        <p:tgtEl>
                                          <p:spTgt spid="3">
                                            <p:txEl>
                                              <p:pRg st="2" end="2"/>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7973" y="247972"/>
            <a:ext cx="11105827" cy="6462793"/>
          </a:xfrm>
        </p:spPr>
        <p:txBody>
          <a:bodyPr>
            <a:normAutofit fontScale="77500" lnSpcReduction="20000"/>
          </a:bodyPr>
          <a:lstStyle/>
          <a:p>
            <a:pPr marL="0" indent="0">
              <a:buNone/>
            </a:pPr>
            <a:r>
              <a:rPr lang="ru-RU" dirty="0">
                <a:solidFill>
                  <a:srgbClr val="0070C0"/>
                </a:solidFill>
              </a:rPr>
              <a:t>Поиск подстроки в строке</a:t>
            </a:r>
          </a:p>
          <a:p>
            <a:pPr marL="0" indent="0">
              <a:buNone/>
            </a:pPr>
            <a:endParaRPr lang="ru-RU" dirty="0"/>
          </a:p>
          <a:p>
            <a:pPr marL="0" indent="0">
              <a:buNone/>
            </a:pPr>
            <a:r>
              <a:rPr lang="ru-RU" dirty="0" err="1"/>
              <a:t>indexOf</a:t>
            </a:r>
            <a:r>
              <a:rPr lang="ru-RU" dirty="0"/>
              <a:t>(</a:t>
            </a:r>
            <a:r>
              <a:rPr lang="ru-RU" dirty="0" err="1"/>
              <a:t>searchValue</a:t>
            </a:r>
            <a:r>
              <a:rPr lang="ru-RU" dirty="0"/>
              <a:t>[, </a:t>
            </a:r>
            <a:r>
              <a:rPr lang="ru-RU" dirty="0" err="1"/>
              <a:t>fromIndex</a:t>
            </a:r>
            <a:r>
              <a:rPr lang="ru-RU" dirty="0"/>
              <a:t>]) - ищет подстроку </a:t>
            </a:r>
            <a:r>
              <a:rPr lang="ru-RU" dirty="0" err="1"/>
              <a:t>searchValue</a:t>
            </a:r>
            <a:r>
              <a:rPr lang="ru-RU" dirty="0"/>
              <a:t> начиная с позиции </a:t>
            </a:r>
            <a:r>
              <a:rPr lang="ru-RU" dirty="0" err="1"/>
              <a:t>fromIndex</a:t>
            </a:r>
            <a:r>
              <a:rPr lang="ru-RU" dirty="0"/>
              <a:t> </a:t>
            </a:r>
          </a:p>
          <a:p>
            <a:pPr marL="0" indent="0">
              <a:buNone/>
            </a:pPr>
            <a:r>
              <a:rPr lang="ru-RU" dirty="0" err="1"/>
              <a:t>lastIndexOf</a:t>
            </a:r>
            <a:r>
              <a:rPr lang="ru-RU" dirty="0"/>
              <a:t>(</a:t>
            </a:r>
            <a:r>
              <a:rPr lang="ru-RU" dirty="0" err="1"/>
              <a:t>searchValue</a:t>
            </a:r>
            <a:r>
              <a:rPr lang="ru-RU" dirty="0"/>
              <a:t>[, </a:t>
            </a:r>
            <a:r>
              <a:rPr lang="ru-RU" dirty="0" err="1"/>
              <a:t>fromIndex</a:t>
            </a:r>
            <a:r>
              <a:rPr lang="ru-RU" dirty="0"/>
              <a:t>]) - ищет последнюю подстроку  </a:t>
            </a:r>
            <a:r>
              <a:rPr lang="ru-RU" dirty="0" err="1"/>
              <a:t>searchValue</a:t>
            </a:r>
            <a:r>
              <a:rPr lang="ru-RU" dirty="0"/>
              <a:t> начиная </a:t>
            </a:r>
            <a:r>
              <a:rPr lang="ru-RU" dirty="0" smtClean="0"/>
              <a:t>с позиции </a:t>
            </a:r>
            <a:r>
              <a:rPr lang="ru-RU" dirty="0" err="1"/>
              <a:t>fromIndex</a:t>
            </a:r>
            <a:r>
              <a:rPr lang="ru-RU" dirty="0"/>
              <a:t> (внимание! поиск фактически будет в "обратную" сторону - т.е. первое вхождение от индекса </a:t>
            </a:r>
            <a:r>
              <a:rPr lang="ru-RU" dirty="0" err="1"/>
              <a:t>fromIndex</a:t>
            </a:r>
            <a:r>
              <a:rPr lang="ru-RU" dirty="0"/>
              <a:t> или конца строки в сторону начала строки)</a:t>
            </a:r>
          </a:p>
          <a:p>
            <a:pPr marL="0" indent="0">
              <a:buNone/>
            </a:pPr>
            <a:r>
              <a:rPr lang="ru-RU" dirty="0" err="1"/>
              <a:t>search</a:t>
            </a:r>
            <a:r>
              <a:rPr lang="ru-RU" dirty="0"/>
              <a:t>(</a:t>
            </a:r>
            <a:r>
              <a:rPr lang="ru-RU" dirty="0" err="1"/>
              <a:t>regExp</a:t>
            </a:r>
            <a:r>
              <a:rPr lang="ru-RU" dirty="0"/>
              <a:t>) - проверяет - есть ли совпадение с аргументом, результат </a:t>
            </a:r>
            <a:r>
              <a:rPr lang="ru-RU" dirty="0" err="1"/>
              <a:t>true</a:t>
            </a:r>
            <a:r>
              <a:rPr lang="ru-RU" dirty="0"/>
              <a:t> или </a:t>
            </a:r>
            <a:r>
              <a:rPr lang="ru-RU" dirty="0" err="1"/>
              <a:t>false</a:t>
            </a:r>
            <a:endParaRPr lang="ru-RU" dirty="0"/>
          </a:p>
          <a:p>
            <a:pPr marL="0" indent="0">
              <a:buNone/>
            </a:pPr>
            <a:r>
              <a:rPr lang="ru-RU" dirty="0" err="1"/>
              <a:t>match</a:t>
            </a:r>
            <a:r>
              <a:rPr lang="ru-RU" dirty="0"/>
              <a:t>(</a:t>
            </a:r>
            <a:r>
              <a:rPr lang="ru-RU" dirty="0" err="1"/>
              <a:t>regExp</a:t>
            </a:r>
            <a:r>
              <a:rPr lang="ru-RU" dirty="0"/>
              <a:t>) - выдает массив всех совпадений с аргументом </a:t>
            </a:r>
          </a:p>
          <a:p>
            <a:endParaRPr lang="ru-RU" dirty="0"/>
          </a:p>
          <a:p>
            <a:endParaRPr lang="ru-RU" dirty="0"/>
          </a:p>
          <a:p>
            <a:pPr marL="0" indent="0">
              <a:buNone/>
            </a:pPr>
            <a:r>
              <a:rPr lang="ru-RU" dirty="0"/>
              <a:t>Для начала разберем работу с методом </a:t>
            </a:r>
            <a:r>
              <a:rPr lang="ru-RU" dirty="0" err="1"/>
              <a:t>indexOf</a:t>
            </a:r>
            <a:r>
              <a:rPr lang="ru-RU" dirty="0"/>
              <a:t>(</a:t>
            </a:r>
            <a:r>
              <a:rPr lang="ru-RU" dirty="0" err="1"/>
              <a:t>searchValue</a:t>
            </a:r>
            <a:r>
              <a:rPr lang="ru-RU" dirty="0"/>
              <a:t>[, </a:t>
            </a:r>
            <a:r>
              <a:rPr lang="ru-RU" dirty="0" err="1"/>
              <a:t>fromIndex</a:t>
            </a:r>
            <a:r>
              <a:rPr lang="ru-RU" dirty="0"/>
              <a:t>]) </a:t>
            </a:r>
          </a:p>
          <a:p>
            <a:endParaRPr lang="ru-RU" dirty="0"/>
          </a:p>
          <a:p>
            <a:pPr marL="0" indent="0">
              <a:buNone/>
            </a:pPr>
            <a:r>
              <a:rPr lang="ru-RU" dirty="0" err="1"/>
              <a:t>var</a:t>
            </a:r>
            <a:r>
              <a:rPr lang="ru-RU" dirty="0"/>
              <a:t> </a:t>
            </a:r>
            <a:r>
              <a:rPr lang="ru-RU" dirty="0" err="1"/>
              <a:t>myString</a:t>
            </a:r>
            <a:r>
              <a:rPr lang="ru-RU" dirty="0"/>
              <a:t> = "Это просто проверочная строка!";</a:t>
            </a:r>
          </a:p>
          <a:p>
            <a:pPr marL="0" indent="0">
              <a:buNone/>
            </a:pPr>
            <a:r>
              <a:rPr lang="ru-RU" dirty="0"/>
              <a:t>console.log(</a:t>
            </a:r>
            <a:r>
              <a:rPr lang="ru-RU" dirty="0" err="1"/>
              <a:t>myString.indexOf</a:t>
            </a:r>
            <a:r>
              <a:rPr lang="ru-RU" dirty="0"/>
              <a:t>("про", 0));</a:t>
            </a:r>
          </a:p>
          <a:p>
            <a:endParaRPr lang="ru-RU" dirty="0"/>
          </a:p>
          <a:p>
            <a:pPr marL="0" indent="0">
              <a:buNone/>
            </a:pPr>
            <a:r>
              <a:rPr lang="ru-RU" dirty="0"/>
              <a:t>В данном случае в консоль будет выведен номер позиции с которой начинается </a:t>
            </a:r>
            <a:r>
              <a:rPr lang="ru-RU" dirty="0" smtClean="0"/>
              <a:t>первая найденная </a:t>
            </a:r>
            <a:r>
              <a:rPr lang="ru-RU" dirty="0"/>
              <a:t>подстрока  "про" - 4.</a:t>
            </a:r>
          </a:p>
          <a:p>
            <a:pPr marL="0" indent="0">
              <a:buNone/>
            </a:pPr>
            <a:r>
              <a:rPr lang="ru-RU" dirty="0"/>
              <a:t>"Это просто проверочная строка!"; </a:t>
            </a:r>
          </a:p>
          <a:p>
            <a:pPr marL="0" indent="0">
              <a:buNone/>
            </a:pPr>
            <a:endParaRPr lang="ru-RU" dirty="0"/>
          </a:p>
        </p:txBody>
      </p:sp>
    </p:spTree>
    <p:extLst>
      <p:ext uri="{BB962C8B-B14F-4D97-AF65-F5344CB8AC3E}">
        <p14:creationId xmlns:p14="http://schemas.microsoft.com/office/powerpoint/2010/main" val="36986952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3471" y="139485"/>
            <a:ext cx="11090329" cy="6524786"/>
          </a:xfrm>
        </p:spPr>
        <p:txBody>
          <a:bodyPr>
            <a:normAutofit fontScale="77500" lnSpcReduction="20000"/>
          </a:bodyPr>
          <a:lstStyle/>
          <a:p>
            <a:pPr marL="0" indent="0">
              <a:buNone/>
            </a:pPr>
            <a:r>
              <a:rPr lang="ru-RU" dirty="0"/>
              <a:t>Однако, если мы укажем методу искать подстроку не с самого начала, а, например, с 5-й позиции:</a:t>
            </a:r>
          </a:p>
          <a:p>
            <a:endParaRPr lang="ru-RU" dirty="0"/>
          </a:p>
          <a:p>
            <a:pPr marL="0" indent="0">
              <a:buNone/>
            </a:pPr>
            <a:r>
              <a:rPr lang="ru-RU" dirty="0"/>
              <a:t>console.log(</a:t>
            </a:r>
            <a:r>
              <a:rPr lang="ru-RU" dirty="0" err="1"/>
              <a:t>myString.indexOf</a:t>
            </a:r>
            <a:r>
              <a:rPr lang="ru-RU" dirty="0"/>
              <a:t>("про", 5));</a:t>
            </a:r>
          </a:p>
          <a:p>
            <a:endParaRPr lang="ru-RU" dirty="0"/>
          </a:p>
          <a:p>
            <a:pPr marL="0" indent="0">
              <a:buNone/>
            </a:pPr>
            <a:r>
              <a:rPr lang="ru-RU" dirty="0"/>
              <a:t>То тогда результат будет "11" - позиция, с которой начинается второе вхождение подстроки "про".</a:t>
            </a:r>
          </a:p>
          <a:p>
            <a:pPr marL="0" indent="0">
              <a:buNone/>
            </a:pPr>
            <a:r>
              <a:rPr lang="ru-RU" dirty="0"/>
              <a:t>"Это просто проверочная строка!"; </a:t>
            </a:r>
          </a:p>
          <a:p>
            <a:pPr marL="0" indent="0">
              <a:buNone/>
            </a:pPr>
            <a:r>
              <a:rPr lang="ru-RU" dirty="0"/>
              <a:t>Метод  </a:t>
            </a:r>
            <a:r>
              <a:rPr lang="ru-RU" dirty="0" err="1"/>
              <a:t>lastIndexOf</a:t>
            </a:r>
            <a:r>
              <a:rPr lang="ru-RU" dirty="0"/>
              <a:t>(</a:t>
            </a:r>
            <a:r>
              <a:rPr lang="ru-RU" dirty="0" err="1"/>
              <a:t>searchValue</a:t>
            </a:r>
            <a:r>
              <a:rPr lang="ru-RU" dirty="0"/>
              <a:t>[, </a:t>
            </a:r>
            <a:r>
              <a:rPr lang="ru-RU" dirty="0" err="1"/>
              <a:t>fromIndex</a:t>
            </a:r>
            <a:r>
              <a:rPr lang="ru-RU" dirty="0"/>
              <a:t>]) действует аналогично, но возвращает номер, с которого начинается последнее вхождение искомой подстроки. </a:t>
            </a:r>
            <a:r>
              <a:rPr lang="ru-RU" dirty="0" err="1"/>
              <a:t>fromIndex</a:t>
            </a:r>
            <a:r>
              <a:rPr lang="ru-RU" dirty="0"/>
              <a:t> обозначает место, с которого нужно начинать поиск по направлению к началу строки, его значение </a:t>
            </a:r>
            <a:r>
              <a:rPr lang="ru-RU" dirty="0" err="1"/>
              <a:t>по-умолчанию</a:t>
            </a:r>
            <a:r>
              <a:rPr lang="ru-RU" dirty="0"/>
              <a:t> - длина строки. В примере:</a:t>
            </a:r>
          </a:p>
          <a:p>
            <a:endParaRPr lang="ru-RU" dirty="0"/>
          </a:p>
          <a:p>
            <a:pPr marL="0" indent="0">
              <a:buNone/>
            </a:pPr>
            <a:r>
              <a:rPr lang="ru-RU" dirty="0" err="1"/>
              <a:t>var</a:t>
            </a:r>
            <a:r>
              <a:rPr lang="ru-RU" dirty="0"/>
              <a:t> </a:t>
            </a:r>
            <a:r>
              <a:rPr lang="ru-RU" dirty="0" err="1"/>
              <a:t>myString</a:t>
            </a:r>
            <a:r>
              <a:rPr lang="ru-RU" dirty="0"/>
              <a:t> = "Это просто проверочная строка!";</a:t>
            </a:r>
          </a:p>
          <a:p>
            <a:pPr marL="0" indent="0">
              <a:buNone/>
            </a:pPr>
            <a:r>
              <a:rPr lang="ru-RU" dirty="0"/>
              <a:t>console.log(</a:t>
            </a:r>
            <a:r>
              <a:rPr lang="ru-RU" dirty="0" err="1"/>
              <a:t>myString.lastIndexOf</a:t>
            </a:r>
            <a:r>
              <a:rPr lang="ru-RU" dirty="0"/>
              <a:t>("про"));</a:t>
            </a:r>
          </a:p>
          <a:p>
            <a:endParaRPr lang="ru-RU" dirty="0"/>
          </a:p>
          <a:p>
            <a:pPr marL="0" indent="0">
              <a:buNone/>
            </a:pPr>
            <a:r>
              <a:rPr lang="ru-RU" dirty="0"/>
              <a:t>в консоль будет выведена цифра 11 - начало последнего вхождения подстроки "про".</a:t>
            </a:r>
          </a:p>
          <a:p>
            <a:pPr marL="0" indent="0">
              <a:buNone/>
            </a:pPr>
            <a:r>
              <a:rPr lang="ru-RU" dirty="0"/>
              <a:t>Методы  </a:t>
            </a:r>
            <a:r>
              <a:rPr lang="ru-RU" dirty="0" err="1"/>
              <a:t>search</a:t>
            </a:r>
            <a:r>
              <a:rPr lang="ru-RU" dirty="0"/>
              <a:t>(</a:t>
            </a:r>
            <a:r>
              <a:rPr lang="ru-RU" dirty="0" err="1"/>
              <a:t>regExp</a:t>
            </a:r>
            <a:r>
              <a:rPr lang="ru-RU" dirty="0"/>
              <a:t>) и </a:t>
            </a:r>
            <a:r>
              <a:rPr lang="ru-RU" dirty="0" err="1"/>
              <a:t>match</a:t>
            </a:r>
            <a:r>
              <a:rPr lang="ru-RU" dirty="0"/>
              <a:t>(</a:t>
            </a:r>
            <a:r>
              <a:rPr lang="ru-RU" dirty="0" err="1"/>
              <a:t>regExp</a:t>
            </a:r>
            <a:r>
              <a:rPr lang="ru-RU" dirty="0"/>
              <a:t>) здесь мы указали для полноты перечисления, их работу мы рассмотрим в следующем модуле, после освещения работы с регулярными выражениями.</a:t>
            </a:r>
          </a:p>
        </p:txBody>
      </p:sp>
    </p:spTree>
    <p:extLst>
      <p:ext uri="{BB962C8B-B14F-4D97-AF65-F5344CB8AC3E}">
        <p14:creationId xmlns:p14="http://schemas.microsoft.com/office/powerpoint/2010/main" val="26310756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94468"/>
            <a:ext cx="10515600" cy="5882495"/>
          </a:xfrm>
        </p:spPr>
        <p:txBody>
          <a:bodyPr>
            <a:normAutofit lnSpcReduction="10000"/>
          </a:bodyPr>
          <a:lstStyle/>
          <a:p>
            <a:pPr marL="0" indent="0">
              <a:buNone/>
            </a:pPr>
            <a:r>
              <a:rPr lang="ru-RU" dirty="0">
                <a:solidFill>
                  <a:srgbClr val="0070C0"/>
                </a:solidFill>
              </a:rPr>
              <a:t>Преобразование типов</a:t>
            </a:r>
          </a:p>
          <a:p>
            <a:pPr marL="0" indent="0">
              <a:buNone/>
            </a:pPr>
            <a:r>
              <a:rPr lang="en-US" dirty="0" err="1"/>
              <a:t>fromCharCode</a:t>
            </a:r>
            <a:r>
              <a:rPr lang="en-US" dirty="0"/>
              <a:t>(num1, num2,...,</a:t>
            </a:r>
            <a:r>
              <a:rPr lang="en-US" dirty="0" err="1"/>
              <a:t>numN</a:t>
            </a:r>
            <a:r>
              <a:rPr lang="en-US" dirty="0"/>
              <a:t>) - </a:t>
            </a:r>
            <a:r>
              <a:rPr lang="ru-RU" dirty="0"/>
              <a:t>создает элементарную строку из значений символов Юникода</a:t>
            </a:r>
          </a:p>
          <a:p>
            <a:pPr marL="0" indent="0">
              <a:buNone/>
            </a:pPr>
            <a:r>
              <a:rPr lang="ru-RU" dirty="0"/>
              <a:t>Например, выражение  </a:t>
            </a:r>
            <a:r>
              <a:rPr lang="en-US" dirty="0" err="1"/>
              <a:t>myString</a:t>
            </a:r>
            <a:r>
              <a:rPr lang="en-US" dirty="0"/>
              <a:t> = </a:t>
            </a:r>
            <a:r>
              <a:rPr lang="en-US" dirty="0" err="1"/>
              <a:t>String.fromCharCode</a:t>
            </a:r>
            <a:r>
              <a:rPr lang="en-US" dirty="0"/>
              <a:t>(65, 66, 67);  </a:t>
            </a:r>
            <a:r>
              <a:rPr lang="ru-RU" dirty="0"/>
              <a:t>присвоит переменной </a:t>
            </a:r>
            <a:r>
              <a:rPr lang="en-US" dirty="0" err="1"/>
              <a:t>myString</a:t>
            </a:r>
            <a:r>
              <a:rPr lang="en-US" dirty="0"/>
              <a:t> </a:t>
            </a:r>
            <a:r>
              <a:rPr lang="ru-RU" dirty="0"/>
              <a:t>значение "</a:t>
            </a:r>
            <a:r>
              <a:rPr lang="en-US" dirty="0"/>
              <a:t>ABC".</a:t>
            </a:r>
          </a:p>
          <a:p>
            <a:endParaRPr lang="en-US" dirty="0"/>
          </a:p>
          <a:p>
            <a:pPr marL="0" indent="0">
              <a:buNone/>
            </a:pPr>
            <a:r>
              <a:rPr lang="en-US" dirty="0" err="1"/>
              <a:t>toString</a:t>
            </a:r>
            <a:r>
              <a:rPr lang="en-US" dirty="0"/>
              <a:t>() - </a:t>
            </a:r>
            <a:r>
              <a:rPr lang="ru-RU" dirty="0"/>
              <a:t>возвращает элементарную строку вместо объекта </a:t>
            </a:r>
            <a:r>
              <a:rPr lang="en-US" dirty="0"/>
              <a:t>String </a:t>
            </a:r>
          </a:p>
          <a:p>
            <a:pPr marL="0" indent="0">
              <a:buNone/>
            </a:pPr>
            <a:r>
              <a:rPr lang="en-US" dirty="0" err="1"/>
              <a:t>valueOf</a:t>
            </a:r>
            <a:r>
              <a:rPr lang="en-US" dirty="0"/>
              <a:t>() - </a:t>
            </a:r>
            <a:r>
              <a:rPr lang="ru-RU" dirty="0"/>
              <a:t>возвращает элементарную строку вместо объекта </a:t>
            </a:r>
            <a:r>
              <a:rPr lang="en-US" dirty="0" smtClean="0"/>
              <a:t>String, </a:t>
            </a:r>
            <a:r>
              <a:rPr lang="ru-RU" dirty="0" smtClean="0"/>
              <a:t>эквивалентно </a:t>
            </a:r>
            <a:r>
              <a:rPr lang="en-US" dirty="0" err="1"/>
              <a:t>toString</a:t>
            </a:r>
            <a:r>
              <a:rPr lang="en-US" dirty="0"/>
              <a:t>() </a:t>
            </a:r>
          </a:p>
          <a:p>
            <a:pPr marL="0" indent="0">
              <a:buNone/>
            </a:pPr>
            <a:r>
              <a:rPr lang="ru-RU" dirty="0"/>
              <a:t>В результате выполнения приведенного ниже кода в консоль будет выведено элементарное значение.</a:t>
            </a:r>
          </a:p>
          <a:p>
            <a:pPr marL="0" indent="0">
              <a:buNone/>
            </a:pPr>
            <a:r>
              <a:rPr lang="en-US" dirty="0" err="1"/>
              <a:t>myString</a:t>
            </a:r>
            <a:r>
              <a:rPr lang="en-US" dirty="0"/>
              <a:t> = new String("Hello world");</a:t>
            </a:r>
          </a:p>
          <a:p>
            <a:pPr marL="0" indent="0">
              <a:buNone/>
            </a:pPr>
            <a:r>
              <a:rPr lang="en-US" dirty="0"/>
              <a:t>console.log(</a:t>
            </a:r>
            <a:r>
              <a:rPr lang="en-US" dirty="0" err="1"/>
              <a:t>myString.valueOf</a:t>
            </a:r>
            <a:r>
              <a:rPr lang="en-US" dirty="0"/>
              <a:t>());</a:t>
            </a:r>
          </a:p>
          <a:p>
            <a:endParaRPr lang="ru-RU" dirty="0"/>
          </a:p>
        </p:txBody>
      </p:sp>
    </p:spTree>
    <p:extLst>
      <p:ext uri="{BB962C8B-B14F-4D97-AF65-F5344CB8AC3E}">
        <p14:creationId xmlns:p14="http://schemas.microsoft.com/office/powerpoint/2010/main" val="39320720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solidFill>
                  <a:srgbClr val="0070C0"/>
                </a:solidFill>
              </a:rPr>
              <a:t>В этом задании в нашу функцию </a:t>
            </a:r>
            <a:r>
              <a:rPr lang="ru-RU" sz="2800" dirty="0" err="1">
                <a:solidFill>
                  <a:srgbClr val="0070C0"/>
                </a:solidFill>
              </a:rPr>
              <a:t>testStr</a:t>
            </a:r>
            <a:r>
              <a:rPr lang="ru-RU" sz="2800" dirty="0">
                <a:solidFill>
                  <a:srgbClr val="0070C0"/>
                </a:solidFill>
              </a:rPr>
              <a:t> передаются две строки. Вам нужно вернуть индекс позиции, с которой начинается вхождение второй строки в первую.</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testStr</a:t>
            </a:r>
            <a:r>
              <a:rPr lang="ru-RU" dirty="0"/>
              <a:t>(a, b)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6529300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testStr</a:t>
            </a:r>
            <a:r>
              <a:rPr lang="en-US" dirty="0"/>
              <a:t>(a, b) {</a:t>
            </a:r>
          </a:p>
          <a:p>
            <a:pPr marL="0" indent="0">
              <a:buNone/>
            </a:pPr>
            <a:r>
              <a:rPr lang="en-US" dirty="0"/>
              <a:t>a=</a:t>
            </a:r>
            <a:r>
              <a:rPr lang="en-US" dirty="0" err="1"/>
              <a:t>a.concat</a:t>
            </a:r>
            <a:r>
              <a:rPr lang="en-US" dirty="0"/>
              <a:t>(b);</a:t>
            </a:r>
          </a:p>
          <a:p>
            <a:pPr marL="0" indent="0">
              <a:buNone/>
            </a:pPr>
            <a:r>
              <a:rPr lang="en-US" dirty="0"/>
              <a:t>return </a:t>
            </a:r>
            <a:r>
              <a:rPr lang="en-US" dirty="0" err="1"/>
              <a:t>a.indexOf</a:t>
            </a:r>
            <a:r>
              <a:rPr lang="en-US" dirty="0"/>
              <a:t>(b, 0);</a:t>
            </a:r>
          </a:p>
          <a:p>
            <a:pPr marL="0" indent="0">
              <a:buNone/>
            </a:pPr>
            <a:r>
              <a:rPr lang="en-US" dirty="0"/>
              <a:t>}</a:t>
            </a:r>
          </a:p>
          <a:p>
            <a:endParaRPr lang="ru-RU" dirty="0"/>
          </a:p>
        </p:txBody>
      </p:sp>
    </p:spTree>
    <p:extLst>
      <p:ext uri="{BB962C8B-B14F-4D97-AF65-F5344CB8AC3E}">
        <p14:creationId xmlns:p14="http://schemas.microsoft.com/office/powerpoint/2010/main" val="26395317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2.4 Массивы</a:t>
            </a:r>
          </a:p>
        </p:txBody>
      </p:sp>
      <p:sp>
        <p:nvSpPr>
          <p:cNvPr id="3" name="Объект 2"/>
          <p:cNvSpPr>
            <a:spLocks noGrp="1"/>
          </p:cNvSpPr>
          <p:nvPr>
            <p:ph idx="1"/>
          </p:nvPr>
        </p:nvSpPr>
        <p:spPr>
          <a:xfrm>
            <a:off x="232475" y="1825624"/>
            <a:ext cx="11121325" cy="5032375"/>
          </a:xfrm>
        </p:spPr>
        <p:txBody>
          <a:bodyPr>
            <a:normAutofit fontScale="85000" lnSpcReduction="20000"/>
          </a:bodyPr>
          <a:lstStyle/>
          <a:p>
            <a:pPr marL="0" indent="0">
              <a:buNone/>
            </a:pPr>
            <a:r>
              <a:rPr lang="ru-RU" dirty="0" smtClean="0"/>
              <a:t>Для </a:t>
            </a:r>
            <a:r>
              <a:rPr lang="ru-RU" dirty="0"/>
              <a:t>начала рассмотрим в общем - </a:t>
            </a:r>
            <a:r>
              <a:rPr lang="ru-RU" b="1" dirty="0"/>
              <a:t>что же такое массив</a:t>
            </a:r>
            <a:r>
              <a:rPr lang="ru-RU" dirty="0" smtClean="0"/>
              <a:t>?</a:t>
            </a:r>
            <a:r>
              <a:rPr lang="ru-RU" dirty="0"/>
              <a:t/>
            </a:r>
            <a:br>
              <a:rPr lang="ru-RU" dirty="0"/>
            </a:br>
            <a:r>
              <a:rPr lang="en-US" dirty="0" smtClean="0"/>
              <a:t/>
            </a:r>
            <a:br>
              <a:rPr lang="en-US" dirty="0" smtClean="0"/>
            </a:br>
            <a:r>
              <a:rPr lang="ru-RU" dirty="0" smtClean="0"/>
              <a:t>Массив </a:t>
            </a:r>
            <a:r>
              <a:rPr lang="ru-RU" dirty="0"/>
              <a:t>представляет из себя набор значений, доступ к которым осуществляется по их порядковому номеру. Значение в массиве называют "</a:t>
            </a:r>
            <a:r>
              <a:rPr lang="ru-RU" b="1" dirty="0"/>
              <a:t>элементом</a:t>
            </a:r>
            <a:r>
              <a:rPr lang="ru-RU" dirty="0"/>
              <a:t> массива" и обращаются к ним по их порядковому номеру, называемому "</a:t>
            </a:r>
            <a:r>
              <a:rPr lang="ru-RU" b="1" dirty="0"/>
              <a:t>индексом</a:t>
            </a:r>
            <a:r>
              <a:rPr lang="ru-RU" dirty="0"/>
              <a:t>".</a:t>
            </a:r>
          </a:p>
          <a:p>
            <a:pPr marL="0" indent="0">
              <a:buNone/>
            </a:pPr>
            <a:r>
              <a:rPr lang="ru-RU" dirty="0"/>
              <a:t/>
            </a:r>
            <a:br>
              <a:rPr lang="ru-RU" dirty="0"/>
            </a:br>
            <a:r>
              <a:rPr lang="ru-RU" b="1" dirty="0"/>
              <a:t>Массивы в </a:t>
            </a:r>
            <a:r>
              <a:rPr lang="ru-RU" b="1" dirty="0" err="1"/>
              <a:t>JavaScript</a:t>
            </a:r>
            <a:r>
              <a:rPr lang="ru-RU" b="1" dirty="0"/>
              <a:t> являются </a:t>
            </a:r>
            <a:r>
              <a:rPr lang="ru-RU" b="1" dirty="0" err="1"/>
              <a:t>нетипизированными</a:t>
            </a:r>
            <a:r>
              <a:rPr lang="ru-RU" dirty="0"/>
              <a:t>, т.е. позволяют внутри одного массива хранить элементы разных типов. Это могут  быть не только элементарные типы - строки, числа или символы, но также объекты и массивы, и даже массивы </a:t>
            </a:r>
            <a:r>
              <a:rPr lang="ru-RU" dirty="0" smtClean="0"/>
              <a:t>массивов.</a:t>
            </a:r>
            <a:r>
              <a:rPr lang="en-US" dirty="0"/>
              <a:t/>
            </a:r>
            <a:br>
              <a:rPr lang="en-US" dirty="0"/>
            </a:br>
            <a:r>
              <a:rPr lang="ru-RU" b="1" dirty="0" smtClean="0"/>
              <a:t>Массивы </a:t>
            </a:r>
            <a:r>
              <a:rPr lang="ru-RU" b="1" dirty="0"/>
              <a:t>в </a:t>
            </a:r>
            <a:r>
              <a:rPr lang="ru-RU" b="1" dirty="0" err="1"/>
              <a:t>JavaScript</a:t>
            </a:r>
            <a:r>
              <a:rPr lang="ru-RU" b="1" dirty="0"/>
              <a:t> начинают отсчет индексов с нуля</a:t>
            </a:r>
            <a:r>
              <a:rPr lang="ru-RU" dirty="0"/>
              <a:t>, для индексов используются 32-битные значения.</a:t>
            </a:r>
          </a:p>
          <a:p>
            <a:pPr marL="0" indent="0">
              <a:buNone/>
            </a:pPr>
            <a:r>
              <a:rPr lang="ru-RU" b="1" dirty="0" smtClean="0"/>
              <a:t>Массивы </a:t>
            </a:r>
            <a:r>
              <a:rPr lang="ru-RU" b="1" dirty="0"/>
              <a:t>в </a:t>
            </a:r>
            <a:r>
              <a:rPr lang="ru-RU" b="1" dirty="0" err="1"/>
              <a:t>JavaScript</a:t>
            </a:r>
            <a:r>
              <a:rPr lang="ru-RU" b="1" dirty="0"/>
              <a:t> являются динамическими</a:t>
            </a:r>
            <a:r>
              <a:rPr lang="ru-RU" dirty="0"/>
              <a:t>, </a:t>
            </a:r>
            <a:r>
              <a:rPr lang="ru-RU" dirty="0" err="1"/>
              <a:t>т.е.они</a:t>
            </a:r>
            <a:r>
              <a:rPr lang="ru-RU" dirty="0"/>
              <a:t> могут увеличиваться или уменьшаться в размерах. Объявлять заранее фиксированные размеры при их создании, а также перераспределять память при изменении размеров, как это делается в некоторых других языках - не нужно. </a:t>
            </a:r>
          </a:p>
          <a:p>
            <a:pPr marL="0" indent="0">
              <a:buNone/>
            </a:pPr>
            <a:r>
              <a:rPr lang="ru-RU" b="1" dirty="0" smtClean="0"/>
              <a:t>Массивы </a:t>
            </a:r>
            <a:r>
              <a:rPr lang="ru-RU" b="1" dirty="0"/>
              <a:t>в </a:t>
            </a:r>
            <a:r>
              <a:rPr lang="ru-RU" b="1" dirty="0" err="1"/>
              <a:t>JavaScript</a:t>
            </a:r>
            <a:r>
              <a:rPr lang="ru-RU" b="1" dirty="0"/>
              <a:t> являются объектами</a:t>
            </a:r>
            <a:endParaRPr lang="ru-RU" dirty="0"/>
          </a:p>
          <a:p>
            <a:endParaRPr lang="ru-RU" dirty="0"/>
          </a:p>
        </p:txBody>
      </p:sp>
    </p:spTree>
    <p:extLst>
      <p:ext uri="{BB962C8B-B14F-4D97-AF65-F5344CB8AC3E}">
        <p14:creationId xmlns:p14="http://schemas.microsoft.com/office/powerpoint/2010/main" val="16788208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5980"/>
            <a:ext cx="10515600" cy="5990983"/>
          </a:xfrm>
        </p:spPr>
        <p:txBody>
          <a:bodyPr>
            <a:normAutofit fontScale="92500" lnSpcReduction="20000"/>
          </a:bodyPr>
          <a:lstStyle/>
          <a:p>
            <a:pPr marL="0" indent="0">
              <a:buNone/>
            </a:pPr>
            <a:r>
              <a:rPr lang="ru-RU" dirty="0"/>
              <a:t>Для создания массива можно использовать три способа:</a:t>
            </a:r>
          </a:p>
          <a:p>
            <a:pPr marL="0" indent="0">
              <a:buNone/>
            </a:pPr>
            <a:r>
              <a:rPr lang="ru-RU" dirty="0"/>
              <a:t>Обычный способ создает массив через вызов конструктора </a:t>
            </a:r>
            <a:r>
              <a:rPr lang="ru-RU" dirty="0" err="1"/>
              <a:t>Array</a:t>
            </a:r>
            <a:r>
              <a:rPr lang="ru-RU" dirty="0"/>
              <a:t>():</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   // объявление массива</a:t>
            </a:r>
          </a:p>
          <a:p>
            <a:pPr marL="0" indent="0">
              <a:buNone/>
            </a:pPr>
            <a:r>
              <a:rPr lang="ru-RU" dirty="0" err="1"/>
              <a:t>myArray</a:t>
            </a:r>
            <a:r>
              <a:rPr lang="ru-RU" dirty="0"/>
              <a:t>[0] = "Иванов";        // добавление элемента</a:t>
            </a:r>
          </a:p>
          <a:p>
            <a:pPr marL="0" indent="0">
              <a:buNone/>
            </a:pPr>
            <a:r>
              <a:rPr lang="ru-RU" dirty="0" err="1"/>
              <a:t>myArray</a:t>
            </a:r>
            <a:r>
              <a:rPr lang="ru-RU" dirty="0"/>
              <a:t>[1] = "Петров";</a:t>
            </a:r>
          </a:p>
          <a:p>
            <a:pPr marL="0" indent="0">
              <a:buNone/>
            </a:pPr>
            <a:r>
              <a:rPr lang="ru-RU" dirty="0" err="1"/>
              <a:t>myArray</a:t>
            </a:r>
            <a:r>
              <a:rPr lang="ru-RU" dirty="0"/>
              <a:t>[2] = "Сидоров";</a:t>
            </a:r>
          </a:p>
          <a:p>
            <a:pPr marL="0" indent="0">
              <a:buNone/>
            </a:pPr>
            <a:r>
              <a:rPr lang="ru-RU" dirty="0" err="1"/>
              <a:t>myArray</a:t>
            </a:r>
            <a:r>
              <a:rPr lang="ru-RU" dirty="0"/>
              <a:t>[3] = "Кузнецов";</a:t>
            </a:r>
          </a:p>
          <a:p>
            <a:endParaRPr lang="ru-RU" dirty="0"/>
          </a:p>
          <a:p>
            <a:pPr marL="0" indent="0">
              <a:buNone/>
            </a:pPr>
            <a:r>
              <a:rPr lang="ru-RU" dirty="0"/>
              <a:t>Также можно вызвать конструктор с числовым </a:t>
            </a:r>
            <a:r>
              <a:rPr lang="ru-RU" dirty="0" smtClean="0"/>
              <a:t>аргументом, указывающим </a:t>
            </a:r>
            <a:r>
              <a:rPr lang="ru-RU" dirty="0"/>
              <a:t>количество элементов.</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(10);  // создание массива из 10 элементов</a:t>
            </a:r>
          </a:p>
          <a:p>
            <a:pPr marL="0" indent="0">
              <a:buNone/>
            </a:pPr>
            <a:r>
              <a:rPr lang="ru-RU" dirty="0"/>
              <a:t>Такую же операцию можно произвести сокращенным способом:</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("Иванов", "Петров", "Сидоров", "Кузнецов");   </a:t>
            </a:r>
          </a:p>
          <a:p>
            <a:pPr marL="0" indent="0">
              <a:buNone/>
            </a:pPr>
            <a:r>
              <a:rPr lang="ru-RU" dirty="0"/>
              <a:t>И третий вариант - литеральный:</a:t>
            </a:r>
          </a:p>
          <a:p>
            <a:pPr marL="0" indent="0">
              <a:buNone/>
            </a:pPr>
            <a:r>
              <a:rPr lang="ru-RU" dirty="0" err="1"/>
              <a:t>var</a:t>
            </a:r>
            <a:r>
              <a:rPr lang="ru-RU" dirty="0"/>
              <a:t> </a:t>
            </a:r>
            <a:r>
              <a:rPr lang="ru-RU" dirty="0" err="1"/>
              <a:t>myArray</a:t>
            </a:r>
            <a:r>
              <a:rPr lang="ru-RU" dirty="0"/>
              <a:t> = ["Иванов", "Петров", "Сидоров", "Кузнецов"]; </a:t>
            </a:r>
          </a:p>
        </p:txBody>
      </p:sp>
    </p:spTree>
    <p:extLst>
      <p:ext uri="{BB962C8B-B14F-4D97-AF65-F5344CB8AC3E}">
        <p14:creationId xmlns:p14="http://schemas.microsoft.com/office/powerpoint/2010/main" val="9403035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8488" y="154983"/>
            <a:ext cx="11245312" cy="6021980"/>
          </a:xfrm>
        </p:spPr>
        <p:txBody>
          <a:bodyPr>
            <a:normAutofit lnSpcReduction="10000"/>
          </a:bodyPr>
          <a:lstStyle/>
          <a:p>
            <a:pPr marL="0" indent="0">
              <a:buNone/>
            </a:pPr>
            <a:r>
              <a:rPr lang="ru-RU" dirty="0"/>
              <a:t>Чтение и запись, добавление и удаление элементов массива.</a:t>
            </a:r>
          </a:p>
          <a:p>
            <a:endParaRPr lang="ru-RU" dirty="0"/>
          </a:p>
          <a:p>
            <a:pPr marL="0" indent="0">
              <a:buNone/>
            </a:pPr>
            <a:r>
              <a:rPr lang="ru-RU" dirty="0"/>
              <a:t>Для доступа к элементам массива используется оператор [ ] (квадратные скобки).</a:t>
            </a:r>
          </a:p>
          <a:p>
            <a:pPr marL="0" indent="0">
              <a:buNone/>
            </a:pPr>
            <a:r>
              <a:rPr lang="ru-RU" dirty="0"/>
              <a:t>Слева от скобок должна быть ссылка на сам массив, внутри скобок должно находиться выражение, возвращающее неотрицательное целое значение.</a:t>
            </a:r>
          </a:p>
          <a:p>
            <a:pPr marL="0" indent="0">
              <a:buNone/>
            </a:pPr>
            <a:r>
              <a:rPr lang="ru-RU" dirty="0"/>
              <a:t>Как осуществляется запись в массив мы уже видели в предыдущем шаге:</a:t>
            </a:r>
          </a:p>
          <a:p>
            <a:pPr marL="0" indent="0">
              <a:buNone/>
            </a:pPr>
            <a:r>
              <a:rPr lang="ru-RU" dirty="0" err="1"/>
              <a:t>myArray</a:t>
            </a:r>
            <a:r>
              <a:rPr lang="ru-RU" dirty="0"/>
              <a:t>[0] = "Иванов";   // запись 0-го элемента в массив </a:t>
            </a:r>
            <a:r>
              <a:rPr lang="ru-RU" dirty="0" err="1"/>
              <a:t>myArray</a:t>
            </a:r>
            <a:r>
              <a:rPr lang="ru-RU" dirty="0"/>
              <a:t> </a:t>
            </a:r>
          </a:p>
          <a:p>
            <a:endParaRPr lang="ru-RU" dirty="0"/>
          </a:p>
          <a:p>
            <a:pPr marL="0" indent="0">
              <a:buNone/>
            </a:pPr>
            <a:r>
              <a:rPr lang="ru-RU" dirty="0"/>
              <a:t>Чтение осуществляется аналогично : </a:t>
            </a:r>
          </a:p>
          <a:p>
            <a:pPr marL="0" indent="0">
              <a:buNone/>
            </a:pPr>
            <a:r>
              <a:rPr lang="ru-RU" dirty="0" smtClean="0"/>
              <a:t>x </a:t>
            </a:r>
            <a:r>
              <a:rPr lang="ru-RU" dirty="0"/>
              <a:t>= </a:t>
            </a:r>
            <a:r>
              <a:rPr lang="ru-RU" dirty="0" err="1"/>
              <a:t>myArray</a:t>
            </a:r>
            <a:r>
              <a:rPr lang="ru-RU" dirty="0"/>
              <a:t>[0]; // в результате в переменной x окажется значение </a:t>
            </a:r>
            <a:r>
              <a:rPr lang="en-US" dirty="0" smtClean="0"/>
              <a:t/>
            </a:r>
            <a:br>
              <a:rPr lang="en-US" dirty="0" smtClean="0"/>
            </a:br>
            <a:r>
              <a:rPr lang="en-US" dirty="0" smtClean="0"/>
              <a:t>                            //</a:t>
            </a:r>
            <a:r>
              <a:rPr lang="ru-RU" dirty="0" smtClean="0"/>
              <a:t>первой </a:t>
            </a:r>
            <a:r>
              <a:rPr lang="ru-RU" dirty="0"/>
              <a:t>ячейки массива - строковое значение "Иванов".</a:t>
            </a:r>
          </a:p>
          <a:p>
            <a:endParaRPr lang="ru-RU" dirty="0"/>
          </a:p>
          <a:p>
            <a:endParaRPr lang="ru-RU" dirty="0"/>
          </a:p>
          <a:p>
            <a:endParaRPr lang="ru-RU" dirty="0"/>
          </a:p>
        </p:txBody>
      </p:sp>
    </p:spTree>
    <p:extLst>
      <p:ext uri="{BB962C8B-B14F-4D97-AF65-F5344CB8AC3E}">
        <p14:creationId xmlns:p14="http://schemas.microsoft.com/office/powerpoint/2010/main" val="2186452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9417" y="185980"/>
            <a:ext cx="10594383" cy="6354305"/>
          </a:xfrm>
        </p:spPr>
        <p:txBody>
          <a:bodyPr>
            <a:normAutofit lnSpcReduction="10000"/>
          </a:bodyPr>
          <a:lstStyle/>
          <a:p>
            <a:pPr marL="0" indent="0">
              <a:buNone/>
            </a:pPr>
            <a:r>
              <a:rPr lang="ru-RU" dirty="0"/>
              <a:t>Добавление элементов массива.</a:t>
            </a:r>
          </a:p>
          <a:p>
            <a:pPr marL="0" indent="0">
              <a:buNone/>
            </a:pPr>
            <a:r>
              <a:rPr lang="ru-RU" dirty="0"/>
              <a:t>Как мы уже видели, самый простой способ добавить элемент в массив - просто присвоить значение новым индексам. Например :</a:t>
            </a:r>
          </a:p>
          <a:p>
            <a:pPr marL="0" indent="0">
              <a:buNone/>
            </a:pPr>
            <a:r>
              <a:rPr lang="ru-RU" dirty="0" err="1" smtClean="0"/>
              <a:t>myArray</a:t>
            </a:r>
            <a:r>
              <a:rPr lang="ru-RU" dirty="0" smtClean="0"/>
              <a:t>[4</a:t>
            </a:r>
            <a:r>
              <a:rPr lang="ru-RU" dirty="0"/>
              <a:t>] = "Петров";</a:t>
            </a:r>
          </a:p>
          <a:p>
            <a:pPr marL="0" indent="0">
              <a:buNone/>
            </a:pPr>
            <a:endParaRPr lang="ru-RU" dirty="0"/>
          </a:p>
          <a:p>
            <a:pPr marL="0" indent="0">
              <a:buNone/>
            </a:pPr>
            <a:r>
              <a:rPr lang="ru-RU" dirty="0"/>
              <a:t>Но мы также имеем на вооружении специальный метод - </a:t>
            </a:r>
            <a:r>
              <a:rPr lang="ru-RU" dirty="0" err="1"/>
              <a:t>push</a:t>
            </a:r>
            <a:r>
              <a:rPr lang="ru-RU" dirty="0"/>
              <a:t>().</a:t>
            </a:r>
          </a:p>
          <a:p>
            <a:pPr marL="0" indent="0">
              <a:buNone/>
            </a:pPr>
            <a:r>
              <a:rPr lang="ru-RU" dirty="0"/>
              <a:t>Например: </a:t>
            </a:r>
          </a:p>
          <a:p>
            <a:endParaRPr lang="ru-RU" dirty="0"/>
          </a:p>
          <a:p>
            <a:pPr marL="0" indent="0">
              <a:buNone/>
            </a:pPr>
            <a:r>
              <a:rPr lang="ru-RU" dirty="0" err="1"/>
              <a:t>myArray.push</a:t>
            </a:r>
            <a:r>
              <a:rPr lang="ru-RU" dirty="0"/>
              <a:t>("Сидоров");  </a:t>
            </a:r>
          </a:p>
          <a:p>
            <a:pPr marL="0" indent="0">
              <a:buNone/>
            </a:pPr>
            <a:r>
              <a:rPr lang="ru-RU" dirty="0" smtClean="0"/>
              <a:t>добавит </a:t>
            </a:r>
            <a:r>
              <a:rPr lang="ru-RU" dirty="0"/>
              <a:t>значение в конец массива, а команда  </a:t>
            </a:r>
          </a:p>
          <a:p>
            <a:pPr marL="0" indent="0">
              <a:buNone/>
            </a:pPr>
            <a:r>
              <a:rPr lang="ru-RU" dirty="0" smtClean="0"/>
              <a:t> </a:t>
            </a:r>
            <a:r>
              <a:rPr lang="ru-RU" dirty="0" err="1"/>
              <a:t>myArray.push</a:t>
            </a:r>
            <a:r>
              <a:rPr lang="ru-RU" dirty="0"/>
              <a:t>("Сидоров", 2); </a:t>
            </a:r>
          </a:p>
          <a:p>
            <a:pPr marL="0" indent="0">
              <a:buNone/>
            </a:pPr>
            <a:r>
              <a:rPr lang="ru-RU" dirty="0" smtClean="0"/>
              <a:t>добавит </a:t>
            </a:r>
            <a:r>
              <a:rPr lang="ru-RU" dirty="0"/>
              <a:t>сразу два элемента в конец массива - строку "Сидоров" и число "2" . Возвращаемое методом значение будет содержать длину (количество элементов) получившегося массива.</a:t>
            </a:r>
          </a:p>
        </p:txBody>
      </p:sp>
    </p:spTree>
    <p:extLst>
      <p:ext uri="{BB962C8B-B14F-4D97-AF65-F5344CB8AC3E}">
        <p14:creationId xmlns:p14="http://schemas.microsoft.com/office/powerpoint/2010/main" val="207385429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3766" y="123986"/>
            <a:ext cx="11353800" cy="6734014"/>
          </a:xfrm>
        </p:spPr>
        <p:txBody>
          <a:bodyPr>
            <a:normAutofit fontScale="85000" lnSpcReduction="20000"/>
          </a:bodyPr>
          <a:lstStyle/>
          <a:p>
            <a:pPr marL="0" indent="0">
              <a:buNone/>
            </a:pPr>
            <a:r>
              <a:rPr lang="ru-RU" dirty="0"/>
              <a:t>Добавить элементы в конец массива также можно просто изменив свойство массива </a:t>
            </a:r>
            <a:r>
              <a:rPr lang="ru-RU" dirty="0" err="1"/>
              <a:t>length</a:t>
            </a:r>
            <a:r>
              <a:rPr lang="ru-RU" dirty="0"/>
              <a:t> </a:t>
            </a:r>
            <a:r>
              <a:rPr lang="ru-RU" dirty="0" smtClean="0"/>
              <a:t>:</a:t>
            </a:r>
            <a:endParaRPr lang="ru-RU" dirty="0"/>
          </a:p>
          <a:p>
            <a:pPr marL="0" indent="0">
              <a:buNone/>
            </a:pPr>
            <a:r>
              <a:rPr lang="ru-RU" dirty="0" err="1"/>
              <a:t>myArray.length</a:t>
            </a:r>
            <a:r>
              <a:rPr lang="ru-RU" dirty="0"/>
              <a:t> = 5</a:t>
            </a:r>
            <a:r>
              <a:rPr lang="ru-RU" dirty="0" smtClean="0"/>
              <a:t>;</a:t>
            </a:r>
            <a:endParaRPr lang="ru-RU" dirty="0"/>
          </a:p>
          <a:p>
            <a:pPr marL="0" indent="0">
              <a:buNone/>
            </a:pPr>
            <a:r>
              <a:rPr lang="ru-RU" dirty="0"/>
              <a:t>В этом случае количество элементов в массиве увеличится, в конец массива добавятся пустые элементы.</a:t>
            </a:r>
          </a:p>
          <a:p>
            <a:pPr marL="0" indent="0">
              <a:buNone/>
            </a:pPr>
            <a:r>
              <a:rPr lang="ru-RU" dirty="0"/>
              <a:t>Конечно же, это свойство можно использовать и для получения информации о длине массива</a:t>
            </a:r>
            <a:r>
              <a:rPr lang="ru-RU" dirty="0" smtClean="0"/>
              <a:t>.</a:t>
            </a:r>
            <a:endParaRPr lang="ru-RU" dirty="0"/>
          </a:p>
          <a:p>
            <a:pPr marL="0" indent="0">
              <a:buNone/>
            </a:pPr>
            <a:r>
              <a:rPr lang="ru-RU" dirty="0"/>
              <a:t>Добавить элементы в начало массива можно с помощью метода </a:t>
            </a:r>
            <a:r>
              <a:rPr lang="ru-RU" dirty="0" err="1"/>
              <a:t>unshift</a:t>
            </a:r>
            <a:r>
              <a:rPr lang="ru-RU" dirty="0"/>
              <a:t>(). Например команда </a:t>
            </a:r>
          </a:p>
          <a:p>
            <a:endParaRPr lang="ru-RU" dirty="0"/>
          </a:p>
          <a:p>
            <a:pPr marL="0" indent="0">
              <a:buNone/>
            </a:pPr>
            <a:r>
              <a:rPr lang="ru-RU" dirty="0" err="1"/>
              <a:t>myArray.unshift</a:t>
            </a:r>
            <a:r>
              <a:rPr lang="ru-RU" dirty="0"/>
              <a:t>("Сергеев", "Дмитриев") </a:t>
            </a:r>
          </a:p>
          <a:p>
            <a:endParaRPr lang="ru-RU" dirty="0"/>
          </a:p>
          <a:p>
            <a:pPr marL="0" indent="0">
              <a:buNone/>
            </a:pPr>
            <a:r>
              <a:rPr lang="ru-RU" dirty="0"/>
              <a:t>добавит в начало нашего массива два элемента со значениями  "Сергеев" и "Дмитриев", </a:t>
            </a:r>
            <a:r>
              <a:rPr lang="ru-RU" dirty="0" smtClean="0"/>
              <a:t>остальные элементы </a:t>
            </a:r>
            <a:r>
              <a:rPr lang="ru-RU" dirty="0"/>
              <a:t>сместятся на позиции с более старшими индексами. Метод </a:t>
            </a:r>
            <a:r>
              <a:rPr lang="ru-RU" dirty="0" err="1"/>
              <a:t>unshift</a:t>
            </a:r>
            <a:r>
              <a:rPr lang="ru-RU" dirty="0"/>
              <a:t>() также возвращает длину получившегося массива. Таким образом выражение </a:t>
            </a:r>
          </a:p>
          <a:p>
            <a:endParaRPr lang="ru-RU" dirty="0"/>
          </a:p>
          <a:p>
            <a:pPr marL="0" indent="0">
              <a:buNone/>
            </a:pPr>
            <a:r>
              <a:rPr lang="ru-RU" dirty="0"/>
              <a:t>x = </a:t>
            </a:r>
            <a:r>
              <a:rPr lang="ru-RU" dirty="0" err="1"/>
              <a:t>myArray.unshift</a:t>
            </a:r>
            <a:r>
              <a:rPr lang="ru-RU" dirty="0"/>
              <a:t>("Сергеев", "Дмитриев") </a:t>
            </a:r>
          </a:p>
          <a:p>
            <a:pPr marL="0" indent="0">
              <a:buNone/>
            </a:pPr>
            <a:r>
              <a:rPr lang="ru-RU" dirty="0"/>
              <a:t>поместит два новых элемента в начало массива </a:t>
            </a:r>
            <a:r>
              <a:rPr lang="ru-RU" dirty="0" err="1"/>
              <a:t>myArray</a:t>
            </a:r>
            <a:r>
              <a:rPr lang="ru-RU" dirty="0"/>
              <a:t> и присвоит переменной х значение 7 (Потому что предыдущей командой мы установили размер массива - 5) </a:t>
            </a:r>
          </a:p>
        </p:txBody>
      </p:sp>
    </p:spTree>
    <p:extLst>
      <p:ext uri="{BB962C8B-B14F-4D97-AF65-F5344CB8AC3E}">
        <p14:creationId xmlns:p14="http://schemas.microsoft.com/office/powerpoint/2010/main" val="1337124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81025"/>
            <a:ext cx="10515600" cy="1325563"/>
          </a:xfrm>
        </p:spPr>
        <p:txBody>
          <a:bodyPr>
            <a:normAutofit fontScale="90000"/>
          </a:bodyPr>
          <a:lstStyle/>
          <a:p>
            <a:r>
              <a:rPr lang="ru-RU" dirty="0">
                <a:solidFill>
                  <a:srgbClr val="0070C0"/>
                </a:solidFill>
              </a:rPr>
              <a:t>В этом задании у вас есть некоторый рабочий код, который закомментирован. Вам нужно убрать все команды комментариев, чтобы код заработал, и нажать кнопку "Отправить".</a:t>
            </a:r>
          </a:p>
        </p:txBody>
      </p:sp>
      <p:sp>
        <p:nvSpPr>
          <p:cNvPr id="3" name="Объект 2"/>
          <p:cNvSpPr>
            <a:spLocks noGrp="1"/>
          </p:cNvSpPr>
          <p:nvPr>
            <p:ph idx="1"/>
          </p:nvPr>
        </p:nvSpPr>
        <p:spPr>
          <a:xfrm>
            <a:off x="838200" y="2506662"/>
            <a:ext cx="10515600" cy="4351338"/>
          </a:xfrm>
        </p:spPr>
        <p:txBody>
          <a:bodyPr/>
          <a:lstStyle/>
          <a:p>
            <a:pPr marL="0" indent="0">
              <a:buNone/>
            </a:pPr>
            <a:r>
              <a:rPr lang="en-US" dirty="0"/>
              <a:t>//function </a:t>
            </a:r>
            <a:r>
              <a:rPr lang="en-US" dirty="0" err="1"/>
              <a:t>testComment</a:t>
            </a:r>
            <a:r>
              <a:rPr lang="en-US" dirty="0"/>
              <a:t>(a, b) { </a:t>
            </a:r>
            <a:r>
              <a:rPr lang="en-US" dirty="0" smtClean="0"/>
              <a:t>/*</a:t>
            </a:r>
            <a:br>
              <a:rPr lang="en-US" dirty="0" smtClean="0"/>
            </a:br>
            <a:r>
              <a:rPr lang="en-US" dirty="0" smtClean="0"/>
              <a:t>/*    </a:t>
            </a:r>
            <a:r>
              <a:rPr lang="en-US" dirty="0" err="1"/>
              <a:t>var</a:t>
            </a:r>
            <a:r>
              <a:rPr lang="en-US" dirty="0"/>
              <a:t> x</a:t>
            </a:r>
            <a:r>
              <a:rPr lang="en-US" dirty="0" smtClean="0"/>
              <a:t>;</a:t>
            </a:r>
            <a:br>
              <a:rPr lang="en-US" dirty="0" smtClean="0"/>
            </a:br>
            <a:r>
              <a:rPr lang="en-US" dirty="0" smtClean="0"/>
              <a:t>    </a:t>
            </a:r>
            <a:r>
              <a:rPr lang="en-US" dirty="0"/>
              <a:t>x = a * b</a:t>
            </a:r>
            <a:r>
              <a:rPr lang="en-US" dirty="0" smtClean="0"/>
              <a:t>;</a:t>
            </a:r>
            <a:br>
              <a:rPr lang="en-US" dirty="0" smtClean="0"/>
            </a:br>
            <a:r>
              <a:rPr lang="en-US" dirty="0" smtClean="0"/>
              <a:t>*/    </a:t>
            </a:r>
            <a:br>
              <a:rPr lang="en-US" dirty="0" smtClean="0"/>
            </a:br>
            <a:r>
              <a:rPr lang="en-US" dirty="0" smtClean="0"/>
              <a:t>//    </a:t>
            </a:r>
            <a:r>
              <a:rPr lang="en-US" dirty="0"/>
              <a:t>return x</a:t>
            </a: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24516784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В этом задании в нашу функцию </a:t>
            </a:r>
            <a:r>
              <a:rPr lang="ru-RU" sz="2800" dirty="0" err="1">
                <a:solidFill>
                  <a:srgbClr val="0070C0"/>
                </a:solidFill>
              </a:rPr>
              <a:t>testArray</a:t>
            </a:r>
            <a:r>
              <a:rPr lang="ru-RU" sz="2800" dirty="0">
                <a:solidFill>
                  <a:srgbClr val="0070C0"/>
                </a:solidFill>
              </a:rPr>
              <a:t> передаются два массива случайной длины заполненные случайными числами. Вам нужно сосчитать сумму всех элементов обоих массивов и возвратить ее из функции.</a:t>
            </a:r>
          </a:p>
        </p:txBody>
      </p:sp>
      <p:sp>
        <p:nvSpPr>
          <p:cNvPr id="3" name="Объект 2"/>
          <p:cNvSpPr>
            <a:spLocks noGrp="1"/>
          </p:cNvSpPr>
          <p:nvPr>
            <p:ph idx="1"/>
          </p:nvPr>
        </p:nvSpPr>
        <p:spPr/>
        <p:txBody>
          <a:bodyPr>
            <a:normAutofit/>
          </a:bodyPr>
          <a:lstStyle/>
          <a:p>
            <a:pPr marL="0" indent="0">
              <a:buNone/>
            </a:pPr>
            <a:r>
              <a:rPr lang="en-US" dirty="0"/>
              <a:t/>
            </a:r>
            <a:br>
              <a:rPr lang="en-US" dirty="0"/>
            </a:br>
            <a:r>
              <a:rPr lang="en-US" dirty="0"/>
              <a:t>function </a:t>
            </a:r>
            <a:r>
              <a:rPr lang="en-US" dirty="0" err="1"/>
              <a:t>testArray</a:t>
            </a:r>
            <a:r>
              <a:rPr lang="en-US" dirty="0"/>
              <a:t>(a, b) {</a:t>
            </a:r>
          </a:p>
          <a:p>
            <a:r>
              <a:rPr lang="ru-RU" dirty="0"/>
              <a:t> // Тут нужно написать решение</a:t>
            </a:r>
          </a:p>
          <a:p>
            <a:r>
              <a:rPr lang="ru-RU" dirty="0"/>
              <a:t>}</a:t>
            </a:r>
          </a:p>
          <a:p>
            <a:pPr marL="0" indent="0">
              <a:buNone/>
            </a:pPr>
            <a:endParaRPr lang="ru-RU" dirty="0"/>
          </a:p>
        </p:txBody>
      </p:sp>
    </p:spTree>
    <p:extLst>
      <p:ext uri="{BB962C8B-B14F-4D97-AF65-F5344CB8AC3E}">
        <p14:creationId xmlns:p14="http://schemas.microsoft.com/office/powerpoint/2010/main" val="19664986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a:xfrm>
            <a:off x="838200" y="1208868"/>
            <a:ext cx="10515600" cy="5649131"/>
          </a:xfrm>
        </p:spPr>
        <p:txBody>
          <a:bodyPr>
            <a:normAutofit fontScale="85000" lnSpcReduction="20000"/>
          </a:bodyPr>
          <a:lstStyle/>
          <a:p>
            <a:endParaRPr lang="en-US" dirty="0" smtClean="0"/>
          </a:p>
          <a:p>
            <a:pPr marL="0" indent="0">
              <a:buNone/>
            </a:pPr>
            <a:r>
              <a:rPr lang="en-US" dirty="0"/>
              <a:t>function </a:t>
            </a:r>
            <a:r>
              <a:rPr lang="en-US" dirty="0" err="1"/>
              <a:t>testArray</a:t>
            </a:r>
            <a:r>
              <a:rPr lang="en-US" dirty="0"/>
              <a:t>(a, b) {</a:t>
            </a:r>
          </a:p>
          <a:p>
            <a:pPr marL="0" indent="0">
              <a:buNone/>
            </a:pPr>
            <a:r>
              <a:rPr lang="en-US" dirty="0"/>
              <a:t>        </a:t>
            </a:r>
            <a:r>
              <a:rPr lang="en-US" dirty="0" err="1"/>
              <a:t>var</a:t>
            </a:r>
            <a:r>
              <a:rPr lang="en-US" dirty="0"/>
              <a:t> c;</a:t>
            </a:r>
          </a:p>
          <a:p>
            <a:pPr marL="0" indent="0">
              <a:buNone/>
            </a:pPr>
            <a:r>
              <a:rPr lang="en-US" dirty="0"/>
              <a:t>        </a:t>
            </a:r>
            <a:r>
              <a:rPr lang="en-US" dirty="0" err="1"/>
              <a:t>var</a:t>
            </a:r>
            <a:r>
              <a:rPr lang="en-US" dirty="0"/>
              <a:t> </a:t>
            </a:r>
            <a:r>
              <a:rPr lang="en-US" dirty="0" err="1"/>
              <a:t>summ</a:t>
            </a:r>
            <a:r>
              <a:rPr lang="en-US" dirty="0"/>
              <a:t> = 0;</a:t>
            </a:r>
          </a:p>
          <a:p>
            <a:pPr marL="0" indent="0">
              <a:buNone/>
            </a:pPr>
            <a:r>
              <a:rPr lang="en-US" dirty="0"/>
              <a:t>        </a:t>
            </a:r>
            <a:r>
              <a:rPr lang="en-US" dirty="0" err="1"/>
              <a:t>var</a:t>
            </a:r>
            <a:r>
              <a:rPr lang="en-US" dirty="0"/>
              <a:t> sum = 0</a:t>
            </a:r>
          </a:p>
          <a:p>
            <a:pPr marL="0" indent="0">
              <a:buNone/>
            </a:pPr>
            <a:r>
              <a:rPr lang="en-US" dirty="0"/>
              <a:t>        for(</a:t>
            </a:r>
            <a:r>
              <a:rPr lang="en-US" dirty="0" err="1"/>
              <a:t>var</a:t>
            </a:r>
            <a:r>
              <a:rPr lang="en-US" dirty="0"/>
              <a:t> </a:t>
            </a:r>
            <a:r>
              <a:rPr lang="en-US" dirty="0" err="1"/>
              <a:t>i</a:t>
            </a:r>
            <a:r>
              <a:rPr lang="en-US" dirty="0"/>
              <a:t> = 0; </a:t>
            </a:r>
            <a:r>
              <a:rPr lang="en-US" dirty="0" err="1"/>
              <a:t>i</a:t>
            </a:r>
            <a:r>
              <a:rPr lang="en-US" dirty="0"/>
              <a:t> &lt; </a:t>
            </a:r>
            <a:r>
              <a:rPr lang="en-US" dirty="0" err="1"/>
              <a:t>a.length</a:t>
            </a:r>
            <a:r>
              <a:rPr lang="en-US" dirty="0"/>
              <a:t>; </a:t>
            </a:r>
            <a:r>
              <a:rPr lang="en-US" dirty="0" err="1"/>
              <a:t>i</a:t>
            </a:r>
            <a:r>
              <a:rPr lang="en-US" dirty="0"/>
              <a:t>++) {</a:t>
            </a:r>
          </a:p>
          <a:p>
            <a:pPr marL="0" indent="0">
              <a:buNone/>
            </a:pPr>
            <a:r>
              <a:rPr lang="en-US" dirty="0"/>
              <a:t>            </a:t>
            </a:r>
            <a:r>
              <a:rPr lang="en-US" dirty="0" err="1"/>
              <a:t>summ</a:t>
            </a:r>
            <a:r>
              <a:rPr lang="en-US" dirty="0"/>
              <a:t> += a[</a:t>
            </a:r>
            <a:r>
              <a:rPr lang="en-US" dirty="0" err="1"/>
              <a:t>i</a:t>
            </a:r>
            <a:r>
              <a:rPr lang="en-US" dirty="0"/>
              <a:t>];</a:t>
            </a:r>
          </a:p>
          <a:p>
            <a:pPr marL="0" indent="0">
              <a:buNone/>
            </a:pPr>
            <a:r>
              <a:rPr lang="en-US" dirty="0"/>
              <a:t>        }</a:t>
            </a:r>
          </a:p>
          <a:p>
            <a:pPr marL="0" indent="0">
              <a:buNone/>
            </a:pPr>
            <a:r>
              <a:rPr lang="en-US" dirty="0"/>
              <a:t>        for(</a:t>
            </a:r>
            <a:r>
              <a:rPr lang="en-US" dirty="0" err="1"/>
              <a:t>var</a:t>
            </a:r>
            <a:r>
              <a:rPr lang="en-US" dirty="0"/>
              <a:t> </a:t>
            </a:r>
            <a:r>
              <a:rPr lang="en-US" dirty="0" err="1"/>
              <a:t>i</a:t>
            </a:r>
            <a:r>
              <a:rPr lang="en-US" dirty="0"/>
              <a:t> = 0; </a:t>
            </a:r>
            <a:r>
              <a:rPr lang="en-US" dirty="0" err="1"/>
              <a:t>i</a:t>
            </a:r>
            <a:r>
              <a:rPr lang="en-US" dirty="0"/>
              <a:t> &lt; </a:t>
            </a:r>
            <a:r>
              <a:rPr lang="en-US" dirty="0" err="1"/>
              <a:t>b.length</a:t>
            </a:r>
            <a:r>
              <a:rPr lang="en-US" dirty="0"/>
              <a:t>; </a:t>
            </a:r>
            <a:r>
              <a:rPr lang="en-US" dirty="0" err="1"/>
              <a:t>i</a:t>
            </a:r>
            <a:r>
              <a:rPr lang="en-US" dirty="0"/>
              <a:t>++) {</a:t>
            </a:r>
          </a:p>
          <a:p>
            <a:pPr marL="0" indent="0">
              <a:buNone/>
            </a:pPr>
            <a:r>
              <a:rPr lang="en-US" dirty="0"/>
              <a:t>            sum += b[</a:t>
            </a:r>
            <a:r>
              <a:rPr lang="en-US" dirty="0" err="1"/>
              <a:t>i</a:t>
            </a:r>
            <a:r>
              <a:rPr lang="en-US" dirty="0"/>
              <a:t>];</a:t>
            </a:r>
          </a:p>
          <a:p>
            <a:pPr marL="0" indent="0">
              <a:buNone/>
            </a:pPr>
            <a:r>
              <a:rPr lang="en-US" dirty="0"/>
              <a:t>        }</a:t>
            </a:r>
          </a:p>
          <a:p>
            <a:pPr marL="0" indent="0">
              <a:buNone/>
            </a:pPr>
            <a:r>
              <a:rPr lang="en-US" dirty="0"/>
              <a:t>        c=sum + </a:t>
            </a:r>
            <a:r>
              <a:rPr lang="en-US" dirty="0" err="1"/>
              <a:t>summ</a:t>
            </a:r>
            <a:r>
              <a:rPr lang="en-US" dirty="0"/>
              <a:t>;</a:t>
            </a:r>
          </a:p>
          <a:p>
            <a:pPr marL="0" indent="0">
              <a:buNone/>
            </a:pPr>
            <a:r>
              <a:rPr lang="en-US" dirty="0"/>
              <a:t>   return c;</a:t>
            </a:r>
          </a:p>
          <a:p>
            <a:r>
              <a:rPr lang="en-US" dirty="0"/>
              <a:t>}</a:t>
            </a:r>
            <a:endParaRPr lang="ru-RU" dirty="0"/>
          </a:p>
        </p:txBody>
      </p:sp>
    </p:spTree>
    <p:extLst>
      <p:ext uri="{BB962C8B-B14F-4D97-AF65-F5344CB8AC3E}">
        <p14:creationId xmlns:p14="http://schemas.microsoft.com/office/powerpoint/2010/main" val="256066453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3986"/>
            <a:ext cx="10515600" cy="6052977"/>
          </a:xfrm>
        </p:spPr>
        <p:txBody>
          <a:bodyPr>
            <a:normAutofit fontScale="92500" lnSpcReduction="10000"/>
          </a:bodyPr>
          <a:lstStyle/>
          <a:p>
            <a:pPr marL="0" indent="0">
              <a:buNone/>
            </a:pPr>
            <a:r>
              <a:rPr lang="ru-RU" dirty="0"/>
              <a:t>Удаление элементов массива.</a:t>
            </a:r>
          </a:p>
          <a:p>
            <a:pPr marL="0" indent="0">
              <a:buNone/>
            </a:pPr>
            <a:r>
              <a:rPr lang="ru-RU" dirty="0"/>
              <a:t>Удалить элемент массива можно с помощью оператора </a:t>
            </a:r>
            <a:r>
              <a:rPr lang="ru-RU" dirty="0" err="1"/>
              <a:t>delete</a:t>
            </a:r>
            <a:r>
              <a:rPr lang="ru-RU" dirty="0"/>
              <a:t>, как обычное свойство. Этот оператор рассматривали в уроке про объекты. В результате действия </a:t>
            </a:r>
            <a:r>
              <a:rPr lang="ru-RU" dirty="0" err="1"/>
              <a:t>delete</a:t>
            </a:r>
            <a:r>
              <a:rPr lang="ru-RU" dirty="0"/>
              <a:t> </a:t>
            </a:r>
            <a:r>
              <a:rPr lang="ru-RU" dirty="0" err="1"/>
              <a:t>myArray</a:t>
            </a:r>
            <a:r>
              <a:rPr lang="ru-RU" dirty="0"/>
              <a:t>[2]; значение 3-го элемента массива будет установлено в </a:t>
            </a:r>
            <a:r>
              <a:rPr lang="ru-RU" dirty="0" err="1"/>
              <a:t>undefined</a:t>
            </a:r>
            <a:r>
              <a:rPr lang="ru-RU" dirty="0"/>
              <a:t>, т.е. очищено, однако количество элементов в массиве не изменится, все остальные элементы останутся на своих местах.</a:t>
            </a:r>
          </a:p>
          <a:p>
            <a:pPr marL="0" indent="0">
              <a:buNone/>
            </a:pPr>
            <a:r>
              <a:rPr lang="ru-RU" dirty="0"/>
              <a:t>Для удаления элементов в конце массива можно прекрасно воспользоваться командой установки длины массива - изменение свойства </a:t>
            </a:r>
            <a:r>
              <a:rPr lang="ru-RU" dirty="0" err="1"/>
              <a:t>length</a:t>
            </a:r>
            <a:r>
              <a:rPr lang="ru-RU" dirty="0"/>
              <a:t>, например  - </a:t>
            </a:r>
            <a:r>
              <a:rPr lang="ru-RU" dirty="0" err="1"/>
              <a:t>myArray.length</a:t>
            </a:r>
            <a:r>
              <a:rPr lang="ru-RU" dirty="0"/>
              <a:t> = 4;</a:t>
            </a:r>
          </a:p>
          <a:p>
            <a:pPr marL="0" indent="0">
              <a:buNone/>
            </a:pPr>
            <a:r>
              <a:rPr lang="ru-RU" dirty="0"/>
              <a:t>Также удалить элемент в конце массива можно с помощью метода </a:t>
            </a:r>
            <a:r>
              <a:rPr lang="ru-RU" dirty="0" err="1"/>
              <a:t>pop</a:t>
            </a:r>
            <a:r>
              <a:rPr lang="ru-RU" dirty="0"/>
              <a:t>() (противоположного методу </a:t>
            </a:r>
            <a:r>
              <a:rPr lang="ru-RU" dirty="0" err="1"/>
              <a:t>push</a:t>
            </a:r>
            <a:r>
              <a:rPr lang="ru-RU" dirty="0"/>
              <a:t>), который уменьшает длину массива на 1 и возвращает значение удаленного элемента.</a:t>
            </a:r>
          </a:p>
          <a:p>
            <a:pPr marL="0" indent="0">
              <a:buNone/>
            </a:pPr>
            <a:r>
              <a:rPr lang="ru-RU" dirty="0"/>
              <a:t>Также есть метод </a:t>
            </a:r>
            <a:r>
              <a:rPr lang="ru-RU" dirty="0" err="1"/>
              <a:t>shift</a:t>
            </a:r>
            <a:r>
              <a:rPr lang="ru-RU" dirty="0"/>
              <a:t>() (противоположный методу </a:t>
            </a:r>
            <a:r>
              <a:rPr lang="ru-RU" dirty="0" err="1"/>
              <a:t>unshift</a:t>
            </a:r>
            <a:r>
              <a:rPr lang="ru-RU" dirty="0"/>
              <a:t>) который удаляет элемент в начале массива и сдвигает все элементы на 1 позицию в начало.</a:t>
            </a:r>
          </a:p>
        </p:txBody>
      </p:sp>
    </p:spTree>
    <p:extLst>
      <p:ext uri="{BB962C8B-B14F-4D97-AF65-F5344CB8AC3E}">
        <p14:creationId xmlns:p14="http://schemas.microsoft.com/office/powerpoint/2010/main" val="232057643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32475"/>
            <a:ext cx="10515600" cy="5944488"/>
          </a:xfrm>
        </p:spPr>
        <p:txBody>
          <a:bodyPr>
            <a:normAutofit fontScale="85000" lnSpcReduction="20000"/>
          </a:bodyPr>
          <a:lstStyle/>
          <a:p>
            <a:pPr marL="0" indent="0">
              <a:buNone/>
            </a:pPr>
            <a:r>
              <a:rPr lang="ru-RU" dirty="0">
                <a:solidFill>
                  <a:srgbClr val="0070C0"/>
                </a:solidFill>
              </a:rPr>
              <a:t>Остальные методы класса </a:t>
            </a:r>
            <a:r>
              <a:rPr lang="ru-RU" dirty="0" err="1">
                <a:solidFill>
                  <a:srgbClr val="0070C0"/>
                </a:solidFill>
              </a:rPr>
              <a:t>Array</a:t>
            </a:r>
            <a:r>
              <a:rPr lang="ru-RU" dirty="0">
                <a:solidFill>
                  <a:srgbClr val="0070C0"/>
                </a:solidFill>
              </a:rPr>
              <a:t>.</a:t>
            </a:r>
          </a:p>
          <a:p>
            <a:pPr marL="0" indent="0">
              <a:buNone/>
            </a:pPr>
            <a:r>
              <a:rPr lang="ru-RU" dirty="0" err="1"/>
              <a:t>Array.join</a:t>
            </a:r>
            <a:r>
              <a:rPr lang="ru-RU" dirty="0"/>
              <a:t>() - превращает все элементы массива в строки, объединяет их и возвращает получившуюся строку.</a:t>
            </a:r>
          </a:p>
          <a:p>
            <a:pPr marL="0" indent="0">
              <a:buNone/>
            </a:pPr>
            <a:r>
              <a:rPr lang="ru-RU" dirty="0"/>
              <a:t>Например если рассмотреть на примере из предыдущего шага - массиве из фамилий, команда </a:t>
            </a:r>
            <a:r>
              <a:rPr lang="ru-RU" dirty="0" err="1"/>
              <a:t>myString</a:t>
            </a:r>
            <a:r>
              <a:rPr lang="ru-RU" dirty="0"/>
              <a:t> = </a:t>
            </a:r>
            <a:r>
              <a:rPr lang="ru-RU" dirty="0" err="1"/>
              <a:t>myArray.join</a:t>
            </a:r>
            <a:r>
              <a:rPr lang="ru-RU" dirty="0"/>
              <a:t>(); поместит в строковую переменную </a:t>
            </a:r>
            <a:r>
              <a:rPr lang="ru-RU" dirty="0" err="1"/>
              <a:t>myString</a:t>
            </a:r>
            <a:r>
              <a:rPr lang="ru-RU" dirty="0"/>
              <a:t> значение "</a:t>
            </a:r>
            <a:r>
              <a:rPr lang="ru-RU" dirty="0" err="1"/>
              <a:t>Иванов,Петров,Сидоров</a:t>
            </a:r>
            <a:r>
              <a:rPr lang="ru-RU" dirty="0"/>
              <a:t>". По умолчанию для разделения используются запятые.</a:t>
            </a:r>
          </a:p>
          <a:p>
            <a:pPr marL="0" indent="0">
              <a:buNone/>
            </a:pPr>
            <a:r>
              <a:rPr lang="ru-RU" dirty="0"/>
              <a:t>В необязательном аргументе можно указать подстроку, которая будет использоваться для разделения значений. Например :  команда </a:t>
            </a:r>
            <a:r>
              <a:rPr lang="ru-RU" dirty="0" err="1"/>
              <a:t>myString</a:t>
            </a:r>
            <a:r>
              <a:rPr lang="ru-RU" dirty="0"/>
              <a:t> = </a:t>
            </a:r>
            <a:r>
              <a:rPr lang="ru-RU" dirty="0" err="1"/>
              <a:t>myArray.join</a:t>
            </a:r>
            <a:r>
              <a:rPr lang="ru-RU" dirty="0"/>
              <a:t>("_"); поместит в строковую переменную </a:t>
            </a:r>
            <a:r>
              <a:rPr lang="ru-RU" dirty="0" err="1"/>
              <a:t>myString</a:t>
            </a:r>
            <a:r>
              <a:rPr lang="ru-RU" dirty="0"/>
              <a:t> значение "</a:t>
            </a:r>
            <a:r>
              <a:rPr lang="ru-RU" dirty="0" err="1"/>
              <a:t>Иванов_Петров_Сидоров</a:t>
            </a:r>
            <a:r>
              <a:rPr lang="ru-RU" dirty="0"/>
              <a:t>" </a:t>
            </a:r>
          </a:p>
          <a:p>
            <a:pPr marL="0" indent="0">
              <a:buNone/>
            </a:pPr>
            <a:r>
              <a:rPr lang="ru-RU" dirty="0" err="1"/>
              <a:t>Array.reverse</a:t>
            </a:r>
            <a:r>
              <a:rPr lang="ru-RU" dirty="0"/>
              <a:t>() - меняет порядок следования элементов в массиве </a:t>
            </a:r>
            <a:r>
              <a:rPr lang="ru-RU" dirty="0" smtClean="0"/>
              <a:t>на обратный </a:t>
            </a:r>
            <a:r>
              <a:rPr lang="ru-RU" dirty="0"/>
              <a:t>и возвращает уже переупорядоченный массив.</a:t>
            </a:r>
          </a:p>
          <a:p>
            <a:pPr marL="0" indent="0">
              <a:buNone/>
            </a:pPr>
            <a:r>
              <a:rPr lang="ru-RU" dirty="0"/>
              <a:t>Например, если рассмотреть объявленный ранее массив:  </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a:t>
            </a:r>
            <a:r>
              <a:rPr lang="ru-RU" dirty="0" err="1"/>
              <a:t>Иванов","Петров","Сидоров","Кузнецов</a:t>
            </a:r>
            <a:r>
              <a:rPr lang="ru-RU" dirty="0"/>
              <a:t>");</a:t>
            </a:r>
          </a:p>
          <a:p>
            <a:endParaRPr lang="ru-RU" dirty="0"/>
          </a:p>
          <a:p>
            <a:pPr marL="0" indent="0">
              <a:buNone/>
            </a:pPr>
            <a:r>
              <a:rPr lang="ru-RU" dirty="0"/>
              <a:t>то команда console.log(</a:t>
            </a:r>
            <a:r>
              <a:rPr lang="ru-RU" dirty="0" err="1"/>
              <a:t>myArray.reverse</a:t>
            </a:r>
            <a:r>
              <a:rPr lang="ru-RU" dirty="0"/>
              <a:t>()); приведет к выводу в консоль значения ["Кузнецов", "Сидоров", "Петров", "Иванов"].</a:t>
            </a:r>
          </a:p>
        </p:txBody>
      </p:sp>
    </p:spTree>
    <p:extLst>
      <p:ext uri="{BB962C8B-B14F-4D97-AF65-F5344CB8AC3E}">
        <p14:creationId xmlns:p14="http://schemas.microsoft.com/office/powerpoint/2010/main" val="40212437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3986"/>
            <a:ext cx="10515600" cy="6052977"/>
          </a:xfrm>
        </p:spPr>
        <p:txBody>
          <a:bodyPr>
            <a:normAutofit fontScale="85000" lnSpcReduction="20000"/>
          </a:bodyPr>
          <a:lstStyle/>
          <a:p>
            <a:pPr marL="0" indent="0">
              <a:buNone/>
            </a:pPr>
            <a:r>
              <a:rPr lang="ru-RU" dirty="0" err="1"/>
              <a:t>Array.sort</a:t>
            </a:r>
            <a:r>
              <a:rPr lang="ru-RU" dirty="0"/>
              <a:t>() - сортирует элементы в исходном массиве и возвращает отсортированный массив. Если метод использовать без аргумента (функции сортировки), то результат будет отсортирован в алфавитном порядке (в порядке следования символов в </a:t>
            </a:r>
            <a:r>
              <a:rPr lang="ru-RU" dirty="0" err="1"/>
              <a:t>Unicode</a:t>
            </a:r>
            <a:r>
              <a:rPr lang="ru-RU" dirty="0"/>
              <a:t>), путем преобразования всего, что возможно в строковый тип. Все, что привести к строкам невозможно - помещается в конец массива. Например, использование этого метода на массиве из предыдущего примера </a:t>
            </a:r>
          </a:p>
          <a:p>
            <a:endParaRPr lang="ru-RU" dirty="0"/>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("Иванов", "Петров", "Сидоров", "Кузнецов");</a:t>
            </a:r>
          </a:p>
          <a:p>
            <a:endParaRPr lang="ru-RU" dirty="0"/>
          </a:p>
          <a:p>
            <a:pPr marL="0" indent="0">
              <a:buNone/>
            </a:pPr>
            <a:r>
              <a:rPr lang="ru-RU" dirty="0"/>
              <a:t>приведет к получению массива вот такого вида:  [ "Иванов", "Кузнецов", "Петров", "Сидоров"].</a:t>
            </a:r>
          </a:p>
          <a:p>
            <a:pPr marL="0" indent="0">
              <a:buNone/>
            </a:pPr>
            <a:r>
              <a:rPr lang="ru-RU" dirty="0"/>
              <a:t>В качестве аргумента в метод </a:t>
            </a:r>
            <a:r>
              <a:rPr lang="ru-RU" dirty="0" err="1"/>
              <a:t>sort</a:t>
            </a:r>
            <a:r>
              <a:rPr lang="ru-RU" dirty="0"/>
              <a:t>() можно передать функцию сравнения. Если результат, возвращаемый функцией сравнения, меньше 0, то сортировка поставит а перед b, и наоборот. Например, чтобы вывести в консоль значения , отсортированные в обратном алфавитном порядке мы можем воспользоваться вот такой командой:</a:t>
            </a:r>
          </a:p>
          <a:p>
            <a:pPr marL="0" indent="0">
              <a:buNone/>
            </a:pPr>
            <a:r>
              <a:rPr lang="ru-RU" dirty="0"/>
              <a:t>console.log(</a:t>
            </a:r>
            <a:r>
              <a:rPr lang="ru-RU" dirty="0" err="1"/>
              <a:t>myArray.sort</a:t>
            </a:r>
            <a:r>
              <a:rPr lang="ru-RU" dirty="0"/>
              <a:t>(</a:t>
            </a:r>
            <a:r>
              <a:rPr lang="ru-RU" dirty="0" err="1"/>
              <a:t>function</a:t>
            </a:r>
            <a:r>
              <a:rPr lang="ru-RU" dirty="0"/>
              <a:t>(a, b) {</a:t>
            </a:r>
            <a:r>
              <a:rPr lang="ru-RU" dirty="0" err="1"/>
              <a:t>return</a:t>
            </a:r>
            <a:r>
              <a:rPr lang="ru-RU" dirty="0"/>
              <a:t> b - a;})); </a:t>
            </a:r>
          </a:p>
        </p:txBody>
      </p:sp>
    </p:spTree>
    <p:extLst>
      <p:ext uri="{BB962C8B-B14F-4D97-AF65-F5344CB8AC3E}">
        <p14:creationId xmlns:p14="http://schemas.microsoft.com/office/powerpoint/2010/main" val="21879592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78969"/>
            <a:ext cx="10515600" cy="5897994"/>
          </a:xfrm>
        </p:spPr>
        <p:txBody>
          <a:bodyPr/>
          <a:lstStyle/>
          <a:p>
            <a:pPr marL="0" indent="0">
              <a:buNone/>
            </a:pPr>
            <a:r>
              <a:rPr lang="ru-RU" dirty="0"/>
              <a:t>Однако надо отметить, что такая функция сравнения сработает только если элементы нашего массива состоят из цифр. Если мы хотим изменить направление сортировки для строковых элементов, функция сравнения должна будет выглядеть чуть иначе, например вот так: </a:t>
            </a:r>
          </a:p>
          <a:p>
            <a:endParaRPr lang="ru-RU" dirty="0"/>
          </a:p>
          <a:p>
            <a:pPr marL="0" indent="0">
              <a:buNone/>
            </a:pPr>
            <a:r>
              <a:rPr lang="ru-RU" dirty="0"/>
              <a:t>console.log(</a:t>
            </a:r>
            <a:r>
              <a:rPr lang="ru-RU" dirty="0" err="1"/>
              <a:t>myArray.sort</a:t>
            </a:r>
            <a:r>
              <a:rPr lang="ru-RU" dirty="0"/>
              <a:t>(</a:t>
            </a:r>
            <a:r>
              <a:rPr lang="ru-RU" dirty="0" err="1"/>
              <a:t>function</a:t>
            </a:r>
            <a:r>
              <a:rPr lang="ru-RU" dirty="0"/>
              <a:t>(a, b) {</a:t>
            </a:r>
            <a:r>
              <a:rPr lang="ru-RU" dirty="0" err="1"/>
              <a:t>return</a:t>
            </a:r>
            <a:r>
              <a:rPr lang="ru-RU" dirty="0"/>
              <a:t> </a:t>
            </a:r>
            <a:r>
              <a:rPr lang="ru-RU" dirty="0" err="1"/>
              <a:t>b.localeCompare</a:t>
            </a:r>
            <a:r>
              <a:rPr lang="ru-RU" dirty="0"/>
              <a:t>(a);}));  </a:t>
            </a:r>
          </a:p>
          <a:p>
            <a:endParaRPr lang="ru-RU" dirty="0"/>
          </a:p>
          <a:p>
            <a:pPr marL="0" indent="0">
              <a:buNone/>
            </a:pPr>
            <a:r>
              <a:rPr lang="ru-RU" dirty="0"/>
              <a:t>В данном случае мы использовали метод </a:t>
            </a:r>
            <a:r>
              <a:rPr lang="ru-RU" dirty="0" err="1"/>
              <a:t>localeCompare</a:t>
            </a:r>
            <a:r>
              <a:rPr lang="ru-RU" dirty="0"/>
              <a:t>() объекта </a:t>
            </a:r>
            <a:r>
              <a:rPr lang="ru-RU" dirty="0" err="1"/>
              <a:t>String</a:t>
            </a:r>
            <a:r>
              <a:rPr lang="ru-RU" dirty="0"/>
              <a:t>, позволяющий сравнивать объекты типа </a:t>
            </a:r>
            <a:r>
              <a:rPr lang="ru-RU" dirty="0" err="1"/>
              <a:t>String</a:t>
            </a:r>
            <a:r>
              <a:rPr lang="ru-RU" dirty="0"/>
              <a:t> или строковые литералы.</a:t>
            </a:r>
          </a:p>
        </p:txBody>
      </p:sp>
    </p:spTree>
    <p:extLst>
      <p:ext uri="{BB962C8B-B14F-4D97-AF65-F5344CB8AC3E}">
        <p14:creationId xmlns:p14="http://schemas.microsoft.com/office/powerpoint/2010/main" val="28866248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01478"/>
            <a:ext cx="10515600" cy="5975485"/>
          </a:xfrm>
        </p:spPr>
        <p:txBody>
          <a:bodyPr/>
          <a:lstStyle/>
          <a:p>
            <a:pPr marL="0" indent="0">
              <a:buNone/>
            </a:pPr>
            <a:r>
              <a:rPr lang="ru-RU" dirty="0" err="1"/>
              <a:t>Array.concat</a:t>
            </a:r>
            <a:r>
              <a:rPr lang="ru-RU" dirty="0"/>
              <a:t>() - возвращает (не изменяя исходного) новый массив с добавлением элементов, переданных в метод в качестве аргумента. Например,  </a:t>
            </a:r>
          </a:p>
          <a:p>
            <a:pPr marL="0" indent="0">
              <a:buNone/>
            </a:pPr>
            <a:r>
              <a:rPr lang="ru-RU" dirty="0"/>
              <a:t>console.log(</a:t>
            </a:r>
            <a:r>
              <a:rPr lang="ru-RU" dirty="0" err="1"/>
              <a:t>myArray.concat</a:t>
            </a:r>
            <a:r>
              <a:rPr lang="ru-RU" dirty="0"/>
              <a:t>("Смит")); </a:t>
            </a:r>
          </a:p>
          <a:p>
            <a:pPr marL="0" indent="0">
              <a:buNone/>
            </a:pPr>
            <a:r>
              <a:rPr lang="ru-RU" dirty="0"/>
              <a:t>приведет к выводу в консоль  значения ["Иванов", "Кузнецов", "Петров", "Сидоров", "Смит"].</a:t>
            </a:r>
          </a:p>
          <a:p>
            <a:endParaRPr lang="ru-RU" dirty="0"/>
          </a:p>
          <a:p>
            <a:pPr marL="0" indent="0">
              <a:buNone/>
            </a:pPr>
            <a:r>
              <a:rPr lang="ru-RU" dirty="0" err="1"/>
              <a:t>Array.slice</a:t>
            </a:r>
            <a:r>
              <a:rPr lang="ru-RU" dirty="0"/>
              <a:t>() - возвращает </a:t>
            </a:r>
            <a:r>
              <a:rPr lang="ru-RU" dirty="0" err="1"/>
              <a:t>подмассив</a:t>
            </a:r>
            <a:r>
              <a:rPr lang="ru-RU" dirty="0"/>
              <a:t> из массива, от первого до второго (но не включая его) из указанных аргументов. Например </a:t>
            </a:r>
          </a:p>
          <a:p>
            <a:pPr marL="0" indent="0">
              <a:buNone/>
            </a:pPr>
            <a:r>
              <a:rPr lang="ru-RU" dirty="0"/>
              <a:t>console.log(</a:t>
            </a:r>
            <a:r>
              <a:rPr lang="ru-RU" dirty="0" err="1"/>
              <a:t>myArray.slice</a:t>
            </a:r>
            <a:r>
              <a:rPr lang="ru-RU" dirty="0"/>
              <a:t>(1,3));</a:t>
            </a:r>
          </a:p>
          <a:p>
            <a:pPr marL="0" indent="0">
              <a:buNone/>
            </a:pPr>
            <a:r>
              <a:rPr lang="ru-RU" dirty="0"/>
              <a:t> </a:t>
            </a:r>
          </a:p>
          <a:p>
            <a:pPr marL="0" indent="0">
              <a:buNone/>
            </a:pPr>
            <a:r>
              <a:rPr lang="ru-RU" dirty="0"/>
              <a:t>приведет к выводу в консоль  значения ["Кузнецов", "Петров"], т.е. элементов с индексами 1 и 2.</a:t>
            </a:r>
          </a:p>
        </p:txBody>
      </p:sp>
    </p:spTree>
    <p:extLst>
      <p:ext uri="{BB962C8B-B14F-4D97-AF65-F5344CB8AC3E}">
        <p14:creationId xmlns:p14="http://schemas.microsoft.com/office/powerpoint/2010/main" val="22381832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3985"/>
            <a:ext cx="10515600" cy="6617777"/>
          </a:xfrm>
        </p:spPr>
        <p:txBody>
          <a:bodyPr>
            <a:normAutofit fontScale="92500" lnSpcReduction="20000"/>
          </a:bodyPr>
          <a:lstStyle/>
          <a:p>
            <a:pPr marL="0" indent="0">
              <a:buNone/>
            </a:pPr>
            <a:r>
              <a:rPr lang="ru-RU" dirty="0"/>
              <a:t>Следующий метод мы рассмотрим отдельным шагом по причине его универсальности и удобства.</a:t>
            </a:r>
            <a:br>
              <a:rPr lang="ru-RU" dirty="0"/>
            </a:br>
            <a:endParaRPr lang="ru-RU" dirty="0"/>
          </a:p>
          <a:p>
            <a:pPr marL="0" indent="0">
              <a:buNone/>
            </a:pPr>
            <a:r>
              <a:rPr lang="ru-RU" b="1" dirty="0" err="1"/>
              <a:t>Array.splice</a:t>
            </a:r>
            <a:r>
              <a:rPr lang="ru-RU" b="1" dirty="0"/>
              <a:t>()</a:t>
            </a:r>
            <a:r>
              <a:rPr lang="ru-RU" dirty="0"/>
              <a:t> - универсальная функция, которая позволяет удалять элементы из массива и вставлять новые.</a:t>
            </a:r>
          </a:p>
          <a:p>
            <a:pPr marL="0" indent="0">
              <a:buNone/>
            </a:pPr>
            <a:r>
              <a:rPr lang="ru-RU" dirty="0"/>
              <a:t/>
            </a:r>
            <a:br>
              <a:rPr lang="ru-RU" dirty="0"/>
            </a:br>
            <a:endParaRPr lang="ru-RU" dirty="0"/>
          </a:p>
          <a:p>
            <a:pPr marL="0" indent="0">
              <a:buNone/>
            </a:pPr>
            <a:r>
              <a:rPr lang="ru-RU" dirty="0"/>
              <a:t>В качестве аргумента в этот метод можно передать следующие данные:</a:t>
            </a:r>
            <a:br>
              <a:rPr lang="ru-RU" dirty="0"/>
            </a:br>
            <a:r>
              <a:rPr lang="ru-RU" b="1" dirty="0"/>
              <a:t>1 аргумент</a:t>
            </a:r>
            <a:r>
              <a:rPr lang="ru-RU" dirty="0"/>
              <a:t> - позиция элемента, с которого начинается действие метода</a:t>
            </a:r>
            <a:br>
              <a:rPr lang="ru-RU" dirty="0"/>
            </a:br>
            <a:r>
              <a:rPr lang="ru-RU" b="1" dirty="0"/>
              <a:t>2 аргумент </a:t>
            </a:r>
            <a:r>
              <a:rPr lang="ru-RU" dirty="0"/>
              <a:t>- количество удаляемых элементов, начиная со стартовой позиции, указанной в предыдущем аргументе. (Если второе значение не указано, будут удалены все элементы, начиная с первого аргумента).</a:t>
            </a:r>
            <a:br>
              <a:rPr lang="ru-RU" dirty="0"/>
            </a:br>
            <a:r>
              <a:rPr lang="ru-RU" b="1" dirty="0"/>
              <a:t>3 аргумент и последующие</a:t>
            </a:r>
            <a:r>
              <a:rPr lang="ru-RU" dirty="0"/>
              <a:t> (любое количество) - элементы массива, которые будут добавлены начиная с позиции, указанной в первом аргументе.</a:t>
            </a:r>
          </a:p>
          <a:p>
            <a:pPr marL="0" indent="0">
              <a:buNone/>
            </a:pPr>
            <a:r>
              <a:rPr lang="ru-RU" dirty="0"/>
              <a:t/>
            </a:r>
            <a:br>
              <a:rPr lang="ru-RU" dirty="0"/>
            </a:br>
            <a:endParaRPr lang="ru-RU" dirty="0"/>
          </a:p>
          <a:p>
            <a:pPr marL="0" indent="0">
              <a:buNone/>
            </a:pPr>
            <a:r>
              <a:rPr lang="ru-RU" dirty="0"/>
              <a:t>Важный момент - метод изменяет исходный массив, а возвращает массив удаленных элементов. Если ни один элемент не удален, возвращается пустое значение.</a:t>
            </a:r>
          </a:p>
          <a:p>
            <a:endParaRPr lang="ru-RU" dirty="0"/>
          </a:p>
        </p:txBody>
      </p:sp>
    </p:spTree>
    <p:extLst>
      <p:ext uri="{BB962C8B-B14F-4D97-AF65-F5344CB8AC3E}">
        <p14:creationId xmlns:p14="http://schemas.microsoft.com/office/powerpoint/2010/main" val="297487849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9485"/>
            <a:ext cx="10515600" cy="6037478"/>
          </a:xfrm>
        </p:spPr>
        <p:txBody>
          <a:bodyPr/>
          <a:lstStyle/>
          <a:p>
            <a:pPr marL="0" indent="0">
              <a:buNone/>
            </a:pPr>
            <a:r>
              <a:rPr lang="ru-RU" dirty="0"/>
              <a:t>В качестве примера рассмотрим работу этого метода на массиве </a:t>
            </a:r>
          </a:p>
          <a:p>
            <a:pPr marL="0" indent="0">
              <a:buNone/>
            </a:pPr>
            <a:r>
              <a:rPr lang="ru-RU" dirty="0" err="1"/>
              <a:t>var</a:t>
            </a:r>
            <a:r>
              <a:rPr lang="ru-RU" dirty="0"/>
              <a:t> </a:t>
            </a:r>
            <a:r>
              <a:rPr lang="ru-RU" dirty="0" err="1"/>
              <a:t>myArray</a:t>
            </a:r>
            <a:r>
              <a:rPr lang="ru-RU" dirty="0"/>
              <a:t> = ["Иванов", "Петров", "Сидоров", "Кузнецов"];</a:t>
            </a:r>
          </a:p>
          <a:p>
            <a:pPr marL="0" indent="0">
              <a:buNone/>
            </a:pPr>
            <a:r>
              <a:rPr lang="ru-RU" dirty="0"/>
              <a:t>Получим такие результаты:</a:t>
            </a:r>
          </a:p>
          <a:p>
            <a:pPr marL="0" indent="0">
              <a:buNone/>
            </a:pPr>
            <a:r>
              <a:rPr lang="ru-RU" dirty="0"/>
              <a:t>// вернет ["Сидоров", "Кузнецов"], исходный массив станет равен ["Иванов", "Петров"]</a:t>
            </a:r>
          </a:p>
          <a:p>
            <a:pPr marL="0" indent="0">
              <a:buNone/>
            </a:pPr>
            <a:r>
              <a:rPr lang="ru-RU" dirty="0" err="1"/>
              <a:t>myArray.splice</a:t>
            </a:r>
            <a:r>
              <a:rPr lang="ru-RU" dirty="0"/>
              <a:t>(2, 2);</a:t>
            </a:r>
          </a:p>
          <a:p>
            <a:pPr marL="0" indent="0">
              <a:buNone/>
            </a:pPr>
            <a:r>
              <a:rPr lang="ru-RU" dirty="0"/>
              <a:t>// вернет ["Петров", "Сидоров", "Кузнецов"], исходный массив превратится в ["Иванов"]</a:t>
            </a:r>
          </a:p>
          <a:p>
            <a:pPr marL="0" indent="0">
              <a:buNone/>
            </a:pPr>
            <a:r>
              <a:rPr lang="ru-RU" dirty="0" err="1"/>
              <a:t>myArray.splice</a:t>
            </a:r>
            <a:r>
              <a:rPr lang="ru-RU" dirty="0"/>
              <a:t>(1);</a:t>
            </a:r>
          </a:p>
          <a:p>
            <a:pPr marL="0" indent="0">
              <a:buNone/>
            </a:pPr>
            <a:r>
              <a:rPr lang="ru-RU" dirty="0"/>
              <a:t> // вернет пустое значение [], в </a:t>
            </a:r>
            <a:r>
              <a:rPr lang="ru-RU" dirty="0" err="1"/>
              <a:t>myArray</a:t>
            </a:r>
            <a:r>
              <a:rPr lang="ru-RU" dirty="0"/>
              <a:t> добавится элемент ["Иванов", "Петров", "Смит", "Сидоров", "Кузнецов"]</a:t>
            </a:r>
          </a:p>
          <a:p>
            <a:pPr marL="0" indent="0">
              <a:buNone/>
            </a:pPr>
            <a:r>
              <a:rPr lang="ru-RU" dirty="0" err="1"/>
              <a:t>myArray.splice</a:t>
            </a:r>
            <a:r>
              <a:rPr lang="ru-RU" dirty="0"/>
              <a:t>(2, 0, "Смит");</a:t>
            </a:r>
          </a:p>
        </p:txBody>
      </p:sp>
    </p:spTree>
    <p:extLst>
      <p:ext uri="{BB962C8B-B14F-4D97-AF65-F5344CB8AC3E}">
        <p14:creationId xmlns:p14="http://schemas.microsoft.com/office/powerpoint/2010/main" val="76719125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Как всегда в конце урока сначала небольшой тест!</a:t>
            </a:r>
          </a:p>
        </p:txBody>
      </p:sp>
      <p:sp>
        <p:nvSpPr>
          <p:cNvPr id="3" name="Объект 2"/>
          <p:cNvSpPr>
            <a:spLocks noGrp="1"/>
          </p:cNvSpPr>
          <p:nvPr>
            <p:ph idx="1"/>
          </p:nvPr>
        </p:nvSpPr>
        <p:spPr/>
        <p:txBody>
          <a:bodyPr/>
          <a:lstStyle/>
          <a:p>
            <a:r>
              <a:rPr lang="ru-RU" dirty="0"/>
              <a:t>Метод </a:t>
            </a:r>
            <a:r>
              <a:rPr lang="ru-RU" dirty="0" err="1"/>
              <a:t>push</a:t>
            </a:r>
            <a:r>
              <a:rPr lang="ru-RU" dirty="0"/>
              <a:t>() добавляет элемент в начало массива </a:t>
            </a:r>
            <a:endParaRPr lang="ru-RU" dirty="0" smtClean="0"/>
          </a:p>
          <a:p>
            <a:pPr lvl="0"/>
            <a:r>
              <a:rPr lang="ru-RU" altLang="ru-RU" dirty="0">
                <a:solidFill>
                  <a:srgbClr val="5E5E5E"/>
                </a:solidFill>
                <a:latin typeface="Roboto"/>
              </a:rPr>
              <a:t>Единственный метод, позволяющий добавлять элементы в середину массива - это метод </a:t>
            </a:r>
            <a:r>
              <a:rPr lang="ru-RU" altLang="ru-RU" b="1" dirty="0" err="1">
                <a:solidFill>
                  <a:srgbClr val="000000"/>
                </a:solidFill>
                <a:latin typeface="Consolas" panose="020B0609020204030204" pitchFamily="49" charset="0"/>
              </a:rPr>
              <a:t>splice</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a:t>
            </a:r>
            <a:endParaRPr lang="ru-RU" altLang="ru-RU" sz="4000" dirty="0">
              <a:latin typeface="Arial" panose="020B0604020202020204" pitchFamily="34" charset="0"/>
            </a:endParaRPr>
          </a:p>
          <a:p>
            <a:pPr lvl="0"/>
            <a:r>
              <a:rPr lang="ru-RU" altLang="ru-RU" dirty="0">
                <a:solidFill>
                  <a:srgbClr val="5E5E5E"/>
                </a:solidFill>
                <a:latin typeface="Roboto"/>
              </a:rPr>
              <a:t>Единственный способ получить элементы из середины массива - это метод </a:t>
            </a:r>
            <a:r>
              <a:rPr lang="ru-RU" altLang="ru-RU" b="1" dirty="0" err="1">
                <a:solidFill>
                  <a:srgbClr val="000000"/>
                </a:solidFill>
                <a:latin typeface="Consolas" panose="020B0609020204030204" pitchFamily="49" charset="0"/>
              </a:rPr>
              <a:t>slice</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a:t>
            </a:r>
            <a:endParaRPr lang="ru-RU" altLang="ru-RU" sz="4000" dirty="0">
              <a:latin typeface="Arial" panose="020B0604020202020204" pitchFamily="34" charset="0"/>
            </a:endParaRPr>
          </a:p>
          <a:p>
            <a:pPr lvl="0"/>
            <a:r>
              <a:rPr lang="ru-RU" altLang="ru-RU" dirty="0">
                <a:solidFill>
                  <a:srgbClr val="5E5E5E"/>
                </a:solidFill>
                <a:latin typeface="Roboto"/>
              </a:rPr>
              <a:t>Оператор </a:t>
            </a:r>
            <a:r>
              <a:rPr lang="ru-RU" altLang="ru-RU" b="1" dirty="0" err="1">
                <a:solidFill>
                  <a:srgbClr val="000000"/>
                </a:solidFill>
                <a:latin typeface="Consolas" panose="020B0609020204030204" pitchFamily="49" charset="0"/>
              </a:rPr>
              <a:t>delete</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полностью удаляет элемент, количество элементов в массиве при этом уменьшается на </a:t>
            </a:r>
            <a:endParaRPr lang="ru-RU" altLang="ru-RU" sz="4000" dirty="0">
              <a:latin typeface="Arial" panose="020B0604020202020204" pitchFamily="34" charset="0"/>
            </a:endParaRPr>
          </a:p>
          <a:p>
            <a:pPr lvl="0"/>
            <a:r>
              <a:rPr lang="ru-RU" altLang="ru-RU" dirty="0">
                <a:solidFill>
                  <a:srgbClr val="5E5E5E"/>
                </a:solidFill>
                <a:latin typeface="Roboto"/>
              </a:rPr>
              <a:t>Метод </a:t>
            </a:r>
            <a:r>
              <a:rPr lang="ru-RU" altLang="ru-RU" b="1" dirty="0" err="1">
                <a:solidFill>
                  <a:srgbClr val="000000"/>
                </a:solidFill>
                <a:latin typeface="Consolas" panose="020B0609020204030204" pitchFamily="49" charset="0"/>
              </a:rPr>
              <a:t>pop</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удаляет из массива один элемент - последний </a:t>
            </a:r>
            <a:endParaRPr lang="ru-RU" altLang="ru-RU" sz="4000" dirty="0">
              <a:latin typeface="Arial" panose="020B0604020202020204" pitchFamily="34" charset="0"/>
            </a:endParaRPr>
          </a:p>
          <a:p>
            <a:r>
              <a:rPr lang="ru-RU" dirty="0"/>
              <a:t>Нумерация элементов в массиве начинается с 1 </a:t>
            </a:r>
          </a:p>
        </p:txBody>
      </p:sp>
    </p:spTree>
    <p:extLst>
      <p:ext uri="{BB962C8B-B14F-4D97-AF65-F5344CB8AC3E}">
        <p14:creationId xmlns:p14="http://schemas.microsoft.com/office/powerpoint/2010/main" val="257566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chemeClr val="accent2"/>
                                        </p:clrVal>
                                      </p:to>
                                    </p:set>
                                    <p:set>
                                      <p:cBhvr>
                                        <p:cTn id="7" dur="500" fill="hold"/>
                                        <p:tgtEl>
                                          <p:spTgt spid="3">
                                            <p:txEl>
                                              <p:pRg st="1" end="1"/>
                                            </p:txEl>
                                          </p:spTgt>
                                        </p:tgtEl>
                                        <p:attrNameLst>
                                          <p:attrName>fillcolor</p:attrName>
                                        </p:attrNameLst>
                                      </p:cBhvr>
                                      <p:to>
                                        <p:clrVal>
                                          <a:schemeClr val="accent2"/>
                                        </p:clrVal>
                                      </p:to>
                                    </p:set>
                                    <p:set>
                                      <p:cBhvr>
                                        <p:cTn id="8" dur="500" fill="hold"/>
                                        <p:tgtEl>
                                          <p:spTgt spid="3">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4" end="4"/>
                                            </p:txEl>
                                          </p:spTgt>
                                        </p:tgtEl>
                                        <p:attrNameLst>
                                          <p:attrName>style.color</p:attrName>
                                        </p:attrNameLst>
                                      </p:cBhvr>
                                      <p:to>
                                        <p:clrVal>
                                          <a:schemeClr val="accent2"/>
                                        </p:clrVal>
                                      </p:to>
                                    </p:set>
                                    <p:set>
                                      <p:cBhvr>
                                        <p:cTn id="11" dur="500" fill="hold"/>
                                        <p:tgtEl>
                                          <p:spTgt spid="3">
                                            <p:txEl>
                                              <p:pRg st="4" end="4"/>
                                            </p:txEl>
                                          </p:spTgt>
                                        </p:tgtEl>
                                        <p:attrNameLst>
                                          <p:attrName>fillcolor</p:attrName>
                                        </p:attrNameLst>
                                      </p:cBhvr>
                                      <p:to>
                                        <p:clrVal>
                                          <a:schemeClr val="accent2"/>
                                        </p:clrVal>
                                      </p:to>
                                    </p:set>
                                    <p:set>
                                      <p:cBhvr>
                                        <p:cTn id="12"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a:t>
            </a:r>
            <a:r>
              <a:rPr lang="ru-RU" dirty="0" smtClean="0">
                <a:solidFill>
                  <a:srgbClr val="0070C0"/>
                </a:solidFill>
              </a:rPr>
              <a:t>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testComment</a:t>
            </a:r>
            <a:r>
              <a:rPr lang="en-US" dirty="0"/>
              <a:t>(a, b) </a:t>
            </a:r>
            <a:r>
              <a:rPr lang="en-US" dirty="0" smtClean="0"/>
              <a:t>{</a:t>
            </a:r>
            <a:br>
              <a:rPr lang="en-US" dirty="0" smtClean="0"/>
            </a:br>
            <a:r>
              <a:rPr lang="en-US" dirty="0" smtClean="0"/>
              <a:t>    </a:t>
            </a:r>
            <a:r>
              <a:rPr lang="en-US" dirty="0" err="1"/>
              <a:t>var</a:t>
            </a:r>
            <a:r>
              <a:rPr lang="en-US" dirty="0"/>
              <a:t> x</a:t>
            </a:r>
            <a:r>
              <a:rPr lang="en-US" dirty="0" smtClean="0"/>
              <a:t>;</a:t>
            </a:r>
            <a:br>
              <a:rPr lang="en-US" dirty="0" smtClean="0"/>
            </a:br>
            <a:r>
              <a:rPr lang="en-US" dirty="0" smtClean="0"/>
              <a:t>    </a:t>
            </a:r>
            <a:r>
              <a:rPr lang="en-US" dirty="0"/>
              <a:t>x = a * b</a:t>
            </a:r>
            <a:r>
              <a:rPr lang="en-US" dirty="0" smtClean="0"/>
              <a:t>;</a:t>
            </a:r>
            <a:br>
              <a:rPr lang="en-US" dirty="0" smtClean="0"/>
            </a:br>
            <a:r>
              <a:rPr lang="en-US" dirty="0" smtClean="0"/>
              <a:t>    </a:t>
            </a:r>
            <a:r>
              <a:rPr lang="en-US" dirty="0"/>
              <a:t>return x</a:t>
            </a: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65910877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5101"/>
            <a:ext cx="10515600" cy="1804988"/>
          </a:xfrm>
        </p:spPr>
        <p:txBody>
          <a:bodyPr>
            <a:noAutofit/>
          </a:bodyPr>
          <a:lstStyle/>
          <a:p>
            <a:r>
              <a:rPr lang="ru-RU" sz="2000" dirty="0">
                <a:solidFill>
                  <a:srgbClr val="0070C0"/>
                </a:solidFill>
              </a:rPr>
              <a:t>В этом задании в нашу функцию </a:t>
            </a:r>
            <a:r>
              <a:rPr lang="ru-RU" sz="2000" dirty="0" err="1">
                <a:solidFill>
                  <a:srgbClr val="0070C0"/>
                </a:solidFill>
              </a:rPr>
              <a:t>testArray</a:t>
            </a:r>
            <a:r>
              <a:rPr lang="ru-RU" sz="2000" dirty="0">
                <a:solidFill>
                  <a:srgbClr val="0070C0"/>
                </a:solidFill>
              </a:rPr>
              <a:t> передаются две строки случайной длины и содержания. Вам нужно составить из символов этих строк один массив (каждый символ строки становится отдельным элементом массива), затем добавить первым элементом  массива текстовое значение "Иванов", и вернуть из функции все элементы в обратном порядке, преобразовав в строку. Обратите внимание, что в обратном порядке нужно переставить элементы внутри массива, а данные внутри элементов инвертировать не нужно!</a:t>
            </a:r>
          </a:p>
        </p:txBody>
      </p:sp>
      <p:sp>
        <p:nvSpPr>
          <p:cNvPr id="3" name="Объект 2"/>
          <p:cNvSpPr>
            <a:spLocks noGrp="1"/>
          </p:cNvSpPr>
          <p:nvPr>
            <p:ph idx="1"/>
          </p:nvPr>
        </p:nvSpPr>
        <p:spPr>
          <a:xfrm>
            <a:off x="838200" y="1970089"/>
            <a:ext cx="10515600" cy="4206874"/>
          </a:xfrm>
        </p:spPr>
        <p:txBody>
          <a:bodyPr/>
          <a:lstStyle/>
          <a:p>
            <a:pPr marL="0" indent="0">
              <a:buNone/>
            </a:pPr>
            <a:r>
              <a:rPr lang="ru-RU" dirty="0" err="1"/>
              <a:t>function</a:t>
            </a:r>
            <a:r>
              <a:rPr lang="ru-RU" dirty="0"/>
              <a:t> </a:t>
            </a:r>
            <a:r>
              <a:rPr lang="ru-RU" dirty="0" err="1"/>
              <a:t>testArray</a:t>
            </a:r>
            <a:r>
              <a:rPr lang="ru-RU" dirty="0"/>
              <a:t>(a, b)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31323479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testArray</a:t>
            </a:r>
            <a:r>
              <a:rPr lang="en-US" dirty="0"/>
              <a:t>(a, b) {</a:t>
            </a:r>
          </a:p>
          <a:p>
            <a:pPr marL="0" indent="0">
              <a:buNone/>
            </a:pPr>
            <a:r>
              <a:rPr lang="en-US" dirty="0"/>
              <a:t>a=</a:t>
            </a:r>
            <a:r>
              <a:rPr lang="en-US" dirty="0" err="1"/>
              <a:t>a.concat</a:t>
            </a:r>
            <a:r>
              <a:rPr lang="en-US" dirty="0"/>
              <a:t>(b);</a:t>
            </a:r>
          </a:p>
          <a:p>
            <a:pPr marL="0" indent="0">
              <a:buNone/>
            </a:pPr>
            <a:r>
              <a:rPr lang="en-US" dirty="0"/>
              <a:t>a= </a:t>
            </a:r>
            <a:r>
              <a:rPr lang="en-US" dirty="0" err="1"/>
              <a:t>a.split</a:t>
            </a:r>
            <a:r>
              <a:rPr lang="en-US" dirty="0"/>
              <a:t>('').reverse().join('');</a:t>
            </a:r>
          </a:p>
          <a:p>
            <a:pPr marL="0" indent="0">
              <a:buNone/>
            </a:pPr>
            <a:r>
              <a:rPr lang="en-US" dirty="0" err="1"/>
              <a:t>var</a:t>
            </a:r>
            <a:r>
              <a:rPr lang="en-US" dirty="0"/>
              <a:t> c=new Array("</a:t>
            </a:r>
            <a:r>
              <a:rPr lang="ru-RU" dirty="0"/>
              <a:t>Иванов",</a:t>
            </a:r>
            <a:r>
              <a:rPr lang="en-US" dirty="0"/>
              <a:t>a</a:t>
            </a:r>
            <a:r>
              <a:rPr lang="en-US" dirty="0" smtClean="0"/>
              <a:t>);</a:t>
            </a:r>
          </a:p>
          <a:p>
            <a:pPr marL="0" indent="0">
              <a:buNone/>
            </a:pPr>
            <a:r>
              <a:rPr lang="en-US" dirty="0" err="1" smtClean="0"/>
              <a:t>var</a:t>
            </a:r>
            <a:r>
              <a:rPr lang="en-US" dirty="0" smtClean="0"/>
              <a:t> d=c[1]+c[0];</a:t>
            </a:r>
          </a:p>
          <a:p>
            <a:pPr marL="0" indent="0">
              <a:buNone/>
            </a:pPr>
            <a:r>
              <a:rPr lang="en-US" dirty="0" smtClean="0"/>
              <a:t>return d;</a:t>
            </a:r>
            <a:endParaRPr lang="en-US" dirty="0"/>
          </a:p>
          <a:p>
            <a:pPr marL="0" indent="0">
              <a:buNone/>
            </a:pPr>
            <a:r>
              <a:rPr lang="en-US" dirty="0"/>
              <a:t>}</a:t>
            </a:r>
            <a:endParaRPr lang="ru-RU" dirty="0"/>
          </a:p>
        </p:txBody>
      </p:sp>
    </p:spTree>
    <p:extLst>
      <p:ext uri="{BB962C8B-B14F-4D97-AF65-F5344CB8AC3E}">
        <p14:creationId xmlns:p14="http://schemas.microsoft.com/office/powerpoint/2010/main" val="23740958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2.5 Дата и время </a:t>
            </a:r>
          </a:p>
        </p:txBody>
      </p:sp>
      <p:sp>
        <p:nvSpPr>
          <p:cNvPr id="4" name="Rectangle 2"/>
          <p:cNvSpPr>
            <a:spLocks noGrp="1" noChangeArrowheads="1"/>
          </p:cNvSpPr>
          <p:nvPr>
            <p:ph idx="1"/>
          </p:nvPr>
        </p:nvSpPr>
        <p:spPr bwMode="auto">
          <a:xfrm>
            <a:off x="88900" y="1382116"/>
            <a:ext cx="1210310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Для работы с датами и временем в </a:t>
            </a:r>
            <a:r>
              <a:rPr kumimoji="0" lang="ru-RU" altLang="ru-RU" sz="2000" b="0" i="0" u="none" strike="noStrike" cap="none" normalizeH="0" baseline="0" dirty="0" err="1" smtClean="0">
                <a:ln>
                  <a:noFill/>
                </a:ln>
                <a:solidFill>
                  <a:srgbClr val="000000"/>
                </a:solidFill>
                <a:effectLst/>
                <a:latin typeface="Roboto"/>
              </a:rPr>
              <a:t>JavaScript</a:t>
            </a:r>
            <a:r>
              <a:rPr kumimoji="0" lang="ru-RU" altLang="ru-RU" sz="2000" b="0" i="0" u="none" strike="noStrike" cap="none" normalizeH="0" baseline="0" dirty="0" smtClean="0">
                <a:ln>
                  <a:noFill/>
                </a:ln>
                <a:solidFill>
                  <a:srgbClr val="000000"/>
                </a:solidFill>
                <a:effectLst/>
                <a:latin typeface="Roboto"/>
              </a:rPr>
              <a:t> используется </a:t>
            </a:r>
            <a:r>
              <a:rPr kumimoji="0" lang="ru-RU" altLang="ru-RU" sz="2000" b="1" i="0" u="none" strike="noStrike" cap="none" normalizeH="0" baseline="0" dirty="0" smtClean="0">
                <a:ln>
                  <a:noFill/>
                </a:ln>
                <a:solidFill>
                  <a:srgbClr val="000000"/>
                </a:solidFill>
                <a:effectLst/>
                <a:latin typeface="Roboto"/>
              </a:rPr>
              <a:t>объект </a:t>
            </a:r>
            <a:r>
              <a:rPr kumimoji="0" lang="ru-RU" altLang="ru-RU" sz="2000" b="1" i="0" u="none" strike="noStrike" cap="none" normalizeH="0" baseline="0" dirty="0" err="1" smtClean="0">
                <a:ln>
                  <a:noFill/>
                </a:ln>
                <a:solidFill>
                  <a:srgbClr val="000000"/>
                </a:solidFill>
                <a:effectLst/>
                <a:latin typeface="Roboto"/>
              </a:rPr>
              <a:t>Date</a:t>
            </a:r>
            <a:r>
              <a:rPr kumimoji="0" lang="ru-RU" altLang="ru-RU" sz="2000" b="0" i="0" u="none" strike="noStrike" cap="none" normalizeH="0" baseline="0" dirty="0" smtClean="0">
                <a:ln>
                  <a:noFill/>
                </a:ln>
                <a:solidFill>
                  <a:srgbClr val="000000"/>
                </a:solidFill>
                <a:effectLst/>
                <a:latin typeface="Roboto"/>
              </a:rPr>
              <a:t>.</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rgbClr val="000000"/>
                </a:solidFill>
                <a:effectLst/>
                <a:latin typeface="Roboto"/>
              </a:rPr>
              <a:t>Объект </a:t>
            </a:r>
            <a:r>
              <a:rPr kumimoji="0" lang="ru-RU" altLang="ru-RU" sz="2000" b="1" i="0" u="none" strike="noStrike" cap="none" normalizeH="0" baseline="0" dirty="0" err="1" smtClean="0">
                <a:ln>
                  <a:noFill/>
                </a:ln>
                <a:solidFill>
                  <a:srgbClr val="000000"/>
                </a:solidFill>
                <a:effectLst/>
                <a:latin typeface="Roboto"/>
              </a:rPr>
              <a:t>Date</a:t>
            </a:r>
            <a:r>
              <a:rPr kumimoji="0" lang="ru-RU" altLang="ru-RU" sz="2000" b="0" i="0" u="none" strike="noStrike" cap="none" normalizeH="0" baseline="0" dirty="0" smtClean="0">
                <a:ln>
                  <a:noFill/>
                </a:ln>
                <a:solidFill>
                  <a:srgbClr val="000000"/>
                </a:solidFill>
                <a:effectLst/>
                <a:latin typeface="Roboto"/>
              </a:rPr>
              <a:t> создается с помощью конструктора </a:t>
            </a:r>
            <a:r>
              <a:rPr kumimoji="0" lang="ru-RU" altLang="ru-RU" sz="2000" b="1" i="0" u="none" strike="noStrike" cap="none" normalizeH="0" baseline="0" dirty="0" err="1" smtClean="0">
                <a:ln>
                  <a:noFill/>
                </a:ln>
                <a:solidFill>
                  <a:srgbClr val="000000"/>
                </a:solidFill>
                <a:effectLst/>
                <a:latin typeface="Roboto"/>
              </a:rPr>
              <a:t>Date</a:t>
            </a:r>
            <a:r>
              <a:rPr kumimoji="0" lang="ru-RU" altLang="ru-RU" sz="2000" b="1" i="0" u="none" strike="noStrike" cap="none" normalizeH="0" baseline="0" dirty="0" smtClean="0">
                <a:ln>
                  <a:noFill/>
                </a:ln>
                <a:solidFill>
                  <a:srgbClr val="000000"/>
                </a:solidFill>
                <a:effectLst/>
                <a:latin typeface="Roboto"/>
              </a:rPr>
              <a:t>()</a:t>
            </a:r>
            <a:r>
              <a:rPr kumimoji="0" lang="ru-RU" altLang="ru-RU" sz="2000" b="0" i="0" u="none" strike="noStrike" cap="none" normalizeH="0" baseline="0" dirty="0" smtClean="0">
                <a:ln>
                  <a:noFill/>
                </a:ln>
                <a:solidFill>
                  <a:srgbClr val="000000"/>
                </a:solidFill>
                <a:effectLst/>
                <a:latin typeface="Roboto"/>
              </a:rPr>
              <a:t>. Есть несколько способов создания объекта такого типа:</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//В объект попадут текущие дата и время</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(миллисекунды) </a:t>
            </a:r>
            <a:r>
              <a:rPr kumimoji="0" lang="ru-RU" altLang="ru-RU" sz="20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//Количество миллисекунд отсчитывая с 1 января 1970г</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0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строкаДаты</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(год, месяц, день[, часы, минуты, секунды, миллисекунды])</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Обратите внимание - параметры, указанные в квадратных скобках являются необязательными.</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
            </a:r>
            <a:br>
              <a:rPr kumimoji="0" lang="ru-RU" altLang="ru-RU" sz="2000" b="0" i="0" u="none" strike="noStrike" cap="none" normalizeH="0" baseline="0" dirty="0" smtClean="0">
                <a:ln>
                  <a:noFill/>
                </a:ln>
                <a:solidFill>
                  <a:srgbClr val="000000"/>
                </a:solidFill>
                <a:effectLst/>
                <a:latin typeface="Roboto"/>
              </a:rPr>
            </a:b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год - формат YYYY</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месяц - от 0 до 11</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день - от 1 до 31</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часы - от 0 до 23</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минуты - от 0 до 59</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секунды - от 0 до 59</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миллисекунды - от 0 до 999</a:t>
            </a:r>
            <a:endParaRPr kumimoji="0" lang="ru-RU" altLang="ru-RU"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3276235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65100" y="432570"/>
            <a:ext cx="118237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Давайте рассмотрим несколько примеров создания объекта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и покажем в комментариях - что в результате будет выводиться на странице при использовании команды </a:t>
            </a:r>
            <a:r>
              <a:rPr kumimoji="0" lang="ru-RU" altLang="ru-RU" sz="2400" b="1" i="0" u="none" strike="noStrike" cap="none" normalizeH="0" baseline="0" dirty="0" err="1" smtClean="0">
                <a:ln>
                  <a:noFill/>
                </a:ln>
                <a:solidFill>
                  <a:srgbClr val="000000"/>
                </a:solidFill>
                <a:effectLst/>
                <a:latin typeface="Roboto"/>
              </a:rPr>
              <a:t>document.write</a:t>
            </a:r>
            <a:r>
              <a:rPr kumimoji="0" lang="ru-RU" altLang="ru-RU" sz="2400" b="1" i="0" u="none" strike="noStrike" cap="none" normalizeH="0" baseline="0" dirty="0" smtClean="0">
                <a:ln>
                  <a:noFill/>
                </a:ln>
                <a:solidFill>
                  <a:srgbClr val="000000"/>
                </a:solidFill>
                <a:effectLst/>
                <a:latin typeface="Roboto"/>
              </a:rPr>
              <a:t>(</a:t>
            </a:r>
            <a:r>
              <a:rPr kumimoji="0" lang="ru-RU" altLang="ru-RU" sz="2400" b="1" i="0" u="none" strike="noStrike" cap="none" normalizeH="0" baseline="0" dirty="0" err="1" smtClean="0">
                <a:ln>
                  <a:noFill/>
                </a:ln>
                <a:solidFill>
                  <a:srgbClr val="000000"/>
                </a:solidFill>
                <a:effectLst/>
                <a:latin typeface="Roboto"/>
              </a:rPr>
              <a:t>myDate</a:t>
            </a:r>
            <a:r>
              <a:rPr kumimoji="0" lang="ru-RU" altLang="ru-RU" sz="2400" b="1" i="0" u="none" strike="noStrike" cap="none" normalizeH="0" baseline="0" dirty="0" smtClean="0">
                <a:ln>
                  <a:noFill/>
                </a:ln>
                <a:solidFill>
                  <a:srgbClr val="000000"/>
                </a:solidFill>
                <a:effectLst/>
                <a:latin typeface="Roboto"/>
              </a:rPr>
              <a:t>)</a:t>
            </a:r>
            <a:r>
              <a:rPr kumimoji="0" lang="ru-RU" altLang="ru-RU" sz="2400" b="0" i="0" u="none" strike="noStrike" cap="none" normalizeH="0" baseline="0" dirty="0" smtClean="0">
                <a:ln>
                  <a:noFill/>
                </a:ln>
                <a:solidFill>
                  <a:srgbClr val="000000"/>
                </a:solidFill>
                <a:effectLst/>
                <a:latin typeface="Roboto"/>
              </a:rPr>
              <a:t>:</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(команду </a:t>
            </a:r>
            <a:r>
              <a:rPr kumimoji="0" lang="ru-RU" altLang="ru-RU" sz="2400" b="0" i="0" u="none" strike="noStrike" cap="none" normalizeH="0" baseline="0" dirty="0" err="1" smtClean="0">
                <a:ln>
                  <a:noFill/>
                </a:ln>
                <a:solidFill>
                  <a:srgbClr val="000000"/>
                </a:solidFill>
                <a:effectLst/>
                <a:latin typeface="Roboto"/>
              </a:rPr>
              <a:t>document.write</a:t>
            </a:r>
            <a:r>
              <a:rPr kumimoji="0" lang="ru-RU" altLang="ru-RU" sz="2400" b="0" i="0" u="none" strike="noStrike" cap="none" normalizeH="0" baseline="0" dirty="0" smtClean="0">
                <a:ln>
                  <a:noFill/>
                </a:ln>
                <a:solidFill>
                  <a:srgbClr val="000000"/>
                </a:solidFill>
                <a:effectLst/>
                <a:latin typeface="Roboto"/>
              </a:rPr>
              <a:t>() мы еще не рассматривали подробно, на данном этапе достаточно понимания что она выводит то, что в нее передано, в HTML-документ.)</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
            </a:r>
            <a:br>
              <a:rPr kumimoji="0" lang="ru-RU" altLang="ru-RU" sz="2400" b="0" i="0" u="none" strike="noStrike" cap="none" normalizeH="0" baseline="0" dirty="0" smtClean="0">
                <a:ln>
                  <a:noFill/>
                </a:ln>
                <a:solidFill>
                  <a:srgbClr val="000000"/>
                </a:solidFill>
                <a:effectLst/>
                <a:latin typeface="Roboto"/>
              </a:rPr>
            </a:b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Mon</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May</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15 2017 19:20:25 GMT+0300 (RTZ 2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(зима))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2AA198"/>
                </a:solidFill>
                <a:effectLst/>
                <a:latin typeface="Consolas" panose="020B0609020204030204" pitchFamily="49" charset="0"/>
                <a:cs typeface="Courier New" panose="02070309020205020404" pitchFamily="49" charset="0"/>
              </a:rPr>
              <a:t>December</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 14, 1975 12:10:00"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Sun</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Dec</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14 1975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en-US" altLang="ru-RU" sz="2400" b="0" i="0" u="none" strike="noStrike" cap="none" normalizeH="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12:10:00 GMT+0300 (RTZ 2 (зима))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1989</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6</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Fri</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Jul</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14 1989 00:00:00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GMT+0400 (RTZ 2 (лето))</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1998</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6</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11</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00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Tue</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Jul</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14 1998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11:20:00 GMT+0400 (RTZ 2 (лето))</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036723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533400" y="23551"/>
            <a:ext cx="11353800"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Значением даты и времени можно легко </a:t>
            </a:r>
            <a:r>
              <a:rPr kumimoji="0" lang="ru-RU" altLang="ru-RU" sz="2400" b="1" i="0" u="none" strike="noStrike" cap="none" normalizeH="0" baseline="0" dirty="0" smtClean="0">
                <a:ln>
                  <a:noFill/>
                </a:ln>
                <a:solidFill>
                  <a:srgbClr val="000000"/>
                </a:solidFill>
                <a:effectLst/>
                <a:latin typeface="Roboto"/>
              </a:rPr>
              <a:t>управлять, используя методы</a:t>
            </a:r>
            <a:r>
              <a:rPr kumimoji="0" lang="ru-RU" altLang="ru-RU" sz="2400" b="0" i="0" u="none" strike="noStrike" cap="none" normalizeH="0" baseline="0" dirty="0" smtClean="0">
                <a:ln>
                  <a:noFill/>
                </a:ln>
                <a:solidFill>
                  <a:srgbClr val="000000"/>
                </a:solidFill>
                <a:effectLst/>
                <a:latin typeface="Roboto"/>
              </a:rPr>
              <a:t>, доступные для объекта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(Эти методы будут более подробно рассмотрены в следующих шагах.)</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В следующем примере мы установим в объекте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определенную дату:</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Создаем объект типа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в нем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оказывается текущая дата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myDate.setFullYear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2017</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22</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Присваиваем ему значение даты -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22 мая 2017</a:t>
            </a:r>
            <a:r>
              <a:rPr kumimoji="0" lang="ru-RU" altLang="ru-RU" sz="2400" b="0" i="0" u="none" strike="noStrike" cap="none" normalizeH="0" baseline="0" dirty="0" smtClean="0">
                <a:ln>
                  <a:noFill/>
                </a:ln>
                <a:solidFill>
                  <a:srgbClr val="000000"/>
                </a:solidFill>
                <a:effectLst/>
                <a:latin typeface="Roboto"/>
              </a:rPr>
              <a:t> </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А теперь попробуем сдвинуть дату на 10 дней вперед:</a:t>
            </a:r>
            <a:br>
              <a:rPr kumimoji="0" lang="ru-RU" altLang="ru-RU" sz="2400" b="0" i="0" u="none" strike="noStrike" cap="none" normalizeH="0" baseline="0" dirty="0" smtClean="0">
                <a:ln>
                  <a:noFill/>
                </a:ln>
                <a:solidFill>
                  <a:srgbClr val="000000"/>
                </a:solidFill>
                <a:effectLst/>
                <a:latin typeface="Roboto"/>
              </a:rPr>
            </a:b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Создаем объект типа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в нем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оказывается текущая дата</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myDate.setFullYear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2017</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22</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Присваиваем ему значение даты –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22 мая 2017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myDate.setDate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myDate.getDate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Устанавливаем новое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значение даты, получив прежнее и прибавив 10.</a:t>
            </a:r>
            <a:r>
              <a:rPr kumimoji="0" lang="ru-RU" altLang="ru-RU" sz="2400" b="0" i="0" u="none" strike="noStrike" cap="none" normalizeH="0" baseline="0" dirty="0" smtClean="0">
                <a:ln>
                  <a:noFill/>
                </a:ln>
                <a:solidFill>
                  <a:srgbClr val="000000"/>
                </a:solidFill>
                <a:effectLst/>
                <a:latin typeface="Roboto"/>
              </a:rPr>
              <a:t> </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Обратите внимание - если прибавка дней изменит месяц и год, это будет сделано автоматически, самим методом </a:t>
            </a:r>
            <a:r>
              <a:rPr kumimoji="0" lang="ru-RU" altLang="ru-RU" sz="2400" b="0" i="0" u="none" strike="noStrike" cap="none" normalizeH="0" baseline="0" dirty="0" err="1" smtClean="0">
                <a:ln>
                  <a:noFill/>
                </a:ln>
                <a:solidFill>
                  <a:srgbClr val="000000"/>
                </a:solidFill>
                <a:effectLst/>
                <a:latin typeface="Roboto"/>
              </a:rPr>
              <a:t>setDate</a:t>
            </a:r>
            <a:r>
              <a:rPr kumimoji="0" lang="ru-RU" altLang="ru-RU" sz="2400" b="0" i="0" u="none" strike="noStrike" cap="none" normalizeH="0" baseline="0" dirty="0" smtClean="0">
                <a:ln>
                  <a:noFill/>
                </a:ln>
                <a:solidFill>
                  <a:srgbClr val="000000"/>
                </a:solidFill>
                <a:effectLst/>
                <a:latin typeface="Roboto"/>
              </a:rPr>
              <a:t>().</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5719134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079500" y="1175051"/>
            <a:ext cx="103759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Объекты типа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можно </a:t>
            </a:r>
            <a:r>
              <a:rPr kumimoji="0" lang="ru-RU" altLang="ru-RU" sz="2400" b="1" i="0" u="none" strike="noStrike" cap="none" normalizeH="0" baseline="0" dirty="0" smtClean="0">
                <a:ln>
                  <a:noFill/>
                </a:ln>
                <a:solidFill>
                  <a:srgbClr val="000000"/>
                </a:solidFill>
                <a:effectLst/>
                <a:latin typeface="Roboto"/>
              </a:rPr>
              <a:t>сравнивать </a:t>
            </a:r>
            <a:r>
              <a:rPr kumimoji="0" lang="ru-RU" altLang="ru-RU" sz="2400" b="0" i="0" u="none" strike="noStrike" cap="none" normalizeH="0" baseline="0" dirty="0" smtClean="0">
                <a:ln>
                  <a:noFill/>
                </a:ln>
                <a:solidFill>
                  <a:srgbClr val="000000"/>
                </a:solidFill>
                <a:effectLst/>
                <a:latin typeface="Roboto"/>
              </a:rPr>
              <a:t>так же как и другие.</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В примере ниже мы сравниваем текущую дату с датой 1 Января 2018 и если она совпадает - печатаем поздравление.</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currentDate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Объявляем переменную для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текущей даты</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nextNewYear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Объявляем переменную для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даты Нового Года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nextNewYear.setFullYear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2018</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Записываем значение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даты для Нового Года - 1 января 2018</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if</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currentDate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nextNewYear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alert</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"Поздравляем с Новым, 2018-м Годом! Ура!!!"</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9900777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8600"/>
            <a:ext cx="10515600" cy="5948363"/>
          </a:xfrm>
        </p:spPr>
        <p:txBody>
          <a:bodyPr>
            <a:normAutofit fontScale="92500" lnSpcReduction="10000"/>
          </a:bodyPr>
          <a:lstStyle/>
          <a:p>
            <a:pPr marL="0" indent="0">
              <a:buNone/>
            </a:pPr>
            <a:r>
              <a:rPr lang="ru-RU" dirty="0"/>
              <a:t>Давайте рассмотрим </a:t>
            </a:r>
            <a:r>
              <a:rPr lang="ru-RU" b="1" dirty="0"/>
              <a:t>основные методы объекта </a:t>
            </a:r>
            <a:r>
              <a:rPr lang="ru-RU" b="1" dirty="0" err="1"/>
              <a:t>Date</a:t>
            </a:r>
            <a:r>
              <a:rPr lang="ru-RU" dirty="0"/>
              <a:t>.</a:t>
            </a:r>
          </a:p>
          <a:p>
            <a:pPr marL="0" indent="0">
              <a:buNone/>
            </a:pPr>
            <a:r>
              <a:rPr lang="ru-RU" b="1" dirty="0"/>
              <a:t>Получение данных</a:t>
            </a:r>
            <a:r>
              <a:rPr lang="ru-RU" dirty="0"/>
              <a:t> из объекта </a:t>
            </a:r>
            <a:r>
              <a:rPr lang="ru-RU" dirty="0" err="1"/>
              <a:t>Date</a:t>
            </a:r>
            <a:r>
              <a:rPr lang="ru-RU" dirty="0"/>
              <a:t>.</a:t>
            </a:r>
          </a:p>
          <a:p>
            <a:pPr marL="0" indent="0">
              <a:buNone/>
            </a:pPr>
            <a:r>
              <a:rPr lang="ru-RU" b="1" dirty="0" err="1"/>
              <a:t>getDay</a:t>
            </a:r>
            <a:r>
              <a:rPr lang="ru-RU" b="1" dirty="0"/>
              <a:t>()</a:t>
            </a:r>
            <a:r>
              <a:rPr lang="ru-RU" dirty="0"/>
              <a:t> - возвращает день недели от 0 до 6, 0 - воскресенье, 1 - понедельник и т.д.</a:t>
            </a:r>
            <a:br>
              <a:rPr lang="ru-RU" dirty="0"/>
            </a:br>
            <a:r>
              <a:rPr lang="ru-RU" b="1" dirty="0" err="1"/>
              <a:t>getTimezoneOffset</a:t>
            </a:r>
            <a:r>
              <a:rPr lang="ru-RU" b="1" dirty="0"/>
              <a:t>()</a:t>
            </a:r>
            <a:r>
              <a:rPr lang="ru-RU" dirty="0"/>
              <a:t> - возвращает смещение часового пояса  относительно </a:t>
            </a:r>
            <a:r>
              <a:rPr lang="en-US" dirty="0" smtClean="0"/>
              <a:t>UTC</a:t>
            </a:r>
            <a:r>
              <a:rPr lang="ru-RU" dirty="0" smtClean="0"/>
              <a:t>, </a:t>
            </a:r>
            <a:r>
              <a:rPr lang="ru-RU" dirty="0"/>
              <a:t>в минутах с противоположным знаком.</a:t>
            </a:r>
            <a:br>
              <a:rPr lang="ru-RU" dirty="0"/>
            </a:br>
            <a:r>
              <a:rPr lang="ru-RU" b="1" dirty="0" err="1"/>
              <a:t>getYear</a:t>
            </a:r>
            <a:r>
              <a:rPr lang="ru-RU" b="1" dirty="0"/>
              <a:t>()</a:t>
            </a:r>
            <a:r>
              <a:rPr lang="ru-RU" dirty="0"/>
              <a:t> - возвращает значение года минус 1900, к использованию не очень рекомендуется.</a:t>
            </a:r>
            <a:br>
              <a:rPr lang="ru-RU" dirty="0"/>
            </a:br>
            <a:r>
              <a:rPr lang="ru-RU" b="1" dirty="0" err="1"/>
              <a:t>getFullYear</a:t>
            </a:r>
            <a:r>
              <a:rPr lang="ru-RU" b="1" dirty="0"/>
              <a:t>()</a:t>
            </a:r>
            <a:r>
              <a:rPr lang="ru-RU" dirty="0"/>
              <a:t> -  возвращает значение года. </a:t>
            </a:r>
            <a:br>
              <a:rPr lang="ru-RU" dirty="0"/>
            </a:br>
            <a:r>
              <a:rPr lang="ru-RU" b="1" dirty="0" err="1"/>
              <a:t>getMonth</a:t>
            </a:r>
            <a:r>
              <a:rPr lang="ru-RU" b="1" dirty="0"/>
              <a:t>()</a:t>
            </a:r>
            <a:r>
              <a:rPr lang="ru-RU" dirty="0"/>
              <a:t> - возвращает месяц, от 0 до 11</a:t>
            </a:r>
            <a:br>
              <a:rPr lang="ru-RU" dirty="0"/>
            </a:br>
            <a:r>
              <a:rPr lang="ru-RU" b="1" dirty="0" err="1"/>
              <a:t>getDate</a:t>
            </a:r>
            <a:r>
              <a:rPr lang="ru-RU" b="1" dirty="0"/>
              <a:t>()</a:t>
            </a:r>
            <a:r>
              <a:rPr lang="ru-RU" dirty="0"/>
              <a:t> - возвращает число месяца от 1 до 31</a:t>
            </a:r>
            <a:br>
              <a:rPr lang="ru-RU" dirty="0"/>
            </a:br>
            <a:r>
              <a:rPr lang="ru-RU" b="1" dirty="0" err="1"/>
              <a:t>getHours</a:t>
            </a:r>
            <a:r>
              <a:rPr lang="ru-RU" b="1" dirty="0"/>
              <a:t>()</a:t>
            </a:r>
            <a:r>
              <a:rPr lang="ru-RU" dirty="0"/>
              <a:t> - возвращает час, от 0 до 23</a:t>
            </a:r>
            <a:br>
              <a:rPr lang="ru-RU" dirty="0"/>
            </a:br>
            <a:r>
              <a:rPr lang="ru-RU" b="1" dirty="0" err="1"/>
              <a:t>getMinutes</a:t>
            </a:r>
            <a:r>
              <a:rPr lang="ru-RU" b="1" dirty="0"/>
              <a:t>()</a:t>
            </a:r>
            <a:r>
              <a:rPr lang="ru-RU" dirty="0"/>
              <a:t> - возвращает количество минут, от 0 до 59</a:t>
            </a:r>
            <a:br>
              <a:rPr lang="ru-RU" dirty="0"/>
            </a:br>
            <a:r>
              <a:rPr lang="ru-RU" b="1" dirty="0" err="1"/>
              <a:t>getSeconds</a:t>
            </a:r>
            <a:r>
              <a:rPr lang="ru-RU" b="1" dirty="0"/>
              <a:t>()</a:t>
            </a:r>
            <a:r>
              <a:rPr lang="ru-RU" dirty="0"/>
              <a:t> - возвращает количество секунд, от 0 до 59</a:t>
            </a:r>
            <a:br>
              <a:rPr lang="ru-RU" dirty="0"/>
            </a:br>
            <a:r>
              <a:rPr lang="ru-RU" b="1" dirty="0" err="1"/>
              <a:t>getMilliseconds</a:t>
            </a:r>
            <a:r>
              <a:rPr lang="ru-RU" b="1" dirty="0"/>
              <a:t>()</a:t>
            </a:r>
            <a:r>
              <a:rPr lang="ru-RU" dirty="0"/>
              <a:t> - возвращает количество миллисекунд, от 0 до 999</a:t>
            </a:r>
            <a:br>
              <a:rPr lang="ru-RU" dirty="0"/>
            </a:br>
            <a:r>
              <a:rPr lang="ru-RU" b="1" dirty="0" err="1"/>
              <a:t>getTime</a:t>
            </a:r>
            <a:r>
              <a:rPr lang="ru-RU" b="1" dirty="0"/>
              <a:t>()</a:t>
            </a:r>
            <a:r>
              <a:rPr lang="ru-RU" dirty="0"/>
              <a:t> - возвращает количество миллисекунд, прошедших с полуночи 1 января 1970г GMT</a:t>
            </a:r>
            <a:r>
              <a:rPr lang="ru-RU" dirty="0" smtClean="0"/>
              <a:t>.</a:t>
            </a:r>
            <a:endParaRPr lang="ru-RU" dirty="0"/>
          </a:p>
        </p:txBody>
      </p:sp>
    </p:spTree>
    <p:extLst>
      <p:ext uri="{BB962C8B-B14F-4D97-AF65-F5344CB8AC3E}">
        <p14:creationId xmlns:p14="http://schemas.microsoft.com/office/powerpoint/2010/main" val="42203165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
            <a:ext cx="10515600" cy="6024563"/>
          </a:xfrm>
        </p:spPr>
        <p:txBody>
          <a:bodyPr/>
          <a:lstStyle/>
          <a:p>
            <a:pPr marL="0" indent="0">
              <a:buNone/>
            </a:pPr>
            <a:r>
              <a:rPr lang="ru-RU" b="1" dirty="0"/>
              <a:t>Запись данных</a:t>
            </a:r>
            <a:r>
              <a:rPr lang="ru-RU" dirty="0"/>
              <a:t> в объект </a:t>
            </a:r>
            <a:r>
              <a:rPr lang="ru-RU" dirty="0" err="1"/>
              <a:t>Date</a:t>
            </a:r>
            <a:r>
              <a:rPr lang="ru-RU" dirty="0" smtClean="0"/>
              <a:t>.</a:t>
            </a:r>
            <a:endParaRPr lang="ru-RU" dirty="0"/>
          </a:p>
          <a:p>
            <a:pPr marL="0" indent="0">
              <a:buNone/>
            </a:pPr>
            <a:r>
              <a:rPr lang="ru-RU" b="1" dirty="0" err="1"/>
              <a:t>setYear</a:t>
            </a:r>
            <a:r>
              <a:rPr lang="ru-RU" b="1" dirty="0"/>
              <a:t>()</a:t>
            </a:r>
            <a:r>
              <a:rPr lang="ru-RU" dirty="0"/>
              <a:t> - устанавливает значение года минус 1900, к использованию не очень рекомендуется.</a:t>
            </a:r>
            <a:br>
              <a:rPr lang="ru-RU" dirty="0"/>
            </a:br>
            <a:r>
              <a:rPr lang="ru-RU" b="1" dirty="0" err="1"/>
              <a:t>setFullYear</a:t>
            </a:r>
            <a:r>
              <a:rPr lang="ru-RU" b="1" dirty="0"/>
              <a:t>()</a:t>
            </a:r>
            <a:r>
              <a:rPr lang="ru-RU" dirty="0"/>
              <a:t> - устанавливает значение года. </a:t>
            </a:r>
            <a:br>
              <a:rPr lang="ru-RU" dirty="0"/>
            </a:br>
            <a:r>
              <a:rPr lang="ru-RU" b="1" dirty="0" err="1"/>
              <a:t>setMonth</a:t>
            </a:r>
            <a:r>
              <a:rPr lang="ru-RU" b="1" dirty="0"/>
              <a:t>()</a:t>
            </a:r>
            <a:r>
              <a:rPr lang="ru-RU" dirty="0"/>
              <a:t> - устанавливает месяц, от 0 до 11</a:t>
            </a:r>
            <a:br>
              <a:rPr lang="ru-RU" dirty="0"/>
            </a:br>
            <a:r>
              <a:rPr lang="ru-RU" b="1" dirty="0" err="1"/>
              <a:t>setDate</a:t>
            </a:r>
            <a:r>
              <a:rPr lang="ru-RU" b="1" dirty="0"/>
              <a:t>()</a:t>
            </a:r>
            <a:r>
              <a:rPr lang="ru-RU" dirty="0"/>
              <a:t> - устанавливает число месяца от 1 до 31</a:t>
            </a:r>
            <a:br>
              <a:rPr lang="ru-RU" dirty="0"/>
            </a:br>
            <a:r>
              <a:rPr lang="ru-RU" b="1" dirty="0" err="1"/>
              <a:t>setHours</a:t>
            </a:r>
            <a:r>
              <a:rPr lang="ru-RU" b="1" dirty="0"/>
              <a:t>()</a:t>
            </a:r>
            <a:r>
              <a:rPr lang="ru-RU" dirty="0"/>
              <a:t> - устанавливает час, от 0 до 23</a:t>
            </a:r>
            <a:br>
              <a:rPr lang="ru-RU" dirty="0"/>
            </a:br>
            <a:r>
              <a:rPr lang="ru-RU" b="1" dirty="0" err="1"/>
              <a:t>setMinutes</a:t>
            </a:r>
            <a:r>
              <a:rPr lang="ru-RU" b="1" dirty="0"/>
              <a:t>()</a:t>
            </a:r>
            <a:r>
              <a:rPr lang="ru-RU" dirty="0"/>
              <a:t> - устанавливает количество минут, от 0 до 59</a:t>
            </a:r>
            <a:br>
              <a:rPr lang="ru-RU" dirty="0"/>
            </a:br>
            <a:r>
              <a:rPr lang="ru-RU" b="1" dirty="0" err="1"/>
              <a:t>setSeconds</a:t>
            </a:r>
            <a:r>
              <a:rPr lang="ru-RU" b="1" dirty="0"/>
              <a:t>()</a:t>
            </a:r>
            <a:r>
              <a:rPr lang="ru-RU" dirty="0"/>
              <a:t> - устанавливает количество секунд, от 0 до 59</a:t>
            </a:r>
            <a:br>
              <a:rPr lang="ru-RU" dirty="0"/>
            </a:br>
            <a:r>
              <a:rPr lang="ru-RU" b="1" dirty="0" err="1"/>
              <a:t>setMilliseconds</a:t>
            </a:r>
            <a:r>
              <a:rPr lang="ru-RU" b="1" dirty="0"/>
              <a:t>()</a:t>
            </a:r>
            <a:r>
              <a:rPr lang="ru-RU" dirty="0"/>
              <a:t> - устанавливает количество миллисекунд, от 0 до 999</a:t>
            </a:r>
            <a:br>
              <a:rPr lang="ru-RU" dirty="0"/>
            </a:br>
            <a:r>
              <a:rPr lang="ru-RU" b="1" dirty="0" err="1"/>
              <a:t>setTime</a:t>
            </a:r>
            <a:r>
              <a:rPr lang="ru-RU" b="1" dirty="0"/>
              <a:t>()</a:t>
            </a:r>
            <a:r>
              <a:rPr lang="ru-RU" dirty="0"/>
              <a:t> - устанавливает количество миллисекунд, прошедших с полуночи 1 января 1970г GMT.</a:t>
            </a:r>
          </a:p>
          <a:p>
            <a:endParaRPr lang="ru-RU" dirty="0"/>
          </a:p>
        </p:txBody>
      </p:sp>
    </p:spTree>
    <p:extLst>
      <p:ext uri="{BB962C8B-B14F-4D97-AF65-F5344CB8AC3E}">
        <p14:creationId xmlns:p14="http://schemas.microsoft.com/office/powerpoint/2010/main" val="356942396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9700"/>
            <a:ext cx="11201400" cy="6565900"/>
          </a:xfrm>
        </p:spPr>
        <p:txBody>
          <a:bodyPr>
            <a:normAutofit fontScale="85000" lnSpcReduction="20000"/>
          </a:bodyPr>
          <a:lstStyle/>
          <a:p>
            <a:pPr marL="0" indent="0">
              <a:buNone/>
            </a:pPr>
            <a:r>
              <a:rPr lang="ru-RU" dirty="0">
                <a:solidFill>
                  <a:srgbClr val="0070C0"/>
                </a:solidFill>
              </a:rPr>
              <a:t>Преобразование данных объекта </a:t>
            </a:r>
            <a:r>
              <a:rPr lang="en-US" dirty="0">
                <a:solidFill>
                  <a:srgbClr val="0070C0"/>
                </a:solidFill>
              </a:rPr>
              <a:t>Date</a:t>
            </a:r>
            <a:r>
              <a:rPr lang="ru-RU" dirty="0" smtClean="0"/>
              <a:t/>
            </a:r>
            <a:br>
              <a:rPr lang="ru-RU" dirty="0" smtClean="0"/>
            </a:br>
            <a:r>
              <a:rPr lang="ru-RU" dirty="0" smtClean="0"/>
              <a:t/>
            </a:r>
            <a:br>
              <a:rPr lang="ru-RU" dirty="0" smtClean="0"/>
            </a:br>
            <a:r>
              <a:rPr lang="ru-RU" dirty="0" err="1" smtClean="0"/>
              <a:t>Date.parse</a:t>
            </a:r>
            <a:r>
              <a:rPr lang="ru-RU" dirty="0"/>
              <a:t>() - преобразовывает строку с датой, например "</a:t>
            </a:r>
            <a:r>
              <a:rPr lang="ru-RU" dirty="0" err="1"/>
              <a:t>Jul</a:t>
            </a:r>
            <a:r>
              <a:rPr lang="ru-RU" dirty="0"/>
              <a:t> 05, 2017" и возвращает количество миллисекунд, прошедших с полуночи 1 января 1970 г. Если строку преобразовать не удалось - возвращает </a:t>
            </a:r>
            <a:r>
              <a:rPr lang="ru-RU" dirty="0" err="1"/>
              <a:t>NaN</a:t>
            </a:r>
            <a:r>
              <a:rPr lang="ru-RU" dirty="0"/>
              <a:t>.</a:t>
            </a:r>
          </a:p>
          <a:p>
            <a:pPr marL="0" indent="0">
              <a:buNone/>
            </a:pPr>
            <a:r>
              <a:rPr lang="ru-RU" dirty="0" err="1"/>
              <a:t>var</a:t>
            </a:r>
            <a:r>
              <a:rPr lang="ru-RU" dirty="0"/>
              <a:t> </a:t>
            </a:r>
            <a:r>
              <a:rPr lang="ru-RU" dirty="0" err="1"/>
              <a:t>myDate</a:t>
            </a:r>
            <a:r>
              <a:rPr lang="ru-RU" dirty="0"/>
              <a:t> = </a:t>
            </a:r>
            <a:r>
              <a:rPr lang="ru-RU" dirty="0" err="1"/>
              <a:t>new</a:t>
            </a:r>
            <a:r>
              <a:rPr lang="ru-RU" dirty="0"/>
              <a:t> </a:t>
            </a:r>
            <a:r>
              <a:rPr lang="ru-RU" dirty="0" err="1"/>
              <a:t>Date</a:t>
            </a:r>
            <a:r>
              <a:rPr lang="ru-RU" dirty="0"/>
              <a:t>();</a:t>
            </a:r>
          </a:p>
          <a:p>
            <a:pPr marL="0" indent="0">
              <a:buNone/>
            </a:pPr>
            <a:r>
              <a:rPr lang="ru-RU" dirty="0" err="1"/>
              <a:t>document.write</a:t>
            </a:r>
            <a:r>
              <a:rPr lang="ru-RU" dirty="0"/>
              <a:t>(</a:t>
            </a:r>
            <a:r>
              <a:rPr lang="ru-RU" dirty="0" err="1"/>
              <a:t>myDate.setTime</a:t>
            </a:r>
            <a:r>
              <a:rPr lang="ru-RU" dirty="0"/>
              <a:t>(</a:t>
            </a:r>
            <a:r>
              <a:rPr lang="ru-RU" dirty="0" err="1"/>
              <a:t>Date.parse</a:t>
            </a:r>
            <a:r>
              <a:rPr lang="ru-RU" dirty="0"/>
              <a:t>("22 </a:t>
            </a:r>
            <a:r>
              <a:rPr lang="ru-RU" dirty="0" err="1"/>
              <a:t>May</a:t>
            </a:r>
            <a:r>
              <a:rPr lang="ru-RU" dirty="0"/>
              <a:t> 2017 11:11"))); //Выведет на экран "1495613460000"</a:t>
            </a:r>
          </a:p>
          <a:p>
            <a:pPr marL="0" indent="0">
              <a:buNone/>
            </a:pPr>
            <a:r>
              <a:rPr lang="ru-RU" dirty="0" err="1"/>
              <a:t>document.write</a:t>
            </a:r>
            <a:r>
              <a:rPr lang="ru-RU" dirty="0"/>
              <a:t>(</a:t>
            </a:r>
            <a:r>
              <a:rPr lang="ru-RU" dirty="0" err="1"/>
              <a:t>myDate</a:t>
            </a:r>
            <a:r>
              <a:rPr lang="ru-RU" dirty="0"/>
              <a:t>);  //Выведет на экран следующий результат: </a:t>
            </a:r>
            <a:r>
              <a:rPr lang="ru-RU" dirty="0" err="1"/>
              <a:t>Mon</a:t>
            </a:r>
            <a:r>
              <a:rPr lang="ru-RU" dirty="0"/>
              <a:t> </a:t>
            </a:r>
            <a:r>
              <a:rPr lang="ru-RU" dirty="0" err="1"/>
              <a:t>May</a:t>
            </a:r>
            <a:r>
              <a:rPr lang="ru-RU" dirty="0"/>
              <a:t> 22 2017 11:11:00 GMT+0300 (RTZ 2 (зима))</a:t>
            </a:r>
          </a:p>
          <a:p>
            <a:pPr marL="0" indent="0">
              <a:buNone/>
            </a:pPr>
            <a:endParaRPr lang="ru-RU" dirty="0"/>
          </a:p>
          <a:p>
            <a:pPr marL="0" indent="0">
              <a:buNone/>
            </a:pPr>
            <a:r>
              <a:rPr lang="ru-RU" dirty="0" err="1"/>
              <a:t>toLocaleString</a:t>
            </a:r>
            <a:r>
              <a:rPr lang="ru-RU" dirty="0"/>
              <a:t>() - Возвращает объект типа </a:t>
            </a:r>
            <a:r>
              <a:rPr lang="ru-RU" dirty="0" err="1"/>
              <a:t>String</a:t>
            </a:r>
            <a:r>
              <a:rPr lang="ru-RU" dirty="0"/>
              <a:t> содержащий дату в длинном формате, например "10 январь 2017г. 12:26:01" в соответствии с региональными настройками операционной системы, в которой запущен скрипт.  Внешне разница будет, например, между странами в которых распространено 12-часовое обозначение времени, по сравнению с 24-часовым. </a:t>
            </a:r>
          </a:p>
          <a:p>
            <a:pPr marL="0" indent="0">
              <a:buNone/>
            </a:pPr>
            <a:r>
              <a:rPr lang="ru-RU" dirty="0" err="1"/>
              <a:t>toLocaleTimeString</a:t>
            </a:r>
            <a:r>
              <a:rPr lang="ru-RU" dirty="0"/>
              <a:t>() - преобразовывает данные о времени в строку, используя настройки форматирования операционной системы, в которой выполняется скрипт. </a:t>
            </a:r>
          </a:p>
          <a:p>
            <a:pPr marL="0" indent="0">
              <a:buNone/>
            </a:pPr>
            <a:r>
              <a:rPr lang="ru-RU" dirty="0" err="1"/>
              <a:t>toLocaleDateString</a:t>
            </a:r>
            <a:r>
              <a:rPr lang="ru-RU" dirty="0"/>
              <a:t>() - выполняет преобразование, аналогичное предыдущему, но с </a:t>
            </a:r>
            <a:r>
              <a:rPr lang="ru-RU" dirty="0" smtClean="0"/>
              <a:t>датой</a:t>
            </a:r>
            <a:r>
              <a:rPr lang="ru-RU" dirty="0"/>
              <a:t>.</a:t>
            </a:r>
          </a:p>
        </p:txBody>
      </p:sp>
    </p:spTree>
    <p:extLst>
      <p:ext uri="{BB962C8B-B14F-4D97-AF65-F5344CB8AC3E}">
        <p14:creationId xmlns:p14="http://schemas.microsoft.com/office/powerpoint/2010/main" val="29723305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Перед финальным заданием этого урока ответим на несколько несложных вопросов для проверки понятности материала.</a:t>
            </a:r>
          </a:p>
        </p:txBody>
      </p:sp>
      <p:sp>
        <p:nvSpPr>
          <p:cNvPr id="3" name="Объект 2"/>
          <p:cNvSpPr>
            <a:spLocks noGrp="1"/>
          </p:cNvSpPr>
          <p:nvPr>
            <p:ph idx="1"/>
          </p:nvPr>
        </p:nvSpPr>
        <p:spPr/>
        <p:txBody>
          <a:bodyPr/>
          <a:lstStyle/>
          <a:p>
            <a:r>
              <a:rPr lang="ru-RU" dirty="0"/>
              <a:t>Метод </a:t>
            </a:r>
            <a:r>
              <a:rPr lang="ru-RU" dirty="0" err="1"/>
              <a:t>getDay</a:t>
            </a:r>
            <a:r>
              <a:rPr lang="ru-RU" dirty="0"/>
              <a:t>() возвращает день недели даты </a:t>
            </a:r>
          </a:p>
          <a:p>
            <a:r>
              <a:rPr lang="ru-RU" dirty="0"/>
              <a:t>Объекты типа </a:t>
            </a:r>
            <a:r>
              <a:rPr lang="ru-RU" dirty="0" err="1"/>
              <a:t>Date</a:t>
            </a:r>
            <a:r>
              <a:rPr lang="ru-RU" dirty="0"/>
              <a:t> можно сравнивать между собой </a:t>
            </a:r>
            <a:endParaRPr lang="ru-RU" dirty="0" smtClean="0"/>
          </a:p>
          <a:p>
            <a:r>
              <a:rPr lang="ru-RU" dirty="0"/>
              <a:t>После объявления переменной </a:t>
            </a:r>
            <a:r>
              <a:rPr lang="ru-RU" dirty="0" err="1"/>
              <a:t>var</a:t>
            </a:r>
            <a:r>
              <a:rPr lang="ru-RU" dirty="0"/>
              <a:t> </a:t>
            </a:r>
            <a:r>
              <a:rPr lang="ru-RU" dirty="0" err="1"/>
              <a:t>myDate</a:t>
            </a:r>
            <a:r>
              <a:rPr lang="ru-RU" dirty="0"/>
              <a:t> = </a:t>
            </a:r>
            <a:r>
              <a:rPr lang="ru-RU" dirty="0" err="1"/>
              <a:t>new</a:t>
            </a:r>
            <a:r>
              <a:rPr lang="ru-RU" dirty="0"/>
              <a:t> </a:t>
            </a:r>
            <a:r>
              <a:rPr lang="ru-RU" dirty="0" err="1"/>
              <a:t>Date</a:t>
            </a:r>
            <a:r>
              <a:rPr lang="ru-RU" dirty="0"/>
              <a:t>(); в переменной окажется текущая дата и время </a:t>
            </a:r>
            <a:endParaRPr lang="ru-RU" dirty="0" smtClean="0"/>
          </a:p>
          <a:p>
            <a:r>
              <a:rPr lang="ru-RU" dirty="0"/>
              <a:t>Диапазон всех параметров даты - месяцев, чисел, часов, минут, секунд начинаются с 0 </a:t>
            </a:r>
            <a:endParaRPr lang="ru-RU" dirty="0" smtClean="0"/>
          </a:p>
          <a:p>
            <a:r>
              <a:rPr lang="ru-RU" dirty="0"/>
              <a:t>Метод </a:t>
            </a:r>
            <a:r>
              <a:rPr lang="ru-RU" dirty="0" err="1"/>
              <a:t>setDay</a:t>
            </a:r>
            <a:r>
              <a:rPr lang="ru-RU" dirty="0"/>
              <a:t>() устанавливает день недели в </a:t>
            </a:r>
            <a:r>
              <a:rPr lang="ru-RU" dirty="0" smtClean="0"/>
              <a:t>дате</a:t>
            </a:r>
          </a:p>
          <a:p>
            <a:r>
              <a:rPr lang="ru-RU" dirty="0"/>
              <a:t>Методы </a:t>
            </a:r>
            <a:r>
              <a:rPr lang="ru-RU" dirty="0" err="1"/>
              <a:t>getYear</a:t>
            </a:r>
            <a:r>
              <a:rPr lang="ru-RU" dirty="0"/>
              <a:t>() и </a:t>
            </a:r>
            <a:r>
              <a:rPr lang="ru-RU" dirty="0" err="1"/>
              <a:t>getFullYear</a:t>
            </a:r>
            <a:r>
              <a:rPr lang="ru-RU" dirty="0"/>
              <a:t>() выведут текущий год соответственно "17" и "2017" </a:t>
            </a:r>
          </a:p>
        </p:txBody>
      </p:sp>
    </p:spTree>
    <p:extLst>
      <p:ext uri="{BB962C8B-B14F-4D97-AF65-F5344CB8AC3E}">
        <p14:creationId xmlns:p14="http://schemas.microsoft.com/office/powerpoint/2010/main" val="172564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chemeClr val="accent2"/>
                                        </p:clrVal>
                                      </p:to>
                                    </p:set>
                                    <p:set>
                                      <p:cBhvr>
                                        <p:cTn id="11" dur="500" fill="hold"/>
                                        <p:tgtEl>
                                          <p:spTgt spid="3">
                                            <p:txEl>
                                              <p:pRg st="1" end="1"/>
                                            </p:txEl>
                                          </p:spTgt>
                                        </p:tgtEl>
                                        <p:attrNameLst>
                                          <p:attrName>fillcolor</p:attrName>
                                        </p:attrNameLst>
                                      </p:cBhvr>
                                      <p:to>
                                        <p:clrVal>
                                          <a:schemeClr val="accent2"/>
                                        </p:clrVal>
                                      </p:to>
                                    </p:set>
                                    <p:set>
                                      <p:cBhvr>
                                        <p:cTn id="12" dur="500" fill="hold"/>
                                        <p:tgtEl>
                                          <p:spTgt spid="3">
                                            <p:txEl>
                                              <p:pRg st="1" end="1"/>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1.3 Переменные, типы данных.</a:t>
            </a:r>
          </a:p>
        </p:txBody>
      </p:sp>
      <p:sp>
        <p:nvSpPr>
          <p:cNvPr id="3" name="Объект 2"/>
          <p:cNvSpPr>
            <a:spLocks noGrp="1"/>
          </p:cNvSpPr>
          <p:nvPr>
            <p:ph idx="1"/>
          </p:nvPr>
        </p:nvSpPr>
        <p:spPr>
          <a:xfrm>
            <a:off x="838200" y="1333500"/>
            <a:ext cx="10515600" cy="5524500"/>
          </a:xfrm>
        </p:spPr>
        <p:txBody>
          <a:bodyPr>
            <a:normAutofit fontScale="77500" lnSpcReduction="20000"/>
          </a:bodyPr>
          <a:lstStyle/>
          <a:p>
            <a:pPr marL="0" indent="0">
              <a:buNone/>
            </a:pPr>
            <a:r>
              <a:rPr lang="ru-RU" b="1" dirty="0"/>
              <a:t>Переменная в </a:t>
            </a:r>
            <a:r>
              <a:rPr lang="ru-RU" b="1" dirty="0" err="1"/>
              <a:t>JavaScript</a:t>
            </a:r>
            <a:r>
              <a:rPr lang="ru-RU" dirty="0"/>
              <a:t>  - что же это такое?</a:t>
            </a:r>
            <a:br>
              <a:rPr lang="ru-RU" dirty="0"/>
            </a:br>
            <a:endParaRPr lang="ru-RU" dirty="0"/>
          </a:p>
          <a:p>
            <a:pPr marL="0" indent="0">
              <a:buNone/>
            </a:pPr>
            <a:r>
              <a:rPr lang="ru-RU" dirty="0"/>
              <a:t>Помните школьную алгебру?  x=1, y=2...</a:t>
            </a:r>
          </a:p>
          <a:p>
            <a:pPr marL="0" indent="0">
              <a:buNone/>
            </a:pPr>
            <a:r>
              <a:rPr lang="ru-RU" dirty="0"/>
              <a:t>В частности то, что буква (например "x") могла использоваться для хранения некоего переменного значения (например "1").</a:t>
            </a:r>
          </a:p>
          <a:p>
            <a:pPr marL="0" indent="0">
              <a:buNone/>
            </a:pPr>
            <a:r>
              <a:rPr lang="ru-RU" dirty="0"/>
              <a:t>Эти буквы называются </a:t>
            </a:r>
            <a:r>
              <a:rPr lang="ru-RU" b="1" dirty="0"/>
              <a:t>переменными</a:t>
            </a:r>
            <a:r>
              <a:rPr lang="ru-RU" dirty="0"/>
              <a:t>, и переменные могут использоваться для хранения значений.</a:t>
            </a:r>
          </a:p>
          <a:p>
            <a:pPr marL="0" indent="0">
              <a:buNone/>
            </a:pPr>
            <a:r>
              <a:rPr lang="ru-RU" dirty="0"/>
              <a:t>Помещение значения в переменную называется "</a:t>
            </a:r>
            <a:r>
              <a:rPr lang="ru-RU" b="1" dirty="0"/>
              <a:t>присвоением</a:t>
            </a:r>
            <a:r>
              <a:rPr lang="ru-RU" dirty="0"/>
              <a:t>" значения, для этого используется операция "=". (Ее не следует путать с операцией сравнения, для этого в </a:t>
            </a:r>
            <a:r>
              <a:rPr lang="ru-RU" dirty="0" err="1"/>
              <a:t>JavaScript</a:t>
            </a:r>
            <a:r>
              <a:rPr lang="ru-RU" dirty="0"/>
              <a:t> используется операция "==".) В процессе выполнения этой операции значение выражения, расположенного справа от знака "=" присваивается переменной, расположенной слева от знака "=". Например выражение "x = 1" присваивает переменной "х" значение "1", выражение "x=y" присваивает переменной "х" значение из переменной "y", а выражение "x = x+1" присваивает переменной "х" ее же значение увеличенное на единицу.</a:t>
            </a:r>
          </a:p>
          <a:p>
            <a:pPr marL="0" indent="0">
              <a:buNone/>
            </a:pPr>
            <a:r>
              <a:rPr lang="ru-RU" b="1" dirty="0"/>
              <a:t>Переменные </a:t>
            </a:r>
            <a:r>
              <a:rPr lang="ru-RU" dirty="0"/>
              <a:t>в </a:t>
            </a:r>
            <a:r>
              <a:rPr lang="ru-RU" dirty="0" err="1"/>
              <a:t>JavaScript</a:t>
            </a:r>
            <a:r>
              <a:rPr lang="ru-RU" dirty="0"/>
              <a:t>, так же как и в алгебре, используются для хранения значений или выражений.</a:t>
            </a:r>
          </a:p>
          <a:p>
            <a:pPr marL="0" indent="0">
              <a:buNone/>
            </a:pPr>
            <a:r>
              <a:rPr lang="ru-RU" b="1" dirty="0"/>
              <a:t>Переменная </a:t>
            </a:r>
            <a:r>
              <a:rPr lang="ru-RU" dirty="0"/>
              <a:t>может иметь имя, например "x" или более информативное имя, например "</a:t>
            </a:r>
            <a:r>
              <a:rPr lang="ru-RU" dirty="0" err="1"/>
              <a:t>myPetName</a:t>
            </a:r>
            <a:r>
              <a:rPr lang="ru-RU" dirty="0" smtClean="0"/>
              <a:t>".</a:t>
            </a:r>
            <a:endParaRPr lang="ru-RU" dirty="0"/>
          </a:p>
        </p:txBody>
      </p:sp>
    </p:spTree>
    <p:extLst>
      <p:ext uri="{BB962C8B-B14F-4D97-AF65-F5344CB8AC3E}">
        <p14:creationId xmlns:p14="http://schemas.microsoft.com/office/powerpoint/2010/main" val="275622235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301875"/>
          </a:xfrm>
        </p:spPr>
        <p:txBody>
          <a:bodyPr>
            <a:noAutofit/>
          </a:bodyPr>
          <a:lstStyle/>
          <a:p>
            <a:r>
              <a:rPr lang="ru-RU" sz="2400" dirty="0">
                <a:solidFill>
                  <a:srgbClr val="0070C0"/>
                </a:solidFill>
              </a:rPr>
              <a:t>В этом задании в нашу функцию </a:t>
            </a:r>
            <a:r>
              <a:rPr lang="ru-RU" sz="2400" dirty="0" err="1">
                <a:solidFill>
                  <a:srgbClr val="0070C0"/>
                </a:solidFill>
              </a:rPr>
              <a:t>testDateTime</a:t>
            </a:r>
            <a:r>
              <a:rPr lang="ru-RU" sz="2400" dirty="0">
                <a:solidFill>
                  <a:srgbClr val="0070C0"/>
                </a:solidFill>
              </a:rPr>
              <a:t> передаются две строки вида "03 </a:t>
            </a:r>
            <a:r>
              <a:rPr lang="ru-RU" sz="2400" dirty="0" err="1">
                <a:solidFill>
                  <a:srgbClr val="0070C0"/>
                </a:solidFill>
              </a:rPr>
              <a:t>November</a:t>
            </a:r>
            <a:r>
              <a:rPr lang="ru-RU" sz="2400" dirty="0">
                <a:solidFill>
                  <a:srgbClr val="0070C0"/>
                </a:solidFill>
              </a:rPr>
              <a:t> 2017 04:17". </a:t>
            </a:r>
            <a:br>
              <a:rPr lang="ru-RU" sz="2400" dirty="0">
                <a:solidFill>
                  <a:srgbClr val="0070C0"/>
                </a:solidFill>
              </a:rPr>
            </a:br>
            <a:r>
              <a:rPr lang="ru-RU" sz="2400" dirty="0">
                <a:solidFill>
                  <a:srgbClr val="0070C0"/>
                </a:solidFill>
              </a:rPr>
              <a:t>Вам нужно превратить строки в даты, сравнить их. Для той, что больше получить день недели и вернуть его из функции. </a:t>
            </a:r>
            <a:br>
              <a:rPr lang="ru-RU" sz="2400" dirty="0">
                <a:solidFill>
                  <a:srgbClr val="0070C0"/>
                </a:solidFill>
              </a:rPr>
            </a:br>
            <a:r>
              <a:rPr lang="ru-RU" sz="2400" dirty="0">
                <a:solidFill>
                  <a:srgbClr val="0070C0"/>
                </a:solidFill>
              </a:rPr>
              <a:t>Название дня недели должно быть по-русски, с большой буквы, например: "Понедельник".</a:t>
            </a:r>
            <a:br>
              <a:rPr lang="ru-RU" sz="2400" dirty="0">
                <a:solidFill>
                  <a:srgbClr val="0070C0"/>
                </a:solidFill>
              </a:rPr>
            </a:br>
            <a:endParaRPr lang="ru-RU" sz="2400" dirty="0">
              <a:solidFill>
                <a:srgbClr val="0070C0"/>
              </a:solidFill>
            </a:endParaRPr>
          </a:p>
        </p:txBody>
      </p:sp>
      <p:sp>
        <p:nvSpPr>
          <p:cNvPr id="3" name="Объект 2"/>
          <p:cNvSpPr>
            <a:spLocks noGrp="1"/>
          </p:cNvSpPr>
          <p:nvPr>
            <p:ph idx="1"/>
          </p:nvPr>
        </p:nvSpPr>
        <p:spPr>
          <a:xfrm>
            <a:off x="838200" y="2397125"/>
            <a:ext cx="10515600" cy="4351338"/>
          </a:xfrm>
        </p:spPr>
        <p:txBody>
          <a:bodyPr/>
          <a:lstStyle/>
          <a:p>
            <a:pPr marL="0" indent="0">
              <a:buNone/>
            </a:pPr>
            <a:r>
              <a:rPr lang="ru-RU" dirty="0" smtClean="0"/>
              <a:t/>
            </a:r>
            <a:br>
              <a:rPr lang="ru-RU" dirty="0" smtClean="0"/>
            </a:br>
            <a:r>
              <a:rPr lang="ru-RU" dirty="0" smtClean="0"/>
              <a:t/>
            </a:r>
            <a:br>
              <a:rPr lang="ru-RU" dirty="0" smtClean="0"/>
            </a:br>
            <a:r>
              <a:rPr lang="ru-RU" dirty="0" smtClean="0"/>
              <a:t/>
            </a:r>
            <a:br>
              <a:rPr lang="ru-RU" dirty="0" smtClean="0"/>
            </a:br>
            <a:r>
              <a:rPr lang="ru-RU" dirty="0" err="1" smtClean="0"/>
              <a:t>function</a:t>
            </a:r>
            <a:r>
              <a:rPr lang="ru-RU" dirty="0" smtClean="0"/>
              <a:t> </a:t>
            </a:r>
            <a:r>
              <a:rPr lang="ru-RU" dirty="0" err="1"/>
              <a:t>testDateTime</a:t>
            </a:r>
            <a:r>
              <a:rPr lang="ru-RU" dirty="0"/>
              <a:t>(a, b) {</a:t>
            </a:r>
          </a:p>
          <a:p>
            <a:pPr marL="0" indent="0">
              <a:buNone/>
            </a:pPr>
            <a:r>
              <a:rPr lang="ru-RU" dirty="0"/>
              <a:t>    // Тут нужно написать решение</a:t>
            </a:r>
          </a:p>
          <a:p>
            <a:pPr marL="0" indent="0">
              <a:buNone/>
            </a:pPr>
            <a:r>
              <a:rPr lang="ru-RU" dirty="0"/>
              <a:t>}</a:t>
            </a:r>
          </a:p>
          <a:p>
            <a:endParaRPr lang="ru-RU" dirty="0"/>
          </a:p>
        </p:txBody>
      </p:sp>
    </p:spTree>
    <p:extLst>
      <p:ext uri="{BB962C8B-B14F-4D97-AF65-F5344CB8AC3E}">
        <p14:creationId xmlns:p14="http://schemas.microsoft.com/office/powerpoint/2010/main" val="42510174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numCol="2">
            <a:normAutofit fontScale="77500" lnSpcReduction="20000"/>
          </a:bodyPr>
          <a:lstStyle/>
          <a:p>
            <a:pPr marL="0" indent="0">
              <a:buNone/>
            </a:pPr>
            <a:r>
              <a:rPr lang="en-US" dirty="0"/>
              <a:t>function </a:t>
            </a:r>
            <a:r>
              <a:rPr lang="en-US" dirty="0" err="1"/>
              <a:t>testDateTime</a:t>
            </a:r>
            <a:r>
              <a:rPr lang="en-US" dirty="0"/>
              <a:t>(a, b) </a:t>
            </a:r>
            <a:r>
              <a:rPr lang="en-US" dirty="0" smtClean="0"/>
              <a:t>{</a:t>
            </a:r>
          </a:p>
          <a:p>
            <a:pPr marL="0" indent="0">
              <a:buNone/>
            </a:pPr>
            <a:r>
              <a:rPr lang="en-US" dirty="0" err="1" smtClean="0"/>
              <a:t>var</a:t>
            </a:r>
            <a:r>
              <a:rPr lang="en-US" dirty="0" smtClean="0"/>
              <a:t> date1 = new Date(</a:t>
            </a:r>
            <a:r>
              <a:rPr lang="en-US" dirty="0" err="1" smtClean="0"/>
              <a:t>a.replace</a:t>
            </a:r>
            <a:r>
              <a:rPr lang="en-US" dirty="0" smtClean="0"/>
              <a:t>());</a:t>
            </a:r>
          </a:p>
          <a:p>
            <a:pPr marL="0" indent="0">
              <a:buNone/>
            </a:pPr>
            <a:r>
              <a:rPr lang="en-US" dirty="0" err="1" smtClean="0"/>
              <a:t>var</a:t>
            </a:r>
            <a:r>
              <a:rPr lang="en-US" dirty="0" smtClean="0"/>
              <a:t> </a:t>
            </a:r>
            <a:r>
              <a:rPr lang="en-US" dirty="0"/>
              <a:t>date2 = new Date(</a:t>
            </a:r>
            <a:r>
              <a:rPr lang="en-US" dirty="0" err="1"/>
              <a:t>b.replace</a:t>
            </a:r>
            <a:r>
              <a:rPr lang="en-US" dirty="0"/>
              <a:t>());</a:t>
            </a:r>
          </a:p>
          <a:p>
            <a:pPr marL="0" indent="0">
              <a:buNone/>
            </a:pPr>
            <a:r>
              <a:rPr lang="en-US" dirty="0" err="1"/>
              <a:t>var</a:t>
            </a:r>
            <a:r>
              <a:rPr lang="en-US" dirty="0"/>
              <a:t> day;</a:t>
            </a:r>
          </a:p>
          <a:p>
            <a:pPr marL="0" indent="0">
              <a:buNone/>
            </a:pPr>
            <a:r>
              <a:rPr lang="en-US" dirty="0"/>
              <a:t>if(date1&lt;date2)</a:t>
            </a:r>
          </a:p>
          <a:p>
            <a:pPr marL="0" indent="0">
              <a:buNone/>
            </a:pPr>
            <a:r>
              <a:rPr lang="en-US" dirty="0"/>
              <a:t>day= date2.getDay();</a:t>
            </a:r>
          </a:p>
          <a:p>
            <a:pPr marL="0" indent="0">
              <a:buNone/>
            </a:pPr>
            <a:r>
              <a:rPr lang="en-US" dirty="0"/>
              <a:t>else day= date1.getDay();</a:t>
            </a:r>
          </a:p>
          <a:p>
            <a:pPr marL="0" indent="0">
              <a:buNone/>
            </a:pPr>
            <a:r>
              <a:rPr lang="en-US" dirty="0"/>
              <a:t>if(day==0)</a:t>
            </a:r>
          </a:p>
          <a:p>
            <a:pPr marL="0" indent="0">
              <a:buNone/>
            </a:pPr>
            <a:r>
              <a:rPr lang="en-US" dirty="0"/>
              <a:t>day="</a:t>
            </a:r>
            <a:r>
              <a:rPr lang="ru-RU" dirty="0"/>
              <a:t>Воскресенье";</a:t>
            </a:r>
          </a:p>
          <a:p>
            <a:pPr marL="0" indent="0">
              <a:buNone/>
            </a:pPr>
            <a:r>
              <a:rPr lang="en-US" dirty="0"/>
              <a:t>if(day==1)</a:t>
            </a:r>
          </a:p>
          <a:p>
            <a:pPr marL="0" indent="0">
              <a:buNone/>
            </a:pPr>
            <a:r>
              <a:rPr lang="en-US" dirty="0"/>
              <a:t>day="</a:t>
            </a:r>
            <a:r>
              <a:rPr lang="ru-RU" dirty="0"/>
              <a:t>Понедельник";</a:t>
            </a:r>
          </a:p>
          <a:p>
            <a:pPr marL="0" indent="0">
              <a:buNone/>
            </a:pPr>
            <a:r>
              <a:rPr lang="en-US" dirty="0"/>
              <a:t>if(day==2)</a:t>
            </a:r>
          </a:p>
          <a:p>
            <a:pPr marL="0" indent="0">
              <a:buNone/>
            </a:pPr>
            <a:r>
              <a:rPr lang="en-US" dirty="0"/>
              <a:t>day="</a:t>
            </a:r>
            <a:r>
              <a:rPr lang="ru-RU" dirty="0"/>
              <a:t>Вторник";</a:t>
            </a:r>
          </a:p>
          <a:p>
            <a:pPr marL="0" indent="0">
              <a:buNone/>
            </a:pPr>
            <a:r>
              <a:rPr lang="en-US" dirty="0"/>
              <a:t>if(day==3)</a:t>
            </a:r>
          </a:p>
          <a:p>
            <a:pPr marL="0" indent="0">
              <a:buNone/>
            </a:pPr>
            <a:r>
              <a:rPr lang="en-US" dirty="0"/>
              <a:t>day="</a:t>
            </a:r>
            <a:r>
              <a:rPr lang="ru-RU" dirty="0"/>
              <a:t>Среда";</a:t>
            </a:r>
          </a:p>
          <a:p>
            <a:pPr marL="0" indent="0">
              <a:buNone/>
            </a:pPr>
            <a:r>
              <a:rPr lang="en-US" dirty="0"/>
              <a:t>if(day==4)</a:t>
            </a:r>
          </a:p>
          <a:p>
            <a:pPr marL="0" indent="0">
              <a:buNone/>
            </a:pPr>
            <a:r>
              <a:rPr lang="en-US" dirty="0"/>
              <a:t>day="</a:t>
            </a:r>
            <a:r>
              <a:rPr lang="ru-RU" dirty="0"/>
              <a:t>Четверг";</a:t>
            </a:r>
          </a:p>
          <a:p>
            <a:pPr marL="0" indent="0">
              <a:buNone/>
            </a:pPr>
            <a:r>
              <a:rPr lang="en-US" dirty="0"/>
              <a:t>if(day==5)</a:t>
            </a:r>
          </a:p>
          <a:p>
            <a:pPr marL="0" indent="0">
              <a:buNone/>
            </a:pPr>
            <a:r>
              <a:rPr lang="en-US" dirty="0"/>
              <a:t>day="</a:t>
            </a:r>
            <a:r>
              <a:rPr lang="ru-RU" dirty="0"/>
              <a:t>Пятница";</a:t>
            </a:r>
          </a:p>
          <a:p>
            <a:pPr marL="0" indent="0">
              <a:buNone/>
            </a:pPr>
            <a:r>
              <a:rPr lang="en-US" dirty="0"/>
              <a:t>if(day==6)</a:t>
            </a:r>
          </a:p>
          <a:p>
            <a:pPr marL="0" indent="0">
              <a:buNone/>
            </a:pPr>
            <a:r>
              <a:rPr lang="en-US" dirty="0"/>
              <a:t>day="</a:t>
            </a:r>
            <a:r>
              <a:rPr lang="ru-RU" dirty="0"/>
              <a:t>Суббота";</a:t>
            </a:r>
          </a:p>
          <a:p>
            <a:pPr marL="0" indent="0">
              <a:buNone/>
            </a:pPr>
            <a:r>
              <a:rPr lang="en-US" dirty="0"/>
              <a:t>return day;</a:t>
            </a:r>
          </a:p>
          <a:p>
            <a:pPr marL="0" indent="0">
              <a:buNone/>
            </a:pPr>
            <a:r>
              <a:rPr lang="en-US" dirty="0"/>
              <a:t>}</a:t>
            </a:r>
            <a:endParaRPr lang="ru-RU" dirty="0"/>
          </a:p>
        </p:txBody>
      </p:sp>
      <p:cxnSp>
        <p:nvCxnSpPr>
          <p:cNvPr id="5" name="Соединительная линия уступом 4"/>
          <p:cNvCxnSpPr/>
          <p:nvPr/>
        </p:nvCxnSpPr>
        <p:spPr>
          <a:xfrm rot="5400000" flipH="1" flipV="1">
            <a:off x="3725069" y="2777332"/>
            <a:ext cx="4779963" cy="2019300"/>
          </a:xfrm>
          <a:prstGeom prst="bentConnector3">
            <a:avLst>
              <a:gd name="adj1" fmla="val 119877"/>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2514600" y="6032500"/>
            <a:ext cx="0"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a:off x="2527300" y="6176963"/>
            <a:ext cx="2578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7124701" y="1397000"/>
            <a:ext cx="0" cy="293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16951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2.6 Математические функции</a:t>
            </a:r>
          </a:p>
        </p:txBody>
      </p:sp>
      <p:sp>
        <p:nvSpPr>
          <p:cNvPr id="3" name="Объект 2"/>
          <p:cNvSpPr>
            <a:spLocks noGrp="1"/>
          </p:cNvSpPr>
          <p:nvPr>
            <p:ph idx="1"/>
          </p:nvPr>
        </p:nvSpPr>
        <p:spPr/>
        <p:txBody>
          <a:bodyPr>
            <a:normAutofit fontScale="85000" lnSpcReduction="10000"/>
          </a:bodyPr>
          <a:lstStyle/>
          <a:p>
            <a:pPr marL="0" indent="0">
              <a:buNone/>
            </a:pPr>
            <a:r>
              <a:rPr lang="ru-RU" dirty="0"/>
              <a:t>В </a:t>
            </a:r>
            <a:r>
              <a:rPr lang="ru-RU" dirty="0" err="1"/>
              <a:t>JavaScript</a:t>
            </a:r>
            <a:r>
              <a:rPr lang="ru-RU" dirty="0"/>
              <a:t> </a:t>
            </a:r>
            <a:r>
              <a:rPr lang="ru-RU" b="1" dirty="0"/>
              <a:t>математические операции</a:t>
            </a:r>
            <a:r>
              <a:rPr lang="ru-RU" dirty="0"/>
              <a:t> представлены методами стандартного </a:t>
            </a:r>
            <a:r>
              <a:rPr lang="ru-RU" b="1" dirty="0"/>
              <a:t>объекта </a:t>
            </a:r>
            <a:r>
              <a:rPr lang="ru-RU" b="1" dirty="0" err="1"/>
              <a:t>Math</a:t>
            </a:r>
            <a:r>
              <a:rPr lang="ru-RU" dirty="0"/>
              <a:t>.</a:t>
            </a:r>
            <a:br>
              <a:rPr lang="ru-RU" dirty="0"/>
            </a:br>
            <a:endParaRPr lang="ru-RU" dirty="0"/>
          </a:p>
          <a:p>
            <a:pPr marL="0" indent="0">
              <a:buNone/>
            </a:pPr>
            <a:r>
              <a:rPr lang="ru-RU" dirty="0"/>
              <a:t>У объекта </a:t>
            </a:r>
            <a:r>
              <a:rPr lang="ru-RU" b="1" dirty="0" err="1"/>
              <a:t>Math</a:t>
            </a:r>
            <a:r>
              <a:rPr lang="ru-RU" dirty="0"/>
              <a:t> есть </a:t>
            </a:r>
            <a:r>
              <a:rPr lang="ru-RU" b="1" dirty="0"/>
              <a:t>методы</a:t>
            </a:r>
            <a:r>
              <a:rPr lang="ru-RU" dirty="0"/>
              <a:t>, каждый из которых выполняет определенную математическую функцию (например квадратный корень, возведение в степень, синус и т.п.) и </a:t>
            </a:r>
            <a:r>
              <a:rPr lang="ru-RU" b="1" dirty="0"/>
              <a:t>свойства</a:t>
            </a:r>
            <a:r>
              <a:rPr lang="ru-RU" dirty="0"/>
              <a:t>, которые фактически представляют собой константы - число Пи, число Е, натуральный логарифм 10 и другие. </a:t>
            </a:r>
            <a:br>
              <a:rPr lang="ru-RU" dirty="0"/>
            </a:br>
            <a:endParaRPr lang="ru-RU" dirty="0"/>
          </a:p>
          <a:p>
            <a:pPr marL="0" indent="0">
              <a:buNone/>
            </a:pPr>
            <a:r>
              <a:rPr lang="ru-RU" dirty="0"/>
              <a:t>В отличие от других глобальных объектов </a:t>
            </a:r>
            <a:r>
              <a:rPr lang="ru-RU" dirty="0" err="1"/>
              <a:t>Math</a:t>
            </a:r>
            <a:r>
              <a:rPr lang="ru-RU" dirty="0"/>
              <a:t> </a:t>
            </a:r>
            <a:r>
              <a:rPr lang="ru-RU" b="1" dirty="0"/>
              <a:t>не является конструктором</a:t>
            </a:r>
            <a:r>
              <a:rPr lang="ru-RU" dirty="0"/>
              <a:t>, т.е. свойства и методы объекта </a:t>
            </a:r>
            <a:r>
              <a:rPr lang="ru-RU" dirty="0" err="1"/>
              <a:t>Math</a:t>
            </a:r>
            <a:r>
              <a:rPr lang="ru-RU" dirty="0"/>
              <a:t> статичны. Для нас это означает, что мы можем обращаться к его методам и свойствам напрямую, не создавая экземпляра объекта. Например, можно обратиться к константе </a:t>
            </a:r>
            <a:r>
              <a:rPr lang="ru-RU" dirty="0" err="1"/>
              <a:t>pi</a:t>
            </a:r>
            <a:r>
              <a:rPr lang="ru-RU" dirty="0"/>
              <a:t> как </a:t>
            </a:r>
            <a:r>
              <a:rPr lang="ru-RU" b="1" dirty="0" err="1"/>
              <a:t>Math.PI</a:t>
            </a:r>
            <a:r>
              <a:rPr lang="ru-RU" dirty="0"/>
              <a:t> или вызвать функцию </a:t>
            </a:r>
            <a:r>
              <a:rPr lang="ru-RU" dirty="0" err="1"/>
              <a:t>sqrt</a:t>
            </a:r>
            <a:r>
              <a:rPr lang="ru-RU" dirty="0"/>
              <a:t> (квадратный корень) как </a:t>
            </a:r>
            <a:r>
              <a:rPr lang="ru-RU" b="1" dirty="0" err="1"/>
              <a:t>Math.sqrt</a:t>
            </a:r>
            <a:r>
              <a:rPr lang="ru-RU" b="1" dirty="0"/>
              <a:t>(x)</a:t>
            </a:r>
            <a:r>
              <a:rPr lang="ru-RU" dirty="0"/>
              <a:t>.</a:t>
            </a:r>
          </a:p>
          <a:p>
            <a:endParaRPr lang="ru-RU" dirty="0"/>
          </a:p>
        </p:txBody>
      </p:sp>
    </p:spTree>
    <p:extLst>
      <p:ext uri="{BB962C8B-B14F-4D97-AF65-F5344CB8AC3E}">
        <p14:creationId xmlns:p14="http://schemas.microsoft.com/office/powerpoint/2010/main" val="332452475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27000" y="369521"/>
            <a:ext cx="119761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Для начала давайте рассмотрим </a:t>
            </a:r>
            <a:r>
              <a:rPr kumimoji="0" lang="ru-RU" altLang="ru-RU" sz="2200" b="1" i="0" u="none" strike="noStrike" cap="none" normalizeH="0" baseline="0" dirty="0" smtClean="0">
                <a:ln>
                  <a:noFill/>
                </a:ln>
                <a:solidFill>
                  <a:srgbClr val="000000"/>
                </a:solidFill>
                <a:effectLst/>
                <a:latin typeface="Roboto"/>
              </a:rPr>
              <a:t>константы объекта </a:t>
            </a:r>
            <a:r>
              <a:rPr kumimoji="0" lang="ru-RU" altLang="ru-RU" sz="2200" b="1" i="0" u="none" strike="noStrike" cap="none" normalizeH="0" baseline="0" dirty="0" err="1" smtClean="0">
                <a:ln>
                  <a:noFill/>
                </a:ln>
                <a:solidFill>
                  <a:srgbClr val="000000"/>
                </a:solidFill>
                <a:effectLst/>
                <a:latin typeface="Roboto"/>
              </a:rPr>
              <a:t>Math</a:t>
            </a:r>
            <a:r>
              <a:rPr kumimoji="0" lang="ru-RU" altLang="ru-RU" sz="2200" b="0" i="0" u="none" strike="noStrike" cap="none" normalizeH="0" baseline="0" dirty="0" smtClean="0">
                <a:ln>
                  <a:noFill/>
                </a:ln>
                <a:solidFill>
                  <a:srgbClr val="000000"/>
                </a:solidFill>
                <a:effectLst/>
                <a:latin typeface="Roboto"/>
              </a:rPr>
              <a:t>.</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err="1" smtClean="0">
                <a:ln>
                  <a:noFill/>
                </a:ln>
                <a:solidFill>
                  <a:srgbClr val="000000"/>
                </a:solidFill>
                <a:effectLst/>
                <a:latin typeface="Roboto"/>
              </a:rPr>
              <a:t>Math.E</a:t>
            </a:r>
            <a:r>
              <a:rPr kumimoji="0" lang="ru-RU" altLang="ru-RU" sz="2200" b="0" i="0" u="none" strike="noStrike" cap="none" normalizeH="0" baseline="0" dirty="0" smtClean="0">
                <a:ln>
                  <a:noFill/>
                </a:ln>
                <a:solidFill>
                  <a:srgbClr val="000000"/>
                </a:solidFill>
                <a:effectLst/>
                <a:latin typeface="Roboto"/>
              </a:rPr>
              <a:t> - число е, основание натурального логарифма, константа Эйлера (Непера), приблизительно 2.718...</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Math.PI</a:t>
            </a:r>
            <a:r>
              <a:rPr kumimoji="0" lang="ru-RU" altLang="ru-RU" sz="2200" b="0" i="0" u="none" strike="noStrike" cap="none" normalizeH="0" baseline="0" dirty="0" smtClean="0">
                <a:ln>
                  <a:noFill/>
                </a:ln>
                <a:solidFill>
                  <a:srgbClr val="000000"/>
                </a:solidFill>
                <a:effectLst/>
                <a:latin typeface="Roboto"/>
              </a:rPr>
              <a:t> - число Пи, приблизительно равно, как известно, 3.1415926...</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Math.SQRT2</a:t>
            </a:r>
            <a:r>
              <a:rPr kumimoji="0" lang="ru-RU" altLang="ru-RU" sz="2200" b="0" i="0" u="none" strike="noStrike" cap="none" normalizeH="0" baseline="0" dirty="0" smtClean="0">
                <a:ln>
                  <a:noFill/>
                </a:ln>
                <a:solidFill>
                  <a:srgbClr val="000000"/>
                </a:solidFill>
                <a:effectLst/>
                <a:latin typeface="Roboto"/>
              </a:rPr>
              <a:t> -квадратный корень из 2, приблизительное значение 1.414</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Math.SQRT1_2</a:t>
            </a:r>
            <a:r>
              <a:rPr kumimoji="0" lang="ru-RU" altLang="ru-RU" sz="2200" b="0" i="0" u="none" strike="noStrike" cap="none" normalizeH="0" baseline="0" dirty="0" smtClean="0">
                <a:ln>
                  <a:noFill/>
                </a:ln>
                <a:solidFill>
                  <a:srgbClr val="000000"/>
                </a:solidFill>
                <a:effectLst/>
                <a:latin typeface="Roboto"/>
              </a:rPr>
              <a:t> -квадратный корень из 1/2, приблизительное значение 0.707</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Math.LN2</a:t>
            </a:r>
            <a:r>
              <a:rPr kumimoji="0" lang="ru-RU" altLang="ru-RU" sz="2200" b="0" i="0" u="none" strike="noStrike" cap="none" normalizeH="0" baseline="0" dirty="0" smtClean="0">
                <a:ln>
                  <a:noFill/>
                </a:ln>
                <a:solidFill>
                  <a:srgbClr val="000000"/>
                </a:solidFill>
                <a:effectLst/>
                <a:latin typeface="Roboto"/>
              </a:rPr>
              <a:t> - натуральный логарифм 2, приблизительное значение 0.693</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Math.LN10</a:t>
            </a:r>
            <a:r>
              <a:rPr kumimoji="0" lang="ru-RU" altLang="ru-RU" sz="2200" b="0" i="0" u="none" strike="noStrike" cap="none" normalizeH="0" baseline="0" dirty="0" smtClean="0">
                <a:ln>
                  <a:noFill/>
                </a:ln>
                <a:solidFill>
                  <a:srgbClr val="000000"/>
                </a:solidFill>
                <a:effectLst/>
                <a:latin typeface="Roboto"/>
              </a:rPr>
              <a:t> - натуральный логарифм 10, приблизительное значение 2.302</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Math.LOG2E</a:t>
            </a:r>
            <a:r>
              <a:rPr kumimoji="0" lang="ru-RU" altLang="ru-RU" sz="2200" b="0" i="0" u="none" strike="noStrike" cap="none" normalizeH="0" baseline="0" dirty="0" smtClean="0">
                <a:ln>
                  <a:noFill/>
                </a:ln>
                <a:solidFill>
                  <a:srgbClr val="000000"/>
                </a:solidFill>
                <a:effectLst/>
                <a:latin typeface="Roboto"/>
              </a:rPr>
              <a:t> - логарифм Е по основанию 2, приблизительное значение 1.442</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Math.LOG10E</a:t>
            </a:r>
            <a:r>
              <a:rPr kumimoji="0" lang="ru-RU" altLang="ru-RU" sz="2200" b="0" i="0" u="none" strike="noStrike" cap="none" normalizeH="0" baseline="0" dirty="0" smtClean="0">
                <a:ln>
                  <a:noFill/>
                </a:ln>
                <a:solidFill>
                  <a:srgbClr val="000000"/>
                </a:solidFill>
                <a:effectLst/>
                <a:latin typeface="Roboto"/>
              </a:rPr>
              <a:t> -  логарифм Е по основанию 10, приблизительное значение 0.434</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В качестве примера рассмотрим функцию, которая получает радиус окружности и возвращает ее длину:</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function</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2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circumference</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radius</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b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2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return</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radius</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2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Math</a:t>
            </a:r>
            <a:r>
              <a:rPr kumimoji="0" lang="ru-RU" altLang="ru-RU" sz="2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.PI</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2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b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200" b="0" i="0" u="none" strike="noStrike" cap="none" normalizeH="0" baseline="0" dirty="0" smtClean="0">
                <a:ln>
                  <a:noFill/>
                </a:ln>
                <a:solidFill>
                  <a:srgbClr val="000000"/>
                </a:solidFill>
                <a:effectLst/>
                <a:latin typeface="Roboto"/>
              </a:rPr>
              <a:t> </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В этом примере мы используем доступ к константе </a:t>
            </a:r>
            <a:r>
              <a:rPr kumimoji="0" lang="ru-RU" altLang="ru-RU" sz="2200" b="0" i="0" u="none" strike="noStrike" cap="none" normalizeH="0" baseline="0" dirty="0" err="1" smtClean="0">
                <a:ln>
                  <a:noFill/>
                </a:ln>
                <a:solidFill>
                  <a:srgbClr val="000000"/>
                </a:solidFill>
                <a:effectLst/>
                <a:latin typeface="Roboto"/>
              </a:rPr>
              <a:t>Math.PI</a:t>
            </a:r>
            <a:r>
              <a:rPr kumimoji="0" lang="ru-RU" altLang="ru-RU" sz="2200" b="0" i="0" u="none" strike="noStrike" cap="none" normalizeH="0" baseline="0" dirty="0" smtClean="0">
                <a:ln>
                  <a:noFill/>
                </a:ln>
                <a:solidFill>
                  <a:srgbClr val="000000"/>
                </a:solidFill>
                <a:effectLst/>
                <a:latin typeface="Roboto"/>
              </a:rPr>
              <a:t> для получения значения</a:t>
            </a:r>
            <a:br>
              <a:rPr kumimoji="0" lang="ru-RU" altLang="ru-RU" sz="2200" b="0" i="0" u="none" strike="noStrike" cap="none" normalizeH="0" baseline="0" dirty="0" smtClean="0">
                <a:ln>
                  <a:noFill/>
                </a:ln>
                <a:solidFill>
                  <a:srgbClr val="000000"/>
                </a:solidFill>
                <a:effectLst/>
                <a:latin typeface="Roboto"/>
              </a:rPr>
            </a:br>
            <a:r>
              <a:rPr kumimoji="0" lang="ru-RU" altLang="ru-RU" sz="2200" b="0" i="0" u="none" strike="noStrike" cap="none" normalizeH="0" baseline="0" dirty="0" smtClean="0">
                <a:ln>
                  <a:noFill/>
                </a:ln>
                <a:solidFill>
                  <a:srgbClr val="000000"/>
                </a:solidFill>
                <a:effectLst/>
                <a:latin typeface="Roboto"/>
              </a:rPr>
              <a:t> числа Пи. </a:t>
            </a:r>
            <a:endParaRPr kumimoji="0" lang="ru-RU" altLang="ru-RU" sz="2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1995161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276498" y="315776"/>
            <a:ext cx="11323319"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Теперь обратимся к </a:t>
            </a:r>
            <a:r>
              <a:rPr kumimoji="0" lang="ru-RU" altLang="ru-RU" sz="2200" b="1" i="0" u="none" strike="noStrike" cap="none" normalizeH="0" baseline="0" dirty="0" smtClean="0">
                <a:ln>
                  <a:noFill/>
                </a:ln>
                <a:solidFill>
                  <a:srgbClr val="000000"/>
                </a:solidFill>
                <a:effectLst/>
                <a:latin typeface="Roboto"/>
              </a:rPr>
              <a:t>методам объекта </a:t>
            </a:r>
            <a:r>
              <a:rPr kumimoji="0" lang="ru-RU" altLang="ru-RU" sz="2200" b="1" i="0" u="none" strike="noStrike" cap="none" normalizeH="0" baseline="0" dirty="0" err="1" smtClean="0">
                <a:ln>
                  <a:noFill/>
                </a:ln>
                <a:solidFill>
                  <a:srgbClr val="000000"/>
                </a:solidFill>
                <a:effectLst/>
                <a:latin typeface="Roboto"/>
              </a:rPr>
              <a:t>Math</a:t>
            </a:r>
            <a:r>
              <a:rPr kumimoji="0" lang="ru-RU" altLang="ru-RU" sz="2200" b="0" i="0" u="none" strike="noStrike" cap="none" normalizeH="0" baseline="0" dirty="0" smtClean="0">
                <a:ln>
                  <a:noFill/>
                </a:ln>
                <a:solidFill>
                  <a:srgbClr val="000000"/>
                </a:solidFill>
                <a:effectLst/>
                <a:latin typeface="Roboto"/>
              </a:rPr>
              <a:t>. </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Мы разделим их на группы и для начала рассмотрим </a:t>
            </a:r>
            <a:r>
              <a:rPr kumimoji="0" lang="ru-RU" altLang="ru-RU" sz="2200" b="1" i="0" u="none" strike="noStrike" cap="none" normalizeH="0" baseline="0" dirty="0" smtClean="0">
                <a:ln>
                  <a:noFill/>
                </a:ln>
                <a:solidFill>
                  <a:srgbClr val="000000"/>
                </a:solidFill>
                <a:effectLst/>
                <a:latin typeface="Roboto"/>
              </a:rPr>
              <a:t>тригонометрические функции:</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rgbClr val="000000"/>
                </a:solidFill>
                <a:effectLst/>
                <a:latin typeface="Roboto"/>
              </a:rPr>
              <a:t/>
            </a:r>
            <a:br>
              <a:rPr kumimoji="0" lang="ru-RU" altLang="ru-RU" sz="2200" b="1"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Math.sin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a:t>
            </a:r>
            <a:r>
              <a:rPr kumimoji="0" lang="ru-RU" altLang="ru-RU" sz="2200" b="1" i="0" u="none" strike="noStrike" cap="none" normalizeH="0" baseline="0" dirty="0" smtClean="0">
                <a:ln>
                  <a:noFill/>
                </a:ln>
                <a:solidFill>
                  <a:srgbClr val="000000"/>
                </a:solidFill>
                <a:effectLst/>
                <a:latin typeface="Roboto"/>
              </a:rPr>
              <a:t>синус</a:t>
            </a:r>
            <a:r>
              <a:rPr kumimoji="0" lang="ru-RU" altLang="ru-RU" sz="2200" b="0" i="0" u="none" strike="noStrike" cap="none" normalizeH="0" baseline="0" dirty="0" smtClean="0">
                <a:ln>
                  <a:noFill/>
                </a:ln>
                <a:solidFill>
                  <a:srgbClr val="000000"/>
                </a:solidFill>
                <a:effectLst/>
                <a:latin typeface="Roboto"/>
              </a:rPr>
              <a:t>а аргумента (в радианах), от -1 до 1 естественно.</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Math.cos</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a:t>
            </a:r>
            <a:r>
              <a:rPr kumimoji="0" lang="ru-RU" altLang="ru-RU" sz="2200" b="1" i="0" u="none" strike="noStrike" cap="none" normalizeH="0" baseline="0" dirty="0" smtClean="0">
                <a:ln>
                  <a:noFill/>
                </a:ln>
                <a:solidFill>
                  <a:srgbClr val="000000"/>
                </a:solidFill>
                <a:effectLst/>
                <a:latin typeface="Roboto"/>
              </a:rPr>
              <a:t>косинус</a:t>
            </a:r>
            <a:r>
              <a:rPr kumimoji="0" lang="ru-RU" altLang="ru-RU" sz="2200" b="0" i="0" u="none" strike="noStrike" cap="none" normalizeH="0" baseline="0" dirty="0" smtClean="0">
                <a:ln>
                  <a:noFill/>
                </a:ln>
                <a:solidFill>
                  <a:srgbClr val="000000"/>
                </a:solidFill>
                <a:effectLst/>
                <a:latin typeface="Roboto"/>
              </a:rPr>
              <a:t>а аргумента (в радианах), от -1 до 1.  </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Math.tan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численное значение для </a:t>
            </a:r>
            <a:r>
              <a:rPr kumimoji="0" lang="ru-RU" altLang="ru-RU" sz="2200" b="1" i="0" u="none" strike="noStrike" cap="none" normalizeH="0" baseline="0" dirty="0" smtClean="0">
                <a:ln>
                  <a:noFill/>
                </a:ln>
                <a:solidFill>
                  <a:srgbClr val="000000"/>
                </a:solidFill>
                <a:effectLst/>
                <a:latin typeface="Roboto"/>
              </a:rPr>
              <a:t>тангенс</a:t>
            </a:r>
            <a:r>
              <a:rPr kumimoji="0" lang="ru-RU" altLang="ru-RU" sz="2200" b="0" i="0" u="none" strike="noStrike" cap="none" normalizeH="0" baseline="0" dirty="0" smtClean="0">
                <a:ln>
                  <a:noFill/>
                </a:ln>
                <a:solidFill>
                  <a:srgbClr val="000000"/>
                </a:solidFill>
                <a:effectLst/>
                <a:latin typeface="Roboto"/>
              </a:rPr>
              <a:t>а угла в радианах.</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Math.asin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(в радианах) </a:t>
            </a:r>
            <a:r>
              <a:rPr kumimoji="0" lang="ru-RU" altLang="ru-RU" sz="2200" b="1" i="0" u="none" strike="noStrike" cap="none" normalizeH="0" baseline="0" dirty="0" smtClean="0">
                <a:ln>
                  <a:noFill/>
                </a:ln>
                <a:solidFill>
                  <a:srgbClr val="000000"/>
                </a:solidFill>
                <a:effectLst/>
                <a:latin typeface="Roboto"/>
              </a:rPr>
              <a:t>арксинус</a:t>
            </a:r>
            <a:r>
              <a:rPr kumimoji="0" lang="ru-RU" altLang="ru-RU" sz="2200" b="0" i="0" u="none" strike="noStrike" cap="none" normalizeH="0" baseline="0" dirty="0" smtClean="0">
                <a:ln>
                  <a:noFill/>
                </a:ln>
                <a:solidFill>
                  <a:srgbClr val="000000"/>
                </a:solidFill>
                <a:effectLst/>
                <a:latin typeface="Roboto"/>
              </a:rPr>
              <a:t>а для аргумента, который задается от -1 до 1</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Math.acos</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(в радианах) </a:t>
            </a:r>
            <a:r>
              <a:rPr kumimoji="0" lang="ru-RU" altLang="ru-RU" sz="2200" b="1" i="0" u="none" strike="noStrike" cap="none" normalizeH="0" baseline="0" dirty="0" smtClean="0">
                <a:ln>
                  <a:noFill/>
                </a:ln>
                <a:solidFill>
                  <a:srgbClr val="000000"/>
                </a:solidFill>
                <a:effectLst/>
                <a:latin typeface="Roboto"/>
              </a:rPr>
              <a:t>арккосинус</a:t>
            </a:r>
            <a:r>
              <a:rPr kumimoji="0" lang="ru-RU" altLang="ru-RU" sz="2200" b="0" i="0" u="none" strike="noStrike" cap="none" normalizeH="0" baseline="0" dirty="0" smtClean="0">
                <a:ln>
                  <a:noFill/>
                </a:ln>
                <a:solidFill>
                  <a:srgbClr val="000000"/>
                </a:solidFill>
                <a:effectLst/>
                <a:latin typeface="Roboto"/>
              </a:rPr>
              <a:t>а для аргумента, который задается от -1 до 1 </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Math.atan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a:t>
            </a:r>
            <a:r>
              <a:rPr kumimoji="0" lang="ru-RU" altLang="ru-RU" sz="2200" b="1" i="0" u="none" strike="noStrike" cap="none" normalizeH="0" baseline="0" dirty="0" smtClean="0">
                <a:ln>
                  <a:noFill/>
                </a:ln>
                <a:solidFill>
                  <a:srgbClr val="000000"/>
                </a:solidFill>
                <a:effectLst/>
                <a:latin typeface="Roboto"/>
              </a:rPr>
              <a:t>арктангенс</a:t>
            </a:r>
            <a:r>
              <a:rPr kumimoji="0" lang="ru-RU" altLang="ru-RU" sz="2200" b="0" i="0" u="none" strike="noStrike" cap="none" normalizeH="0" baseline="0" dirty="0" smtClean="0">
                <a:ln>
                  <a:noFill/>
                </a:ln>
                <a:solidFill>
                  <a:srgbClr val="000000"/>
                </a:solidFill>
                <a:effectLst/>
                <a:latin typeface="Roboto"/>
              </a:rPr>
              <a:t>а (из промежутка от –π/2 до π/2) для аргумента</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Math.atan2 (x, y)</a:t>
            </a:r>
            <a:r>
              <a:rPr kumimoji="0" lang="ru-RU" altLang="ru-RU" sz="2200" b="0" i="0" u="none" strike="noStrike" cap="none" normalizeH="0" baseline="0" dirty="0" smtClean="0">
                <a:ln>
                  <a:noFill/>
                </a:ln>
                <a:solidFill>
                  <a:srgbClr val="000000"/>
                </a:solidFill>
                <a:effectLst/>
                <a:latin typeface="Roboto"/>
              </a:rPr>
              <a:t> - функция называется </a:t>
            </a:r>
            <a:r>
              <a:rPr kumimoji="0" lang="ru-RU" altLang="ru-RU" sz="2200" b="1" i="0" u="none" strike="noStrike" cap="none" normalizeH="0" baseline="0" dirty="0" smtClean="0">
                <a:ln>
                  <a:noFill/>
                </a:ln>
                <a:solidFill>
                  <a:srgbClr val="000000"/>
                </a:solidFill>
                <a:effectLst/>
                <a:latin typeface="Roboto"/>
              </a:rPr>
              <a:t>арктангенс двух переменных</a:t>
            </a:r>
            <a:r>
              <a:rPr kumimoji="0" lang="ru-RU" altLang="ru-RU" sz="2200" b="0" i="0" u="none" strike="noStrike" cap="none" normalizeH="0" baseline="0" dirty="0" smtClean="0">
                <a:ln>
                  <a:noFill/>
                </a:ln>
                <a:solidFill>
                  <a:srgbClr val="000000"/>
                </a:solidFill>
                <a:effectLst/>
                <a:latin typeface="Roboto"/>
              </a:rPr>
              <a:t>. Она возвращает числовое значение между -</a:t>
            </a:r>
            <a:r>
              <a:rPr kumimoji="0" lang="ru-RU" altLang="ru-RU" sz="2200" b="0" i="1" u="none" strike="noStrike" cap="none" normalizeH="0" baseline="0" dirty="0" smtClean="0">
                <a:ln>
                  <a:noFill/>
                </a:ln>
                <a:solidFill>
                  <a:srgbClr val="000000"/>
                </a:solidFill>
                <a:effectLst/>
                <a:latin typeface="MathJax_Math"/>
              </a:rPr>
              <a:t>π</a:t>
            </a:r>
            <a:r>
              <a:rPr kumimoji="0" lang="ru-RU" altLang="ru-RU" sz="2200" b="0" i="0" u="none" strike="noStrike" cap="none" normalizeH="0" baseline="0" dirty="0" smtClean="0">
                <a:ln>
                  <a:noFill/>
                </a:ln>
                <a:solidFill>
                  <a:srgbClr val="000000"/>
                </a:solidFill>
                <a:effectLst/>
                <a:latin typeface="Roboto"/>
              </a:rPr>
              <a:t> и </a:t>
            </a:r>
            <a:r>
              <a:rPr kumimoji="0" lang="ru-RU" altLang="ru-RU" sz="2200" b="0" i="1" u="none" strike="noStrike" cap="none" normalizeH="0" baseline="0" dirty="0" smtClean="0">
                <a:ln>
                  <a:noFill/>
                </a:ln>
                <a:solidFill>
                  <a:srgbClr val="000000"/>
                </a:solidFill>
                <a:effectLst/>
                <a:latin typeface="MathJax_Math"/>
              </a:rPr>
              <a:t>π</a:t>
            </a:r>
            <a:r>
              <a:rPr kumimoji="0" lang="ru-RU" altLang="ru-RU" sz="2200" b="0" i="0" u="none" strike="noStrike" cap="none" normalizeH="0" baseline="0" dirty="0" smtClean="0">
                <a:ln>
                  <a:noFill/>
                </a:ln>
                <a:solidFill>
                  <a:srgbClr val="000000"/>
                </a:solidFill>
                <a:effectLst/>
                <a:latin typeface="Roboto"/>
              </a:rPr>
              <a:t>, и представляет собой угол между положительным лучом оси Х и точкой </a:t>
            </a:r>
            <a:r>
              <a:rPr kumimoji="0" lang="ru-RU" altLang="ru-RU" sz="2200" b="0" i="0" u="none" strike="noStrike" cap="none" normalizeH="0" baseline="0" dirty="0" err="1" smtClean="0">
                <a:ln>
                  <a:noFill/>
                </a:ln>
                <a:solidFill>
                  <a:srgbClr val="000000"/>
                </a:solidFill>
                <a:effectLst/>
                <a:latin typeface="Roboto"/>
              </a:rPr>
              <a:t>x,y</a:t>
            </a:r>
            <a:r>
              <a:rPr kumimoji="0" lang="ru-RU" altLang="ru-RU" sz="2200" b="0" i="0" u="none" strike="noStrike" cap="none" normalizeH="0" baseline="0" dirty="0" smtClean="0">
                <a:ln>
                  <a:noFill/>
                </a:ln>
                <a:solidFill>
                  <a:srgbClr val="000000"/>
                </a:solidFill>
                <a:effectLst/>
                <a:latin typeface="Roboto"/>
              </a:rPr>
              <a:t>.</a:t>
            </a:r>
            <a:endParaRPr kumimoji="0" lang="ru-RU" altLang="ru-RU" sz="2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7648438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solidFill>
                  <a:srgbClr val="0070C0"/>
                </a:solidFill>
              </a:rPr>
              <a:t>В этом задании в нашу функцию передается угол в градусах. Вам нужно вернуть из функции значение его синуса. Не забывайте, что тригонометрические функции в </a:t>
            </a:r>
            <a:r>
              <a:rPr lang="ru-RU" sz="3200" dirty="0" err="1">
                <a:solidFill>
                  <a:srgbClr val="0070C0"/>
                </a:solidFill>
              </a:rPr>
              <a:t>JavaScript</a:t>
            </a:r>
            <a:r>
              <a:rPr lang="ru-RU" sz="3200" dirty="0">
                <a:solidFill>
                  <a:srgbClr val="0070C0"/>
                </a:solidFill>
              </a:rPr>
              <a:t> принимают аргументы только в радианах!</a:t>
            </a:r>
          </a:p>
        </p:txBody>
      </p:sp>
      <p:sp>
        <p:nvSpPr>
          <p:cNvPr id="3" name="Объект 2"/>
          <p:cNvSpPr>
            <a:spLocks noGrp="1"/>
          </p:cNvSpPr>
          <p:nvPr>
            <p:ph idx="1"/>
          </p:nvPr>
        </p:nvSpPr>
        <p:spPr>
          <a:xfrm>
            <a:off x="838200" y="2181497"/>
            <a:ext cx="10515600" cy="3995466"/>
          </a:xfrm>
        </p:spPr>
        <p:txBody>
          <a:bodyPr/>
          <a:lstStyle/>
          <a:p>
            <a:pPr marL="0" indent="0">
              <a:buNone/>
            </a:pPr>
            <a:r>
              <a:rPr lang="ru-RU" dirty="0" err="1"/>
              <a:t>function</a:t>
            </a:r>
            <a:r>
              <a:rPr lang="ru-RU" dirty="0"/>
              <a:t> </a:t>
            </a:r>
            <a:r>
              <a:rPr lang="ru-RU" dirty="0" err="1"/>
              <a:t>testMath</a:t>
            </a:r>
            <a:r>
              <a:rPr lang="ru-RU" dirty="0"/>
              <a:t>(a) {</a:t>
            </a:r>
          </a:p>
          <a:p>
            <a:pPr marL="0" indent="0">
              <a:buNone/>
            </a:pPr>
            <a:r>
              <a:rPr lang="ru-RU" dirty="0"/>
              <a:t>    // Тут нужно написать решение</a:t>
            </a:r>
          </a:p>
          <a:p>
            <a:pPr marL="0" indent="0">
              <a:buNone/>
            </a:pPr>
            <a:r>
              <a:rPr lang="ru-RU" dirty="0"/>
              <a:t>}</a:t>
            </a:r>
          </a:p>
          <a:p>
            <a:endParaRPr lang="ru-RU" dirty="0"/>
          </a:p>
        </p:txBody>
      </p:sp>
    </p:spTree>
    <p:extLst>
      <p:ext uri="{BB962C8B-B14F-4D97-AF65-F5344CB8AC3E}">
        <p14:creationId xmlns:p14="http://schemas.microsoft.com/office/powerpoint/2010/main" val="27257847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a:t>
            </a:r>
          </a:p>
          <a:p>
            <a:pPr marL="0" indent="0">
              <a:buNone/>
            </a:pPr>
            <a:r>
              <a:rPr lang="en-US" dirty="0" smtClean="0"/>
              <a:t>return </a:t>
            </a:r>
            <a:r>
              <a:rPr lang="en-US" dirty="0" err="1"/>
              <a:t>Math.sin</a:t>
            </a:r>
            <a:r>
              <a:rPr lang="en-US" dirty="0"/>
              <a:t>((a*</a:t>
            </a:r>
            <a:r>
              <a:rPr lang="en-US" dirty="0" err="1"/>
              <a:t>Math.PI</a:t>
            </a:r>
            <a:r>
              <a:rPr lang="en-US" dirty="0"/>
              <a:t>)/180);</a:t>
            </a:r>
          </a:p>
          <a:p>
            <a:pPr marL="0" indent="0">
              <a:buNone/>
            </a:pPr>
            <a:r>
              <a:rPr lang="en-US" dirty="0"/>
              <a:t>}</a:t>
            </a:r>
          </a:p>
          <a:p>
            <a:endParaRPr lang="ru-RU" dirty="0"/>
          </a:p>
        </p:txBody>
      </p:sp>
    </p:spTree>
    <p:extLst>
      <p:ext uri="{BB962C8B-B14F-4D97-AF65-F5344CB8AC3E}">
        <p14:creationId xmlns:p14="http://schemas.microsoft.com/office/powerpoint/2010/main" val="111140699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solidFill>
                  <a:srgbClr val="0070C0"/>
                </a:solidFill>
              </a:rPr>
              <a:t>А тут вам нужно вычислить и вернуть из функции площадь треугольника. Передаваемые в функцию аргументы "a" и "b" - это длины сторон, а "c" - это угол между ними в градусах.</a:t>
            </a:r>
          </a:p>
        </p:txBody>
      </p:sp>
      <p:sp>
        <p:nvSpPr>
          <p:cNvPr id="3" name="Объект 2"/>
          <p:cNvSpPr>
            <a:spLocks noGrp="1"/>
          </p:cNvSpPr>
          <p:nvPr>
            <p:ph idx="1"/>
          </p:nvPr>
        </p:nvSpPr>
        <p:spPr>
          <a:xfrm>
            <a:off x="838200" y="2028825"/>
            <a:ext cx="10515600" cy="4351338"/>
          </a:xfrm>
        </p:spPr>
        <p:txBody>
          <a:bodyPr/>
          <a:lstStyle/>
          <a:p>
            <a:pPr marL="0" indent="0">
              <a:buNone/>
            </a:pPr>
            <a:r>
              <a:rPr lang="ru-RU" dirty="0" err="1"/>
              <a:t>function</a:t>
            </a:r>
            <a:r>
              <a:rPr lang="ru-RU" dirty="0"/>
              <a:t> </a:t>
            </a:r>
            <a:r>
              <a:rPr lang="ru-RU" dirty="0" err="1"/>
              <a:t>testMath</a:t>
            </a:r>
            <a:r>
              <a:rPr lang="ru-RU" dirty="0"/>
              <a:t>(a, b, c)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139769216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b, c) {</a:t>
            </a:r>
          </a:p>
          <a:p>
            <a:pPr marL="0" indent="0">
              <a:buNone/>
            </a:pPr>
            <a:r>
              <a:rPr lang="en-US" dirty="0" smtClean="0"/>
              <a:t>return </a:t>
            </a:r>
            <a:r>
              <a:rPr lang="en-US" dirty="0"/>
              <a:t>0.5*a*b*(</a:t>
            </a:r>
            <a:r>
              <a:rPr lang="en-US" dirty="0" err="1"/>
              <a:t>Math.sin</a:t>
            </a:r>
            <a:r>
              <a:rPr lang="en-US" dirty="0"/>
              <a:t>((c*</a:t>
            </a:r>
            <a:r>
              <a:rPr lang="en-US" dirty="0" err="1"/>
              <a:t>Math.PI</a:t>
            </a:r>
            <a:r>
              <a:rPr lang="en-US" dirty="0"/>
              <a:t>)/180));</a:t>
            </a:r>
          </a:p>
          <a:p>
            <a:pPr marL="0" indent="0">
              <a:buNone/>
            </a:pPr>
            <a:r>
              <a:rPr lang="en-US" dirty="0"/>
              <a:t>}</a:t>
            </a:r>
            <a:endParaRPr lang="ru-RU" dirty="0"/>
          </a:p>
        </p:txBody>
      </p:sp>
    </p:spTree>
    <p:extLst>
      <p:ext uri="{BB962C8B-B14F-4D97-AF65-F5344CB8AC3E}">
        <p14:creationId xmlns:p14="http://schemas.microsoft.com/office/powerpoint/2010/main" val="55611905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4300"/>
            <a:ext cx="10515600" cy="6062663"/>
          </a:xfrm>
        </p:spPr>
        <p:txBody>
          <a:bodyPr>
            <a:normAutofit fontScale="92500" lnSpcReduction="10000"/>
          </a:bodyPr>
          <a:lstStyle/>
          <a:p>
            <a:pPr marL="0" indent="0">
              <a:buNone/>
            </a:pPr>
            <a:r>
              <a:rPr lang="ru-RU" dirty="0"/>
              <a:t>Функции преобразования и сравнения:</a:t>
            </a:r>
          </a:p>
          <a:p>
            <a:pPr marL="0" indent="0">
              <a:buNone/>
            </a:pPr>
            <a:r>
              <a:rPr lang="ru-RU" dirty="0" err="1"/>
              <a:t>Math.min</a:t>
            </a:r>
            <a:r>
              <a:rPr lang="ru-RU" dirty="0"/>
              <a:t> ([Значение1[,значение2[, ...]]]) - возвращает минимальное значение из аргументов.</a:t>
            </a:r>
          </a:p>
          <a:p>
            <a:pPr marL="0" indent="0">
              <a:buNone/>
            </a:pPr>
            <a:r>
              <a:rPr lang="ru-RU" dirty="0" err="1"/>
              <a:t>Math.max</a:t>
            </a:r>
            <a:r>
              <a:rPr lang="ru-RU" dirty="0"/>
              <a:t> ([Значение1[,значение2[, ...]]]) - возвращает максимальное значение из аргументов.  </a:t>
            </a:r>
          </a:p>
          <a:p>
            <a:pPr marL="0" indent="0">
              <a:buNone/>
            </a:pPr>
            <a:r>
              <a:rPr lang="ru-RU" dirty="0" err="1"/>
              <a:t>Math.floor</a:t>
            </a:r>
            <a:r>
              <a:rPr lang="ru-RU" dirty="0"/>
              <a:t> (x) - округление до ближайшего целого в меньшую сторону</a:t>
            </a:r>
          </a:p>
          <a:p>
            <a:pPr marL="0" indent="0">
              <a:buNone/>
            </a:pPr>
            <a:r>
              <a:rPr lang="ru-RU" dirty="0" err="1"/>
              <a:t>Math.ceil</a:t>
            </a:r>
            <a:r>
              <a:rPr lang="ru-RU" dirty="0"/>
              <a:t> (x) - округление до ближайшего целого в большую сторону </a:t>
            </a:r>
          </a:p>
          <a:p>
            <a:pPr marL="0" indent="0">
              <a:buNone/>
            </a:pPr>
            <a:r>
              <a:rPr lang="ru-RU" dirty="0" err="1"/>
              <a:t>Math.abs</a:t>
            </a:r>
            <a:r>
              <a:rPr lang="ru-RU" dirty="0"/>
              <a:t>(x) - возвращает абсолютное значение числа, его еще называют "модуль"</a:t>
            </a:r>
          </a:p>
          <a:p>
            <a:pPr marL="0" indent="0">
              <a:buNone/>
            </a:pPr>
            <a:r>
              <a:rPr lang="ru-RU" dirty="0" err="1"/>
              <a:t>Math.round</a:t>
            </a:r>
            <a:r>
              <a:rPr lang="ru-RU" dirty="0"/>
              <a:t>(x) - округляет число по правилам математики</a:t>
            </a:r>
          </a:p>
          <a:p>
            <a:pPr marL="0" indent="0">
              <a:buNone/>
            </a:pPr>
            <a:r>
              <a:rPr lang="ru-RU" dirty="0"/>
              <a:t>Обратите внимание, запись аргументов в квадратных скобках означает, что аргументы - необязательные. Это означает, что запись </a:t>
            </a:r>
            <a:r>
              <a:rPr lang="ru-RU" dirty="0" err="1"/>
              <a:t>Math.min</a:t>
            </a:r>
            <a:r>
              <a:rPr lang="ru-RU" dirty="0"/>
              <a:t>([Значение1[,значение2[, ...]]]). Может использоваться как </a:t>
            </a:r>
            <a:r>
              <a:rPr lang="ru-RU" dirty="0" err="1"/>
              <a:t>Math.min</a:t>
            </a:r>
            <a:r>
              <a:rPr lang="ru-RU" dirty="0"/>
              <a:t>() или </a:t>
            </a:r>
            <a:r>
              <a:rPr lang="ru-RU" dirty="0" err="1"/>
              <a:t>Math.min</a:t>
            </a:r>
            <a:r>
              <a:rPr lang="ru-RU" dirty="0"/>
              <a:t>(Значение1), или </a:t>
            </a:r>
            <a:r>
              <a:rPr lang="ru-RU" dirty="0" err="1"/>
              <a:t>Math.min</a:t>
            </a:r>
            <a:r>
              <a:rPr lang="ru-RU" dirty="0"/>
              <a:t>(Значение1, значение2) и т.п. </a:t>
            </a:r>
          </a:p>
        </p:txBody>
      </p:sp>
    </p:spTree>
    <p:extLst>
      <p:ext uri="{BB962C8B-B14F-4D97-AF65-F5344CB8AC3E}">
        <p14:creationId xmlns:p14="http://schemas.microsoft.com/office/powerpoint/2010/main" val="275978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5500" y="1101725"/>
            <a:ext cx="10515600" cy="4351338"/>
          </a:xfrm>
        </p:spPr>
        <p:txBody>
          <a:bodyPr>
            <a:normAutofit fontScale="85000" lnSpcReduction="20000"/>
          </a:bodyPr>
          <a:lstStyle/>
          <a:p>
            <a:pPr marL="0" indent="0">
              <a:buNone/>
            </a:pPr>
            <a:r>
              <a:rPr lang="ru-RU" dirty="0"/>
              <a:t>Для именования переменных </a:t>
            </a:r>
            <a:r>
              <a:rPr lang="ru-RU" dirty="0" err="1"/>
              <a:t>JavaScript</a:t>
            </a:r>
            <a:r>
              <a:rPr lang="ru-RU" dirty="0"/>
              <a:t> существует набор правил: </a:t>
            </a:r>
          </a:p>
          <a:p>
            <a:endParaRPr lang="ru-RU" dirty="0"/>
          </a:p>
          <a:p>
            <a:pPr marL="0" indent="0">
              <a:buNone/>
            </a:pPr>
            <a:r>
              <a:rPr lang="ru-RU" dirty="0"/>
              <a:t>Имена переменных чувствительны к регистру (y и Y это две разных переменных)</a:t>
            </a:r>
          </a:p>
          <a:p>
            <a:pPr marL="0" indent="0">
              <a:buNone/>
            </a:pPr>
            <a:r>
              <a:rPr lang="ru-RU" dirty="0"/>
              <a:t>Имена переменных должны начинаться с буквы или символов "$" и "_"</a:t>
            </a:r>
          </a:p>
          <a:p>
            <a:pPr marL="0" indent="0">
              <a:buNone/>
            </a:pPr>
            <a:r>
              <a:rPr lang="ru-RU" dirty="0"/>
              <a:t>Имя переменной может состоять из любых цифр и букв латинского алфавита, а </a:t>
            </a:r>
            <a:r>
              <a:rPr lang="ru-RU" dirty="0" smtClean="0"/>
              <a:t>также символов </a:t>
            </a:r>
            <a:r>
              <a:rPr lang="ru-RU" dirty="0"/>
              <a:t>"$" и </a:t>
            </a:r>
            <a:r>
              <a:rPr lang="ru-RU" dirty="0" smtClean="0"/>
              <a:t>"_"</a:t>
            </a:r>
          </a:p>
          <a:p>
            <a:pPr marL="0" indent="0">
              <a:buNone/>
            </a:pPr>
            <a:r>
              <a:rPr lang="ru-RU" dirty="0" smtClean="0"/>
              <a:t>В качестве имени переменной нельзя использовать зарезервированные и ключевые слова</a:t>
            </a:r>
          </a:p>
          <a:p>
            <a:pPr marL="0" indent="0">
              <a:buNone/>
            </a:pPr>
            <a:r>
              <a:rPr lang="ru-RU" dirty="0" smtClean="0"/>
              <a:t>Ключевые </a:t>
            </a:r>
            <a:r>
              <a:rPr lang="ru-RU" dirty="0"/>
              <a:t>слова </a:t>
            </a:r>
            <a:r>
              <a:rPr lang="ru-RU" dirty="0" err="1"/>
              <a:t>JavaScript</a:t>
            </a:r>
            <a:r>
              <a:rPr lang="ru-RU" dirty="0"/>
              <a:t> : </a:t>
            </a:r>
          </a:p>
          <a:p>
            <a:pPr marL="0" indent="0">
              <a:buNone/>
            </a:pPr>
            <a:r>
              <a:rPr lang="ru-RU" dirty="0" err="1" smtClean="0">
                <a:solidFill>
                  <a:schemeClr val="accent6"/>
                </a:solidFill>
              </a:rPr>
              <a:t>break</a:t>
            </a:r>
            <a:r>
              <a:rPr lang="ru-RU" dirty="0">
                <a:solidFill>
                  <a:schemeClr val="accent6"/>
                </a:solidFill>
              </a:rPr>
              <a:t>, </a:t>
            </a:r>
            <a:r>
              <a:rPr lang="ru-RU" dirty="0" err="1">
                <a:solidFill>
                  <a:schemeClr val="accent6"/>
                </a:solidFill>
              </a:rPr>
              <a:t>delete</a:t>
            </a:r>
            <a:r>
              <a:rPr lang="ru-RU" dirty="0">
                <a:solidFill>
                  <a:schemeClr val="accent6"/>
                </a:solidFill>
              </a:rPr>
              <a:t>, </a:t>
            </a:r>
            <a:r>
              <a:rPr lang="ru-RU" dirty="0" err="1">
                <a:solidFill>
                  <a:schemeClr val="accent6"/>
                </a:solidFill>
              </a:rPr>
              <a:t>function</a:t>
            </a:r>
            <a:r>
              <a:rPr lang="ru-RU" dirty="0"/>
              <a:t>, </a:t>
            </a:r>
            <a:r>
              <a:rPr lang="ru-RU" dirty="0" err="1">
                <a:solidFill>
                  <a:srgbClr val="0070C0"/>
                </a:solidFill>
              </a:rPr>
              <a:t>return</a:t>
            </a:r>
            <a:r>
              <a:rPr lang="ru-RU" dirty="0">
                <a:solidFill>
                  <a:srgbClr val="0070C0"/>
                </a:solidFill>
              </a:rPr>
              <a:t>, </a:t>
            </a:r>
            <a:r>
              <a:rPr lang="ru-RU" dirty="0" err="1">
                <a:solidFill>
                  <a:srgbClr val="0070C0"/>
                </a:solidFill>
              </a:rPr>
              <a:t>typeof</a:t>
            </a:r>
            <a:r>
              <a:rPr lang="ru-RU" dirty="0">
                <a:solidFill>
                  <a:srgbClr val="0070C0"/>
                </a:solidFill>
              </a:rPr>
              <a:t>, </a:t>
            </a:r>
            <a:r>
              <a:rPr lang="ru-RU" dirty="0" err="1">
                <a:solidFill>
                  <a:srgbClr val="0070C0"/>
                </a:solidFill>
              </a:rPr>
              <a:t>case</a:t>
            </a:r>
            <a:r>
              <a:rPr lang="ru-RU" dirty="0">
                <a:solidFill>
                  <a:srgbClr val="0070C0"/>
                </a:solidFill>
              </a:rPr>
              <a:t>, </a:t>
            </a:r>
            <a:r>
              <a:rPr lang="ru-RU" dirty="0" err="1">
                <a:solidFill>
                  <a:srgbClr val="0070C0"/>
                </a:solidFill>
              </a:rPr>
              <a:t>do</a:t>
            </a:r>
            <a:r>
              <a:rPr lang="ru-RU" dirty="0">
                <a:solidFill>
                  <a:srgbClr val="0070C0"/>
                </a:solidFill>
              </a:rPr>
              <a:t>, </a:t>
            </a:r>
            <a:r>
              <a:rPr lang="ru-RU" dirty="0" err="1">
                <a:solidFill>
                  <a:srgbClr val="0070C0"/>
                </a:solidFill>
              </a:rPr>
              <a:t>if</a:t>
            </a:r>
            <a:r>
              <a:rPr lang="ru-RU" dirty="0">
                <a:solidFill>
                  <a:srgbClr val="0070C0"/>
                </a:solidFill>
              </a:rPr>
              <a:t>, </a:t>
            </a:r>
            <a:r>
              <a:rPr lang="ru-RU" dirty="0" err="1">
                <a:solidFill>
                  <a:srgbClr val="0070C0"/>
                </a:solidFill>
              </a:rPr>
              <a:t>switch</a:t>
            </a:r>
            <a:r>
              <a:rPr lang="ru-RU" dirty="0">
                <a:solidFill>
                  <a:srgbClr val="0070C0"/>
                </a:solidFill>
              </a:rPr>
              <a:t>, </a:t>
            </a:r>
            <a:r>
              <a:rPr lang="ru-RU" dirty="0" err="1">
                <a:solidFill>
                  <a:srgbClr val="0070C0"/>
                </a:solidFill>
              </a:rPr>
              <a:t>var</a:t>
            </a:r>
            <a:r>
              <a:rPr lang="ru-RU" dirty="0">
                <a:solidFill>
                  <a:srgbClr val="0070C0"/>
                </a:solidFill>
              </a:rPr>
              <a:t>, </a:t>
            </a:r>
            <a:r>
              <a:rPr lang="ru-RU" dirty="0" err="1">
                <a:solidFill>
                  <a:srgbClr val="0070C0"/>
                </a:solidFill>
              </a:rPr>
              <a:t>catch</a:t>
            </a:r>
            <a:r>
              <a:rPr lang="ru-RU" dirty="0">
                <a:solidFill>
                  <a:srgbClr val="0070C0"/>
                </a:solidFill>
              </a:rPr>
              <a:t>, </a:t>
            </a:r>
            <a:r>
              <a:rPr lang="ru-RU" dirty="0" err="1">
                <a:solidFill>
                  <a:srgbClr val="0070C0"/>
                </a:solidFill>
              </a:rPr>
              <a:t>else</a:t>
            </a:r>
            <a:r>
              <a:rPr lang="ru-RU" dirty="0">
                <a:solidFill>
                  <a:srgbClr val="0070C0"/>
                </a:solidFill>
              </a:rPr>
              <a:t>, </a:t>
            </a:r>
            <a:r>
              <a:rPr lang="ru-RU" dirty="0" err="1">
                <a:solidFill>
                  <a:srgbClr val="0070C0"/>
                </a:solidFill>
              </a:rPr>
              <a:t>in</a:t>
            </a:r>
            <a:r>
              <a:rPr lang="ru-RU" dirty="0">
                <a:solidFill>
                  <a:srgbClr val="0070C0"/>
                </a:solidFill>
              </a:rPr>
              <a:t>, </a:t>
            </a:r>
            <a:r>
              <a:rPr lang="ru-RU" dirty="0" err="1">
                <a:solidFill>
                  <a:srgbClr val="0070C0"/>
                </a:solidFill>
              </a:rPr>
              <a:t>this</a:t>
            </a:r>
            <a:r>
              <a:rPr lang="ru-RU" dirty="0">
                <a:solidFill>
                  <a:srgbClr val="0070C0"/>
                </a:solidFill>
              </a:rPr>
              <a:t>, </a:t>
            </a:r>
            <a:r>
              <a:rPr lang="ru-RU" dirty="0" err="1">
                <a:solidFill>
                  <a:srgbClr val="0070C0"/>
                </a:solidFill>
              </a:rPr>
              <a:t>void</a:t>
            </a:r>
            <a:r>
              <a:rPr lang="ru-RU" dirty="0">
                <a:solidFill>
                  <a:srgbClr val="0070C0"/>
                </a:solidFill>
              </a:rPr>
              <a:t>, </a:t>
            </a:r>
            <a:r>
              <a:rPr lang="ru-RU" dirty="0" err="1">
                <a:solidFill>
                  <a:srgbClr val="0070C0"/>
                </a:solidFill>
              </a:rPr>
              <a:t>continue</a:t>
            </a:r>
            <a:r>
              <a:rPr lang="ru-RU" dirty="0">
                <a:solidFill>
                  <a:srgbClr val="0070C0"/>
                </a:solidFill>
              </a:rPr>
              <a:t>, </a:t>
            </a:r>
            <a:r>
              <a:rPr lang="ru-RU" dirty="0" err="1">
                <a:solidFill>
                  <a:srgbClr val="0070C0"/>
                </a:solidFill>
              </a:rPr>
              <a:t>false</a:t>
            </a:r>
            <a:r>
              <a:rPr lang="ru-RU" dirty="0">
                <a:solidFill>
                  <a:srgbClr val="0070C0"/>
                </a:solidFill>
              </a:rPr>
              <a:t>, </a:t>
            </a:r>
            <a:r>
              <a:rPr lang="ru-RU" dirty="0" err="1">
                <a:solidFill>
                  <a:srgbClr val="0070C0"/>
                </a:solidFill>
              </a:rPr>
              <a:t>instanceof</a:t>
            </a:r>
            <a:r>
              <a:rPr lang="ru-RU" dirty="0">
                <a:solidFill>
                  <a:srgbClr val="0070C0"/>
                </a:solidFill>
              </a:rPr>
              <a:t>, </a:t>
            </a:r>
            <a:r>
              <a:rPr lang="ru-RU" dirty="0" err="1">
                <a:solidFill>
                  <a:srgbClr val="0070C0"/>
                </a:solidFill>
              </a:rPr>
              <a:t>throw</a:t>
            </a:r>
            <a:r>
              <a:rPr lang="ru-RU" dirty="0">
                <a:solidFill>
                  <a:srgbClr val="0070C0"/>
                </a:solidFill>
              </a:rPr>
              <a:t>, </a:t>
            </a:r>
            <a:r>
              <a:rPr lang="ru-RU" dirty="0" err="1">
                <a:solidFill>
                  <a:srgbClr val="0070C0"/>
                </a:solidFill>
              </a:rPr>
              <a:t>while</a:t>
            </a:r>
            <a:r>
              <a:rPr lang="ru-RU" dirty="0">
                <a:solidFill>
                  <a:srgbClr val="0070C0"/>
                </a:solidFill>
              </a:rPr>
              <a:t>, </a:t>
            </a:r>
            <a:r>
              <a:rPr lang="ru-RU" dirty="0" err="1">
                <a:solidFill>
                  <a:srgbClr val="0070C0"/>
                </a:solidFill>
              </a:rPr>
              <a:t>debugger</a:t>
            </a:r>
            <a:r>
              <a:rPr lang="ru-RU" dirty="0">
                <a:solidFill>
                  <a:srgbClr val="0070C0"/>
                </a:solidFill>
              </a:rPr>
              <a:t>, </a:t>
            </a:r>
            <a:r>
              <a:rPr lang="ru-RU" dirty="0" err="1">
                <a:solidFill>
                  <a:srgbClr val="0070C0"/>
                </a:solidFill>
              </a:rPr>
              <a:t>finally</a:t>
            </a:r>
            <a:r>
              <a:rPr lang="ru-RU" dirty="0">
                <a:solidFill>
                  <a:srgbClr val="0070C0"/>
                </a:solidFill>
              </a:rPr>
              <a:t>, </a:t>
            </a:r>
            <a:r>
              <a:rPr lang="ru-RU" dirty="0" err="1">
                <a:solidFill>
                  <a:srgbClr val="0070C0"/>
                </a:solidFill>
              </a:rPr>
              <a:t>new</a:t>
            </a:r>
            <a:r>
              <a:rPr lang="ru-RU" dirty="0">
                <a:solidFill>
                  <a:srgbClr val="0070C0"/>
                </a:solidFill>
              </a:rPr>
              <a:t>, </a:t>
            </a:r>
            <a:r>
              <a:rPr lang="ru-RU" dirty="0" err="1">
                <a:solidFill>
                  <a:srgbClr val="0070C0"/>
                </a:solidFill>
              </a:rPr>
              <a:t>true</a:t>
            </a:r>
            <a:r>
              <a:rPr lang="ru-RU" dirty="0">
                <a:solidFill>
                  <a:srgbClr val="0070C0"/>
                </a:solidFill>
              </a:rPr>
              <a:t>, </a:t>
            </a:r>
            <a:r>
              <a:rPr lang="ru-RU" dirty="0" err="1">
                <a:solidFill>
                  <a:srgbClr val="0070C0"/>
                </a:solidFill>
              </a:rPr>
              <a:t>with</a:t>
            </a:r>
            <a:r>
              <a:rPr lang="ru-RU" dirty="0">
                <a:solidFill>
                  <a:srgbClr val="0070C0"/>
                </a:solidFill>
              </a:rPr>
              <a:t>, </a:t>
            </a:r>
            <a:r>
              <a:rPr lang="ru-RU" dirty="0" err="1">
                <a:solidFill>
                  <a:srgbClr val="0070C0"/>
                </a:solidFill>
              </a:rPr>
              <a:t>default</a:t>
            </a:r>
            <a:r>
              <a:rPr lang="ru-RU" dirty="0">
                <a:solidFill>
                  <a:srgbClr val="0070C0"/>
                </a:solidFill>
              </a:rPr>
              <a:t>, </a:t>
            </a:r>
            <a:r>
              <a:rPr lang="ru-RU" dirty="0" err="1">
                <a:solidFill>
                  <a:srgbClr val="0070C0"/>
                </a:solidFill>
              </a:rPr>
              <a:t>for</a:t>
            </a:r>
            <a:r>
              <a:rPr lang="ru-RU" dirty="0">
                <a:solidFill>
                  <a:srgbClr val="0070C0"/>
                </a:solidFill>
              </a:rPr>
              <a:t>, </a:t>
            </a:r>
            <a:r>
              <a:rPr lang="ru-RU" dirty="0" err="1">
                <a:solidFill>
                  <a:srgbClr val="0070C0"/>
                </a:solidFill>
              </a:rPr>
              <a:t>null</a:t>
            </a:r>
            <a:r>
              <a:rPr lang="ru-RU" dirty="0">
                <a:solidFill>
                  <a:srgbClr val="0070C0"/>
                </a:solidFill>
              </a:rPr>
              <a:t>, </a:t>
            </a:r>
            <a:r>
              <a:rPr lang="ru-RU" dirty="0" err="1">
                <a:solidFill>
                  <a:srgbClr val="0070C0"/>
                </a:solidFill>
              </a:rPr>
              <a:t>try</a:t>
            </a:r>
            <a:endParaRPr lang="ru-RU" dirty="0">
              <a:solidFill>
                <a:srgbClr val="0070C0"/>
              </a:solidFill>
            </a:endParaRPr>
          </a:p>
        </p:txBody>
      </p:sp>
    </p:spTree>
    <p:extLst>
      <p:ext uri="{BB962C8B-B14F-4D97-AF65-F5344CB8AC3E}">
        <p14:creationId xmlns:p14="http://schemas.microsoft.com/office/powerpoint/2010/main" val="288840409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857375"/>
          </a:xfrm>
        </p:spPr>
        <p:txBody>
          <a:bodyPr>
            <a:noAutofit/>
          </a:bodyPr>
          <a:lstStyle/>
          <a:p>
            <a:r>
              <a:rPr lang="ru-RU" sz="3200" dirty="0" smtClean="0">
                <a:solidFill>
                  <a:srgbClr val="0070C0"/>
                </a:solidFill>
              </a:rPr>
              <a:t>В этом задании в нашу функцию передаются 4 числа. Вам необходимо вычислить результат деления большего из этих чисел на меньшее, и округлив до ближайшего меньшего целого вернуть из функции.</a:t>
            </a:r>
            <a:endParaRPr lang="ru-RU" sz="3200" dirty="0">
              <a:solidFill>
                <a:srgbClr val="0070C0"/>
              </a:solidFill>
            </a:endParaRPr>
          </a:p>
        </p:txBody>
      </p:sp>
      <p:sp>
        <p:nvSpPr>
          <p:cNvPr id="3" name="Объект 2"/>
          <p:cNvSpPr>
            <a:spLocks noGrp="1"/>
          </p:cNvSpPr>
          <p:nvPr>
            <p:ph idx="1"/>
          </p:nvPr>
        </p:nvSpPr>
        <p:spPr>
          <a:xfrm>
            <a:off x="838200" y="2501899"/>
            <a:ext cx="10515600" cy="3675063"/>
          </a:xfrm>
        </p:spPr>
        <p:txBody>
          <a:bodyPr/>
          <a:lstStyle/>
          <a:p>
            <a:pPr marL="0" indent="0">
              <a:buNone/>
            </a:pPr>
            <a:r>
              <a:rPr lang="ru-RU" dirty="0" err="1"/>
              <a:t>function</a:t>
            </a:r>
            <a:r>
              <a:rPr lang="ru-RU" dirty="0"/>
              <a:t> </a:t>
            </a:r>
            <a:r>
              <a:rPr lang="ru-RU" dirty="0" err="1"/>
              <a:t>testMath</a:t>
            </a:r>
            <a:r>
              <a:rPr lang="ru-RU" dirty="0"/>
              <a:t>(a, b, c, d) {</a:t>
            </a:r>
          </a:p>
          <a:p>
            <a:pPr marL="0" indent="0">
              <a:buNone/>
            </a:pPr>
            <a:r>
              <a:rPr lang="ru-RU" dirty="0"/>
              <a:t>    // Тут нужно написать решение</a:t>
            </a:r>
          </a:p>
          <a:p>
            <a:pPr marL="0" indent="0">
              <a:buNone/>
            </a:pPr>
            <a:r>
              <a:rPr lang="ru-RU" dirty="0"/>
              <a:t>}</a:t>
            </a:r>
          </a:p>
          <a:p>
            <a:endParaRPr lang="ru-RU" dirty="0"/>
          </a:p>
          <a:p>
            <a:endParaRPr lang="ru-RU" dirty="0"/>
          </a:p>
          <a:p>
            <a:endParaRPr lang="ru-RU" dirty="0"/>
          </a:p>
        </p:txBody>
      </p:sp>
    </p:spTree>
    <p:extLst>
      <p:ext uri="{BB962C8B-B14F-4D97-AF65-F5344CB8AC3E}">
        <p14:creationId xmlns:p14="http://schemas.microsoft.com/office/powerpoint/2010/main" val="130384832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b, c, d) {</a:t>
            </a:r>
          </a:p>
          <a:p>
            <a:pPr marL="0" indent="0">
              <a:buNone/>
            </a:pPr>
            <a:r>
              <a:rPr lang="en-US" dirty="0"/>
              <a:t>return </a:t>
            </a:r>
            <a:r>
              <a:rPr lang="en-US" dirty="0" err="1"/>
              <a:t>Math.floor</a:t>
            </a:r>
            <a:r>
              <a:rPr lang="en-US" dirty="0"/>
              <a:t>(</a:t>
            </a:r>
            <a:r>
              <a:rPr lang="en-US" dirty="0" err="1"/>
              <a:t>Math.max</a:t>
            </a:r>
            <a:r>
              <a:rPr lang="en-US" dirty="0"/>
              <a:t>(</a:t>
            </a:r>
            <a:r>
              <a:rPr lang="en-US" dirty="0" err="1"/>
              <a:t>a,b,c,d</a:t>
            </a:r>
            <a:r>
              <a:rPr lang="en-US" dirty="0"/>
              <a:t>)/</a:t>
            </a:r>
            <a:r>
              <a:rPr lang="en-US" dirty="0" err="1"/>
              <a:t>Math.min</a:t>
            </a:r>
            <a:r>
              <a:rPr lang="en-US" dirty="0"/>
              <a:t>(</a:t>
            </a:r>
            <a:r>
              <a:rPr lang="en-US" dirty="0" err="1"/>
              <a:t>a,b,c,d</a:t>
            </a:r>
            <a:r>
              <a:rPr lang="en-US" dirty="0"/>
              <a:t>));</a:t>
            </a:r>
          </a:p>
          <a:p>
            <a:pPr marL="0" indent="0">
              <a:buNone/>
            </a:pPr>
            <a:r>
              <a:rPr lang="en-US" dirty="0"/>
              <a:t>}</a:t>
            </a:r>
          </a:p>
          <a:p>
            <a:endParaRPr lang="ru-RU" dirty="0"/>
          </a:p>
        </p:txBody>
      </p:sp>
    </p:spTree>
    <p:extLst>
      <p:ext uri="{BB962C8B-B14F-4D97-AF65-F5344CB8AC3E}">
        <p14:creationId xmlns:p14="http://schemas.microsoft.com/office/powerpoint/2010/main" val="364103885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96900"/>
            <a:ext cx="10515600" cy="5580063"/>
          </a:xfrm>
        </p:spPr>
        <p:txBody>
          <a:bodyPr>
            <a:normAutofit/>
          </a:bodyPr>
          <a:lstStyle/>
          <a:p>
            <a:pPr marL="0" indent="0">
              <a:buNone/>
            </a:pPr>
            <a:r>
              <a:rPr lang="ru-RU" b="1" dirty="0"/>
              <a:t>Функции вычисления, </a:t>
            </a:r>
            <a:r>
              <a:rPr lang="ru-RU" dirty="0"/>
              <a:t>(почему бы не назвать эту группу именно так)</a:t>
            </a:r>
            <a:r>
              <a:rPr lang="ru-RU" b="1" dirty="0"/>
              <a:t>:</a:t>
            </a:r>
            <a:endParaRPr lang="ru-RU" dirty="0"/>
          </a:p>
          <a:p>
            <a:pPr marL="0" indent="0">
              <a:buNone/>
            </a:pPr>
            <a:r>
              <a:rPr lang="ru-RU" b="1" dirty="0" err="1"/>
              <a:t>Math.sqrt</a:t>
            </a:r>
            <a:r>
              <a:rPr lang="ru-RU" b="1" dirty="0"/>
              <a:t>(x)</a:t>
            </a:r>
            <a:r>
              <a:rPr lang="ru-RU" dirty="0"/>
              <a:t> - возвращает квадратный корень из аргумента</a:t>
            </a:r>
            <a:br>
              <a:rPr lang="ru-RU" dirty="0"/>
            </a:br>
            <a:r>
              <a:rPr lang="ru-RU" b="1" dirty="0" err="1"/>
              <a:t>Math.pow</a:t>
            </a:r>
            <a:r>
              <a:rPr lang="ru-RU" b="1" dirty="0"/>
              <a:t>(</a:t>
            </a:r>
            <a:r>
              <a:rPr lang="ru-RU" b="1" dirty="0" err="1"/>
              <a:t>base</a:t>
            </a:r>
            <a:r>
              <a:rPr lang="ru-RU" b="1" dirty="0"/>
              <a:t>, </a:t>
            </a:r>
            <a:r>
              <a:rPr lang="ru-RU" b="1" dirty="0" err="1"/>
              <a:t>exponent</a:t>
            </a:r>
            <a:r>
              <a:rPr lang="ru-RU" dirty="0"/>
              <a:t>) - возводит число "</a:t>
            </a:r>
            <a:r>
              <a:rPr lang="ru-RU" dirty="0" err="1"/>
              <a:t>base</a:t>
            </a:r>
            <a:r>
              <a:rPr lang="ru-RU" dirty="0"/>
              <a:t>" в степень "</a:t>
            </a:r>
            <a:r>
              <a:rPr lang="ru-RU" dirty="0" err="1"/>
              <a:t>exponent</a:t>
            </a:r>
            <a:r>
              <a:rPr lang="ru-RU" dirty="0"/>
              <a:t>"</a:t>
            </a:r>
            <a:br>
              <a:rPr lang="ru-RU" dirty="0"/>
            </a:br>
            <a:r>
              <a:rPr lang="ru-RU" b="1" dirty="0"/>
              <a:t>Math.log(x)</a:t>
            </a:r>
            <a:r>
              <a:rPr lang="ru-RU" dirty="0"/>
              <a:t> - вычисляет натуральный (по основанию е) логарифм числа</a:t>
            </a:r>
            <a:br>
              <a:rPr lang="ru-RU" dirty="0"/>
            </a:br>
            <a:r>
              <a:rPr lang="ru-RU" b="1" dirty="0" err="1"/>
              <a:t>Math.exp</a:t>
            </a:r>
            <a:r>
              <a:rPr lang="ru-RU" b="1" dirty="0"/>
              <a:t>(x</a:t>
            </a:r>
            <a:r>
              <a:rPr lang="ru-RU" dirty="0"/>
              <a:t>) - вычисляет экспоненту - значение числа е в степени аргумента "х"</a:t>
            </a:r>
            <a:br>
              <a:rPr lang="ru-RU" dirty="0"/>
            </a:br>
            <a:r>
              <a:rPr lang="ru-RU" b="1" dirty="0" err="1"/>
              <a:t>Math.random</a:t>
            </a:r>
            <a:r>
              <a:rPr lang="ru-RU" b="1" dirty="0"/>
              <a:t>()</a:t>
            </a:r>
            <a:r>
              <a:rPr lang="ru-RU" dirty="0"/>
              <a:t> - возвращает случайное число от 0 (включительно) до 1</a:t>
            </a:r>
          </a:p>
          <a:p>
            <a:endParaRPr lang="ru-RU" dirty="0"/>
          </a:p>
        </p:txBody>
      </p:sp>
    </p:spTree>
    <p:extLst>
      <p:ext uri="{BB962C8B-B14F-4D97-AF65-F5344CB8AC3E}">
        <p14:creationId xmlns:p14="http://schemas.microsoft.com/office/powerpoint/2010/main" val="339495010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задании вам необходимо выполнить возведение переменной a в степень b и возврат значения из функции.</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testMath</a:t>
            </a:r>
            <a:r>
              <a:rPr lang="ru-RU" dirty="0"/>
              <a:t>(a, b) {</a:t>
            </a:r>
          </a:p>
          <a:p>
            <a:pPr marL="0" indent="0">
              <a:buNone/>
            </a:pPr>
            <a:r>
              <a:rPr lang="ru-RU" dirty="0"/>
              <a:t>    // Тут нужно написать решение</a:t>
            </a:r>
          </a:p>
          <a:p>
            <a:pPr marL="0" indent="0">
              <a:buNone/>
            </a:pPr>
            <a:r>
              <a:rPr lang="ru-RU" dirty="0"/>
              <a:t>}</a:t>
            </a:r>
          </a:p>
          <a:p>
            <a:endParaRPr lang="ru-RU" b="1" dirty="0"/>
          </a:p>
        </p:txBody>
      </p:sp>
    </p:spTree>
    <p:extLst>
      <p:ext uri="{BB962C8B-B14F-4D97-AF65-F5344CB8AC3E}">
        <p14:creationId xmlns:p14="http://schemas.microsoft.com/office/powerpoint/2010/main" val="29848415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b) {</a:t>
            </a:r>
          </a:p>
          <a:p>
            <a:pPr marL="0" indent="0">
              <a:buNone/>
            </a:pPr>
            <a:r>
              <a:rPr lang="en-US" dirty="0"/>
              <a:t>   return </a:t>
            </a:r>
            <a:r>
              <a:rPr lang="en-US" dirty="0" err="1"/>
              <a:t>Math.pow</a:t>
            </a:r>
            <a:r>
              <a:rPr lang="en-US" dirty="0"/>
              <a:t>(</a:t>
            </a:r>
            <a:r>
              <a:rPr lang="en-US" dirty="0" err="1"/>
              <a:t>a,b</a:t>
            </a:r>
            <a:r>
              <a:rPr lang="en-US" dirty="0"/>
              <a:t>);</a:t>
            </a:r>
          </a:p>
          <a:p>
            <a:pPr marL="0" indent="0">
              <a:buNone/>
            </a:pPr>
            <a:r>
              <a:rPr lang="en-US" dirty="0"/>
              <a:t>}</a:t>
            </a:r>
            <a:endParaRPr lang="ru-RU" dirty="0"/>
          </a:p>
        </p:txBody>
      </p:sp>
    </p:spTree>
    <p:extLst>
      <p:ext uri="{BB962C8B-B14F-4D97-AF65-F5344CB8AC3E}">
        <p14:creationId xmlns:p14="http://schemas.microsoft.com/office/powerpoint/2010/main" val="109202775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3.1 Обработка ошибок</a:t>
            </a:r>
          </a:p>
        </p:txBody>
      </p:sp>
      <p:sp>
        <p:nvSpPr>
          <p:cNvPr id="3" name="Объект 2"/>
          <p:cNvSpPr>
            <a:spLocks noGrp="1"/>
          </p:cNvSpPr>
          <p:nvPr>
            <p:ph idx="1"/>
          </p:nvPr>
        </p:nvSpPr>
        <p:spPr/>
        <p:txBody>
          <a:bodyPr>
            <a:normAutofit lnSpcReduction="10000"/>
          </a:bodyPr>
          <a:lstStyle/>
          <a:p>
            <a:pPr marL="0" indent="0">
              <a:buNone/>
            </a:pPr>
            <a:r>
              <a:rPr lang="ru-RU" dirty="0"/>
              <a:t>А начнем мы изучение этой темы с понятия "</a:t>
            </a:r>
            <a:r>
              <a:rPr lang="ru-RU" b="1" dirty="0"/>
              <a:t>Исключение</a:t>
            </a:r>
            <a:r>
              <a:rPr lang="ru-RU" dirty="0"/>
              <a:t>". Рассмотрим несколько терминов:</a:t>
            </a:r>
            <a:br>
              <a:rPr lang="ru-RU" dirty="0"/>
            </a:br>
            <a:r>
              <a:rPr lang="ru-RU" b="1" dirty="0"/>
              <a:t>Исключение</a:t>
            </a:r>
            <a:r>
              <a:rPr lang="ru-RU" dirty="0"/>
              <a:t> - это некоторое событие, сигнализирующее о возникновении нештатной ситуации или </a:t>
            </a:r>
            <a:r>
              <a:rPr lang="ru-RU" dirty="0" smtClean="0"/>
              <a:t>ошибки.</a:t>
            </a:r>
            <a:br>
              <a:rPr lang="ru-RU" dirty="0" smtClean="0"/>
            </a:br>
            <a:r>
              <a:rPr lang="ru-RU" b="1" dirty="0" smtClean="0"/>
              <a:t>Возбудить</a:t>
            </a:r>
            <a:r>
              <a:rPr lang="ru-RU" b="1" dirty="0"/>
              <a:t>, (создать, бросить) исключение</a:t>
            </a:r>
            <a:r>
              <a:rPr lang="ru-RU" dirty="0"/>
              <a:t> - просигнализировать о такой ошибке или исключительной </a:t>
            </a:r>
            <a:r>
              <a:rPr lang="ru-RU" dirty="0" smtClean="0"/>
              <a:t>ситуации.</a:t>
            </a:r>
            <a:br>
              <a:rPr lang="ru-RU" dirty="0" smtClean="0"/>
            </a:br>
            <a:r>
              <a:rPr lang="ru-RU" b="1" dirty="0" smtClean="0"/>
              <a:t>Перехватить </a:t>
            </a:r>
            <a:r>
              <a:rPr lang="ru-RU" b="1" dirty="0"/>
              <a:t>исключение</a:t>
            </a:r>
            <a:r>
              <a:rPr lang="ru-RU" dirty="0"/>
              <a:t> - значит предпринять действия по обработке исключения и восстановления нормальной работоспособности </a:t>
            </a:r>
            <a:r>
              <a:rPr lang="ru-RU" dirty="0" smtClean="0"/>
              <a:t>кода.</a:t>
            </a:r>
            <a:br>
              <a:rPr lang="ru-RU" dirty="0" smtClean="0"/>
            </a:br>
            <a:r>
              <a:rPr lang="ru-RU" dirty="0" smtClean="0"/>
              <a:t>Возбуждение </a:t>
            </a:r>
            <a:r>
              <a:rPr lang="ru-RU" dirty="0"/>
              <a:t>исключения производится оператором "</a:t>
            </a:r>
            <a:r>
              <a:rPr lang="ru-RU" b="1" dirty="0" err="1"/>
              <a:t>throw</a:t>
            </a:r>
            <a:r>
              <a:rPr lang="ru-RU" dirty="0"/>
              <a:t>", перехват - командой "</a:t>
            </a:r>
            <a:r>
              <a:rPr lang="ru-RU" b="1" dirty="0" err="1"/>
              <a:t>catch</a:t>
            </a:r>
            <a:r>
              <a:rPr lang="ru-RU" dirty="0"/>
              <a:t>" (точнее связкой операторов "</a:t>
            </a:r>
            <a:r>
              <a:rPr lang="ru-RU" dirty="0" err="1"/>
              <a:t>try-catch-finally</a:t>
            </a:r>
            <a:r>
              <a:rPr lang="ru-RU" dirty="0"/>
              <a:t>").</a:t>
            </a:r>
          </a:p>
        </p:txBody>
      </p:sp>
    </p:spTree>
    <p:extLst>
      <p:ext uri="{BB962C8B-B14F-4D97-AF65-F5344CB8AC3E}">
        <p14:creationId xmlns:p14="http://schemas.microsoft.com/office/powerpoint/2010/main" val="359283643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вы считаете, исключение можно : ...</a:t>
            </a:r>
          </a:p>
        </p:txBody>
      </p:sp>
      <p:sp>
        <p:nvSpPr>
          <p:cNvPr id="3" name="Объект 2"/>
          <p:cNvSpPr>
            <a:spLocks noGrp="1"/>
          </p:cNvSpPr>
          <p:nvPr>
            <p:ph idx="1"/>
          </p:nvPr>
        </p:nvSpPr>
        <p:spPr/>
        <p:txBody>
          <a:bodyPr/>
          <a:lstStyle/>
          <a:p>
            <a:pPr marL="0" indent="0">
              <a:buNone/>
            </a:pPr>
            <a:r>
              <a:rPr lang="ru-RU" sz="2000" dirty="0" smtClean="0">
                <a:solidFill>
                  <a:schemeClr val="bg1">
                    <a:lumMod val="50000"/>
                  </a:schemeClr>
                </a:solidFill>
              </a:rPr>
              <a:t>Тест – Выберите один или несколько вариантов из списка</a:t>
            </a:r>
          </a:p>
          <a:p>
            <a:r>
              <a:rPr lang="ru-RU" dirty="0" smtClean="0"/>
              <a:t>Бросить</a:t>
            </a:r>
          </a:p>
          <a:p>
            <a:r>
              <a:rPr lang="ru-RU" dirty="0" smtClean="0"/>
              <a:t>Возбудить</a:t>
            </a:r>
          </a:p>
          <a:p>
            <a:r>
              <a:rPr lang="ru-RU" dirty="0" smtClean="0"/>
              <a:t>Создать</a:t>
            </a:r>
          </a:p>
          <a:p>
            <a:r>
              <a:rPr lang="ru-RU" dirty="0" smtClean="0"/>
              <a:t>Все перечисленные варианты</a:t>
            </a:r>
            <a:endParaRPr lang="ru-RU" dirty="0"/>
          </a:p>
        </p:txBody>
      </p:sp>
    </p:spTree>
    <p:extLst>
      <p:ext uri="{BB962C8B-B14F-4D97-AF65-F5344CB8AC3E}">
        <p14:creationId xmlns:p14="http://schemas.microsoft.com/office/powerpoint/2010/main" val="18174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45565"/>
            <a:ext cx="10515600" cy="4351338"/>
          </a:xfrm>
        </p:spPr>
        <p:txBody>
          <a:bodyPr/>
          <a:lstStyle/>
          <a:p>
            <a:pPr marL="0" indent="0">
              <a:buNone/>
            </a:pPr>
            <a:r>
              <a:rPr lang="ru-RU" dirty="0" smtClean="0"/>
              <a:t>Синтаксис оператора </a:t>
            </a:r>
            <a:r>
              <a:rPr lang="ru-RU" b="1" dirty="0" err="1" smtClean="0"/>
              <a:t>throw</a:t>
            </a:r>
            <a:r>
              <a:rPr lang="ru-RU" b="1" dirty="0" smtClean="0"/>
              <a:t> </a:t>
            </a:r>
            <a:r>
              <a:rPr lang="ru-RU" dirty="0" smtClean="0"/>
              <a:t>выглядит следующим образом:</a:t>
            </a:r>
          </a:p>
          <a:p>
            <a:endParaRPr lang="ru-RU" dirty="0" smtClean="0"/>
          </a:p>
          <a:p>
            <a:pPr marL="0" indent="0">
              <a:buNone/>
            </a:pPr>
            <a:r>
              <a:rPr lang="ru-RU" dirty="0" smtClean="0"/>
              <a:t>        </a:t>
            </a:r>
            <a:r>
              <a:rPr lang="ru-RU" dirty="0" err="1" smtClean="0">
                <a:solidFill>
                  <a:schemeClr val="accent6">
                    <a:lumMod val="50000"/>
                  </a:schemeClr>
                </a:solidFill>
              </a:rPr>
              <a:t>throw</a:t>
            </a:r>
            <a:r>
              <a:rPr lang="ru-RU" dirty="0" smtClean="0"/>
              <a:t> </a:t>
            </a:r>
            <a:r>
              <a:rPr lang="ru-RU" i="1" dirty="0" smtClean="0"/>
              <a:t>выражение</a:t>
            </a:r>
            <a:r>
              <a:rPr lang="ru-RU" dirty="0" smtClean="0"/>
              <a:t>;</a:t>
            </a:r>
          </a:p>
          <a:p>
            <a:endParaRPr lang="ru-RU" dirty="0" smtClean="0"/>
          </a:p>
          <a:p>
            <a:endParaRPr lang="ru-RU" dirty="0" smtClean="0"/>
          </a:p>
          <a:p>
            <a:pPr marL="0" indent="0">
              <a:buNone/>
            </a:pPr>
            <a:r>
              <a:rPr lang="ru-RU" dirty="0" smtClean="0"/>
              <a:t>"</a:t>
            </a:r>
            <a:r>
              <a:rPr lang="ru-RU" i="1" dirty="0" smtClean="0"/>
              <a:t>выражение</a:t>
            </a:r>
            <a:r>
              <a:rPr lang="ru-RU" dirty="0" smtClean="0"/>
              <a:t>" (или результат его вычисления) может представлять из себя практически любой тип данных: строку, число, булево значение, объект. Например число, представляющее код ошибки, строку, содержащую текст ошибки.</a:t>
            </a:r>
            <a:endParaRPr lang="ru-RU" dirty="0"/>
          </a:p>
        </p:txBody>
      </p:sp>
    </p:spTree>
    <p:extLst>
      <p:ext uri="{BB962C8B-B14F-4D97-AF65-F5344CB8AC3E}">
        <p14:creationId xmlns:p14="http://schemas.microsoft.com/office/powerpoint/2010/main" val="304885803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61060" y="385444"/>
            <a:ext cx="10515600" cy="6106795"/>
          </a:xfrm>
        </p:spPr>
        <p:txBody>
          <a:bodyPr>
            <a:normAutofit fontScale="92500" lnSpcReduction="20000"/>
          </a:bodyPr>
          <a:lstStyle/>
          <a:p>
            <a:pPr marL="0" indent="0">
              <a:buNone/>
            </a:pPr>
            <a:r>
              <a:rPr lang="ru-RU" dirty="0" smtClean="0"/>
              <a:t>Приведенный ниже пример демонстрирует проверку входного параметра в рекурсивной функции при вычислении:</a:t>
            </a:r>
            <a:br>
              <a:rPr lang="ru-RU" dirty="0" smtClean="0"/>
            </a:br>
            <a:endParaRPr lang="ru-RU" dirty="0" smtClean="0"/>
          </a:p>
          <a:p>
            <a:pPr marL="0" indent="0">
              <a:buNone/>
            </a:pPr>
            <a:r>
              <a:rPr lang="ru-RU" dirty="0" smtClean="0"/>
              <a:t>     </a:t>
            </a:r>
            <a:r>
              <a:rPr lang="en-US" dirty="0" smtClean="0"/>
              <a:t>function </a:t>
            </a:r>
            <a:r>
              <a:rPr lang="en-US" dirty="0" err="1" smtClean="0"/>
              <a:t>testFactorial</a:t>
            </a:r>
            <a:r>
              <a:rPr lang="en-US" dirty="0" smtClean="0"/>
              <a:t>(</a:t>
            </a:r>
            <a:r>
              <a:rPr lang="en-US" dirty="0" err="1" smtClean="0"/>
              <a:t>inputData</a:t>
            </a:r>
            <a:r>
              <a:rPr lang="en-US" dirty="0" smtClean="0"/>
              <a:t>) {</a:t>
            </a:r>
          </a:p>
          <a:p>
            <a:pPr marL="0" indent="0">
              <a:buNone/>
            </a:pPr>
            <a:r>
              <a:rPr lang="ru-RU" dirty="0" smtClean="0"/>
              <a:t>	</a:t>
            </a:r>
            <a:r>
              <a:rPr lang="en-US" dirty="0" smtClean="0"/>
              <a:t>if (</a:t>
            </a:r>
            <a:r>
              <a:rPr lang="en-US" dirty="0" err="1" smtClean="0"/>
              <a:t>inputData</a:t>
            </a:r>
            <a:r>
              <a:rPr lang="en-US" dirty="0" smtClean="0"/>
              <a:t> == 0) {return 1}</a:t>
            </a:r>
            <a:r>
              <a:rPr lang="ru-RU" dirty="0" smtClean="0"/>
              <a:t/>
            </a:r>
            <a:br>
              <a:rPr lang="ru-RU" dirty="0" smtClean="0"/>
            </a:br>
            <a:r>
              <a:rPr lang="ru-RU" dirty="0" smtClean="0"/>
              <a:t>	</a:t>
            </a:r>
            <a:r>
              <a:rPr lang="en-US" dirty="0" smtClean="0"/>
              <a:t>if (</a:t>
            </a:r>
            <a:r>
              <a:rPr lang="en-US" dirty="0" err="1" smtClean="0"/>
              <a:t>inputData</a:t>
            </a:r>
            <a:r>
              <a:rPr lang="en-US" dirty="0" smtClean="0"/>
              <a:t> &lt; 0)   </a:t>
            </a:r>
            <a:r>
              <a:rPr lang="ru-RU" dirty="0" smtClean="0"/>
              <a:t/>
            </a:r>
            <a:br>
              <a:rPr lang="ru-RU" dirty="0" smtClean="0"/>
            </a:br>
            <a:r>
              <a:rPr lang="en-US" dirty="0" smtClean="0"/>
              <a:t>            // </a:t>
            </a:r>
            <a:r>
              <a:rPr lang="ru-RU" dirty="0" smtClean="0"/>
              <a:t>Проверяем - положительное ли число</a:t>
            </a:r>
          </a:p>
          <a:p>
            <a:pPr marL="0" indent="0">
              <a:buNone/>
            </a:pPr>
            <a:r>
              <a:rPr lang="ru-RU" dirty="0"/>
              <a:t>	</a:t>
            </a:r>
            <a:r>
              <a:rPr lang="en-US" dirty="0" smtClean="0"/>
              <a:t>throw "</a:t>
            </a:r>
            <a:r>
              <a:rPr lang="ru-RU" dirty="0" smtClean="0"/>
              <a:t>Число не должно быть меньше нуля";    </a:t>
            </a:r>
            <a:br>
              <a:rPr lang="ru-RU" dirty="0" smtClean="0"/>
            </a:br>
            <a:r>
              <a:rPr lang="ru-RU" dirty="0" smtClean="0"/>
              <a:t>	// Если отрицательное - "бросаем" исключение</a:t>
            </a:r>
          </a:p>
          <a:p>
            <a:pPr marL="0" indent="0">
              <a:buNone/>
            </a:pPr>
            <a:r>
              <a:rPr lang="ru-RU" dirty="0" smtClean="0"/>
              <a:t>     	</a:t>
            </a:r>
            <a:r>
              <a:rPr lang="en-US" dirty="0" smtClean="0"/>
              <a:t>return (</a:t>
            </a:r>
            <a:r>
              <a:rPr lang="en-US" dirty="0" err="1" smtClean="0"/>
              <a:t>inputData</a:t>
            </a:r>
            <a:r>
              <a:rPr lang="en-US" dirty="0" smtClean="0"/>
              <a:t> - 1)?(</a:t>
            </a:r>
            <a:r>
              <a:rPr lang="en-US" dirty="0" err="1" smtClean="0"/>
              <a:t>inputData</a:t>
            </a:r>
            <a:r>
              <a:rPr lang="en-US" dirty="0" smtClean="0"/>
              <a:t> * </a:t>
            </a:r>
            <a:r>
              <a:rPr lang="en-US" dirty="0" err="1" smtClean="0"/>
              <a:t>testFactorial</a:t>
            </a:r>
            <a:r>
              <a:rPr lang="en-US" dirty="0" smtClean="0"/>
              <a:t>(</a:t>
            </a:r>
            <a:r>
              <a:rPr lang="en-US" dirty="0" err="1" smtClean="0"/>
              <a:t>inputData</a:t>
            </a:r>
            <a:r>
              <a:rPr lang="en-US" dirty="0" smtClean="0"/>
              <a:t> - </a:t>
            </a:r>
            <a:r>
              <a:rPr lang="ru-RU" dirty="0" smtClean="0"/>
              <a:t>	</a:t>
            </a:r>
            <a:r>
              <a:rPr lang="en-US" dirty="0" smtClean="0"/>
              <a:t>1)):</a:t>
            </a:r>
            <a:r>
              <a:rPr lang="en-US" dirty="0" err="1" smtClean="0"/>
              <a:t>inputData</a:t>
            </a:r>
            <a:r>
              <a:rPr lang="en-US" dirty="0" smtClean="0"/>
              <a:t>;</a:t>
            </a:r>
          </a:p>
          <a:p>
            <a:pPr marL="0" indent="0">
              <a:buNone/>
            </a:pPr>
            <a:r>
              <a:rPr lang="ru-RU" dirty="0"/>
              <a:t> </a:t>
            </a:r>
            <a:r>
              <a:rPr lang="ru-RU" dirty="0" smtClean="0"/>
              <a:t>     </a:t>
            </a:r>
            <a:r>
              <a:rPr lang="en-US" dirty="0" smtClean="0"/>
              <a:t>}</a:t>
            </a:r>
            <a:r>
              <a:rPr lang="ru-RU" dirty="0" smtClean="0"/>
              <a:t/>
            </a:r>
            <a:br>
              <a:rPr lang="ru-RU" dirty="0" smtClean="0"/>
            </a:br>
            <a:r>
              <a:rPr lang="ru-RU" dirty="0" smtClean="0"/>
              <a:t/>
            </a:r>
            <a:br>
              <a:rPr lang="ru-RU" dirty="0" smtClean="0"/>
            </a:br>
            <a:r>
              <a:rPr lang="ru-RU" dirty="0"/>
              <a:t>В этом примере, если на вход функции будет подано число меньше 0, то будет сгенерирована ошибка с текстом "Число не должно быть меньше нуля" и произойдет выход из функции. </a:t>
            </a:r>
            <a:r>
              <a:rPr lang="ru-RU" dirty="0" smtClean="0"/>
              <a:t/>
            </a:r>
            <a:br>
              <a:rPr lang="ru-RU" dirty="0" smtClean="0"/>
            </a:br>
            <a:r>
              <a:rPr lang="ru-RU" dirty="0" smtClean="0"/>
              <a:t>Если </a:t>
            </a:r>
            <a:r>
              <a:rPr lang="ru-RU" dirty="0"/>
              <a:t>ввод корректный, то будет вычислен факториал числа, поданного на вход.</a:t>
            </a:r>
          </a:p>
          <a:p>
            <a:pPr marL="0" indent="0">
              <a:buNone/>
            </a:pPr>
            <a:endParaRPr lang="ru-RU" dirty="0"/>
          </a:p>
          <a:p>
            <a:pPr marL="0" indent="0">
              <a:buNone/>
            </a:pPr>
            <a:endParaRPr lang="en-US" dirty="0" smtClean="0"/>
          </a:p>
          <a:p>
            <a:endParaRPr lang="ru-RU" dirty="0"/>
          </a:p>
        </p:txBody>
      </p:sp>
    </p:spTree>
    <p:extLst>
      <p:ext uri="{BB962C8B-B14F-4D97-AF65-F5344CB8AC3E}">
        <p14:creationId xmlns:p14="http://schemas.microsoft.com/office/powerpoint/2010/main" val="327750630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53440" y="1905000"/>
            <a:ext cx="11041380" cy="5265420"/>
          </a:xfrm>
        </p:spPr>
        <p:txBody>
          <a:bodyPr>
            <a:normAutofit/>
          </a:bodyPr>
          <a:lstStyle/>
          <a:p>
            <a:pPr marL="0" indent="0">
              <a:buNone/>
            </a:pPr>
            <a:r>
              <a:rPr lang="ru-RU" dirty="0" smtClean="0"/>
              <a:t>Как только исключение создано, интерпретатор </a:t>
            </a:r>
            <a:r>
              <a:rPr lang="ru-RU" dirty="0" err="1" smtClean="0"/>
              <a:t>JavaScript</a:t>
            </a:r>
            <a:r>
              <a:rPr lang="ru-RU" dirty="0" smtClean="0"/>
              <a:t> прерывает нормальное выполнение кода и начинает поиск обработчика исключений - конструкции </a:t>
            </a:r>
            <a:r>
              <a:rPr lang="ru-RU" dirty="0" err="1" smtClean="0"/>
              <a:t>try</a:t>
            </a:r>
            <a:r>
              <a:rPr lang="ru-RU" dirty="0" smtClean="0"/>
              <a:t>/</a:t>
            </a:r>
            <a:r>
              <a:rPr lang="ru-RU" dirty="0" err="1" smtClean="0"/>
              <a:t>catch</a:t>
            </a:r>
            <a:r>
              <a:rPr lang="ru-RU" dirty="0" smtClean="0"/>
              <a:t>/</a:t>
            </a:r>
            <a:r>
              <a:rPr lang="ru-RU" dirty="0" err="1" smtClean="0"/>
              <a:t>finally</a:t>
            </a:r>
            <a:r>
              <a:rPr lang="ru-RU" dirty="0" smtClean="0"/>
              <a:t>.</a:t>
            </a:r>
            <a:br>
              <a:rPr lang="ru-RU" dirty="0" smtClean="0"/>
            </a:br>
            <a:r>
              <a:rPr lang="ru-RU" dirty="0" smtClean="0"/>
              <a:t>Синтаксис этой конструкции выглядит следующим образом:</a:t>
            </a:r>
          </a:p>
          <a:p>
            <a:endParaRPr lang="ru-RU" dirty="0" smtClean="0"/>
          </a:p>
          <a:p>
            <a:pPr marL="0" indent="0">
              <a:buNone/>
            </a:pPr>
            <a:r>
              <a:rPr lang="ru-RU" dirty="0" smtClean="0"/>
              <a:t>Блоки </a:t>
            </a:r>
            <a:r>
              <a:rPr lang="ru-RU" dirty="0" err="1" smtClean="0"/>
              <a:t>catch</a:t>
            </a:r>
            <a:r>
              <a:rPr lang="ru-RU" dirty="0" smtClean="0"/>
              <a:t> и </a:t>
            </a:r>
            <a:r>
              <a:rPr lang="ru-RU" dirty="0" err="1" smtClean="0"/>
              <a:t>finally</a:t>
            </a:r>
            <a:r>
              <a:rPr lang="ru-RU" dirty="0" smtClean="0"/>
              <a:t> не являются строго обязательными, однако хотя бы один из них должен присутствовать в конструкции.</a:t>
            </a:r>
            <a:endParaRPr lang="ru-RU" dirty="0"/>
          </a:p>
        </p:txBody>
      </p:sp>
    </p:spTree>
    <p:extLst>
      <p:ext uri="{BB962C8B-B14F-4D97-AF65-F5344CB8AC3E}">
        <p14:creationId xmlns:p14="http://schemas.microsoft.com/office/powerpoint/2010/main" val="811135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8900"/>
            <a:ext cx="10515600" cy="6273800"/>
          </a:xfrm>
        </p:spPr>
        <p:txBody>
          <a:bodyPr>
            <a:normAutofit/>
          </a:bodyPr>
          <a:lstStyle/>
          <a:p>
            <a:pPr marL="0" indent="0">
              <a:buNone/>
            </a:pPr>
            <a:r>
              <a:rPr lang="ru-RU" dirty="0"/>
              <a:t>Также в </a:t>
            </a:r>
            <a:r>
              <a:rPr lang="ru-RU" dirty="0" err="1"/>
              <a:t>JavaScript</a:t>
            </a:r>
            <a:r>
              <a:rPr lang="ru-RU" dirty="0"/>
              <a:t> есть зарезервированные слова, не являющиеся частью языка, но могущие войти в него в будущем (мы рассматриваем стандарт ECMA-262): </a:t>
            </a:r>
            <a:r>
              <a:rPr lang="ru-RU" dirty="0" smtClean="0"/>
              <a:t/>
            </a:r>
            <a:br>
              <a:rPr lang="ru-RU" dirty="0" smtClean="0"/>
            </a:br>
            <a:endParaRPr lang="ru-RU" dirty="0"/>
          </a:p>
          <a:p>
            <a:pPr marL="0" indent="0">
              <a:buNone/>
            </a:pPr>
            <a:r>
              <a:rPr lang="ru-RU" dirty="0" err="1">
                <a:solidFill>
                  <a:schemeClr val="accent6"/>
                </a:solidFill>
              </a:rPr>
              <a:t>class</a:t>
            </a:r>
            <a:r>
              <a:rPr lang="ru-RU" dirty="0"/>
              <a:t>, </a:t>
            </a:r>
            <a:r>
              <a:rPr lang="ru-RU" dirty="0" err="1">
                <a:solidFill>
                  <a:schemeClr val="accent2"/>
                </a:solidFill>
              </a:rPr>
              <a:t>const</a:t>
            </a:r>
            <a:r>
              <a:rPr lang="ru-RU" dirty="0">
                <a:solidFill>
                  <a:schemeClr val="accent2"/>
                </a:solidFill>
              </a:rPr>
              <a:t>, </a:t>
            </a:r>
            <a:r>
              <a:rPr lang="ru-RU" dirty="0" err="1">
                <a:solidFill>
                  <a:schemeClr val="accent2"/>
                </a:solidFill>
              </a:rPr>
              <a:t>enum</a:t>
            </a:r>
            <a:r>
              <a:rPr lang="ru-RU" dirty="0">
                <a:solidFill>
                  <a:schemeClr val="accent2"/>
                </a:solidFill>
              </a:rPr>
              <a:t>, </a:t>
            </a:r>
            <a:r>
              <a:rPr lang="ru-RU" dirty="0" err="1">
                <a:solidFill>
                  <a:schemeClr val="accent2"/>
                </a:solidFill>
              </a:rPr>
              <a:t>export</a:t>
            </a:r>
            <a:r>
              <a:rPr lang="ru-RU" dirty="0"/>
              <a:t>, </a:t>
            </a:r>
            <a:r>
              <a:rPr lang="ru-RU" dirty="0" err="1">
                <a:solidFill>
                  <a:schemeClr val="accent6"/>
                </a:solidFill>
              </a:rPr>
              <a:t>extends</a:t>
            </a:r>
            <a:r>
              <a:rPr lang="ru-RU" dirty="0"/>
              <a:t>, </a:t>
            </a:r>
            <a:r>
              <a:rPr lang="ru-RU" dirty="0" err="1">
                <a:solidFill>
                  <a:schemeClr val="accent2"/>
                </a:solidFill>
              </a:rPr>
              <a:t>import</a:t>
            </a:r>
            <a:r>
              <a:rPr lang="ru-RU" dirty="0">
                <a:solidFill>
                  <a:schemeClr val="accent2"/>
                </a:solidFill>
              </a:rPr>
              <a:t>, </a:t>
            </a:r>
            <a:r>
              <a:rPr lang="ru-RU" dirty="0" err="1" smtClean="0">
                <a:solidFill>
                  <a:schemeClr val="accent2"/>
                </a:solidFill>
              </a:rPr>
              <a:t>super</a:t>
            </a:r>
            <a:r>
              <a:rPr lang="ru-RU" dirty="0" smtClean="0"/>
              <a:t/>
            </a:r>
            <a:br>
              <a:rPr lang="ru-RU" dirty="0" smtClean="0"/>
            </a:br>
            <a:r>
              <a:rPr lang="ru-RU" dirty="0" smtClean="0"/>
              <a:t/>
            </a:r>
            <a:br>
              <a:rPr lang="ru-RU" dirty="0" smtClean="0"/>
            </a:br>
            <a:endParaRPr lang="ru-RU" dirty="0"/>
          </a:p>
          <a:p>
            <a:pPr marL="0" indent="0">
              <a:buNone/>
            </a:pPr>
            <a:r>
              <a:rPr lang="ru-RU" dirty="0"/>
              <a:t>Также не рекомендуется, а в некоторых случаях и не разрешается использовать в качестве идентификаторов следующие слова: </a:t>
            </a:r>
          </a:p>
          <a:p>
            <a:pPr marL="0" indent="0">
              <a:buNone/>
            </a:pPr>
            <a:r>
              <a:rPr lang="ru-RU" dirty="0" err="1"/>
              <a:t>implements</a:t>
            </a:r>
            <a:r>
              <a:rPr lang="ru-RU" dirty="0"/>
              <a:t>, </a:t>
            </a:r>
            <a:r>
              <a:rPr lang="ru-RU" dirty="0" err="1">
                <a:solidFill>
                  <a:schemeClr val="accent6"/>
                </a:solidFill>
              </a:rPr>
              <a:t>let</a:t>
            </a:r>
            <a:r>
              <a:rPr lang="ru-RU" dirty="0"/>
              <a:t>, </a:t>
            </a:r>
            <a:r>
              <a:rPr lang="ru-RU" dirty="0" err="1"/>
              <a:t>private</a:t>
            </a:r>
            <a:r>
              <a:rPr lang="ru-RU" dirty="0"/>
              <a:t>, </a:t>
            </a:r>
            <a:r>
              <a:rPr lang="ru-RU" dirty="0" err="1"/>
              <a:t>public</a:t>
            </a:r>
            <a:r>
              <a:rPr lang="ru-RU" dirty="0"/>
              <a:t>,</a:t>
            </a:r>
            <a:r>
              <a:rPr lang="ru-RU" dirty="0">
                <a:solidFill>
                  <a:schemeClr val="accent6"/>
                </a:solidFill>
              </a:rPr>
              <a:t> </a:t>
            </a:r>
            <a:r>
              <a:rPr lang="ru-RU" dirty="0" err="1">
                <a:solidFill>
                  <a:schemeClr val="accent6"/>
                </a:solidFill>
              </a:rPr>
              <a:t>yield</a:t>
            </a:r>
            <a:r>
              <a:rPr lang="ru-RU" dirty="0"/>
              <a:t>, </a:t>
            </a:r>
            <a:r>
              <a:rPr lang="ru-RU" dirty="0" err="1"/>
              <a:t>interface</a:t>
            </a:r>
            <a:r>
              <a:rPr lang="ru-RU" dirty="0"/>
              <a:t>, </a:t>
            </a:r>
            <a:r>
              <a:rPr lang="ru-RU" dirty="0" err="1"/>
              <a:t>package</a:t>
            </a:r>
            <a:r>
              <a:rPr lang="ru-RU" dirty="0"/>
              <a:t>, </a:t>
            </a:r>
            <a:r>
              <a:rPr lang="ru-RU" dirty="0" err="1"/>
              <a:t>protected</a:t>
            </a:r>
            <a:r>
              <a:rPr lang="ru-RU" dirty="0"/>
              <a:t>, </a:t>
            </a:r>
            <a:r>
              <a:rPr lang="ru-RU" dirty="0" err="1">
                <a:solidFill>
                  <a:schemeClr val="accent6"/>
                </a:solidFill>
              </a:rPr>
              <a:t>static</a:t>
            </a:r>
            <a:endParaRPr lang="ru-RU" dirty="0">
              <a:solidFill>
                <a:schemeClr val="accent6"/>
              </a:solidFill>
            </a:endParaRPr>
          </a:p>
          <a:p>
            <a:pPr marL="0" indent="0">
              <a:buNone/>
            </a:pPr>
            <a:r>
              <a:rPr lang="ru-RU" dirty="0" smtClean="0"/>
              <a:t>Значение </a:t>
            </a:r>
            <a:r>
              <a:rPr lang="ru-RU" dirty="0"/>
              <a:t>переменной может изменяться во время выполнения скрипта, также вы можете обращаться к ней по имени для выполнения различных действий с ее содержимым.</a:t>
            </a:r>
          </a:p>
        </p:txBody>
      </p:sp>
    </p:spTree>
    <p:extLst>
      <p:ext uri="{BB962C8B-B14F-4D97-AF65-F5344CB8AC3E}">
        <p14:creationId xmlns:p14="http://schemas.microsoft.com/office/powerpoint/2010/main" val="48130510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4800"/>
            <a:ext cx="10515600" cy="6385560"/>
          </a:xfrm>
        </p:spPr>
        <p:txBody>
          <a:bodyPr>
            <a:normAutofit fontScale="92500" lnSpcReduction="20000"/>
          </a:bodyPr>
          <a:lstStyle/>
          <a:p>
            <a:pPr marL="0" indent="0">
              <a:buNone/>
            </a:pPr>
            <a:r>
              <a:rPr lang="ru-RU" dirty="0" err="1"/>
              <a:t>try</a:t>
            </a:r>
            <a:r>
              <a:rPr lang="ru-RU" dirty="0"/>
              <a:t> </a:t>
            </a:r>
            <a:r>
              <a:rPr lang="ru-RU" dirty="0" smtClean="0"/>
              <a:t>{</a:t>
            </a:r>
            <a:br>
              <a:rPr lang="ru-RU" dirty="0" smtClean="0"/>
            </a:br>
            <a:r>
              <a:rPr lang="ru-RU" dirty="0" smtClean="0"/>
              <a:t/>
            </a:r>
            <a:br>
              <a:rPr lang="ru-RU" dirty="0" smtClean="0"/>
            </a:br>
            <a:r>
              <a:rPr lang="ru-RU" dirty="0" smtClean="0"/>
              <a:t> </a:t>
            </a:r>
            <a:r>
              <a:rPr lang="ru-RU" dirty="0"/>
              <a:t>// код, который нужно "попробовать"</a:t>
            </a:r>
            <a:br>
              <a:rPr lang="ru-RU" dirty="0"/>
            </a:br>
            <a:r>
              <a:rPr lang="ru-RU" dirty="0" smtClean="0"/>
              <a:t> </a:t>
            </a:r>
            <a:r>
              <a:rPr lang="ru-RU" dirty="0"/>
              <a:t>// в этом коде может быть брошено исключение</a:t>
            </a:r>
            <a:br>
              <a:rPr lang="ru-RU" dirty="0"/>
            </a:br>
            <a:r>
              <a:rPr lang="ru-RU" dirty="0" smtClean="0"/>
              <a:t>} </a:t>
            </a:r>
            <a:r>
              <a:rPr lang="ru-RU" dirty="0" err="1"/>
              <a:t>catch</a:t>
            </a:r>
            <a:r>
              <a:rPr lang="ru-RU" dirty="0"/>
              <a:t>(</a:t>
            </a:r>
            <a:r>
              <a:rPr lang="ru-RU" dirty="0" err="1"/>
              <a:t>exception_variable</a:t>
            </a:r>
            <a:r>
              <a:rPr lang="ru-RU" dirty="0"/>
              <a:t>) {</a:t>
            </a:r>
            <a:br>
              <a:rPr lang="ru-RU" dirty="0"/>
            </a:br>
            <a:r>
              <a:rPr lang="ru-RU" dirty="0" smtClean="0"/>
              <a:t> </a:t>
            </a:r>
            <a:r>
              <a:rPr lang="ru-RU" dirty="0"/>
              <a:t>// в этом месте пишется код, который выполняется только в случае </a:t>
            </a:r>
            <a:r>
              <a:rPr lang="ru-RU" dirty="0" smtClean="0"/>
              <a:t/>
            </a:r>
            <a:br>
              <a:rPr lang="ru-RU" dirty="0" smtClean="0"/>
            </a:br>
            <a:r>
              <a:rPr lang="ru-RU" dirty="0" smtClean="0"/>
              <a:t>//обнаружения </a:t>
            </a:r>
            <a:r>
              <a:rPr lang="ru-RU" dirty="0"/>
              <a:t/>
            </a:r>
            <a:br>
              <a:rPr lang="ru-RU" dirty="0"/>
            </a:br>
            <a:r>
              <a:rPr lang="ru-RU" dirty="0" smtClean="0"/>
              <a:t> </a:t>
            </a:r>
            <a:r>
              <a:rPr lang="ru-RU" dirty="0"/>
              <a:t>// исключения в предыдущем блоке "</a:t>
            </a:r>
            <a:r>
              <a:rPr lang="ru-RU" dirty="0" err="1"/>
              <a:t>trу</a:t>
            </a:r>
            <a:r>
              <a:rPr lang="ru-RU" dirty="0"/>
              <a:t>" </a:t>
            </a:r>
            <a:br>
              <a:rPr lang="ru-RU" dirty="0"/>
            </a:br>
            <a:r>
              <a:rPr lang="ru-RU" dirty="0" smtClean="0"/>
              <a:t> </a:t>
            </a:r>
            <a:r>
              <a:rPr lang="ru-RU" dirty="0"/>
              <a:t>// в случае возникновения исключения, в переменную </a:t>
            </a:r>
            <a:r>
              <a:rPr lang="ru-RU" dirty="0" smtClean="0"/>
              <a:t/>
            </a:r>
            <a:br>
              <a:rPr lang="ru-RU" dirty="0" smtClean="0"/>
            </a:br>
            <a:r>
              <a:rPr lang="ru-RU" dirty="0" smtClean="0"/>
              <a:t>//</a:t>
            </a:r>
            <a:r>
              <a:rPr lang="ru-RU" dirty="0" err="1" smtClean="0"/>
              <a:t>exception_variable</a:t>
            </a:r>
            <a:r>
              <a:rPr lang="ru-RU" dirty="0" smtClean="0"/>
              <a:t> </a:t>
            </a:r>
            <a:r>
              <a:rPr lang="ru-RU" dirty="0"/>
              <a:t>будет </a:t>
            </a:r>
            <a:r>
              <a:rPr lang="ru-RU" dirty="0" smtClean="0"/>
              <a:t>передан </a:t>
            </a:r>
            <a:r>
              <a:rPr lang="ru-RU" dirty="0"/>
              <a:t/>
            </a:r>
            <a:br>
              <a:rPr lang="ru-RU" dirty="0"/>
            </a:br>
            <a:r>
              <a:rPr lang="ru-RU" dirty="0" smtClean="0"/>
              <a:t> </a:t>
            </a:r>
            <a:r>
              <a:rPr lang="ru-RU" dirty="0"/>
              <a:t>// код возникшей ошибки, например аргумент оператора </a:t>
            </a:r>
            <a:r>
              <a:rPr lang="ru-RU" dirty="0" err="1"/>
              <a:t>throw</a:t>
            </a:r>
            <a:r>
              <a:rPr lang="ru-RU" dirty="0"/>
              <a:t/>
            </a:r>
            <a:br>
              <a:rPr lang="ru-RU" dirty="0"/>
            </a:br>
            <a:r>
              <a:rPr lang="ru-RU" dirty="0"/>
              <a:t>} </a:t>
            </a:r>
            <a:r>
              <a:rPr lang="ru-RU" dirty="0" err="1"/>
              <a:t>finally</a:t>
            </a:r>
            <a:r>
              <a:rPr lang="ru-RU" dirty="0"/>
              <a:t> {</a:t>
            </a:r>
            <a:br>
              <a:rPr lang="ru-RU" dirty="0"/>
            </a:br>
            <a:r>
              <a:rPr lang="ru-RU" dirty="0"/>
              <a:t> // Код в этом блоке будет выполнен всегда, независимо от результата </a:t>
            </a:r>
            <a:r>
              <a:rPr lang="ru-RU" dirty="0" smtClean="0"/>
              <a:t/>
            </a:r>
            <a:br>
              <a:rPr lang="ru-RU" dirty="0" smtClean="0"/>
            </a:br>
            <a:r>
              <a:rPr lang="ru-RU" dirty="0" smtClean="0"/>
              <a:t>//завершения </a:t>
            </a:r>
            <a:r>
              <a:rPr lang="ru-RU" dirty="0"/>
              <a:t>блока</a:t>
            </a:r>
            <a:br>
              <a:rPr lang="ru-RU" dirty="0"/>
            </a:br>
            <a:r>
              <a:rPr lang="ru-RU" dirty="0"/>
              <a:t> // </a:t>
            </a:r>
            <a:r>
              <a:rPr lang="ru-RU" dirty="0" err="1"/>
              <a:t>try</a:t>
            </a:r>
            <a:r>
              <a:rPr lang="ru-RU" dirty="0"/>
              <a:t>:</a:t>
            </a:r>
            <a:br>
              <a:rPr lang="ru-RU" dirty="0"/>
            </a:br>
            <a:r>
              <a:rPr lang="ru-RU" dirty="0"/>
              <a:t> // и при завершении без ошибки, и при завершении с ошибкой, и при </a:t>
            </a:r>
            <a:r>
              <a:rPr lang="ru-RU" dirty="0" smtClean="0"/>
              <a:t> </a:t>
            </a:r>
            <a:br>
              <a:rPr lang="ru-RU" dirty="0" smtClean="0"/>
            </a:br>
            <a:r>
              <a:rPr lang="ru-RU" dirty="0" smtClean="0"/>
              <a:t>//завершении </a:t>
            </a:r>
            <a:r>
              <a:rPr lang="ru-RU" dirty="0"/>
              <a:t>по</a:t>
            </a:r>
            <a:br>
              <a:rPr lang="ru-RU" dirty="0"/>
            </a:br>
            <a:r>
              <a:rPr lang="ru-RU" dirty="0"/>
              <a:t> // любому оператору перехода</a:t>
            </a:r>
            <a:br>
              <a:rPr lang="ru-RU" dirty="0"/>
            </a:br>
            <a:r>
              <a:rPr lang="ru-RU" dirty="0"/>
              <a:t> // (</a:t>
            </a:r>
            <a:r>
              <a:rPr lang="ru-RU" dirty="0" err="1"/>
              <a:t>break</a:t>
            </a:r>
            <a:r>
              <a:rPr lang="ru-RU" dirty="0"/>
              <a:t>, </a:t>
            </a:r>
            <a:r>
              <a:rPr lang="ru-RU" dirty="0" err="1"/>
              <a:t>continue</a:t>
            </a:r>
            <a:r>
              <a:rPr lang="ru-RU" dirty="0"/>
              <a:t>, </a:t>
            </a:r>
            <a:r>
              <a:rPr lang="ru-RU" dirty="0" err="1"/>
              <a:t>return</a:t>
            </a:r>
            <a:r>
              <a:rPr lang="ru-RU" dirty="0" smtClean="0"/>
              <a:t>)</a:t>
            </a:r>
            <a:br>
              <a:rPr lang="ru-RU" dirty="0" smtClean="0"/>
            </a:br>
            <a:r>
              <a:rPr lang="ru-RU" dirty="0"/>
              <a:t/>
            </a:r>
            <a:br>
              <a:rPr lang="ru-RU" dirty="0"/>
            </a:br>
            <a:r>
              <a:rPr lang="ru-RU" dirty="0"/>
              <a:t>}</a:t>
            </a:r>
          </a:p>
          <a:p>
            <a:endParaRPr lang="ru-RU" dirty="0"/>
          </a:p>
        </p:txBody>
      </p:sp>
    </p:spTree>
    <p:extLst>
      <p:ext uri="{BB962C8B-B14F-4D97-AF65-F5344CB8AC3E}">
        <p14:creationId xmlns:p14="http://schemas.microsoft.com/office/powerpoint/2010/main" val="350875769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Выберите правильные варианты</a:t>
            </a:r>
          </a:p>
        </p:txBody>
      </p:sp>
      <p:sp>
        <p:nvSpPr>
          <p:cNvPr id="3" name="Объект 2"/>
          <p:cNvSpPr>
            <a:spLocks noGrp="1"/>
          </p:cNvSpPr>
          <p:nvPr>
            <p:ph idx="1"/>
          </p:nvPr>
        </p:nvSpPr>
        <p:spPr/>
        <p:txBody>
          <a:bodyPr>
            <a:normAutofit lnSpcReduction="10000"/>
          </a:bodyPr>
          <a:lstStyle/>
          <a:p>
            <a:r>
              <a:rPr lang="ru-RU" dirty="0"/>
              <a:t>Исключение бросается командой </a:t>
            </a:r>
            <a:r>
              <a:rPr lang="en-US" dirty="0"/>
              <a:t>Thrash </a:t>
            </a:r>
            <a:endParaRPr lang="ru-RU" dirty="0" smtClean="0"/>
          </a:p>
          <a:p>
            <a:r>
              <a:rPr lang="ru-RU" dirty="0"/>
              <a:t>Обработка исключения производится конструкцией </a:t>
            </a:r>
            <a:r>
              <a:rPr lang="ru-RU" dirty="0" err="1"/>
              <a:t>throw-catch-finally</a:t>
            </a:r>
            <a:r>
              <a:rPr lang="ru-RU" dirty="0"/>
              <a:t> </a:t>
            </a:r>
          </a:p>
          <a:p>
            <a:r>
              <a:rPr lang="ru-RU" dirty="0"/>
              <a:t>П</a:t>
            </a:r>
            <a:r>
              <a:rPr lang="ru-RU" dirty="0" smtClean="0"/>
              <a:t>ри </a:t>
            </a:r>
            <a:r>
              <a:rPr lang="ru-RU" dirty="0"/>
              <a:t>обработке исключения должен присутствовать как минимум один из блоков </a:t>
            </a:r>
            <a:r>
              <a:rPr lang="ru-RU" dirty="0" err="1"/>
              <a:t>catch</a:t>
            </a:r>
            <a:r>
              <a:rPr lang="ru-RU" dirty="0"/>
              <a:t> или </a:t>
            </a:r>
            <a:r>
              <a:rPr lang="ru-RU" dirty="0" err="1" smtClean="0"/>
              <a:t>finally</a:t>
            </a:r>
            <a:endParaRPr lang="ru-RU" dirty="0" smtClean="0"/>
          </a:p>
          <a:p>
            <a:r>
              <a:rPr lang="ru-RU" dirty="0"/>
              <a:t>Бросить в качестве исключения можно практически любой тип данных </a:t>
            </a:r>
            <a:endParaRPr lang="ru-RU" dirty="0" smtClean="0"/>
          </a:p>
          <a:p>
            <a:r>
              <a:rPr lang="ru-RU" dirty="0"/>
              <a:t>Исключение ловится командой </a:t>
            </a:r>
            <a:r>
              <a:rPr lang="en-US" dirty="0"/>
              <a:t>catch </a:t>
            </a:r>
            <a:endParaRPr lang="ru-RU" dirty="0" smtClean="0"/>
          </a:p>
          <a:p>
            <a:r>
              <a:rPr lang="ru-RU" dirty="0"/>
              <a:t>Код в блоке </a:t>
            </a:r>
            <a:r>
              <a:rPr lang="ru-RU" dirty="0" err="1"/>
              <a:t>finally</a:t>
            </a:r>
            <a:r>
              <a:rPr lang="ru-RU" dirty="0"/>
              <a:t> выполняется в зависимости от результата выполнения первой части конструкции</a:t>
            </a:r>
          </a:p>
        </p:txBody>
      </p:sp>
    </p:spTree>
    <p:extLst>
      <p:ext uri="{BB962C8B-B14F-4D97-AF65-F5344CB8AC3E}">
        <p14:creationId xmlns:p14="http://schemas.microsoft.com/office/powerpoint/2010/main" val="32728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7180" y="0"/>
            <a:ext cx="11894820" cy="7155180"/>
          </a:xfrm>
        </p:spPr>
        <p:txBody>
          <a:bodyPr>
            <a:normAutofit fontScale="92500" lnSpcReduction="20000"/>
          </a:bodyPr>
          <a:lstStyle/>
          <a:p>
            <a:pPr marL="0" indent="0">
              <a:buNone/>
            </a:pPr>
            <a:r>
              <a:rPr lang="ru-RU" dirty="0" smtClean="0"/>
              <a:t>Пример </a:t>
            </a:r>
            <a:r>
              <a:rPr lang="ru-RU" dirty="0"/>
              <a:t>с использованием функции </a:t>
            </a:r>
            <a:r>
              <a:rPr lang="ru-RU" dirty="0" err="1"/>
              <a:t>factorial</a:t>
            </a:r>
            <a:r>
              <a:rPr lang="ru-RU" dirty="0" smtClean="0"/>
              <a:t>()</a:t>
            </a:r>
            <a:br>
              <a:rPr lang="ru-RU" dirty="0" smtClean="0"/>
            </a:br>
            <a:r>
              <a:rPr lang="ru-RU" dirty="0" smtClean="0"/>
              <a:t/>
            </a:r>
            <a:br>
              <a:rPr lang="ru-RU" dirty="0" smtClean="0"/>
            </a:br>
            <a:r>
              <a:rPr lang="ru-RU" dirty="0" smtClean="0"/>
              <a:t>// Объявление функции</a:t>
            </a:r>
            <a:br>
              <a:rPr lang="ru-RU" dirty="0" smtClean="0"/>
            </a:br>
            <a:r>
              <a:rPr lang="en-US" dirty="0" smtClean="0"/>
              <a:t>function </a:t>
            </a:r>
            <a:r>
              <a:rPr lang="en-US" dirty="0" err="1" smtClean="0"/>
              <a:t>testFactorial</a:t>
            </a:r>
            <a:r>
              <a:rPr lang="en-US" dirty="0" smtClean="0"/>
              <a:t>(</a:t>
            </a:r>
            <a:r>
              <a:rPr lang="en-US" dirty="0" err="1" smtClean="0"/>
              <a:t>inputData</a:t>
            </a:r>
            <a:r>
              <a:rPr lang="en-US" dirty="0" smtClean="0"/>
              <a:t>) {</a:t>
            </a:r>
            <a:r>
              <a:rPr lang="ru-RU" dirty="0" smtClean="0"/>
              <a:t/>
            </a:r>
            <a:br>
              <a:rPr lang="ru-RU" dirty="0" smtClean="0"/>
            </a:br>
            <a:r>
              <a:rPr lang="en-US" dirty="0" smtClean="0"/>
              <a:t>if (</a:t>
            </a:r>
            <a:r>
              <a:rPr lang="en-US" dirty="0" err="1" smtClean="0"/>
              <a:t>inputData</a:t>
            </a:r>
            <a:r>
              <a:rPr lang="en-US" dirty="0" smtClean="0"/>
              <a:t> == 0) {return 1}</a:t>
            </a:r>
            <a:r>
              <a:rPr lang="ru-RU" dirty="0" smtClean="0"/>
              <a:t/>
            </a:r>
            <a:br>
              <a:rPr lang="ru-RU" dirty="0" smtClean="0"/>
            </a:br>
            <a:r>
              <a:rPr lang="en-US" dirty="0" smtClean="0"/>
              <a:t>if (</a:t>
            </a:r>
            <a:r>
              <a:rPr lang="en-US" dirty="0" err="1" smtClean="0"/>
              <a:t>inputData</a:t>
            </a:r>
            <a:r>
              <a:rPr lang="en-US" dirty="0" smtClean="0"/>
              <a:t> &lt; 0)                           // </a:t>
            </a:r>
            <a:r>
              <a:rPr lang="ru-RU" dirty="0" smtClean="0"/>
              <a:t>Проверяем - положительное ли число</a:t>
            </a:r>
            <a:br>
              <a:rPr lang="ru-RU" dirty="0" smtClean="0"/>
            </a:br>
            <a:r>
              <a:rPr lang="en-US" dirty="0" smtClean="0"/>
              <a:t>throw "</a:t>
            </a:r>
            <a:r>
              <a:rPr lang="ru-RU" dirty="0" smtClean="0"/>
              <a:t>Число не должно быть меньше нуля";      // Если отрицательное - "бросаем" исключение</a:t>
            </a:r>
            <a:br>
              <a:rPr lang="ru-RU" dirty="0" smtClean="0"/>
            </a:br>
            <a:r>
              <a:rPr lang="en-US" dirty="0" smtClean="0"/>
              <a:t>return (</a:t>
            </a:r>
            <a:r>
              <a:rPr lang="en-US" dirty="0" err="1" smtClean="0"/>
              <a:t>inputData</a:t>
            </a:r>
            <a:r>
              <a:rPr lang="en-US" dirty="0" smtClean="0"/>
              <a:t> - 1) ? (</a:t>
            </a:r>
            <a:r>
              <a:rPr lang="en-US" dirty="0" err="1" smtClean="0"/>
              <a:t>inputData</a:t>
            </a:r>
            <a:r>
              <a:rPr lang="en-US" dirty="0" smtClean="0"/>
              <a:t> * </a:t>
            </a:r>
            <a:r>
              <a:rPr lang="en-US" dirty="0" err="1" smtClean="0"/>
              <a:t>testFactorial</a:t>
            </a:r>
            <a:r>
              <a:rPr lang="en-US" dirty="0" smtClean="0"/>
              <a:t>(</a:t>
            </a:r>
            <a:r>
              <a:rPr lang="en-US" dirty="0" err="1" smtClean="0"/>
              <a:t>inputData</a:t>
            </a:r>
            <a:r>
              <a:rPr lang="en-US" dirty="0" smtClean="0"/>
              <a:t> - 1)) : </a:t>
            </a:r>
            <a:r>
              <a:rPr lang="en-US" dirty="0" err="1" smtClean="0"/>
              <a:t>inputData</a:t>
            </a:r>
            <a:r>
              <a:rPr lang="en-US" dirty="0" smtClean="0"/>
              <a:t>;</a:t>
            </a:r>
            <a:r>
              <a:rPr lang="ru-RU" dirty="0" smtClean="0"/>
              <a:t/>
            </a:r>
            <a:br>
              <a:rPr lang="ru-RU" dirty="0" smtClean="0"/>
            </a:br>
            <a:r>
              <a:rPr lang="en-US" dirty="0" smtClean="0"/>
              <a:t>}</a:t>
            </a:r>
            <a:r>
              <a:rPr lang="ru-RU" dirty="0" smtClean="0"/>
              <a:t/>
            </a:r>
            <a:br>
              <a:rPr lang="ru-RU" dirty="0" smtClean="0"/>
            </a:br>
            <a:r>
              <a:rPr lang="en-US" dirty="0" smtClean="0"/>
              <a:t>// </a:t>
            </a:r>
            <a:r>
              <a:rPr lang="ru-RU" dirty="0" smtClean="0"/>
              <a:t>инициируем переменную для входного параметра, зададим ее вручную в этом</a:t>
            </a:r>
            <a:br>
              <a:rPr lang="ru-RU" dirty="0" smtClean="0"/>
            </a:br>
            <a:r>
              <a:rPr lang="ru-RU" dirty="0" smtClean="0"/>
              <a:t>//</a:t>
            </a:r>
            <a:r>
              <a:rPr lang="ru-RU" dirty="0"/>
              <a:t> </a:t>
            </a:r>
            <a:r>
              <a:rPr lang="ru-RU" dirty="0" smtClean="0"/>
              <a:t>примере</a:t>
            </a:r>
            <a:br>
              <a:rPr lang="ru-RU" dirty="0" smtClean="0"/>
            </a:br>
            <a:r>
              <a:rPr lang="en-US" dirty="0" err="1" smtClean="0"/>
              <a:t>var</a:t>
            </a:r>
            <a:r>
              <a:rPr lang="en-US" dirty="0" smtClean="0"/>
              <a:t> </a:t>
            </a:r>
            <a:r>
              <a:rPr lang="en-US" dirty="0" err="1" smtClean="0"/>
              <a:t>myNumber</a:t>
            </a:r>
            <a:r>
              <a:rPr lang="en-US" dirty="0" smtClean="0"/>
              <a:t> = -5;</a:t>
            </a:r>
            <a:r>
              <a:rPr lang="ru-RU" dirty="0" smtClean="0"/>
              <a:t/>
            </a:r>
            <a:br>
              <a:rPr lang="ru-RU" dirty="0" smtClean="0"/>
            </a:br>
            <a:r>
              <a:rPr lang="en-US" dirty="0" smtClean="0"/>
              <a:t>// </a:t>
            </a:r>
            <a:r>
              <a:rPr lang="ru-RU" dirty="0" smtClean="0"/>
              <a:t>начало конструкции обработки ошибок</a:t>
            </a:r>
            <a:br>
              <a:rPr lang="ru-RU" dirty="0" smtClean="0"/>
            </a:br>
            <a:r>
              <a:rPr lang="en-US" dirty="0" smtClean="0"/>
              <a:t>try {</a:t>
            </a:r>
            <a:r>
              <a:rPr lang="ru-RU" dirty="0" smtClean="0"/>
              <a:t/>
            </a:r>
            <a:br>
              <a:rPr lang="ru-RU" dirty="0" smtClean="0"/>
            </a:br>
            <a:r>
              <a:rPr lang="en-US" dirty="0" err="1" smtClean="0"/>
              <a:t>document.write</a:t>
            </a:r>
            <a:r>
              <a:rPr lang="en-US" dirty="0" smtClean="0"/>
              <a:t>(</a:t>
            </a:r>
            <a:r>
              <a:rPr lang="en-US" dirty="0" err="1" smtClean="0"/>
              <a:t>testFactorial</a:t>
            </a:r>
            <a:r>
              <a:rPr lang="en-US" dirty="0" smtClean="0"/>
              <a:t>(</a:t>
            </a:r>
            <a:r>
              <a:rPr lang="en-US" dirty="0" err="1" smtClean="0"/>
              <a:t>myNumber</a:t>
            </a:r>
            <a:r>
              <a:rPr lang="en-US" dirty="0" smtClean="0"/>
              <a:t>));    //  </a:t>
            </a:r>
            <a:r>
              <a:rPr lang="ru-RU" dirty="0" smtClean="0"/>
              <a:t>попытка вызова функции</a:t>
            </a:r>
            <a:br>
              <a:rPr lang="ru-RU" dirty="0" smtClean="0"/>
            </a:br>
            <a:r>
              <a:rPr lang="ru-RU" dirty="0" smtClean="0"/>
              <a:t>} </a:t>
            </a:r>
            <a:r>
              <a:rPr lang="en-US" dirty="0" smtClean="0"/>
              <a:t>catch(ex) {</a:t>
            </a:r>
            <a:r>
              <a:rPr lang="ru-RU" dirty="0" smtClean="0"/>
              <a:t/>
            </a:r>
            <a:br>
              <a:rPr lang="ru-RU" dirty="0" smtClean="0"/>
            </a:br>
            <a:r>
              <a:rPr lang="en-US" dirty="0" err="1" smtClean="0"/>
              <a:t>document.write</a:t>
            </a:r>
            <a:r>
              <a:rPr lang="en-US" dirty="0" smtClean="0"/>
              <a:t>(ex); // </a:t>
            </a:r>
            <a:r>
              <a:rPr lang="ru-RU" dirty="0" smtClean="0"/>
              <a:t>если в функции произойдет исключение, то будет выведен</a:t>
            </a:r>
            <a:br>
              <a:rPr lang="ru-RU" dirty="0" smtClean="0"/>
            </a:br>
            <a:r>
              <a:rPr lang="ru-RU" dirty="0" smtClean="0"/>
              <a:t>// текст,</a:t>
            </a:r>
            <a:r>
              <a:rPr lang="ru-RU" dirty="0"/>
              <a:t> </a:t>
            </a:r>
            <a:r>
              <a:rPr lang="ru-RU" dirty="0" smtClean="0"/>
              <a:t>который мы использовали в параметре оператора </a:t>
            </a:r>
            <a:r>
              <a:rPr lang="en-US" dirty="0" smtClean="0"/>
              <a:t>throw</a:t>
            </a:r>
            <a:r>
              <a:rPr lang="ru-RU" dirty="0" smtClean="0"/>
              <a:t/>
            </a:r>
            <a:br>
              <a:rPr lang="ru-RU" dirty="0" smtClean="0"/>
            </a:br>
            <a:r>
              <a:rPr lang="en-US" dirty="0" smtClean="0"/>
              <a:t>}</a:t>
            </a:r>
            <a:r>
              <a:rPr lang="ru-RU" dirty="0" smtClean="0"/>
              <a:t/>
            </a:r>
            <a:br>
              <a:rPr lang="ru-RU" dirty="0" smtClean="0"/>
            </a:br>
            <a:r>
              <a:rPr lang="ru-RU" dirty="0" smtClean="0"/>
              <a:t/>
            </a:r>
            <a:br>
              <a:rPr lang="ru-RU" dirty="0" smtClean="0"/>
            </a:br>
            <a:r>
              <a:rPr lang="ru-RU" dirty="0"/>
              <a:t>В этом примере мы не использовали блок </a:t>
            </a:r>
            <a:r>
              <a:rPr lang="ru-RU" dirty="0" err="1"/>
              <a:t>finally</a:t>
            </a:r>
            <a:r>
              <a:rPr lang="ru-RU" dirty="0"/>
              <a:t>, он нам тут не нужен. Если вы помните, минимум один любой из блоков </a:t>
            </a:r>
            <a:r>
              <a:rPr lang="ru-RU" dirty="0" err="1"/>
              <a:t>finally</a:t>
            </a:r>
            <a:r>
              <a:rPr lang="ru-RU" dirty="0"/>
              <a:t> и </a:t>
            </a:r>
            <a:r>
              <a:rPr lang="ru-RU" dirty="0" err="1"/>
              <a:t>catch</a:t>
            </a:r>
            <a:r>
              <a:rPr lang="ru-RU" dirty="0"/>
              <a:t> может быть использован в конструкции, оба - не обязательно</a:t>
            </a:r>
            <a:r>
              <a:rPr lang="ru-RU" dirty="0" smtClean="0"/>
              <a:t>.</a:t>
            </a:r>
            <a:endParaRPr lang="en-US" dirty="0" smtClean="0"/>
          </a:p>
        </p:txBody>
      </p:sp>
    </p:spTree>
    <p:extLst>
      <p:ext uri="{BB962C8B-B14F-4D97-AF65-F5344CB8AC3E}">
        <p14:creationId xmlns:p14="http://schemas.microsoft.com/office/powerpoint/2010/main" val="117833046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ru-RU" dirty="0"/>
              <a:t>Очень важный момент - конструкции </a:t>
            </a:r>
            <a:r>
              <a:rPr lang="ru-RU" b="1" dirty="0" err="1"/>
              <a:t>try</a:t>
            </a:r>
            <a:r>
              <a:rPr lang="ru-RU" b="1" dirty="0"/>
              <a:t>/</a:t>
            </a:r>
            <a:r>
              <a:rPr lang="ru-RU" b="1" dirty="0" err="1"/>
              <a:t>catch</a:t>
            </a:r>
            <a:r>
              <a:rPr lang="ru-RU" b="1" dirty="0"/>
              <a:t>/</a:t>
            </a:r>
            <a:r>
              <a:rPr lang="ru-RU" b="1" dirty="0" err="1"/>
              <a:t>finally</a:t>
            </a:r>
            <a:r>
              <a:rPr lang="ru-RU" dirty="0"/>
              <a:t> могут быть многократно вложенными. В такой ситуации нам зачастую необходимо проверить - а что за исключение возникло, и если это не то исключение, которое мы ждали и готовы обработать, "не наше", то нужно его отправить дальше. Вариант "не перехватывать" мы реализовать не можем, однако можно перехватить, проверить и если это не то, что нужно - сгенерировать заново, как бы послать дальше</a:t>
            </a:r>
            <a:r>
              <a:rPr lang="ru-RU" dirty="0" smtClean="0"/>
              <a:t>.</a:t>
            </a:r>
            <a:br>
              <a:rPr lang="ru-RU" dirty="0" smtClean="0"/>
            </a:br>
            <a:r>
              <a:rPr lang="ru-RU" dirty="0" smtClean="0"/>
              <a:t/>
            </a:r>
            <a:br>
              <a:rPr lang="ru-RU" dirty="0" smtClean="0"/>
            </a:br>
            <a:r>
              <a:rPr lang="ru-RU" dirty="0"/>
              <a:t>Давайте посмотрим, как бы мы реализовали предыдущий пример с таким уточнением:</a:t>
            </a:r>
          </a:p>
        </p:txBody>
      </p:sp>
    </p:spTree>
    <p:extLst>
      <p:ext uri="{BB962C8B-B14F-4D97-AF65-F5344CB8AC3E}">
        <p14:creationId xmlns:p14="http://schemas.microsoft.com/office/powerpoint/2010/main" val="227705622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7109460"/>
          </a:xfrm>
        </p:spPr>
        <p:txBody>
          <a:bodyPr>
            <a:normAutofit fontScale="85000" lnSpcReduction="20000"/>
          </a:bodyPr>
          <a:lstStyle/>
          <a:p>
            <a:pPr marL="0" indent="0">
              <a:buNone/>
            </a:pPr>
            <a:r>
              <a:rPr lang="ru-RU" dirty="0"/>
              <a:t>// Объявление </a:t>
            </a:r>
            <a:r>
              <a:rPr lang="ru-RU" dirty="0" smtClean="0"/>
              <a:t>функции</a:t>
            </a:r>
            <a:br>
              <a:rPr lang="ru-RU" dirty="0" smtClean="0"/>
            </a:br>
            <a:r>
              <a:rPr lang="ru-RU" dirty="0" smtClean="0"/>
              <a:t>              </a:t>
            </a:r>
          </a:p>
          <a:p>
            <a:pPr marL="0" indent="0">
              <a:buNone/>
            </a:pPr>
            <a:r>
              <a:rPr lang="en-US" dirty="0" smtClean="0"/>
              <a:t>function </a:t>
            </a:r>
            <a:r>
              <a:rPr lang="en-US" dirty="0" err="1"/>
              <a:t>testFactorial</a:t>
            </a:r>
            <a:r>
              <a:rPr lang="en-US" dirty="0"/>
              <a:t>(</a:t>
            </a:r>
            <a:r>
              <a:rPr lang="en-US" dirty="0" err="1"/>
              <a:t>inputData</a:t>
            </a:r>
            <a:r>
              <a:rPr lang="en-US" dirty="0"/>
              <a:t>) </a:t>
            </a:r>
            <a:r>
              <a:rPr lang="en-US" dirty="0" smtClean="0"/>
              <a:t>{</a:t>
            </a:r>
            <a:r>
              <a:rPr lang="ru-RU" dirty="0" smtClean="0"/>
              <a:t/>
            </a:r>
            <a:br>
              <a:rPr lang="ru-RU" dirty="0" smtClean="0"/>
            </a:br>
            <a:r>
              <a:rPr lang="en-US" dirty="0" smtClean="0"/>
              <a:t>if </a:t>
            </a:r>
            <a:r>
              <a:rPr lang="en-US" dirty="0"/>
              <a:t>(</a:t>
            </a:r>
            <a:r>
              <a:rPr lang="en-US" dirty="0" err="1"/>
              <a:t>inputData</a:t>
            </a:r>
            <a:r>
              <a:rPr lang="en-US" dirty="0"/>
              <a:t> &lt; 0</a:t>
            </a:r>
            <a:r>
              <a:rPr lang="en-US" dirty="0" smtClean="0"/>
              <a:t>)</a:t>
            </a:r>
            <a:r>
              <a:rPr lang="ru-RU" dirty="0"/>
              <a:t> </a:t>
            </a:r>
            <a:r>
              <a:rPr lang="ru-RU" dirty="0" smtClean="0"/>
              <a:t>                   </a:t>
            </a:r>
            <a:r>
              <a:rPr lang="en-US" dirty="0" smtClean="0"/>
              <a:t>// </a:t>
            </a:r>
            <a:r>
              <a:rPr lang="ru-RU" dirty="0"/>
              <a:t>Проверяем - положительное ли </a:t>
            </a:r>
            <a:r>
              <a:rPr lang="ru-RU" dirty="0" smtClean="0"/>
              <a:t>число</a:t>
            </a:r>
            <a:br>
              <a:rPr lang="ru-RU" dirty="0" smtClean="0"/>
            </a:br>
            <a:r>
              <a:rPr lang="en-US" dirty="0" smtClean="0"/>
              <a:t>throw </a:t>
            </a:r>
            <a:r>
              <a:rPr lang="en-US" dirty="0"/>
              <a:t>"</a:t>
            </a:r>
            <a:r>
              <a:rPr lang="ru-RU" dirty="0"/>
              <a:t>Число не должно быть меньше нуля"; </a:t>
            </a:r>
            <a:r>
              <a:rPr lang="ru-RU" dirty="0" smtClean="0"/>
              <a:t/>
            </a:r>
            <a:br>
              <a:rPr lang="ru-RU" dirty="0" smtClean="0"/>
            </a:br>
            <a:r>
              <a:rPr lang="ru-RU" dirty="0" smtClean="0"/>
              <a:t>// </a:t>
            </a:r>
            <a:r>
              <a:rPr lang="ru-RU" dirty="0"/>
              <a:t>Если отрицательное - "бросаем" </a:t>
            </a:r>
            <a:r>
              <a:rPr lang="ru-RU" dirty="0" smtClean="0"/>
              <a:t>исключение</a:t>
            </a:r>
            <a:br>
              <a:rPr lang="ru-RU" dirty="0" smtClean="0"/>
            </a:br>
            <a:r>
              <a:rPr lang="en-US" dirty="0" smtClean="0"/>
              <a:t>return </a:t>
            </a:r>
            <a:r>
              <a:rPr lang="en-US" dirty="0"/>
              <a:t>(</a:t>
            </a:r>
            <a:r>
              <a:rPr lang="en-US" dirty="0" err="1"/>
              <a:t>inputData</a:t>
            </a:r>
            <a:r>
              <a:rPr lang="en-US" dirty="0"/>
              <a:t> - 1) ? (</a:t>
            </a:r>
            <a:r>
              <a:rPr lang="en-US" dirty="0" err="1"/>
              <a:t>inputData</a:t>
            </a:r>
            <a:r>
              <a:rPr lang="en-US" dirty="0"/>
              <a:t> * </a:t>
            </a:r>
            <a:r>
              <a:rPr lang="en-US" dirty="0" err="1"/>
              <a:t>testFactorial</a:t>
            </a:r>
            <a:r>
              <a:rPr lang="en-US" dirty="0"/>
              <a:t>(</a:t>
            </a:r>
            <a:r>
              <a:rPr lang="en-US" dirty="0" err="1"/>
              <a:t>inputData</a:t>
            </a:r>
            <a:r>
              <a:rPr lang="en-US" dirty="0"/>
              <a:t> - 1)) : </a:t>
            </a:r>
            <a:r>
              <a:rPr lang="en-US" dirty="0" err="1"/>
              <a:t>inputData</a:t>
            </a:r>
            <a:r>
              <a:rPr lang="en-US" dirty="0"/>
              <a:t>;</a:t>
            </a:r>
            <a:br>
              <a:rPr lang="en-US" dirty="0"/>
            </a:br>
            <a:r>
              <a:rPr lang="en-US" dirty="0"/>
              <a:t>}</a:t>
            </a:r>
          </a:p>
          <a:p>
            <a:pPr marL="0" indent="0">
              <a:buNone/>
            </a:pPr>
            <a:r>
              <a:rPr lang="en-US" dirty="0"/>
              <a:t>// </a:t>
            </a:r>
            <a:r>
              <a:rPr lang="ru-RU" dirty="0"/>
              <a:t>инициируем переменную для входного параметра, зададим ее вручную в этом примере </a:t>
            </a:r>
            <a:r>
              <a:rPr lang="ru-RU" dirty="0" smtClean="0"/>
              <a:t/>
            </a:r>
            <a:br>
              <a:rPr lang="ru-RU" dirty="0" smtClean="0"/>
            </a:br>
            <a:r>
              <a:rPr lang="en-US" dirty="0" err="1" smtClean="0"/>
              <a:t>var</a:t>
            </a:r>
            <a:r>
              <a:rPr lang="en-US" dirty="0" smtClean="0"/>
              <a:t> </a:t>
            </a:r>
            <a:r>
              <a:rPr lang="en-US" dirty="0" err="1"/>
              <a:t>myNumber</a:t>
            </a:r>
            <a:r>
              <a:rPr lang="en-US" dirty="0"/>
              <a:t> = -5;  </a:t>
            </a:r>
            <a:r>
              <a:rPr lang="ru-RU" dirty="0" smtClean="0"/>
              <a:t/>
            </a:r>
            <a:br>
              <a:rPr lang="ru-RU" dirty="0" smtClean="0"/>
            </a:br>
            <a:r>
              <a:rPr lang="en-US" dirty="0" smtClean="0"/>
              <a:t>// </a:t>
            </a:r>
            <a:r>
              <a:rPr lang="ru-RU" dirty="0"/>
              <a:t>начало конструкции обработки ошибок </a:t>
            </a:r>
            <a:r>
              <a:rPr lang="ru-RU" dirty="0" smtClean="0"/>
              <a:t/>
            </a:r>
            <a:br>
              <a:rPr lang="ru-RU" dirty="0" smtClean="0"/>
            </a:br>
            <a:r>
              <a:rPr lang="en-US" dirty="0" smtClean="0"/>
              <a:t>try </a:t>
            </a:r>
            <a:r>
              <a:rPr lang="en-US" dirty="0"/>
              <a:t>{</a:t>
            </a:r>
            <a:br>
              <a:rPr lang="en-US" dirty="0"/>
            </a:br>
            <a:r>
              <a:rPr lang="en-US" dirty="0" err="1"/>
              <a:t>document.write</a:t>
            </a:r>
            <a:r>
              <a:rPr lang="en-US" dirty="0"/>
              <a:t>(</a:t>
            </a:r>
            <a:r>
              <a:rPr lang="en-US" dirty="0" err="1"/>
              <a:t>testFactorial</a:t>
            </a:r>
            <a:r>
              <a:rPr lang="en-US" dirty="0"/>
              <a:t>(</a:t>
            </a:r>
            <a:r>
              <a:rPr lang="en-US" dirty="0" err="1"/>
              <a:t>myNumber</a:t>
            </a:r>
            <a:r>
              <a:rPr lang="en-US" dirty="0"/>
              <a:t>));     //  </a:t>
            </a:r>
            <a:r>
              <a:rPr lang="ru-RU" dirty="0"/>
              <a:t>попытка вызова функции </a:t>
            </a:r>
            <a:r>
              <a:rPr lang="ru-RU" dirty="0" smtClean="0"/>
              <a:t/>
            </a:r>
            <a:br>
              <a:rPr lang="ru-RU" dirty="0" smtClean="0"/>
            </a:br>
            <a:r>
              <a:rPr lang="ru-RU" dirty="0" smtClean="0"/>
              <a:t>} </a:t>
            </a:r>
            <a:r>
              <a:rPr lang="en-US" dirty="0"/>
              <a:t>catch(ex) {</a:t>
            </a:r>
            <a:br>
              <a:rPr lang="en-US" dirty="0"/>
            </a:br>
            <a:r>
              <a:rPr lang="en-US" dirty="0"/>
              <a:t>if (ex != "</a:t>
            </a:r>
            <a:r>
              <a:rPr lang="ru-RU" dirty="0"/>
              <a:t>Число не должно быть меньше нуля") </a:t>
            </a:r>
            <a:r>
              <a:rPr lang="ru-RU" dirty="0" smtClean="0"/>
              <a:t/>
            </a:r>
            <a:br>
              <a:rPr lang="ru-RU" dirty="0" smtClean="0"/>
            </a:br>
            <a:r>
              <a:rPr lang="ru-RU" dirty="0" smtClean="0"/>
              <a:t>// </a:t>
            </a:r>
            <a:r>
              <a:rPr lang="ru-RU" dirty="0"/>
              <a:t>Проверяем - если исключение не наше </a:t>
            </a:r>
            <a:r>
              <a:rPr lang="ru-RU" dirty="0" smtClean="0"/>
              <a:t/>
            </a:r>
            <a:br>
              <a:rPr lang="ru-RU" dirty="0" smtClean="0"/>
            </a:br>
            <a:r>
              <a:rPr lang="en-US" dirty="0" smtClean="0"/>
              <a:t>throw </a:t>
            </a:r>
            <a:r>
              <a:rPr lang="en-US" dirty="0"/>
              <a:t>(ex); </a:t>
            </a:r>
            <a:r>
              <a:rPr lang="ru-RU" dirty="0" smtClean="0"/>
              <a:t/>
            </a:r>
            <a:br>
              <a:rPr lang="ru-RU" dirty="0" smtClean="0"/>
            </a:br>
            <a:r>
              <a:rPr lang="en-US" dirty="0" smtClean="0"/>
              <a:t>// </a:t>
            </a:r>
            <a:r>
              <a:rPr lang="ru-RU" dirty="0"/>
              <a:t>то "бросаем" его дальше, как бы пропускаем. </a:t>
            </a:r>
            <a:r>
              <a:rPr lang="ru-RU" dirty="0" smtClean="0"/>
              <a:t/>
            </a:r>
            <a:br>
              <a:rPr lang="ru-RU" dirty="0" smtClean="0"/>
            </a:br>
            <a:r>
              <a:rPr lang="en-US" dirty="0" err="1" smtClean="0"/>
              <a:t>document.write</a:t>
            </a:r>
            <a:r>
              <a:rPr lang="en-US" dirty="0" smtClean="0"/>
              <a:t>(ex</a:t>
            </a:r>
            <a:r>
              <a:rPr lang="en-US" dirty="0"/>
              <a:t>); </a:t>
            </a:r>
            <a:r>
              <a:rPr lang="ru-RU" dirty="0" smtClean="0"/>
              <a:t/>
            </a:r>
            <a:br>
              <a:rPr lang="ru-RU" dirty="0" smtClean="0"/>
            </a:br>
            <a:r>
              <a:rPr lang="en-US" dirty="0" smtClean="0"/>
              <a:t>// </a:t>
            </a:r>
            <a:r>
              <a:rPr lang="ru-RU" dirty="0"/>
              <a:t>вывод строки ошибки если исключение "наше" </a:t>
            </a:r>
            <a:r>
              <a:rPr lang="ru-RU" dirty="0" smtClean="0"/>
              <a:t/>
            </a:r>
            <a:br>
              <a:rPr lang="ru-RU" dirty="0" smtClean="0"/>
            </a:br>
            <a:r>
              <a:rPr lang="ru-RU" dirty="0" smtClean="0"/>
              <a:t>}</a:t>
            </a:r>
            <a:endParaRPr lang="ru-RU" dirty="0"/>
          </a:p>
          <a:p>
            <a:pPr marL="0" indent="0">
              <a:buNone/>
            </a:pPr>
            <a:r>
              <a:rPr lang="ru-RU" dirty="0" smtClean="0"/>
              <a:t/>
            </a:r>
            <a:br>
              <a:rPr lang="ru-RU" dirty="0" smtClean="0"/>
            </a:br>
            <a:r>
              <a:rPr lang="ru-RU" dirty="0"/>
              <a:t>В этом примере мы перед тем как вывести ошибку на экран, проверяем - та ли это ошибка, которая была сгенерирована оператором </a:t>
            </a:r>
            <a:r>
              <a:rPr lang="ru-RU" dirty="0" err="1"/>
              <a:t>throw</a:t>
            </a:r>
            <a:r>
              <a:rPr lang="ru-RU" dirty="0"/>
              <a:t> в нашей функции. Если нет, то генерируем ее заново - как бы отправляем гулять дальше, в поисках своего </a:t>
            </a:r>
            <a:r>
              <a:rPr lang="ru-RU" dirty="0" err="1"/>
              <a:t>catch</a:t>
            </a:r>
            <a:r>
              <a:rPr lang="ru-RU" dirty="0"/>
              <a:t>.</a:t>
            </a:r>
          </a:p>
        </p:txBody>
      </p:sp>
    </p:spTree>
    <p:extLst>
      <p:ext uri="{BB962C8B-B14F-4D97-AF65-F5344CB8AC3E}">
        <p14:creationId xmlns:p14="http://schemas.microsoft.com/office/powerpoint/2010/main" val="341116249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8600"/>
            <a:ext cx="10515600" cy="6606540"/>
          </a:xfrm>
        </p:spPr>
        <p:txBody>
          <a:bodyPr>
            <a:normAutofit fontScale="85000" lnSpcReduction="20000"/>
          </a:bodyPr>
          <a:lstStyle/>
          <a:p>
            <a:pPr marL="0" indent="0">
              <a:buNone/>
            </a:pPr>
            <a:r>
              <a:rPr lang="ru-RU" dirty="0" smtClean="0"/>
              <a:t>Также в процессе рассмотрения процесса обработки ошибок нам необходимо рассмотреть стандартный объект </a:t>
            </a:r>
            <a:r>
              <a:rPr lang="ru-RU" dirty="0" err="1" smtClean="0"/>
              <a:t>Error</a:t>
            </a:r>
            <a:r>
              <a:rPr lang="ru-RU" dirty="0" smtClean="0"/>
              <a:t>, который используется при возбуждении исключений. </a:t>
            </a:r>
            <a:r>
              <a:rPr lang="en-US" dirty="0" smtClean="0"/>
              <a:t/>
            </a:r>
            <a:br>
              <a:rPr lang="en-US" dirty="0" smtClean="0"/>
            </a:br>
            <a:r>
              <a:rPr lang="ru-RU" dirty="0" smtClean="0"/>
              <a:t>В принципе командой </a:t>
            </a:r>
            <a:r>
              <a:rPr lang="ru-RU" dirty="0" err="1" smtClean="0"/>
              <a:t>throw</a:t>
            </a:r>
            <a:r>
              <a:rPr lang="ru-RU" dirty="0" smtClean="0"/>
              <a:t> может быть выброшен практически любой объект, однако стандартно при возникновении ошибок выбрасывается объект класса </a:t>
            </a:r>
            <a:r>
              <a:rPr lang="ru-RU" dirty="0" err="1" smtClean="0"/>
              <a:t>Error</a:t>
            </a:r>
            <a:r>
              <a:rPr lang="ru-RU" dirty="0" smtClean="0"/>
              <a:t> или его подклассы.</a:t>
            </a:r>
            <a:r>
              <a:rPr lang="en-US" dirty="0" smtClean="0"/>
              <a:t/>
            </a:r>
            <a:br>
              <a:rPr lang="en-US" dirty="0" smtClean="0"/>
            </a:br>
            <a:r>
              <a:rPr lang="ru-RU" dirty="0" smtClean="0"/>
              <a:t>Синтаксис, который мы рассмотрим,  выглядит следующим образом:</a:t>
            </a:r>
            <a:r>
              <a:rPr lang="en-US" dirty="0" smtClean="0"/>
              <a:t/>
            </a:r>
            <a:br>
              <a:rPr lang="en-US" dirty="0" smtClean="0"/>
            </a:br>
            <a:r>
              <a:rPr lang="en-US" dirty="0" smtClean="0"/>
              <a:t/>
            </a:r>
            <a:br>
              <a:rPr lang="en-US" dirty="0" smtClean="0"/>
            </a:br>
            <a:r>
              <a:rPr lang="ru-RU" dirty="0" err="1" smtClean="0">
                <a:solidFill>
                  <a:schemeClr val="accent6"/>
                </a:solidFill>
              </a:rPr>
              <a:t>new</a:t>
            </a:r>
            <a:r>
              <a:rPr lang="ru-RU" dirty="0" smtClean="0"/>
              <a:t> </a:t>
            </a:r>
            <a:r>
              <a:rPr lang="ru-RU" dirty="0" err="1" smtClean="0">
                <a:solidFill>
                  <a:schemeClr val="accent1">
                    <a:lumMod val="75000"/>
                  </a:schemeClr>
                </a:solidFill>
              </a:rPr>
              <a:t>Error</a:t>
            </a:r>
            <a:r>
              <a:rPr lang="ru-RU" dirty="0" smtClean="0"/>
              <a:t>(</a:t>
            </a:r>
            <a:r>
              <a:rPr lang="ru-RU" i="1" dirty="0" err="1" smtClean="0"/>
              <a:t>message</a:t>
            </a:r>
            <a:r>
              <a:rPr lang="ru-RU" dirty="0" smtClean="0"/>
              <a:t>);</a:t>
            </a:r>
            <a:r>
              <a:rPr lang="en-US" dirty="0" smtClean="0"/>
              <a:t/>
            </a:r>
            <a:br>
              <a:rPr lang="en-US" dirty="0" smtClean="0"/>
            </a:br>
            <a:r>
              <a:rPr lang="en-US" dirty="0" smtClean="0"/>
              <a:t/>
            </a:r>
            <a:br>
              <a:rPr lang="en-US" dirty="0" smtClean="0"/>
            </a:br>
            <a:r>
              <a:rPr lang="ru-RU" dirty="0" smtClean="0"/>
              <a:t>Этой командой создается новый экземпляр объекта </a:t>
            </a:r>
            <a:r>
              <a:rPr lang="ru-RU" dirty="0" err="1" smtClean="0"/>
              <a:t>Error</a:t>
            </a:r>
            <a:r>
              <a:rPr lang="ru-RU" dirty="0" smtClean="0"/>
              <a:t>, а текст "</a:t>
            </a:r>
            <a:r>
              <a:rPr lang="ru-RU" dirty="0" err="1" smtClean="0"/>
              <a:t>message</a:t>
            </a:r>
            <a:r>
              <a:rPr lang="ru-RU" dirty="0" smtClean="0"/>
              <a:t>" записывается в свойство объекта с </a:t>
            </a:r>
            <a:r>
              <a:rPr lang="ru-RU" dirty="0" err="1" smtClean="0"/>
              <a:t>message</a:t>
            </a:r>
            <a:r>
              <a:rPr lang="ru-RU" dirty="0" smtClean="0"/>
              <a:t>.</a:t>
            </a:r>
            <a:r>
              <a:rPr lang="en-US" dirty="0" smtClean="0"/>
              <a:t/>
            </a:r>
            <a:br>
              <a:rPr lang="en-US" dirty="0" smtClean="0"/>
            </a:br>
            <a:r>
              <a:rPr lang="ru-RU" dirty="0" smtClean="0"/>
              <a:t>Самый простой пример вызова конструктора </a:t>
            </a:r>
            <a:r>
              <a:rPr lang="ru-RU" dirty="0" err="1" smtClean="0"/>
              <a:t>Error</a:t>
            </a:r>
            <a:r>
              <a:rPr lang="ru-RU" dirty="0" smtClean="0"/>
              <a:t> выглядит следующим образом.</a:t>
            </a:r>
            <a:r>
              <a:rPr lang="en-US" dirty="0" smtClean="0"/>
              <a:t/>
            </a:r>
            <a:br>
              <a:rPr lang="en-US" dirty="0" smtClean="0"/>
            </a:br>
            <a:r>
              <a:rPr lang="en-US" dirty="0" smtClean="0"/>
              <a:t/>
            </a:r>
            <a:br>
              <a:rPr lang="en-US" dirty="0" smtClean="0"/>
            </a:br>
            <a:r>
              <a:rPr lang="ru-RU" dirty="0" err="1" smtClean="0">
                <a:solidFill>
                  <a:schemeClr val="accent6"/>
                </a:solidFill>
              </a:rPr>
              <a:t>try</a:t>
            </a:r>
            <a:r>
              <a:rPr lang="ru-RU" dirty="0" smtClean="0"/>
              <a:t> {</a:t>
            </a:r>
            <a:r>
              <a:rPr lang="en-US" dirty="0" smtClean="0"/>
              <a:t/>
            </a:r>
            <a:br>
              <a:rPr lang="en-US" dirty="0" smtClean="0"/>
            </a:br>
            <a:r>
              <a:rPr lang="ru-RU" dirty="0" smtClean="0"/>
              <a:t>  </a:t>
            </a:r>
            <a:r>
              <a:rPr lang="ru-RU" dirty="0" err="1" smtClean="0">
                <a:solidFill>
                  <a:schemeClr val="accent6"/>
                </a:solidFill>
              </a:rPr>
              <a:t>throw</a:t>
            </a:r>
            <a:r>
              <a:rPr lang="ru-RU" dirty="0" smtClean="0">
                <a:solidFill>
                  <a:schemeClr val="accent6"/>
                </a:solidFill>
              </a:rPr>
              <a:t> </a:t>
            </a:r>
            <a:r>
              <a:rPr lang="ru-RU" dirty="0" err="1" smtClean="0">
                <a:solidFill>
                  <a:schemeClr val="accent6"/>
                </a:solidFill>
              </a:rPr>
              <a:t>new</a:t>
            </a:r>
            <a:r>
              <a:rPr lang="ru-RU" dirty="0" smtClean="0">
                <a:solidFill>
                  <a:schemeClr val="accent6"/>
                </a:solidFill>
              </a:rPr>
              <a:t> </a:t>
            </a:r>
            <a:r>
              <a:rPr lang="ru-RU" dirty="0" err="1" smtClean="0">
                <a:solidFill>
                  <a:schemeClr val="accent1">
                    <a:lumMod val="75000"/>
                  </a:schemeClr>
                </a:solidFill>
              </a:rPr>
              <a:t>Error</a:t>
            </a:r>
            <a:r>
              <a:rPr lang="ru-RU" dirty="0" smtClean="0"/>
              <a:t>(</a:t>
            </a:r>
            <a:r>
              <a:rPr lang="ru-RU" dirty="0" smtClean="0">
                <a:solidFill>
                  <a:schemeClr val="accent5">
                    <a:lumMod val="60000"/>
                    <a:lumOff val="40000"/>
                  </a:schemeClr>
                </a:solidFill>
              </a:rPr>
              <a:t>'Что-то пошло не так!'</a:t>
            </a:r>
            <a:r>
              <a:rPr lang="ru-RU" dirty="0" smtClean="0"/>
              <a:t>);</a:t>
            </a:r>
            <a:r>
              <a:rPr lang="en-US" dirty="0" smtClean="0"/>
              <a:t/>
            </a:r>
            <a:br>
              <a:rPr lang="en-US" dirty="0" smtClean="0"/>
            </a:br>
            <a:r>
              <a:rPr lang="ru-RU" dirty="0" smtClean="0"/>
              <a:t>} </a:t>
            </a:r>
            <a:r>
              <a:rPr lang="ru-RU" dirty="0" err="1" smtClean="0">
                <a:solidFill>
                  <a:schemeClr val="accent6"/>
                </a:solidFill>
              </a:rPr>
              <a:t>catch</a:t>
            </a:r>
            <a:r>
              <a:rPr lang="ru-RU" dirty="0" smtClean="0"/>
              <a:t> (e) {</a:t>
            </a:r>
            <a:r>
              <a:rPr lang="en-US" dirty="0" smtClean="0"/>
              <a:t/>
            </a:r>
            <a:br>
              <a:rPr lang="en-US" dirty="0" smtClean="0"/>
            </a:br>
            <a:r>
              <a:rPr lang="ru-RU" dirty="0" smtClean="0"/>
              <a:t>  </a:t>
            </a:r>
            <a:r>
              <a:rPr lang="ru-RU" dirty="0" smtClean="0">
                <a:solidFill>
                  <a:schemeClr val="accent1">
                    <a:lumMod val="75000"/>
                  </a:schemeClr>
                </a:solidFill>
              </a:rPr>
              <a:t>console</a:t>
            </a:r>
            <a:r>
              <a:rPr lang="ru-RU" dirty="0" smtClean="0"/>
              <a:t>.log(e.name + </a:t>
            </a:r>
            <a:r>
              <a:rPr lang="ru-RU" dirty="0" smtClean="0">
                <a:solidFill>
                  <a:schemeClr val="accent5">
                    <a:lumMod val="60000"/>
                    <a:lumOff val="40000"/>
                  </a:schemeClr>
                </a:solidFill>
              </a:rPr>
              <a:t>': ' </a:t>
            </a:r>
            <a:r>
              <a:rPr lang="ru-RU" dirty="0" smtClean="0"/>
              <a:t>+ </a:t>
            </a:r>
            <a:r>
              <a:rPr lang="ru-RU" dirty="0" err="1" smtClean="0"/>
              <a:t>e.message</a:t>
            </a:r>
            <a:r>
              <a:rPr lang="ru-RU" dirty="0" smtClean="0"/>
              <a:t>);</a:t>
            </a:r>
            <a:r>
              <a:rPr lang="en-US" dirty="0" smtClean="0"/>
              <a:t/>
            </a:r>
            <a:br>
              <a:rPr lang="en-US" dirty="0" smtClean="0"/>
            </a:br>
            <a:r>
              <a:rPr lang="ru-RU" dirty="0" smtClean="0"/>
              <a:t>}</a:t>
            </a:r>
            <a:r>
              <a:rPr lang="en-US" dirty="0" smtClean="0"/>
              <a:t/>
            </a:r>
            <a:br>
              <a:rPr lang="en-US" dirty="0" smtClean="0"/>
            </a:br>
            <a:r>
              <a:rPr lang="en-US" dirty="0" smtClean="0"/>
              <a:t/>
            </a:r>
            <a:br>
              <a:rPr lang="en-US" dirty="0" smtClean="0"/>
            </a:br>
            <a:r>
              <a:rPr lang="ru-RU" dirty="0" smtClean="0"/>
              <a:t>В данном примере мы создали объект типа </a:t>
            </a:r>
            <a:r>
              <a:rPr lang="ru-RU" dirty="0" err="1" smtClean="0"/>
              <a:t>Error</a:t>
            </a:r>
            <a:r>
              <a:rPr lang="ru-RU" dirty="0" smtClean="0"/>
              <a:t> с именем </a:t>
            </a:r>
            <a:r>
              <a:rPr lang="ru-RU" dirty="0" err="1" smtClean="0"/>
              <a:t>Error</a:t>
            </a:r>
            <a:r>
              <a:rPr lang="ru-RU" dirty="0" smtClean="0"/>
              <a:t> и текстом сообщения об ошибке "Что-то пошло не так !".</a:t>
            </a:r>
            <a:endParaRPr lang="ru-RU" dirty="0"/>
          </a:p>
        </p:txBody>
      </p:sp>
    </p:spTree>
    <p:extLst>
      <p:ext uri="{BB962C8B-B14F-4D97-AF65-F5344CB8AC3E}">
        <p14:creationId xmlns:p14="http://schemas.microsoft.com/office/powerpoint/2010/main" val="348537368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858000"/>
          </a:xfrm>
        </p:spPr>
        <p:txBody>
          <a:bodyPr>
            <a:normAutofit fontScale="92500" lnSpcReduction="20000"/>
          </a:bodyPr>
          <a:lstStyle/>
          <a:p>
            <a:pPr marL="0" indent="0">
              <a:buNone/>
            </a:pPr>
            <a:r>
              <a:rPr lang="ru-RU" dirty="0" smtClean="0"/>
              <a:t>Например, для использования объекта в функции из предыдущего примера, нам нужно было бы написать вот так:</a:t>
            </a:r>
            <a:r>
              <a:rPr lang="en-US" dirty="0" smtClean="0"/>
              <a:t/>
            </a:r>
            <a:br>
              <a:rPr lang="en-US" dirty="0" smtClean="0"/>
            </a:br>
            <a:r>
              <a:rPr lang="en-US" dirty="0" smtClean="0"/>
              <a:t/>
            </a:r>
            <a:br>
              <a:rPr lang="en-US" dirty="0" smtClean="0"/>
            </a:br>
            <a:r>
              <a:rPr lang="ru-RU" dirty="0" smtClean="0">
                <a:solidFill>
                  <a:schemeClr val="accent4">
                    <a:lumMod val="50000"/>
                  </a:schemeClr>
                </a:solidFill>
              </a:rPr>
              <a:t>// Объявление функции</a:t>
            </a:r>
            <a:r>
              <a:rPr lang="en-US" dirty="0" smtClean="0"/>
              <a:t/>
            </a:r>
            <a:br>
              <a:rPr lang="en-US" dirty="0" smtClean="0"/>
            </a:br>
            <a:r>
              <a:rPr lang="en-US" dirty="0" smtClean="0">
                <a:solidFill>
                  <a:srgbClr val="7030A0"/>
                </a:solidFill>
              </a:rPr>
              <a:t>function</a:t>
            </a:r>
            <a:r>
              <a:rPr lang="en-US" dirty="0" smtClean="0"/>
              <a:t> </a:t>
            </a:r>
            <a:r>
              <a:rPr lang="en-US" dirty="0" err="1" smtClean="0">
                <a:solidFill>
                  <a:srgbClr val="0070C0"/>
                </a:solidFill>
              </a:rPr>
              <a:t>testFactorial</a:t>
            </a:r>
            <a:r>
              <a:rPr lang="en-US" dirty="0" smtClean="0"/>
              <a:t>(</a:t>
            </a:r>
            <a:r>
              <a:rPr lang="en-US" dirty="0" err="1" smtClean="0">
                <a:solidFill>
                  <a:srgbClr val="0070C0"/>
                </a:solidFill>
              </a:rPr>
              <a:t>inputData</a:t>
            </a:r>
            <a:r>
              <a:rPr lang="en-US" dirty="0" smtClean="0"/>
              <a:t>) {</a:t>
            </a:r>
            <a:br>
              <a:rPr lang="en-US" dirty="0" smtClean="0"/>
            </a:br>
            <a:r>
              <a:rPr lang="en-US" dirty="0" smtClean="0"/>
              <a:t>  if (</a:t>
            </a:r>
            <a:r>
              <a:rPr lang="en-US" dirty="0" err="1" smtClean="0">
                <a:solidFill>
                  <a:srgbClr val="0070C0"/>
                </a:solidFill>
              </a:rPr>
              <a:t>inputData</a:t>
            </a:r>
            <a:r>
              <a:rPr lang="en-US" dirty="0" smtClean="0"/>
              <a:t> &lt; 0)                                    // </a:t>
            </a:r>
            <a:r>
              <a:rPr lang="ru-RU" dirty="0" smtClean="0"/>
              <a:t>Проверяем - положительное ли число</a:t>
            </a:r>
            <a:r>
              <a:rPr lang="en-US" dirty="0" smtClean="0"/>
              <a:t/>
            </a:r>
            <a:br>
              <a:rPr lang="en-US" dirty="0" smtClean="0"/>
            </a:br>
            <a:r>
              <a:rPr lang="ru-RU" dirty="0" smtClean="0"/>
              <a:t>    </a:t>
            </a:r>
            <a:r>
              <a:rPr lang="en-US" dirty="0" smtClean="0"/>
              <a:t>throw new Error("</a:t>
            </a:r>
            <a:r>
              <a:rPr lang="ru-RU" dirty="0" smtClean="0"/>
              <a:t>Число не должно быть меньше нуля");   </a:t>
            </a:r>
            <a:r>
              <a:rPr lang="en-US" dirty="0" smtClean="0"/>
              <a:t/>
            </a:r>
            <a:br>
              <a:rPr lang="en-US" dirty="0" smtClean="0"/>
            </a:br>
            <a:r>
              <a:rPr lang="ru-RU" dirty="0" smtClean="0"/>
              <a:t>// Создаем и бросаем экземпляр объекта </a:t>
            </a:r>
            <a:r>
              <a:rPr lang="en-US" dirty="0" smtClean="0"/>
              <a:t>Error</a:t>
            </a:r>
            <a:br>
              <a:rPr lang="en-US" dirty="0" smtClean="0"/>
            </a:br>
            <a:r>
              <a:rPr lang="en-US" dirty="0" smtClean="0"/>
              <a:t>  return (</a:t>
            </a:r>
            <a:r>
              <a:rPr lang="en-US" dirty="0" err="1" smtClean="0"/>
              <a:t>inputData</a:t>
            </a:r>
            <a:r>
              <a:rPr lang="en-US" dirty="0" smtClean="0"/>
              <a:t> - 1) ? (</a:t>
            </a:r>
            <a:r>
              <a:rPr lang="en-US" dirty="0" err="1" smtClean="0"/>
              <a:t>inputData</a:t>
            </a:r>
            <a:r>
              <a:rPr lang="en-US" dirty="0" smtClean="0"/>
              <a:t> * </a:t>
            </a:r>
            <a:r>
              <a:rPr lang="en-US" dirty="0" err="1" smtClean="0"/>
              <a:t>testFactorial</a:t>
            </a:r>
            <a:r>
              <a:rPr lang="en-US" dirty="0" smtClean="0"/>
              <a:t>(</a:t>
            </a:r>
            <a:r>
              <a:rPr lang="en-US" dirty="0" err="1" smtClean="0"/>
              <a:t>inputData</a:t>
            </a:r>
            <a:r>
              <a:rPr lang="en-US" dirty="0" smtClean="0"/>
              <a:t> - 1)) : </a:t>
            </a:r>
            <a:r>
              <a:rPr lang="en-US" dirty="0" err="1" smtClean="0"/>
              <a:t>inputData</a:t>
            </a:r>
            <a:r>
              <a:rPr lang="en-US" dirty="0" smtClean="0"/>
              <a:t>;</a:t>
            </a:r>
            <a:br>
              <a:rPr lang="en-US" dirty="0" smtClean="0"/>
            </a:br>
            <a:r>
              <a:rPr lang="en-US" dirty="0" smtClean="0"/>
              <a:t>}</a:t>
            </a:r>
            <a:br>
              <a:rPr lang="en-US" dirty="0" smtClean="0"/>
            </a:br>
            <a:r>
              <a:rPr lang="en-US" dirty="0" err="1" smtClean="0"/>
              <a:t>var</a:t>
            </a:r>
            <a:r>
              <a:rPr lang="en-US" dirty="0" smtClean="0"/>
              <a:t> </a:t>
            </a:r>
            <a:r>
              <a:rPr lang="en-US" dirty="0" err="1" smtClean="0"/>
              <a:t>myNumber</a:t>
            </a:r>
            <a:r>
              <a:rPr lang="en-US" dirty="0" smtClean="0"/>
              <a:t> = -5;</a:t>
            </a:r>
            <a:br>
              <a:rPr lang="en-US" dirty="0" smtClean="0"/>
            </a:br>
            <a:r>
              <a:rPr lang="en-US" dirty="0" smtClean="0"/>
              <a:t>try {</a:t>
            </a:r>
            <a:br>
              <a:rPr lang="en-US" dirty="0" smtClean="0"/>
            </a:br>
            <a:r>
              <a:rPr lang="en-US" dirty="0" smtClean="0"/>
              <a:t>    </a:t>
            </a:r>
            <a:r>
              <a:rPr lang="en-US" dirty="0" err="1" smtClean="0"/>
              <a:t>document.write</a:t>
            </a:r>
            <a:r>
              <a:rPr lang="en-US" dirty="0" smtClean="0"/>
              <a:t>(</a:t>
            </a:r>
            <a:r>
              <a:rPr lang="en-US" dirty="0" err="1" smtClean="0"/>
              <a:t>testFactorial</a:t>
            </a:r>
            <a:r>
              <a:rPr lang="en-US" dirty="0" smtClean="0"/>
              <a:t>(</a:t>
            </a:r>
            <a:r>
              <a:rPr lang="en-US" dirty="0" err="1" smtClean="0"/>
              <a:t>myNumber</a:t>
            </a:r>
            <a:r>
              <a:rPr lang="en-US" dirty="0" smtClean="0"/>
              <a:t>));    //  </a:t>
            </a:r>
            <a:r>
              <a:rPr lang="ru-RU" dirty="0" smtClean="0"/>
              <a:t>попытка вызова функции</a:t>
            </a:r>
            <a:r>
              <a:rPr lang="en-US" dirty="0" smtClean="0"/>
              <a:t/>
            </a:r>
            <a:br>
              <a:rPr lang="en-US" dirty="0" smtClean="0"/>
            </a:br>
            <a:r>
              <a:rPr lang="ru-RU" dirty="0" smtClean="0"/>
              <a:t>} </a:t>
            </a:r>
            <a:r>
              <a:rPr lang="en-US" dirty="0" smtClean="0"/>
              <a:t>catch(ex) {</a:t>
            </a:r>
            <a:br>
              <a:rPr lang="en-US" dirty="0" smtClean="0"/>
            </a:br>
            <a:r>
              <a:rPr lang="en-US" dirty="0" smtClean="0"/>
              <a:t>  </a:t>
            </a:r>
            <a:r>
              <a:rPr lang="en-US" dirty="0" err="1" smtClean="0"/>
              <a:t>document.write</a:t>
            </a:r>
            <a:r>
              <a:rPr lang="en-US" dirty="0" smtClean="0"/>
              <a:t>(</a:t>
            </a:r>
            <a:r>
              <a:rPr lang="en-US" dirty="0" err="1" smtClean="0"/>
              <a:t>ex.message</a:t>
            </a:r>
            <a:r>
              <a:rPr lang="en-US" dirty="0" smtClean="0"/>
              <a:t>);                 // </a:t>
            </a:r>
            <a:r>
              <a:rPr lang="ru-RU" dirty="0" smtClean="0"/>
              <a:t>вывод сообщения об ошибке</a:t>
            </a:r>
            <a:r>
              <a:rPr lang="en-US" dirty="0" smtClean="0"/>
              <a:t/>
            </a:r>
            <a:br>
              <a:rPr lang="en-US" dirty="0" smtClean="0"/>
            </a:br>
            <a:r>
              <a:rPr lang="ru-RU" dirty="0" smtClean="0"/>
              <a:t>}</a:t>
            </a:r>
            <a:r>
              <a:rPr lang="en-US" dirty="0" smtClean="0"/>
              <a:t/>
            </a:r>
            <a:br>
              <a:rPr lang="en-US" dirty="0" smtClean="0"/>
            </a:br>
            <a:endParaRPr lang="ru-RU" dirty="0" smtClean="0"/>
          </a:p>
          <a:p>
            <a:pPr marL="0" indent="0">
              <a:buNone/>
            </a:pPr>
            <a:r>
              <a:rPr lang="ru-RU" dirty="0" smtClean="0"/>
              <a:t>В данном случае мы перехватили исключение и вывели в документ его свойство </a:t>
            </a:r>
            <a:r>
              <a:rPr lang="en-US" dirty="0" smtClean="0"/>
              <a:t>message, </a:t>
            </a:r>
            <a:r>
              <a:rPr lang="ru-RU" dirty="0" smtClean="0"/>
              <a:t>в которое ранее поместили текст - "Число не должно быть меньше нуля".</a:t>
            </a:r>
            <a:endParaRPr lang="ru-RU" dirty="0"/>
          </a:p>
        </p:txBody>
      </p:sp>
    </p:spTree>
    <p:extLst>
      <p:ext uri="{BB962C8B-B14F-4D97-AF65-F5344CB8AC3E}">
        <p14:creationId xmlns:p14="http://schemas.microsoft.com/office/powerpoint/2010/main" val="248812549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176963"/>
          </a:xfrm>
        </p:spPr>
        <p:txBody>
          <a:bodyPr>
            <a:normAutofit/>
          </a:bodyPr>
          <a:lstStyle/>
          <a:p>
            <a:pPr marL="0" indent="0">
              <a:buNone/>
            </a:pPr>
            <a:r>
              <a:rPr lang="ru-RU" dirty="0"/>
              <a:t>В этом задании в нашу функцию передаются два параметра: целочисленная переменная ("а") и некоторая функция ("</a:t>
            </a:r>
            <a:r>
              <a:rPr lang="ru-RU" dirty="0" err="1"/>
              <a:t>func</a:t>
            </a:r>
            <a:r>
              <a:rPr lang="ru-RU" dirty="0"/>
              <a:t>"). Вам необходимо запустить функцию "</a:t>
            </a:r>
            <a:r>
              <a:rPr lang="ru-RU" dirty="0" err="1"/>
              <a:t>func</a:t>
            </a:r>
            <a:r>
              <a:rPr lang="ru-RU" dirty="0"/>
              <a:t>", с переменной "а" в качестве аргумента. Но вот проблема - в функции, похоже, оказалась ошибка. Вам нужно возвратить имя (свойство "</a:t>
            </a:r>
            <a:r>
              <a:rPr lang="ru-RU" dirty="0" err="1"/>
              <a:t>name</a:t>
            </a:r>
            <a:r>
              <a:rPr lang="ru-RU" dirty="0"/>
              <a:t>") возникающей ошибки</a:t>
            </a:r>
            <a:r>
              <a:rPr lang="ru-RU" dirty="0" smtClean="0"/>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solidFill>
                  <a:srgbClr val="7030A0"/>
                </a:solidFill>
              </a:rPr>
              <a:t>function</a:t>
            </a:r>
            <a:r>
              <a:rPr lang="en-US" dirty="0" smtClean="0"/>
              <a:t> </a:t>
            </a:r>
            <a:r>
              <a:rPr lang="en-US" dirty="0" err="1" smtClean="0">
                <a:solidFill>
                  <a:srgbClr val="0070C0"/>
                </a:solidFill>
              </a:rPr>
              <a:t>testErrorFunc</a:t>
            </a:r>
            <a:r>
              <a:rPr lang="en-US" dirty="0" smtClean="0"/>
              <a:t>(</a:t>
            </a:r>
            <a:r>
              <a:rPr lang="en-US" dirty="0" smtClean="0">
                <a:solidFill>
                  <a:srgbClr val="0070C0"/>
                </a:solidFill>
              </a:rPr>
              <a:t>a</a:t>
            </a:r>
            <a:r>
              <a:rPr lang="en-US" dirty="0" smtClean="0"/>
              <a:t>, </a:t>
            </a:r>
            <a:r>
              <a:rPr lang="en-US" dirty="0" err="1" smtClean="0">
                <a:solidFill>
                  <a:srgbClr val="0070C0"/>
                </a:solidFill>
              </a:rPr>
              <a:t>func</a:t>
            </a:r>
            <a:r>
              <a:rPr lang="en-US" dirty="0" smtClean="0"/>
              <a:t>) {         </a:t>
            </a:r>
          </a:p>
          <a:p>
            <a:pPr marL="0" indent="0">
              <a:buNone/>
            </a:pPr>
            <a:endParaRPr lang="en-US" dirty="0" smtClean="0"/>
          </a:p>
          <a:p>
            <a:pPr marL="0" indent="0">
              <a:buNone/>
            </a:pPr>
            <a:r>
              <a:rPr lang="en-US" dirty="0" smtClean="0"/>
              <a:t>    </a:t>
            </a:r>
            <a:r>
              <a:rPr lang="en-US" dirty="0" smtClean="0">
                <a:solidFill>
                  <a:schemeClr val="accent4">
                    <a:lumMod val="50000"/>
                  </a:schemeClr>
                </a:solidFill>
              </a:rPr>
              <a:t>// </a:t>
            </a:r>
            <a:r>
              <a:rPr lang="ru-RU" dirty="0" smtClean="0">
                <a:solidFill>
                  <a:schemeClr val="accent4">
                    <a:lumMod val="50000"/>
                  </a:schemeClr>
                </a:solidFill>
              </a:rPr>
              <a:t>Тут нужно написать решение</a:t>
            </a:r>
          </a:p>
          <a:p>
            <a:pPr marL="0" indent="0">
              <a:buNone/>
            </a:pPr>
            <a:endParaRPr lang="ru-RU" dirty="0" smtClean="0"/>
          </a:p>
          <a:p>
            <a:pPr marL="0" indent="0">
              <a:buNone/>
            </a:pPr>
            <a:r>
              <a:rPr lang="ru-RU" dirty="0" smtClean="0"/>
              <a:t>   </a:t>
            </a:r>
            <a:r>
              <a:rPr lang="ru-RU" dirty="0" smtClean="0">
                <a:solidFill>
                  <a:srgbClr val="7030A0"/>
                </a:solidFill>
              </a:rPr>
              <a:t> </a:t>
            </a:r>
            <a:r>
              <a:rPr lang="en-US" dirty="0" smtClean="0">
                <a:solidFill>
                  <a:srgbClr val="7030A0"/>
                </a:solidFill>
              </a:rPr>
              <a:t>return </a:t>
            </a:r>
            <a:r>
              <a:rPr lang="en-US" dirty="0" smtClean="0"/>
              <a:t>x;</a:t>
            </a:r>
          </a:p>
          <a:p>
            <a:pPr marL="0" indent="0">
              <a:buNone/>
            </a:pPr>
            <a:r>
              <a:rPr lang="en-US" dirty="0" smtClean="0"/>
              <a:t>}</a:t>
            </a:r>
            <a:endParaRPr lang="ru-RU" dirty="0"/>
          </a:p>
        </p:txBody>
      </p:sp>
    </p:spTree>
    <p:extLst>
      <p:ext uri="{BB962C8B-B14F-4D97-AF65-F5344CB8AC3E}">
        <p14:creationId xmlns:p14="http://schemas.microsoft.com/office/powerpoint/2010/main" val="168511081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B0F0"/>
                </a:solidFill>
              </a:rPr>
              <a:t>Решение</a:t>
            </a:r>
            <a:endParaRPr lang="ru-RU" dirty="0">
              <a:solidFill>
                <a:srgbClr val="00B0F0"/>
              </a:solidFill>
            </a:endParaRPr>
          </a:p>
        </p:txBody>
      </p:sp>
      <p:sp>
        <p:nvSpPr>
          <p:cNvPr id="3" name="Объект 2"/>
          <p:cNvSpPr>
            <a:spLocks noGrp="1"/>
          </p:cNvSpPr>
          <p:nvPr>
            <p:ph idx="1"/>
          </p:nvPr>
        </p:nvSpPr>
        <p:spPr/>
        <p:txBody>
          <a:bodyPr>
            <a:normAutofit/>
          </a:bodyPr>
          <a:lstStyle/>
          <a:p>
            <a:pPr marL="0" indent="0">
              <a:buNone/>
            </a:pPr>
            <a:r>
              <a:rPr lang="en-US" dirty="0"/>
              <a:t>function </a:t>
            </a:r>
            <a:r>
              <a:rPr lang="en-US" dirty="0" err="1"/>
              <a:t>testErrorFunc</a:t>
            </a:r>
            <a:r>
              <a:rPr lang="en-US" dirty="0"/>
              <a:t>(a, </a:t>
            </a:r>
            <a:r>
              <a:rPr lang="en-US" dirty="0" err="1"/>
              <a:t>func</a:t>
            </a:r>
            <a:r>
              <a:rPr lang="en-US" dirty="0"/>
              <a:t>) {         </a:t>
            </a:r>
            <a:r>
              <a:rPr lang="en-US" dirty="0" smtClean="0"/>
              <a:t/>
            </a:r>
            <a:br>
              <a:rPr lang="en-US" dirty="0" smtClean="0"/>
            </a:br>
            <a:r>
              <a:rPr lang="en-US" dirty="0" smtClean="0"/>
              <a:t>try</a:t>
            </a:r>
            <a:br>
              <a:rPr lang="en-US" dirty="0" smtClean="0"/>
            </a:br>
            <a:r>
              <a:rPr lang="en-US" dirty="0" smtClean="0"/>
              <a:t>    {</a:t>
            </a:r>
            <a:br>
              <a:rPr lang="en-US" dirty="0" smtClean="0"/>
            </a:br>
            <a:r>
              <a:rPr lang="en-US" dirty="0" smtClean="0"/>
              <a:t>        </a:t>
            </a:r>
            <a:r>
              <a:rPr lang="en-US" dirty="0" err="1"/>
              <a:t>func</a:t>
            </a:r>
            <a:r>
              <a:rPr lang="en-US" dirty="0"/>
              <a:t>(a</a:t>
            </a:r>
            <a:r>
              <a:rPr lang="en-US" dirty="0" smtClean="0"/>
              <a:t>);</a:t>
            </a:r>
            <a:br>
              <a:rPr lang="en-US" dirty="0" smtClean="0"/>
            </a:br>
            <a:r>
              <a:rPr lang="en-US" dirty="0" smtClean="0"/>
              <a:t>    }</a:t>
            </a:r>
            <a:br>
              <a:rPr lang="en-US" dirty="0" smtClean="0"/>
            </a:br>
            <a:r>
              <a:rPr lang="en-US" dirty="0" smtClean="0"/>
              <a:t>catch(x)</a:t>
            </a:r>
            <a:br>
              <a:rPr lang="en-US" dirty="0" smtClean="0"/>
            </a:br>
            <a:r>
              <a:rPr lang="en-US" dirty="0" smtClean="0"/>
              <a:t>    </a:t>
            </a:r>
            <a:r>
              <a:rPr lang="en-US" dirty="0"/>
              <a:t>{    </a:t>
            </a:r>
            <a:r>
              <a:rPr lang="en-US" dirty="0" smtClean="0"/>
              <a:t/>
            </a:r>
            <a:br>
              <a:rPr lang="en-US" dirty="0" smtClean="0"/>
            </a:br>
            <a:r>
              <a:rPr lang="en-US" dirty="0" smtClean="0"/>
              <a:t>       </a:t>
            </a:r>
            <a:r>
              <a:rPr lang="en-US" dirty="0" err="1"/>
              <a:t>var</a:t>
            </a:r>
            <a:r>
              <a:rPr lang="en-US" dirty="0"/>
              <a:t> e = x.name;  </a:t>
            </a:r>
            <a:r>
              <a:rPr lang="en-US" dirty="0" smtClean="0"/>
              <a:t/>
            </a:r>
            <a:br>
              <a:rPr lang="en-US" dirty="0" smtClean="0"/>
            </a:br>
            <a:r>
              <a:rPr lang="en-US" dirty="0" smtClean="0"/>
              <a:t>    </a:t>
            </a:r>
            <a:r>
              <a:rPr lang="en-US" dirty="0"/>
              <a:t>} </a:t>
            </a:r>
            <a:r>
              <a:rPr lang="en-US" dirty="0" smtClean="0"/>
              <a:t/>
            </a:r>
            <a:br>
              <a:rPr lang="en-US" dirty="0" smtClean="0"/>
            </a:br>
            <a:r>
              <a:rPr lang="en-US" dirty="0" smtClean="0"/>
              <a:t>return </a:t>
            </a:r>
            <a:r>
              <a:rPr lang="en-US" dirty="0"/>
              <a:t>e</a:t>
            </a: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42995275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solidFill>
                  <a:srgbClr val="00B0F0"/>
                </a:solidFill>
              </a:rPr>
              <a:t>3.2 Введение в регулярные выражения </a:t>
            </a:r>
          </a:p>
        </p:txBody>
      </p:sp>
      <p:sp>
        <p:nvSpPr>
          <p:cNvPr id="3" name="Объект 2"/>
          <p:cNvSpPr>
            <a:spLocks noGrp="1"/>
          </p:cNvSpPr>
          <p:nvPr>
            <p:ph idx="1"/>
          </p:nvPr>
        </p:nvSpPr>
        <p:spPr>
          <a:xfrm>
            <a:off x="838200" y="1291772"/>
            <a:ext cx="10515600" cy="5675086"/>
          </a:xfrm>
        </p:spPr>
        <p:txBody>
          <a:bodyPr>
            <a:normAutofit fontScale="70000" lnSpcReduction="20000"/>
          </a:bodyPr>
          <a:lstStyle/>
          <a:p>
            <a:pPr marL="0" indent="0">
              <a:buNone/>
            </a:pPr>
            <a:r>
              <a:rPr lang="ru-RU" dirty="0" smtClean="0"/>
              <a:t>Что </a:t>
            </a:r>
            <a:r>
              <a:rPr lang="ru-RU" dirty="0"/>
              <a:t>такое регулярные </a:t>
            </a:r>
            <a:r>
              <a:rPr lang="ru-RU" dirty="0" smtClean="0"/>
              <a:t>выражения?</a:t>
            </a:r>
            <a:br>
              <a:rPr lang="ru-RU" dirty="0" smtClean="0"/>
            </a:br>
            <a:r>
              <a:rPr lang="ru-RU" dirty="0" smtClean="0"/>
              <a:t/>
            </a:r>
            <a:br>
              <a:rPr lang="ru-RU" dirty="0" smtClean="0"/>
            </a:br>
            <a:r>
              <a:rPr lang="ru-RU" dirty="0" smtClean="0"/>
              <a:t>Регулярные </a:t>
            </a:r>
            <a:r>
              <a:rPr lang="ru-RU" dirty="0"/>
              <a:t>выражения (</a:t>
            </a:r>
            <a:r>
              <a:rPr lang="ru-RU" dirty="0" err="1"/>
              <a:t>RegExp</a:t>
            </a:r>
            <a:r>
              <a:rPr lang="ru-RU" dirty="0"/>
              <a:t> - </a:t>
            </a:r>
            <a:r>
              <a:rPr lang="ru-RU" dirty="0" err="1"/>
              <a:t>regular</a:t>
            </a:r>
            <a:r>
              <a:rPr lang="ru-RU" dirty="0"/>
              <a:t> </a:t>
            </a:r>
            <a:r>
              <a:rPr lang="ru-RU" dirty="0" err="1"/>
              <a:t>expressions</a:t>
            </a:r>
            <a:r>
              <a:rPr lang="ru-RU" dirty="0"/>
              <a:t>) это объект, который может описывать шаблон </a:t>
            </a:r>
            <a:r>
              <a:rPr lang="ru-RU" dirty="0" smtClean="0"/>
              <a:t>символов.</a:t>
            </a:r>
            <a:br>
              <a:rPr lang="ru-RU" dirty="0" smtClean="0"/>
            </a:br>
            <a:r>
              <a:rPr lang="ru-RU" dirty="0" smtClean="0"/>
              <a:t/>
            </a:r>
            <a:br>
              <a:rPr lang="ru-RU" dirty="0" smtClean="0"/>
            </a:br>
            <a:r>
              <a:rPr lang="ru-RU" dirty="0" smtClean="0"/>
              <a:t>Например</a:t>
            </a:r>
            <a:r>
              <a:rPr lang="ru-RU" dirty="0"/>
              <a:t>, если вы ищете в строке подстроку, вы можете описать шаблон того, что вы </a:t>
            </a:r>
            <a:r>
              <a:rPr lang="ru-RU" dirty="0" smtClean="0"/>
              <a:t>ищете.</a:t>
            </a:r>
            <a:r>
              <a:rPr lang="ru-RU" dirty="0"/>
              <a:t/>
            </a:r>
            <a:br>
              <a:rPr lang="ru-RU" dirty="0"/>
            </a:br>
            <a:r>
              <a:rPr lang="ru-RU" dirty="0" smtClean="0"/>
              <a:t/>
            </a:r>
            <a:br>
              <a:rPr lang="ru-RU" dirty="0" smtClean="0"/>
            </a:br>
            <a:r>
              <a:rPr lang="ru-RU" dirty="0" smtClean="0"/>
              <a:t>Простой </a:t>
            </a:r>
            <a:r>
              <a:rPr lang="ru-RU" dirty="0"/>
              <a:t>шаблон может состоять даже из одного символа, большие и сложные шаблоны могут использоваться для </a:t>
            </a:r>
            <a:r>
              <a:rPr lang="ru-RU" dirty="0" err="1"/>
              <a:t>парсинга</a:t>
            </a:r>
            <a:r>
              <a:rPr lang="ru-RU" dirty="0"/>
              <a:t>, проверки формата введенных данных, замены и других различных </a:t>
            </a:r>
            <a:r>
              <a:rPr lang="ru-RU" dirty="0" smtClean="0"/>
              <a:t>целей.</a:t>
            </a:r>
            <a:br>
              <a:rPr lang="ru-RU" dirty="0" smtClean="0"/>
            </a:br>
            <a:r>
              <a:rPr lang="ru-RU" dirty="0" smtClean="0"/>
              <a:t/>
            </a:r>
            <a:br>
              <a:rPr lang="ru-RU" dirty="0" smtClean="0"/>
            </a:br>
            <a:r>
              <a:rPr lang="ru-RU" dirty="0" smtClean="0"/>
              <a:t>Содержание </a:t>
            </a:r>
            <a:r>
              <a:rPr lang="ru-RU" dirty="0"/>
              <a:t>шаблона регулярного выражения состоит из последовательности символов. Большая их часть (все буквы и цифры) описывают сами себя - непосредственно указывают свое присутствие. Например, регулярное выражение </a:t>
            </a:r>
            <a:br>
              <a:rPr lang="ru-RU" dirty="0"/>
            </a:br>
            <a:r>
              <a:rPr lang="ru-RU" dirty="0" smtClean="0"/>
              <a:t/>
            </a:r>
            <a:br>
              <a:rPr lang="ru-RU" dirty="0" smtClean="0"/>
            </a:br>
            <a:r>
              <a:rPr lang="ru-RU" dirty="0"/>
              <a:t>/</a:t>
            </a:r>
            <a:r>
              <a:rPr lang="ru-RU" dirty="0" err="1"/>
              <a:t>hello</a:t>
            </a:r>
            <a:r>
              <a:rPr lang="ru-RU" dirty="0"/>
              <a:t>/                                                                                                                                                                    </a:t>
            </a:r>
            <a:r>
              <a:rPr lang="ru-RU" dirty="0" smtClean="0"/>
              <a:t/>
            </a:r>
            <a:br>
              <a:rPr lang="ru-RU" dirty="0" smtClean="0"/>
            </a:br>
            <a:r>
              <a:rPr lang="ru-RU" dirty="0" smtClean="0"/>
              <a:t/>
            </a:r>
            <a:br>
              <a:rPr lang="ru-RU" dirty="0" smtClean="0"/>
            </a:br>
            <a:r>
              <a:rPr lang="ru-RU" dirty="0" smtClean="0"/>
              <a:t>совпадет </a:t>
            </a:r>
            <a:r>
              <a:rPr lang="ru-RU" dirty="0"/>
              <a:t>со всеми строками, в которых есть слово "</a:t>
            </a:r>
            <a:r>
              <a:rPr lang="ru-RU" dirty="0" err="1"/>
              <a:t>hello</a:t>
            </a:r>
            <a:r>
              <a:rPr lang="ru-RU" dirty="0"/>
              <a:t>". Другие символы обозначают не себя, а имеют некоторое модифицирующее значение. </a:t>
            </a:r>
            <a:r>
              <a:rPr lang="ru-RU" dirty="0" smtClean="0"/>
              <a:t/>
            </a:r>
            <a:br>
              <a:rPr lang="ru-RU" dirty="0" smtClean="0"/>
            </a:br>
            <a:r>
              <a:rPr lang="ru-RU" dirty="0" smtClean="0"/>
              <a:t>Например</a:t>
            </a:r>
            <a:r>
              <a:rPr lang="ru-RU" dirty="0"/>
              <a:t>, выражение </a:t>
            </a:r>
            <a:r>
              <a:rPr lang="ru-RU" dirty="0" smtClean="0"/>
              <a:t/>
            </a:r>
            <a:br>
              <a:rPr lang="ru-RU" dirty="0" smtClean="0"/>
            </a:br>
            <a:r>
              <a:rPr lang="ru-RU" dirty="0" smtClean="0"/>
              <a:t/>
            </a:r>
            <a:br>
              <a:rPr lang="ru-RU" dirty="0" smtClean="0"/>
            </a:br>
            <a:r>
              <a:rPr lang="ru-RU" dirty="0" smtClean="0"/>
              <a:t>/</a:t>
            </a:r>
            <a:r>
              <a:rPr lang="ru-RU" dirty="0" err="1"/>
              <a:t>hello</a:t>
            </a:r>
            <a:r>
              <a:rPr lang="ru-RU" dirty="0" smtClean="0"/>
              <a:t>$/</a:t>
            </a:r>
            <a:br>
              <a:rPr lang="ru-RU" dirty="0" smtClean="0"/>
            </a:br>
            <a:r>
              <a:rPr lang="ru-RU" dirty="0" smtClean="0"/>
              <a:t/>
            </a:r>
            <a:br>
              <a:rPr lang="ru-RU" dirty="0" smtClean="0"/>
            </a:br>
            <a:r>
              <a:rPr lang="ru-RU" dirty="0" smtClean="0"/>
              <a:t>будет </a:t>
            </a:r>
            <a:r>
              <a:rPr lang="ru-RU" dirty="0"/>
              <a:t>соответствовать строкам, которые ЗАКАНЧИВАЮТСЯ на слово "</a:t>
            </a:r>
            <a:r>
              <a:rPr lang="ru-RU" dirty="0" err="1"/>
              <a:t>hello</a:t>
            </a:r>
            <a:r>
              <a:rPr lang="ru-RU" dirty="0"/>
              <a:t>". Это обеспечивает метасимвол "$", обозначающий конец строки.</a:t>
            </a:r>
          </a:p>
        </p:txBody>
      </p:sp>
    </p:spTree>
    <p:extLst>
      <p:ext uri="{BB962C8B-B14F-4D97-AF65-F5344CB8AC3E}">
        <p14:creationId xmlns:p14="http://schemas.microsoft.com/office/powerpoint/2010/main" val="138071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все допустимые варианты именования переменной</a:t>
            </a:r>
          </a:p>
        </p:txBody>
      </p:sp>
      <p:sp>
        <p:nvSpPr>
          <p:cNvPr id="3" name="Объект 2"/>
          <p:cNvSpPr>
            <a:spLocks noGrp="1"/>
          </p:cNvSpPr>
          <p:nvPr>
            <p:ph idx="1"/>
          </p:nvPr>
        </p:nvSpPr>
        <p:spPr/>
        <p:txBody>
          <a:bodyPr>
            <a:normAutofit fontScale="77500" lnSpcReduction="20000"/>
          </a:bodyPr>
          <a:lstStyle/>
          <a:p>
            <a:r>
              <a:rPr lang="en-US" dirty="0"/>
              <a:t>EXAMPLE </a:t>
            </a:r>
            <a:endParaRPr lang="ru-RU" dirty="0" smtClean="0"/>
          </a:p>
          <a:p>
            <a:r>
              <a:rPr lang="en-US" dirty="0"/>
              <a:t>@</a:t>
            </a:r>
            <a:r>
              <a:rPr lang="en-US" dirty="0" smtClean="0"/>
              <a:t>example</a:t>
            </a:r>
            <a:endParaRPr lang="ru-RU" dirty="0" smtClean="0"/>
          </a:p>
          <a:p>
            <a:r>
              <a:rPr lang="en-US" dirty="0"/>
              <a:t>example </a:t>
            </a:r>
            <a:endParaRPr lang="ru-RU" dirty="0" smtClean="0"/>
          </a:p>
          <a:p>
            <a:r>
              <a:rPr lang="en-US" dirty="0"/>
              <a:t>_example </a:t>
            </a:r>
            <a:endParaRPr lang="ru-RU" dirty="0" smtClean="0"/>
          </a:p>
          <a:p>
            <a:r>
              <a:rPr lang="en-US" dirty="0"/>
              <a:t>Example </a:t>
            </a:r>
            <a:endParaRPr lang="ru-RU" dirty="0" smtClean="0"/>
          </a:p>
          <a:p>
            <a:r>
              <a:rPr lang="en-US" dirty="0"/>
              <a:t>$example </a:t>
            </a:r>
            <a:endParaRPr lang="ru-RU" dirty="0" smtClean="0"/>
          </a:p>
          <a:p>
            <a:r>
              <a:rPr lang="en-US" dirty="0"/>
              <a:t>&amp;example </a:t>
            </a:r>
            <a:endParaRPr lang="ru-RU" dirty="0" smtClean="0"/>
          </a:p>
          <a:p>
            <a:r>
              <a:rPr lang="en-US" dirty="0"/>
              <a:t>ex ample </a:t>
            </a:r>
            <a:endParaRPr lang="ru-RU" dirty="0" smtClean="0"/>
          </a:p>
          <a:p>
            <a:r>
              <a:rPr lang="en-US" dirty="0" err="1"/>
              <a:t>ExAmple</a:t>
            </a:r>
            <a:r>
              <a:rPr lang="en-US" dirty="0"/>
              <a:t> </a:t>
            </a:r>
            <a:endParaRPr lang="ru-RU" dirty="0" smtClean="0"/>
          </a:p>
          <a:p>
            <a:r>
              <a:rPr lang="en-US" dirty="0"/>
              <a:t>example-example </a:t>
            </a:r>
            <a:endParaRPr lang="ru-RU" dirty="0" smtClean="0"/>
          </a:p>
          <a:p>
            <a:r>
              <a:rPr lang="en-US" dirty="0"/>
              <a:t>1example </a:t>
            </a:r>
            <a:endParaRPr lang="ru-RU" dirty="0" smtClean="0"/>
          </a:p>
          <a:p>
            <a:r>
              <a:rPr lang="en-US" dirty="0"/>
              <a:t>example++ </a:t>
            </a:r>
            <a:endParaRPr lang="ru-RU" dirty="0" smtClean="0"/>
          </a:p>
        </p:txBody>
      </p:sp>
    </p:spTree>
    <p:extLst>
      <p:ext uri="{BB962C8B-B14F-4D97-AF65-F5344CB8AC3E}">
        <p14:creationId xmlns:p14="http://schemas.microsoft.com/office/powerpoint/2010/main" val="16634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8" end="8"/>
                                            </p:txEl>
                                          </p:spTgt>
                                        </p:tgtEl>
                                        <p:attrNameLst>
                                          <p:attrName>style.color</p:attrName>
                                        </p:attrNameLst>
                                      </p:cBhvr>
                                      <p:to>
                                        <p:clrVal>
                                          <a:schemeClr val="accent2"/>
                                        </p:clrVal>
                                      </p:to>
                                    </p:set>
                                    <p:set>
                                      <p:cBhvr>
                                        <p:cTn id="7" dur="500" fill="hold"/>
                                        <p:tgtEl>
                                          <p:spTgt spid="3">
                                            <p:txEl>
                                              <p:pRg st="8" end="8"/>
                                            </p:txEl>
                                          </p:spTgt>
                                        </p:tgtEl>
                                        <p:attrNameLst>
                                          <p:attrName>fillcolor</p:attrName>
                                        </p:attrNameLst>
                                      </p:cBhvr>
                                      <p:to>
                                        <p:clrVal>
                                          <a:schemeClr val="accent2"/>
                                        </p:clrVal>
                                      </p:to>
                                    </p:set>
                                    <p:set>
                                      <p:cBhvr>
                                        <p:cTn id="8" dur="500" fill="hold"/>
                                        <p:tgtEl>
                                          <p:spTgt spid="3">
                                            <p:txEl>
                                              <p:pRg st="8" end="8"/>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4" end="4"/>
                                            </p:txEl>
                                          </p:spTgt>
                                        </p:tgtEl>
                                        <p:attrNameLst>
                                          <p:attrName>style.color</p:attrName>
                                        </p:attrNameLst>
                                      </p:cBhvr>
                                      <p:to>
                                        <p:clrVal>
                                          <a:schemeClr val="accent2"/>
                                        </p:clrVal>
                                      </p:to>
                                    </p:set>
                                    <p:set>
                                      <p:cBhvr>
                                        <p:cTn id="15" dur="500" fill="hold"/>
                                        <p:tgtEl>
                                          <p:spTgt spid="3">
                                            <p:txEl>
                                              <p:pRg st="4" end="4"/>
                                            </p:txEl>
                                          </p:spTgt>
                                        </p:tgtEl>
                                        <p:attrNameLst>
                                          <p:attrName>fillcolor</p:attrName>
                                        </p:attrNameLst>
                                      </p:cBhvr>
                                      <p:to>
                                        <p:clrVal>
                                          <a:schemeClr val="accent2"/>
                                        </p:clrVal>
                                      </p:to>
                                    </p:set>
                                    <p:set>
                                      <p:cBhvr>
                                        <p:cTn id="16" dur="500" fill="hold"/>
                                        <p:tgtEl>
                                          <p:spTgt spid="3">
                                            <p:txEl>
                                              <p:pRg st="4" end="4"/>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5" end="5"/>
                                            </p:txEl>
                                          </p:spTgt>
                                        </p:tgtEl>
                                        <p:attrNameLst>
                                          <p:attrName>style.color</p:attrName>
                                        </p:attrNameLst>
                                      </p:cBhvr>
                                      <p:to>
                                        <p:clrVal>
                                          <a:schemeClr val="accent2"/>
                                        </p:clrVal>
                                      </p:to>
                                    </p:set>
                                    <p:set>
                                      <p:cBhvr>
                                        <p:cTn id="19" dur="500" fill="hold"/>
                                        <p:tgtEl>
                                          <p:spTgt spid="3">
                                            <p:txEl>
                                              <p:pRg st="5" end="5"/>
                                            </p:txEl>
                                          </p:spTgt>
                                        </p:tgtEl>
                                        <p:attrNameLst>
                                          <p:attrName>fillcolor</p:attrName>
                                        </p:attrNameLst>
                                      </p:cBhvr>
                                      <p:to>
                                        <p:clrVal>
                                          <a:schemeClr val="accent2"/>
                                        </p:clrVal>
                                      </p:to>
                                    </p:set>
                                    <p:set>
                                      <p:cBhvr>
                                        <p:cTn id="20" dur="500" fill="hold"/>
                                        <p:tgtEl>
                                          <p:spTgt spid="3">
                                            <p:txEl>
                                              <p:pRg st="5" end="5"/>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3">
                                            <p:txEl>
                                              <p:pRg st="2" end="2"/>
                                            </p:txEl>
                                          </p:spTgt>
                                        </p:tgtEl>
                                        <p:attrNameLst>
                                          <p:attrName>style.color</p:attrName>
                                        </p:attrNameLst>
                                      </p:cBhvr>
                                      <p:to>
                                        <p:clrVal>
                                          <a:schemeClr val="accent2"/>
                                        </p:clrVal>
                                      </p:to>
                                    </p:set>
                                    <p:set>
                                      <p:cBhvr>
                                        <p:cTn id="23" dur="500" fill="hold"/>
                                        <p:tgtEl>
                                          <p:spTgt spid="3">
                                            <p:txEl>
                                              <p:pRg st="2" end="2"/>
                                            </p:txEl>
                                          </p:spTgt>
                                        </p:tgtEl>
                                        <p:attrNameLst>
                                          <p:attrName>fillcolor</p:attrName>
                                        </p:attrNameLst>
                                      </p:cBhvr>
                                      <p:to>
                                        <p:clrVal>
                                          <a:schemeClr val="accent2"/>
                                        </p:clrVal>
                                      </p:to>
                                    </p:set>
                                    <p:set>
                                      <p:cBhvr>
                                        <p:cTn id="24" dur="500" fill="hold"/>
                                        <p:tgtEl>
                                          <p:spTgt spid="3">
                                            <p:txEl>
                                              <p:pRg st="2" end="2"/>
                                            </p:txEl>
                                          </p:spTgt>
                                        </p:tgtEl>
                                        <p:attrNameLst>
                                          <p:attrName>fill.type</p:attrName>
                                        </p:attrNameLst>
                                      </p:cBhvr>
                                      <p:to>
                                        <p:strVal val="solid"/>
                                      </p:to>
                                    </p:set>
                                  </p:childTnLst>
                                </p:cTn>
                              </p:par>
                              <p:par>
                                <p:cTn id="25" presetID="16" presetClass="emph" presetSubtype="0" fill="hold" nodeType="withEffect">
                                  <p:stCondLst>
                                    <p:cond delay="0"/>
                                  </p:stCondLst>
                                  <p:iterate type="lt">
                                    <p:tmPct val="4000"/>
                                  </p:iterate>
                                  <p:childTnLst>
                                    <p:set>
                                      <p:cBhvr override="childStyle">
                                        <p:cTn id="26" dur="500" fill="hold"/>
                                        <p:tgtEl>
                                          <p:spTgt spid="3">
                                            <p:txEl>
                                              <p:pRg st="0" end="0"/>
                                            </p:txEl>
                                          </p:spTgt>
                                        </p:tgtEl>
                                        <p:attrNameLst>
                                          <p:attrName>style.color</p:attrName>
                                        </p:attrNameLst>
                                      </p:cBhvr>
                                      <p:to>
                                        <p:clrVal>
                                          <a:schemeClr val="accent2"/>
                                        </p:clrVal>
                                      </p:to>
                                    </p:set>
                                    <p:set>
                                      <p:cBhvr>
                                        <p:cTn id="27" dur="500" fill="hold"/>
                                        <p:tgtEl>
                                          <p:spTgt spid="3">
                                            <p:txEl>
                                              <p:pRg st="0" end="0"/>
                                            </p:txEl>
                                          </p:spTgt>
                                        </p:tgtEl>
                                        <p:attrNameLst>
                                          <p:attrName>fillcolor</p:attrName>
                                        </p:attrNameLst>
                                      </p:cBhvr>
                                      <p:to>
                                        <p:clrVal>
                                          <a:schemeClr val="accent2"/>
                                        </p:clrVal>
                                      </p:to>
                                    </p:set>
                                    <p:set>
                                      <p:cBhvr>
                                        <p:cTn id="28"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1257" y="228600"/>
            <a:ext cx="11785599" cy="6346371"/>
          </a:xfrm>
        </p:spPr>
        <p:txBody>
          <a:bodyPr>
            <a:normAutofit fontScale="92500" lnSpcReduction="10000"/>
          </a:bodyPr>
          <a:lstStyle/>
          <a:p>
            <a:pPr marL="0" indent="0">
              <a:buNone/>
            </a:pPr>
            <a:r>
              <a:rPr lang="ru-RU" dirty="0"/>
              <a:t>Создание объектов </a:t>
            </a:r>
            <a:r>
              <a:rPr lang="ru-RU" dirty="0" err="1" smtClean="0"/>
              <a:t>RegExp</a:t>
            </a:r>
            <a:r>
              <a:rPr lang="ru-RU" dirty="0" smtClean="0"/>
              <a:t/>
            </a:r>
            <a:br>
              <a:rPr lang="ru-RU" dirty="0" smtClean="0"/>
            </a:br>
            <a:r>
              <a:rPr lang="ru-RU" dirty="0" smtClean="0"/>
              <a:t/>
            </a:r>
            <a:br>
              <a:rPr lang="ru-RU" dirty="0" smtClean="0"/>
            </a:br>
            <a:r>
              <a:rPr lang="ru-RU" dirty="0" smtClean="0"/>
              <a:t>Объекты </a:t>
            </a:r>
            <a:r>
              <a:rPr lang="ru-RU" dirty="0" err="1"/>
              <a:t>RegExp</a:t>
            </a:r>
            <a:r>
              <a:rPr lang="ru-RU" dirty="0"/>
              <a:t> могут быть созданы с помощью конструктора </a:t>
            </a:r>
            <a:r>
              <a:rPr lang="ru-RU" dirty="0" err="1"/>
              <a:t>RegExp</a:t>
            </a:r>
            <a:r>
              <a:rPr lang="ru-RU" dirty="0"/>
              <a:t>(), или с помощью литералов. Но если, например, строковые литералы задаются в виде символов, заключенных в кавычки, то литералы регулярных выражений задаются заключенными в пару символов </a:t>
            </a:r>
            <a:r>
              <a:rPr lang="ru-RU" dirty="0" err="1"/>
              <a:t>слэш</a:t>
            </a:r>
            <a:r>
              <a:rPr lang="ru-RU" dirty="0"/>
              <a:t>  "/". Например, вот </a:t>
            </a:r>
            <a:r>
              <a:rPr lang="ru-RU" dirty="0" smtClean="0"/>
              <a:t>так:</a:t>
            </a:r>
            <a:br>
              <a:rPr lang="ru-RU" dirty="0" smtClean="0"/>
            </a:br>
            <a:r>
              <a:rPr lang="ru-RU" dirty="0" smtClean="0"/>
              <a:t/>
            </a:r>
            <a:br>
              <a:rPr lang="ru-RU" dirty="0" smtClean="0"/>
            </a:br>
            <a:r>
              <a:rPr lang="ru-RU" dirty="0" err="1" smtClean="0">
                <a:solidFill>
                  <a:schemeClr val="accent6"/>
                </a:solidFill>
              </a:rPr>
              <a:t>var</a:t>
            </a:r>
            <a:r>
              <a:rPr lang="ru-RU" dirty="0" smtClean="0"/>
              <a:t> </a:t>
            </a:r>
            <a:r>
              <a:rPr lang="ru-RU" dirty="0" err="1"/>
              <a:t>myPattern</a:t>
            </a:r>
            <a:r>
              <a:rPr lang="ru-RU" dirty="0"/>
              <a:t> = </a:t>
            </a:r>
            <a:r>
              <a:rPr lang="ru-RU" dirty="0">
                <a:solidFill>
                  <a:srgbClr val="0070C0"/>
                </a:solidFill>
              </a:rPr>
              <a:t>/q$/</a:t>
            </a:r>
            <a:r>
              <a:rPr lang="ru-RU" dirty="0"/>
              <a:t>;   //Создание регулярного выражения с помощью </a:t>
            </a:r>
            <a:r>
              <a:rPr lang="ru-RU" dirty="0" smtClean="0"/>
              <a:t>литерала</a:t>
            </a:r>
            <a:br>
              <a:rPr lang="ru-RU" dirty="0" smtClean="0"/>
            </a:br>
            <a:r>
              <a:rPr lang="ru-RU" dirty="0" smtClean="0"/>
              <a:t/>
            </a:r>
            <a:br>
              <a:rPr lang="ru-RU" dirty="0" smtClean="0"/>
            </a:br>
            <a:r>
              <a:rPr lang="ru-RU" dirty="0" smtClean="0"/>
              <a:t>В </a:t>
            </a:r>
            <a:r>
              <a:rPr lang="ru-RU" dirty="0"/>
              <a:t>данном примере мы создали c помощью литерала новый объект типа </a:t>
            </a:r>
            <a:r>
              <a:rPr lang="ru-RU" dirty="0" err="1"/>
              <a:t>RegExp</a:t>
            </a:r>
            <a:r>
              <a:rPr lang="ru-RU" dirty="0"/>
              <a:t> и присвоили его переменной </a:t>
            </a:r>
            <a:r>
              <a:rPr lang="ru-RU" dirty="0" err="1"/>
              <a:t>myPattern</a:t>
            </a:r>
            <a:r>
              <a:rPr lang="ru-RU" dirty="0"/>
              <a:t>. Данный шаблон соответствует любой строке, заканчивающейся символом </a:t>
            </a:r>
            <a:r>
              <a:rPr lang="ru-RU" dirty="0" smtClean="0"/>
              <a:t>q.</a:t>
            </a:r>
            <a:br>
              <a:rPr lang="ru-RU" dirty="0" smtClean="0"/>
            </a:br>
            <a:r>
              <a:rPr lang="ru-RU" dirty="0" smtClean="0"/>
              <a:t/>
            </a:r>
            <a:br>
              <a:rPr lang="ru-RU" dirty="0" smtClean="0"/>
            </a:br>
            <a:r>
              <a:rPr lang="ru-RU" dirty="0" smtClean="0"/>
              <a:t>Для </a:t>
            </a:r>
            <a:r>
              <a:rPr lang="ru-RU" dirty="0"/>
              <a:t>создания такого же объекта с помощью конструктора нам нужно написать вот такое </a:t>
            </a:r>
            <a:r>
              <a:rPr lang="ru-RU" dirty="0" smtClean="0"/>
              <a:t>выражение:</a:t>
            </a:r>
            <a:br>
              <a:rPr lang="ru-RU" dirty="0" smtClean="0"/>
            </a:br>
            <a:r>
              <a:rPr lang="ru-RU" dirty="0" smtClean="0"/>
              <a:t/>
            </a:r>
            <a:br>
              <a:rPr lang="ru-RU" dirty="0" smtClean="0"/>
            </a:br>
            <a:r>
              <a:rPr lang="ru-RU" dirty="0" err="1" smtClean="0">
                <a:solidFill>
                  <a:schemeClr val="accent6"/>
                </a:solidFill>
              </a:rPr>
              <a:t>var</a:t>
            </a:r>
            <a:r>
              <a:rPr lang="ru-RU" dirty="0" smtClean="0"/>
              <a:t> </a:t>
            </a:r>
            <a:r>
              <a:rPr lang="ru-RU" dirty="0" err="1"/>
              <a:t>myPattern</a:t>
            </a:r>
            <a:r>
              <a:rPr lang="ru-RU" dirty="0"/>
              <a:t> = </a:t>
            </a:r>
            <a:r>
              <a:rPr lang="ru-RU" dirty="0" err="1">
                <a:solidFill>
                  <a:schemeClr val="accent6"/>
                </a:solidFill>
              </a:rPr>
              <a:t>new</a:t>
            </a:r>
            <a:r>
              <a:rPr lang="ru-RU" dirty="0">
                <a:solidFill>
                  <a:schemeClr val="accent6"/>
                </a:solidFill>
              </a:rPr>
              <a:t> </a:t>
            </a:r>
            <a:r>
              <a:rPr lang="ru-RU" dirty="0" err="1" smtClean="0">
                <a:solidFill>
                  <a:srgbClr val="0070C0"/>
                </a:solidFill>
              </a:rPr>
              <a:t>RegExp</a:t>
            </a:r>
            <a:r>
              <a:rPr lang="ru-RU" dirty="0" smtClean="0"/>
              <a:t>(</a:t>
            </a:r>
            <a:r>
              <a:rPr lang="ru-RU" dirty="0" smtClean="0">
                <a:solidFill>
                  <a:srgbClr val="0070C0"/>
                </a:solidFill>
              </a:rPr>
              <a:t>"q</a:t>
            </a:r>
            <a:r>
              <a:rPr lang="ru-RU" dirty="0">
                <a:solidFill>
                  <a:srgbClr val="0070C0"/>
                </a:solidFill>
              </a:rPr>
              <a:t>$</a:t>
            </a:r>
            <a:r>
              <a:rPr lang="ru-RU" dirty="0"/>
              <a:t>");  //Создание регулярного выражения с помощью </a:t>
            </a:r>
            <a:r>
              <a:rPr lang="ru-RU" dirty="0" smtClean="0"/>
              <a:t>//конструктора</a:t>
            </a:r>
            <a:endParaRPr lang="ru-RU" dirty="0"/>
          </a:p>
        </p:txBody>
      </p:sp>
    </p:spTree>
    <p:extLst>
      <p:ext uri="{BB962C8B-B14F-4D97-AF65-F5344CB8AC3E}">
        <p14:creationId xmlns:p14="http://schemas.microsoft.com/office/powerpoint/2010/main" val="13532950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17714"/>
            <a:ext cx="12192000" cy="6640286"/>
          </a:xfrm>
        </p:spPr>
        <p:txBody>
          <a:bodyPr>
            <a:normAutofit fontScale="85000" lnSpcReduction="20000"/>
          </a:bodyPr>
          <a:lstStyle/>
          <a:p>
            <a:pPr marL="0" indent="0">
              <a:buNone/>
            </a:pPr>
            <a:r>
              <a:rPr lang="ru-RU" dirty="0"/>
              <a:t>Теперь давайте рассмотрим из чего можно составлять регулярные </a:t>
            </a:r>
            <a:r>
              <a:rPr lang="ru-RU" dirty="0" smtClean="0"/>
              <a:t>выражения.</a:t>
            </a:r>
            <a:br>
              <a:rPr lang="ru-RU" dirty="0" smtClean="0"/>
            </a:br>
            <a:r>
              <a:rPr lang="ru-RU" dirty="0" smtClean="0"/>
              <a:t>Первая </a:t>
            </a:r>
            <a:r>
              <a:rPr lang="ru-RU" dirty="0"/>
              <a:t>группа это конечно же символы. Как мы уже говорили все алфавитные и цифровые символы обозначают сами себя. Также можно вводить некоторые не алфавитные символы с помощью последовательностей, начинающихся с обратного </a:t>
            </a:r>
            <a:r>
              <a:rPr lang="ru-RU" dirty="0" err="1" smtClean="0"/>
              <a:t>слэша</a:t>
            </a:r>
            <a:r>
              <a:rPr lang="ru-RU" dirty="0" smtClean="0"/>
              <a:t>.</a:t>
            </a:r>
            <a:br>
              <a:rPr lang="ru-RU" dirty="0" smtClean="0"/>
            </a:br>
            <a:r>
              <a:rPr lang="ru-RU" dirty="0" smtClean="0"/>
              <a:t>Цифры </a:t>
            </a:r>
            <a:r>
              <a:rPr lang="ru-RU" dirty="0"/>
              <a:t>и буквы - соответствуют сами </a:t>
            </a:r>
            <a:r>
              <a:rPr lang="ru-RU" dirty="0" smtClean="0"/>
              <a:t>себе</a:t>
            </a:r>
            <a:br>
              <a:rPr lang="ru-RU" dirty="0" smtClean="0"/>
            </a:br>
            <a:r>
              <a:rPr lang="ru-RU" dirty="0" smtClean="0"/>
              <a:t>\0 </a:t>
            </a:r>
            <a:r>
              <a:rPr lang="ru-RU" dirty="0"/>
              <a:t>- Символ NUL (Соответствует \u0000 в </a:t>
            </a:r>
            <a:r>
              <a:rPr lang="ru-RU" dirty="0" err="1"/>
              <a:t>Unicode</a:t>
            </a:r>
            <a:r>
              <a:rPr lang="ru-RU" dirty="0" smtClean="0"/>
              <a:t>)</a:t>
            </a:r>
            <a:br>
              <a:rPr lang="ru-RU" dirty="0" smtClean="0"/>
            </a:br>
            <a:r>
              <a:rPr lang="ru-RU" dirty="0" smtClean="0"/>
              <a:t>\</a:t>
            </a:r>
            <a:r>
              <a:rPr lang="ru-RU" dirty="0"/>
              <a:t>t - Табуляция (\u0009</a:t>
            </a:r>
            <a:r>
              <a:rPr lang="ru-RU" dirty="0" smtClean="0"/>
              <a:t>)</a:t>
            </a:r>
            <a:br>
              <a:rPr lang="ru-RU" dirty="0" smtClean="0"/>
            </a:br>
            <a:r>
              <a:rPr lang="ru-RU" dirty="0" smtClean="0"/>
              <a:t>\</a:t>
            </a:r>
            <a:r>
              <a:rPr lang="ru-RU" dirty="0"/>
              <a:t>n - Перевод строки (\u000A</a:t>
            </a:r>
            <a:r>
              <a:rPr lang="ru-RU" dirty="0" smtClean="0"/>
              <a:t>)</a:t>
            </a:r>
            <a:br>
              <a:rPr lang="ru-RU" dirty="0" smtClean="0"/>
            </a:br>
            <a:r>
              <a:rPr lang="ru-RU" dirty="0" smtClean="0"/>
              <a:t>\</a:t>
            </a:r>
            <a:r>
              <a:rPr lang="ru-RU" dirty="0"/>
              <a:t>v - Вертикальная табуляция (\u000B</a:t>
            </a:r>
            <a:r>
              <a:rPr lang="ru-RU" dirty="0" smtClean="0"/>
              <a:t>)</a:t>
            </a:r>
            <a:br>
              <a:rPr lang="ru-RU" dirty="0" smtClean="0"/>
            </a:br>
            <a:r>
              <a:rPr lang="ru-RU" dirty="0" smtClean="0"/>
              <a:t>\</a:t>
            </a:r>
            <a:r>
              <a:rPr lang="ru-RU" dirty="0"/>
              <a:t>f - Перевод страницы (\u000C</a:t>
            </a:r>
            <a:r>
              <a:rPr lang="ru-RU" dirty="0" smtClean="0"/>
              <a:t>)</a:t>
            </a:r>
            <a:br>
              <a:rPr lang="ru-RU" dirty="0" smtClean="0"/>
            </a:br>
            <a:r>
              <a:rPr lang="ru-RU" dirty="0" smtClean="0"/>
              <a:t>\</a:t>
            </a:r>
            <a:r>
              <a:rPr lang="ru-RU" dirty="0"/>
              <a:t>r - Возврат каретки (\u000D</a:t>
            </a:r>
            <a:r>
              <a:rPr lang="ru-RU" dirty="0" smtClean="0"/>
              <a:t>)</a:t>
            </a:r>
            <a:br>
              <a:rPr lang="ru-RU" dirty="0" smtClean="0"/>
            </a:br>
            <a:r>
              <a:rPr lang="ru-RU" dirty="0" smtClean="0"/>
              <a:t>\</a:t>
            </a:r>
            <a:r>
              <a:rPr lang="ru-RU" dirty="0" err="1"/>
              <a:t>xnn</a:t>
            </a:r>
            <a:r>
              <a:rPr lang="ru-RU" dirty="0"/>
              <a:t> - Символ из набора </a:t>
            </a:r>
            <a:r>
              <a:rPr lang="ru-RU" dirty="0" err="1"/>
              <a:t>Latin</a:t>
            </a:r>
            <a:r>
              <a:rPr lang="ru-RU" dirty="0"/>
              <a:t>, задаваемый </a:t>
            </a:r>
            <a:r>
              <a:rPr lang="ru-RU" dirty="0" err="1"/>
              <a:t>шестнадцатиричным</a:t>
            </a:r>
            <a:r>
              <a:rPr lang="ru-RU" dirty="0"/>
              <a:t> номером </a:t>
            </a:r>
            <a:r>
              <a:rPr lang="ru-RU" dirty="0" err="1" smtClean="0"/>
              <a:t>nn</a:t>
            </a:r>
            <a:r>
              <a:rPr lang="ru-RU" dirty="0" smtClean="0"/>
              <a:t/>
            </a:r>
            <a:br>
              <a:rPr lang="ru-RU" dirty="0" smtClean="0"/>
            </a:br>
            <a:r>
              <a:rPr lang="ru-RU" dirty="0" smtClean="0"/>
              <a:t>\</a:t>
            </a:r>
            <a:r>
              <a:rPr lang="ru-RU" dirty="0" err="1" smtClean="0"/>
              <a:t>unnnn</a:t>
            </a:r>
            <a:r>
              <a:rPr lang="ru-RU" dirty="0" smtClean="0"/>
              <a:t> </a:t>
            </a:r>
            <a:r>
              <a:rPr lang="ru-RU" dirty="0"/>
              <a:t>- Символ </a:t>
            </a:r>
            <a:r>
              <a:rPr lang="ru-RU" dirty="0" err="1"/>
              <a:t>Unicode</a:t>
            </a:r>
            <a:r>
              <a:rPr lang="ru-RU" dirty="0"/>
              <a:t>,  задаваемый </a:t>
            </a:r>
            <a:r>
              <a:rPr lang="ru-RU" dirty="0" err="1"/>
              <a:t>шестнадцатиричным</a:t>
            </a:r>
            <a:r>
              <a:rPr lang="ru-RU" dirty="0"/>
              <a:t> номером </a:t>
            </a:r>
            <a:r>
              <a:rPr lang="ru-RU" dirty="0" err="1" smtClean="0"/>
              <a:t>nnnn</a:t>
            </a:r>
            <a:r>
              <a:rPr lang="ru-RU" dirty="0" smtClean="0"/>
              <a:t/>
            </a:r>
            <a:br>
              <a:rPr lang="ru-RU" dirty="0" smtClean="0"/>
            </a:br>
            <a:r>
              <a:rPr lang="ru-RU" dirty="0" smtClean="0"/>
              <a:t>\</a:t>
            </a:r>
            <a:r>
              <a:rPr lang="ru-RU" dirty="0" err="1" smtClean="0"/>
              <a:t>cX</a:t>
            </a:r>
            <a:r>
              <a:rPr lang="ru-RU" dirty="0" smtClean="0"/>
              <a:t> </a:t>
            </a:r>
            <a:r>
              <a:rPr lang="ru-RU" dirty="0"/>
              <a:t>- Управляющий символ "Х", например \</a:t>
            </a:r>
            <a:r>
              <a:rPr lang="ru-RU" dirty="0" err="1"/>
              <a:t>сJ</a:t>
            </a:r>
            <a:r>
              <a:rPr lang="ru-RU" dirty="0"/>
              <a:t> эквивалентна \</a:t>
            </a:r>
            <a:r>
              <a:rPr lang="ru-RU" dirty="0" smtClean="0"/>
              <a:t>n</a:t>
            </a:r>
            <a:br>
              <a:rPr lang="ru-RU" dirty="0" smtClean="0"/>
            </a:br>
            <a:r>
              <a:rPr lang="ru-RU" dirty="0" smtClean="0"/>
              <a:t>Также </a:t>
            </a:r>
            <a:r>
              <a:rPr lang="ru-RU" dirty="0"/>
              <a:t>в регулярных выражениях используются следующие символы</a:t>
            </a:r>
            <a:r>
              <a:rPr lang="ru-RU" dirty="0" smtClean="0"/>
              <a:t>:^ </a:t>
            </a:r>
            <a:r>
              <a:rPr lang="ru-RU" dirty="0"/>
              <a:t>$ . * + ? = ! : | \ / ( ) [ ] { </a:t>
            </a:r>
            <a:r>
              <a:rPr lang="ru-RU" dirty="0" smtClean="0"/>
              <a:t>}</a:t>
            </a:r>
            <a:br>
              <a:rPr lang="ru-RU" dirty="0" smtClean="0"/>
            </a:br>
            <a:r>
              <a:rPr lang="ru-RU" dirty="0" smtClean="0"/>
              <a:t/>
            </a:r>
            <a:br>
              <a:rPr lang="ru-RU" dirty="0" smtClean="0"/>
            </a:br>
            <a:r>
              <a:rPr lang="ru-RU" dirty="0" smtClean="0"/>
              <a:t>В </a:t>
            </a:r>
            <a:r>
              <a:rPr lang="ru-RU" dirty="0"/>
              <a:t>следующих шагах мы более подробно рассмотрим их значение и применение в комбинации с другими символами, однако сейчас нужно запомнить, что для определения смысла этих символов буквально, т.е. "самих себя", необходимо перед ними ставить символ обратного </a:t>
            </a:r>
            <a:r>
              <a:rPr lang="ru-RU" dirty="0" err="1" smtClean="0"/>
              <a:t>слэша</a:t>
            </a:r>
            <a:r>
              <a:rPr lang="ru-RU" dirty="0" smtClean="0"/>
              <a:t>.</a:t>
            </a:r>
            <a:br>
              <a:rPr lang="ru-RU" dirty="0" smtClean="0"/>
            </a:br>
            <a:r>
              <a:rPr lang="ru-RU" dirty="0" smtClean="0"/>
              <a:t>Например</a:t>
            </a:r>
            <a:r>
              <a:rPr lang="ru-RU" dirty="0"/>
              <a:t>, если вы хотите написать регулярное выражение, по которому будет находиться символ обратного </a:t>
            </a:r>
            <a:r>
              <a:rPr lang="ru-RU" dirty="0" err="1"/>
              <a:t>слэша</a:t>
            </a:r>
            <a:r>
              <a:rPr lang="ru-RU" dirty="0"/>
              <a:t>, то вы должны в выражение поставить этот символ, предваряемый таким же символом обратного </a:t>
            </a:r>
            <a:r>
              <a:rPr lang="ru-RU" dirty="0" err="1"/>
              <a:t>слэша</a:t>
            </a:r>
            <a:r>
              <a:rPr lang="ru-RU" dirty="0"/>
              <a:t>. В результате такое регулярное выражение будет выглядеть следующим образом</a:t>
            </a:r>
            <a:r>
              <a:rPr lang="ru-RU" dirty="0" smtClean="0"/>
              <a:t>:/\\/</a:t>
            </a:r>
            <a:endParaRPr lang="ru-RU" dirty="0"/>
          </a:p>
        </p:txBody>
      </p:sp>
    </p:spTree>
    <p:extLst>
      <p:ext uri="{BB962C8B-B14F-4D97-AF65-F5344CB8AC3E}">
        <p14:creationId xmlns:p14="http://schemas.microsoft.com/office/powerpoint/2010/main" val="46142865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2508704"/>
          </a:xfrm>
        </p:spPr>
        <p:txBody>
          <a:bodyPr>
            <a:normAutofit/>
          </a:bodyPr>
          <a:lstStyle/>
          <a:p>
            <a:r>
              <a:rPr lang="ru-RU" sz="3600" dirty="0">
                <a:solidFill>
                  <a:srgbClr val="0070C0"/>
                </a:solidFill>
              </a:rPr>
              <a:t>Задача на разминку. ﻿</a:t>
            </a:r>
            <a:br>
              <a:rPr lang="ru-RU" sz="3600" dirty="0">
                <a:solidFill>
                  <a:srgbClr val="0070C0"/>
                </a:solidFill>
              </a:rPr>
            </a:br>
            <a:r>
              <a:rPr lang="ru-RU" sz="3600" dirty="0">
                <a:solidFill>
                  <a:srgbClr val="0070C0"/>
                </a:solidFill>
              </a:rPr>
              <a:t>﻿﻿Укажите регулярные выражения, которые будут соответствовать какой-либо подстроке в строке "http://www.stepik.org";</a:t>
            </a:r>
          </a:p>
        </p:txBody>
      </p:sp>
      <p:sp>
        <p:nvSpPr>
          <p:cNvPr id="3" name="Объект 2"/>
          <p:cNvSpPr>
            <a:spLocks noGrp="1"/>
          </p:cNvSpPr>
          <p:nvPr>
            <p:ph idx="1"/>
          </p:nvPr>
        </p:nvSpPr>
        <p:spPr>
          <a:xfrm>
            <a:off x="838200" y="2278743"/>
            <a:ext cx="10515600" cy="4252686"/>
          </a:xfrm>
        </p:spPr>
        <p:txBody>
          <a:bodyPr/>
          <a:lstStyle/>
          <a:p>
            <a:r>
              <a:rPr lang="ru-RU" dirty="0" smtClean="0"/>
              <a:t>/\//</a:t>
            </a:r>
          </a:p>
          <a:p>
            <a:r>
              <a:rPr lang="en-US" altLang="ja-JP" dirty="0"/>
              <a:t>¯\_(</a:t>
            </a:r>
            <a:r>
              <a:rPr lang="ja-JP" altLang="en-US" dirty="0"/>
              <a:t>ツ</a:t>
            </a:r>
            <a:r>
              <a:rPr lang="en-US" altLang="ja-JP" dirty="0"/>
              <a:t>)_/¯ </a:t>
            </a:r>
            <a:endParaRPr lang="ru-RU" altLang="ja-JP" dirty="0"/>
          </a:p>
          <a:p>
            <a:r>
              <a:rPr lang="ru-RU" dirty="0" smtClean="0"/>
              <a:t>/</a:t>
            </a:r>
            <a:r>
              <a:rPr lang="en-US" dirty="0" smtClean="0"/>
              <a:t>WWW/</a:t>
            </a:r>
          </a:p>
          <a:p>
            <a:r>
              <a:rPr lang="en-US" dirty="0" smtClean="0"/>
              <a:t>/\/\/\//</a:t>
            </a:r>
          </a:p>
          <a:p>
            <a:r>
              <a:rPr lang="en-US" dirty="0" smtClean="0"/>
              <a:t>/www/</a:t>
            </a:r>
          </a:p>
          <a:p>
            <a:r>
              <a:rPr lang="en-US" dirty="0" smtClean="0"/>
              <a:t>/\\/</a:t>
            </a:r>
          </a:p>
          <a:p>
            <a:r>
              <a:rPr lang="en-US" dirty="0" smtClean="0"/>
              <a:t>/\\\//</a:t>
            </a:r>
          </a:p>
        </p:txBody>
      </p:sp>
    </p:spTree>
    <p:extLst>
      <p:ext uri="{BB962C8B-B14F-4D97-AF65-F5344CB8AC3E}">
        <p14:creationId xmlns:p14="http://schemas.microsoft.com/office/powerpoint/2010/main" val="242148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3">
                                            <p:txEl>
                                              <p:pRg st="4" end="4"/>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20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9100" y="342900"/>
            <a:ext cx="11442700" cy="6235700"/>
          </a:xfrm>
        </p:spPr>
        <p:txBody>
          <a:bodyPr>
            <a:normAutofit/>
          </a:bodyPr>
          <a:lstStyle/>
          <a:p>
            <a:pPr marL="0" indent="0">
              <a:buNone/>
            </a:pPr>
            <a:r>
              <a:rPr lang="ru-RU" dirty="0"/>
              <a:t>Отдельные символы могут быть объединены в классы. Это обозначается набором символов, заключенных в квадратные скобки. Например регулярное выражение </a:t>
            </a:r>
            <a:r>
              <a:rPr lang="en-US" dirty="0" smtClean="0"/>
              <a:t/>
            </a:r>
            <a:br>
              <a:rPr lang="en-US" dirty="0" smtClean="0"/>
            </a:br>
            <a:r>
              <a:rPr lang="ru-RU" dirty="0" smtClean="0"/>
              <a:t>/[</a:t>
            </a:r>
            <a:r>
              <a:rPr lang="ru-RU" dirty="0"/>
              <a:t>0123456789</a:t>
            </a:r>
            <a:r>
              <a:rPr lang="ru-RU" dirty="0" smtClean="0"/>
              <a:t>]/</a:t>
            </a:r>
            <a:r>
              <a:rPr lang="en-US" dirty="0" smtClean="0"/>
              <a:t/>
            </a:r>
            <a:br>
              <a:rPr lang="en-US" dirty="0" smtClean="0"/>
            </a:br>
            <a:r>
              <a:rPr lang="ru-RU" dirty="0" smtClean="0"/>
              <a:t>соответствует </a:t>
            </a:r>
            <a:r>
              <a:rPr lang="ru-RU" dirty="0"/>
              <a:t>любой </a:t>
            </a:r>
            <a:r>
              <a:rPr lang="ru-RU" dirty="0" smtClean="0"/>
              <a:t>цифре.</a:t>
            </a:r>
            <a:r>
              <a:rPr lang="en-US" dirty="0" smtClean="0"/>
              <a:t/>
            </a:r>
            <a:br>
              <a:rPr lang="en-US" dirty="0" smtClean="0"/>
            </a:br>
            <a:r>
              <a:rPr lang="ru-RU" dirty="0" smtClean="0"/>
              <a:t>Или </a:t>
            </a:r>
            <a:r>
              <a:rPr lang="ru-RU" dirty="0"/>
              <a:t>же можно указав перед набором символов знак "^" определить регулярное выражение, которое будет соответствовать любому символу, КРОМЕ тех, которые указаны в скобках - класс с отрицанием. Например </a:t>
            </a:r>
            <a:r>
              <a:rPr lang="ru-RU" dirty="0" smtClean="0"/>
              <a:t>выражение</a:t>
            </a:r>
            <a:r>
              <a:rPr lang="en-US" dirty="0" smtClean="0"/>
              <a:t/>
            </a:r>
            <a:br>
              <a:rPr lang="en-US" dirty="0" smtClean="0"/>
            </a:br>
            <a:r>
              <a:rPr lang="ru-RU" dirty="0" smtClean="0"/>
              <a:t>/[^</a:t>
            </a:r>
            <a:r>
              <a:rPr lang="ru-RU" dirty="0"/>
              <a:t>0123456789</a:t>
            </a:r>
            <a:r>
              <a:rPr lang="ru-RU" dirty="0" smtClean="0"/>
              <a:t>]/</a:t>
            </a:r>
            <a:r>
              <a:rPr lang="en-US" dirty="0" smtClean="0"/>
              <a:t/>
            </a:r>
            <a:br>
              <a:rPr lang="en-US" dirty="0" smtClean="0"/>
            </a:br>
            <a:r>
              <a:rPr lang="ru-RU" dirty="0" smtClean="0"/>
              <a:t>будет </a:t>
            </a:r>
            <a:r>
              <a:rPr lang="ru-RU" dirty="0"/>
              <a:t>соответствовать любому символу КРОМЕ </a:t>
            </a:r>
            <a:r>
              <a:rPr lang="ru-RU" dirty="0" smtClean="0"/>
              <a:t>цифр.</a:t>
            </a:r>
            <a:r>
              <a:rPr lang="en-US" dirty="0" smtClean="0"/>
              <a:t/>
            </a:r>
            <a:br>
              <a:rPr lang="en-US" dirty="0" smtClean="0"/>
            </a:br>
            <a:r>
              <a:rPr lang="ru-RU" dirty="0" smtClean="0"/>
              <a:t>Также </a:t>
            </a:r>
            <a:r>
              <a:rPr lang="ru-RU" dirty="0"/>
              <a:t>в классах можно задавать диапазон с помощью знака дефиса "-", чтобы не перечислять все символы. Например все цифры можно обозначить таким выражением</a:t>
            </a:r>
            <a:r>
              <a:rPr lang="ru-RU" dirty="0" smtClean="0"/>
              <a:t>:</a:t>
            </a:r>
            <a:r>
              <a:rPr lang="en-US" dirty="0" smtClean="0"/>
              <a:t/>
            </a:r>
            <a:br>
              <a:rPr lang="en-US" dirty="0" smtClean="0"/>
            </a:br>
            <a:r>
              <a:rPr lang="ru-RU" dirty="0" smtClean="0"/>
              <a:t>/[</a:t>
            </a:r>
            <a:r>
              <a:rPr lang="ru-RU" dirty="0"/>
              <a:t>0-9</a:t>
            </a:r>
            <a:r>
              <a:rPr lang="ru-RU" dirty="0" smtClean="0"/>
              <a:t>]/</a:t>
            </a:r>
            <a:endParaRPr lang="ru-RU" dirty="0"/>
          </a:p>
        </p:txBody>
      </p:sp>
    </p:spTree>
    <p:extLst>
      <p:ext uri="{BB962C8B-B14F-4D97-AF65-F5344CB8AC3E}">
        <p14:creationId xmlns:p14="http://schemas.microsoft.com/office/powerpoint/2010/main" val="382252652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1000"/>
            <a:ext cx="10515600" cy="6032500"/>
          </a:xfrm>
        </p:spPr>
        <p:txBody>
          <a:bodyPr>
            <a:normAutofit fontScale="92500" lnSpcReduction="20000"/>
          </a:bodyPr>
          <a:lstStyle/>
          <a:p>
            <a:pPr marL="0" indent="0">
              <a:buNone/>
            </a:pPr>
            <a:r>
              <a:rPr lang="ru-RU" dirty="0" smtClean="0"/>
              <a:t>Некоторые </a:t>
            </a:r>
            <a:r>
              <a:rPr lang="ru-RU" dirty="0"/>
              <a:t>классы из наборов символов настолько часто используются, что для них определили специальные обозначения:</a:t>
            </a:r>
            <a:r>
              <a:rPr lang="en-US" dirty="0"/>
              <a:t/>
            </a:r>
            <a:br>
              <a:rPr lang="en-US" dirty="0"/>
            </a:br>
            <a:r>
              <a:rPr lang="ru-RU" dirty="0"/>
              <a:t>[...] - любой из символов, указанных в скобках</a:t>
            </a:r>
            <a:r>
              <a:rPr lang="en-US" dirty="0"/>
              <a:t/>
            </a:r>
            <a:br>
              <a:rPr lang="en-US" dirty="0"/>
            </a:br>
            <a:r>
              <a:rPr lang="ru-RU" dirty="0"/>
              <a:t>[^...] - любой кроме символов, указанных в скобках </a:t>
            </a:r>
            <a:r>
              <a:rPr lang="en-US" dirty="0"/>
              <a:t/>
            </a:r>
            <a:br>
              <a:rPr lang="en-US" dirty="0"/>
            </a:br>
            <a:r>
              <a:rPr lang="ru-RU" dirty="0"/>
              <a:t>. (точка) - любой символ кроме перевода строки или другого разделителя строки</a:t>
            </a:r>
            <a:r>
              <a:rPr lang="en-US" dirty="0"/>
              <a:t/>
            </a:r>
            <a:br>
              <a:rPr lang="en-US" dirty="0"/>
            </a:br>
            <a:r>
              <a:rPr lang="ru-RU" dirty="0"/>
              <a:t>\w - эквивалентно [a-zA-Z0-9_] (Любой текстовый символ ASCII)</a:t>
            </a:r>
            <a:r>
              <a:rPr lang="en-US" dirty="0"/>
              <a:t/>
            </a:r>
            <a:br>
              <a:rPr lang="en-US" dirty="0"/>
            </a:br>
            <a:r>
              <a:rPr lang="ru-RU" dirty="0"/>
              <a:t>\W - эквивалентно [^a-zA-Z0-9_] (Любой символ кроме текстовых символов ASCII) </a:t>
            </a:r>
            <a:r>
              <a:rPr lang="en-US" dirty="0"/>
              <a:t/>
            </a:r>
            <a:br>
              <a:rPr lang="en-US" dirty="0"/>
            </a:br>
            <a:r>
              <a:rPr lang="ru-RU" dirty="0"/>
              <a:t>\s - любой пробельный символ из </a:t>
            </a:r>
            <a:r>
              <a:rPr lang="ru-RU" dirty="0" err="1"/>
              <a:t>Unicode</a:t>
            </a:r>
            <a:r>
              <a:rPr lang="en-US" dirty="0"/>
              <a:t/>
            </a:r>
            <a:br>
              <a:rPr lang="en-US" dirty="0"/>
            </a:br>
            <a:r>
              <a:rPr lang="ru-RU" dirty="0"/>
              <a:t>\S - любой </a:t>
            </a:r>
            <a:r>
              <a:rPr lang="ru-RU" dirty="0" err="1"/>
              <a:t>НЕпробельный</a:t>
            </a:r>
            <a:r>
              <a:rPr lang="ru-RU" dirty="0"/>
              <a:t> символ из </a:t>
            </a:r>
            <a:r>
              <a:rPr lang="ru-RU" dirty="0" err="1"/>
              <a:t>Unicode</a:t>
            </a:r>
            <a:r>
              <a:rPr lang="ru-RU" dirty="0"/>
              <a:t> </a:t>
            </a:r>
            <a:r>
              <a:rPr lang="en-US" dirty="0"/>
              <a:t/>
            </a:r>
            <a:br>
              <a:rPr lang="en-US" dirty="0"/>
            </a:br>
            <a:r>
              <a:rPr lang="ru-RU" dirty="0"/>
              <a:t>\d - эквивалентно [0-9] (любые цифры ASCII)</a:t>
            </a:r>
            <a:r>
              <a:rPr lang="en-US" dirty="0"/>
              <a:t/>
            </a:r>
            <a:br>
              <a:rPr lang="en-US" dirty="0"/>
            </a:br>
            <a:r>
              <a:rPr lang="ru-RU" dirty="0"/>
              <a:t>\D - эквивалентно [^0-9] (все символы кроме цифр ASCII) </a:t>
            </a:r>
            <a:r>
              <a:rPr lang="en-US" dirty="0"/>
              <a:t/>
            </a:r>
            <a:br>
              <a:rPr lang="en-US" dirty="0"/>
            </a:br>
            <a:r>
              <a:rPr lang="ru-RU" dirty="0"/>
              <a:t>[\b] - обозначение символа "забой“</a:t>
            </a:r>
            <a:r>
              <a:rPr lang="en-US" dirty="0"/>
              <a:t/>
            </a:r>
            <a:br>
              <a:rPr lang="en-US" dirty="0"/>
            </a:br>
            <a:r>
              <a:rPr lang="en-US" dirty="0"/>
              <a:t/>
            </a:r>
            <a:br>
              <a:rPr lang="en-US" dirty="0"/>
            </a:br>
            <a:r>
              <a:rPr lang="ru-RU" dirty="0"/>
              <a:t>Последовательности таких управляющих символов также можно объединить в класс, например регулярное выражение </a:t>
            </a:r>
            <a:r>
              <a:rPr lang="en-US" dirty="0"/>
              <a:t/>
            </a:r>
            <a:br>
              <a:rPr lang="en-US" dirty="0"/>
            </a:br>
            <a:r>
              <a:rPr lang="ru-RU" dirty="0"/>
              <a:t>/[\w\s]/</a:t>
            </a:r>
            <a:r>
              <a:rPr lang="en-US" dirty="0"/>
              <a:t/>
            </a:r>
            <a:br>
              <a:rPr lang="en-US" dirty="0"/>
            </a:br>
            <a:r>
              <a:rPr lang="ru-RU" dirty="0"/>
              <a:t>соответствует любому пробельному символу или символу ASCII - букве или цифре.</a:t>
            </a:r>
          </a:p>
          <a:p>
            <a:endParaRPr lang="ru-RU" dirty="0"/>
          </a:p>
        </p:txBody>
      </p:sp>
    </p:spTree>
    <p:extLst>
      <p:ext uri="{BB962C8B-B14F-4D97-AF65-F5344CB8AC3E}">
        <p14:creationId xmlns:p14="http://schemas.microsoft.com/office/powerpoint/2010/main" val="291927985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выражения, которые будут соответствовать строкам или подстрокам.</a:t>
            </a:r>
          </a:p>
        </p:txBody>
      </p:sp>
      <p:sp>
        <p:nvSpPr>
          <p:cNvPr id="3" name="Объект 2"/>
          <p:cNvSpPr>
            <a:spLocks noGrp="1"/>
          </p:cNvSpPr>
          <p:nvPr>
            <p:ph idx="1"/>
          </p:nvPr>
        </p:nvSpPr>
        <p:spPr/>
        <p:txBody>
          <a:bodyPr/>
          <a:lstStyle/>
          <a:p>
            <a:r>
              <a:rPr lang="en-US" dirty="0" smtClean="0"/>
              <a:t>/[^qwerty]/</a:t>
            </a:r>
            <a:r>
              <a:rPr lang="ru-RU" dirty="0" smtClean="0"/>
              <a:t> для строки</a:t>
            </a:r>
            <a:r>
              <a:rPr lang="en-US" dirty="0" smtClean="0"/>
              <a:t> “123qwerty456”</a:t>
            </a:r>
          </a:p>
          <a:p>
            <a:r>
              <a:rPr lang="en-US" dirty="0" smtClean="0"/>
              <a:t>/[^qwerty]/ </a:t>
            </a:r>
            <a:r>
              <a:rPr lang="ru-RU" dirty="0"/>
              <a:t>для </a:t>
            </a:r>
            <a:r>
              <a:rPr lang="ru-RU" dirty="0" smtClean="0"/>
              <a:t>строки</a:t>
            </a:r>
            <a:r>
              <a:rPr lang="en-US" dirty="0" smtClean="0"/>
              <a:t> “qwerty”</a:t>
            </a:r>
          </a:p>
          <a:p>
            <a:r>
              <a:rPr lang="en-US" dirty="0" smtClean="0"/>
              <a:t>/\W/ </a:t>
            </a:r>
            <a:r>
              <a:rPr lang="ru-RU" dirty="0"/>
              <a:t>для </a:t>
            </a:r>
            <a:r>
              <a:rPr lang="ru-RU" dirty="0" smtClean="0"/>
              <a:t>строки</a:t>
            </a:r>
            <a:r>
              <a:rPr lang="en-US" dirty="0" smtClean="0"/>
              <a:t> “qwerty”</a:t>
            </a:r>
          </a:p>
          <a:p>
            <a:r>
              <a:rPr lang="en-US" dirty="0" smtClean="0"/>
              <a:t>/[7-9]/ </a:t>
            </a:r>
            <a:r>
              <a:rPr lang="ru-RU" dirty="0"/>
              <a:t>для </a:t>
            </a:r>
            <a:r>
              <a:rPr lang="ru-RU" dirty="0" smtClean="0"/>
              <a:t>строки</a:t>
            </a:r>
            <a:r>
              <a:rPr lang="en-US" dirty="0" smtClean="0"/>
              <a:t> “123qwerty456”</a:t>
            </a:r>
          </a:p>
          <a:p>
            <a:r>
              <a:rPr lang="en-US" dirty="0" smtClean="0"/>
              <a:t>/qwerty/ </a:t>
            </a:r>
            <a:r>
              <a:rPr lang="ru-RU" dirty="0"/>
              <a:t>для </a:t>
            </a:r>
            <a:r>
              <a:rPr lang="ru-RU" dirty="0" smtClean="0"/>
              <a:t>строки</a:t>
            </a:r>
            <a:r>
              <a:rPr lang="en-US" dirty="0" smtClean="0"/>
              <a:t>”123qwerty456”</a:t>
            </a:r>
          </a:p>
          <a:p>
            <a:r>
              <a:rPr lang="en-US" dirty="0" smtClean="0"/>
              <a:t>/\w/ </a:t>
            </a:r>
            <a:r>
              <a:rPr lang="ru-RU" dirty="0"/>
              <a:t>для </a:t>
            </a:r>
            <a:r>
              <a:rPr lang="ru-RU" dirty="0" smtClean="0"/>
              <a:t>строки</a:t>
            </a:r>
            <a:r>
              <a:rPr lang="en-US" dirty="0" smtClean="0"/>
              <a:t> “qwerty”</a:t>
            </a:r>
          </a:p>
          <a:p>
            <a:r>
              <a:rPr lang="en-US" dirty="0" smtClean="0"/>
              <a:t>/qwerty/ </a:t>
            </a:r>
            <a:r>
              <a:rPr lang="ru-RU" dirty="0"/>
              <a:t>для </a:t>
            </a:r>
            <a:r>
              <a:rPr lang="ru-RU" dirty="0" smtClean="0"/>
              <a:t>строки</a:t>
            </a:r>
            <a:r>
              <a:rPr lang="en-US" dirty="0"/>
              <a:t> </a:t>
            </a:r>
            <a:r>
              <a:rPr lang="en-US" dirty="0" smtClean="0"/>
              <a:t>“qwerty”</a:t>
            </a:r>
          </a:p>
          <a:p>
            <a:r>
              <a:rPr lang="en-US" dirty="0" smtClean="0"/>
              <a:t>/\d/ </a:t>
            </a:r>
            <a:r>
              <a:rPr lang="ru-RU" dirty="0"/>
              <a:t>для </a:t>
            </a:r>
            <a:r>
              <a:rPr lang="ru-RU" dirty="0" smtClean="0"/>
              <a:t>строки</a:t>
            </a:r>
            <a:r>
              <a:rPr lang="en-US" dirty="0" smtClean="0"/>
              <a:t> “123qwerty456”</a:t>
            </a:r>
            <a:endParaRPr lang="ru-RU" dirty="0"/>
          </a:p>
        </p:txBody>
      </p:sp>
    </p:spTree>
    <p:extLst>
      <p:ext uri="{BB962C8B-B14F-4D97-AF65-F5344CB8AC3E}">
        <p14:creationId xmlns:p14="http://schemas.microsoft.com/office/powerpoint/2010/main" val="3076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5" end="5"/>
                                            </p:txEl>
                                          </p:spTgt>
                                        </p:tgtEl>
                                        <p:attrNameLst>
                                          <p:attrName>style.color</p:attrName>
                                        </p:attrNameLst>
                                      </p:cBhvr>
                                      <p:to>
                                        <p:clrVal>
                                          <a:schemeClr val="accent2"/>
                                        </p:clrVal>
                                      </p:to>
                                    </p:set>
                                    <p:set>
                                      <p:cBhvr>
                                        <p:cTn id="11" dur="500" fill="hold"/>
                                        <p:tgtEl>
                                          <p:spTgt spid="3">
                                            <p:txEl>
                                              <p:pRg st="5" end="5"/>
                                            </p:txEl>
                                          </p:spTgt>
                                        </p:tgtEl>
                                        <p:attrNameLst>
                                          <p:attrName>fillcolor</p:attrName>
                                        </p:attrNameLst>
                                      </p:cBhvr>
                                      <p:to>
                                        <p:clrVal>
                                          <a:schemeClr val="accent2"/>
                                        </p:clrVal>
                                      </p:to>
                                    </p:set>
                                    <p:set>
                                      <p:cBhvr>
                                        <p:cTn id="12" dur="500" fill="hold"/>
                                        <p:tgtEl>
                                          <p:spTgt spid="3">
                                            <p:txEl>
                                              <p:pRg st="5" end="5"/>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6" end="6"/>
                                            </p:txEl>
                                          </p:spTgt>
                                        </p:tgtEl>
                                        <p:attrNameLst>
                                          <p:attrName>style.color</p:attrName>
                                        </p:attrNameLst>
                                      </p:cBhvr>
                                      <p:to>
                                        <p:clrVal>
                                          <a:schemeClr val="accent2"/>
                                        </p:clrVal>
                                      </p:to>
                                    </p:set>
                                    <p:set>
                                      <p:cBhvr>
                                        <p:cTn id="15" dur="500" fill="hold"/>
                                        <p:tgtEl>
                                          <p:spTgt spid="3">
                                            <p:txEl>
                                              <p:pRg st="6" end="6"/>
                                            </p:txEl>
                                          </p:spTgt>
                                        </p:tgtEl>
                                        <p:attrNameLst>
                                          <p:attrName>fillcolor</p:attrName>
                                        </p:attrNameLst>
                                      </p:cBhvr>
                                      <p:to>
                                        <p:clrVal>
                                          <a:schemeClr val="accent2"/>
                                        </p:clrVal>
                                      </p:to>
                                    </p:set>
                                    <p:set>
                                      <p:cBhvr>
                                        <p:cTn id="16" dur="500" fill="hold"/>
                                        <p:tgtEl>
                                          <p:spTgt spid="3">
                                            <p:txEl>
                                              <p:pRg st="6" end="6"/>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7" end="7"/>
                                            </p:txEl>
                                          </p:spTgt>
                                        </p:tgtEl>
                                        <p:attrNameLst>
                                          <p:attrName>style.color</p:attrName>
                                        </p:attrNameLst>
                                      </p:cBhvr>
                                      <p:to>
                                        <p:clrVal>
                                          <a:schemeClr val="accent2"/>
                                        </p:clrVal>
                                      </p:to>
                                    </p:set>
                                    <p:set>
                                      <p:cBhvr>
                                        <p:cTn id="19" dur="500" fill="hold"/>
                                        <p:tgtEl>
                                          <p:spTgt spid="3">
                                            <p:txEl>
                                              <p:pRg st="7" end="7"/>
                                            </p:txEl>
                                          </p:spTgt>
                                        </p:tgtEl>
                                        <p:attrNameLst>
                                          <p:attrName>fillcolor</p:attrName>
                                        </p:attrNameLst>
                                      </p:cBhvr>
                                      <p:to>
                                        <p:clrVal>
                                          <a:schemeClr val="accent2"/>
                                        </p:clrVal>
                                      </p:to>
                                    </p:set>
                                    <p:set>
                                      <p:cBhvr>
                                        <p:cTn id="20" dur="500" fill="hold"/>
                                        <p:tgtEl>
                                          <p:spTgt spid="3">
                                            <p:txEl>
                                              <p:pRg st="7" end="7"/>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3">
                                            <p:txEl>
                                              <p:pRg st="0" end="0"/>
                                            </p:txEl>
                                          </p:spTgt>
                                        </p:tgtEl>
                                        <p:attrNameLst>
                                          <p:attrName>style.color</p:attrName>
                                        </p:attrNameLst>
                                      </p:cBhvr>
                                      <p:to>
                                        <p:clrVal>
                                          <a:schemeClr val="accent2"/>
                                        </p:clrVal>
                                      </p:to>
                                    </p:set>
                                    <p:set>
                                      <p:cBhvr>
                                        <p:cTn id="23" dur="500" fill="hold"/>
                                        <p:tgtEl>
                                          <p:spTgt spid="3">
                                            <p:txEl>
                                              <p:pRg st="0" end="0"/>
                                            </p:txEl>
                                          </p:spTgt>
                                        </p:tgtEl>
                                        <p:attrNameLst>
                                          <p:attrName>fillcolor</p:attrName>
                                        </p:attrNameLst>
                                      </p:cBhvr>
                                      <p:to>
                                        <p:clrVal>
                                          <a:schemeClr val="accent2"/>
                                        </p:clrVal>
                                      </p:to>
                                    </p:set>
                                    <p:set>
                                      <p:cBhvr>
                                        <p:cTn id="24"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5740" y="45720"/>
            <a:ext cx="11635740" cy="6812280"/>
          </a:xfrm>
        </p:spPr>
        <p:txBody>
          <a:bodyPr>
            <a:normAutofit fontScale="92500" lnSpcReduction="20000"/>
          </a:bodyPr>
          <a:lstStyle/>
          <a:p>
            <a:r>
              <a:rPr lang="ru-RU" dirty="0"/>
              <a:t>Описанные выше шаблоны можно использовать не только для описания одиночных комбинаций символов, но и для сколь угодно многократных повторений. Это называют "квантификацией". </a:t>
            </a:r>
            <a:r>
              <a:rPr lang="en-US" dirty="0" smtClean="0"/>
              <a:t/>
            </a:r>
            <a:br>
              <a:rPr lang="en-US" dirty="0" smtClean="0"/>
            </a:br>
            <a:r>
              <a:rPr lang="ru-RU" dirty="0" smtClean="0"/>
              <a:t>Для </a:t>
            </a:r>
            <a:r>
              <a:rPr lang="ru-RU" dirty="0"/>
              <a:t>квантификации в регулярных выражениях есть набор специальных комбинаций, заключаемых в фигурные скобки. Эта комбинация в фигурных скобках должна следовать сразу за описанным шаблоном. Например комбинация </a:t>
            </a:r>
            <a:r>
              <a:rPr lang="en-US" dirty="0" smtClean="0"/>
              <a:t/>
            </a:r>
            <a:br>
              <a:rPr lang="en-US" dirty="0" smtClean="0"/>
            </a:br>
            <a:r>
              <a:rPr lang="ru-RU" dirty="0" smtClean="0"/>
              <a:t>/\</a:t>
            </a:r>
            <a:r>
              <a:rPr lang="ru-RU" dirty="0"/>
              <a:t>d{4</a:t>
            </a:r>
            <a:r>
              <a:rPr lang="ru-RU" dirty="0" smtClean="0"/>
              <a:t>}/</a:t>
            </a:r>
            <a:r>
              <a:rPr lang="en-US" dirty="0" smtClean="0"/>
              <a:t/>
            </a:r>
            <a:br>
              <a:rPr lang="en-US" dirty="0" smtClean="0"/>
            </a:br>
            <a:r>
              <a:rPr lang="ru-RU" dirty="0" smtClean="0"/>
              <a:t>соответствует </a:t>
            </a:r>
            <a:r>
              <a:rPr lang="ru-RU" dirty="0"/>
              <a:t>числу, состоящему из 4-х </a:t>
            </a:r>
            <a:r>
              <a:rPr lang="ru-RU" dirty="0" smtClean="0"/>
              <a:t>цифр.</a:t>
            </a:r>
            <a:r>
              <a:rPr lang="en-US" dirty="0" smtClean="0"/>
              <a:t/>
            </a:r>
            <a:br>
              <a:rPr lang="en-US" dirty="0" smtClean="0"/>
            </a:br>
            <a:r>
              <a:rPr lang="ru-RU" dirty="0" smtClean="0"/>
              <a:t>Давайте </a:t>
            </a:r>
            <a:r>
              <a:rPr lang="ru-RU" dirty="0"/>
              <a:t>рассмотрим какие бывают управляющие комбинации для повторений:</a:t>
            </a:r>
          </a:p>
          <a:p>
            <a:r>
              <a:rPr lang="ru-RU" dirty="0"/>
              <a:t>{n} - обозначает ровно n экземпляров шаблона</a:t>
            </a:r>
          </a:p>
          <a:p>
            <a:r>
              <a:rPr lang="ru-RU" dirty="0"/>
              <a:t>{n,} - обозначает n или больше экземпляров шаблона  </a:t>
            </a:r>
          </a:p>
          <a:p>
            <a:r>
              <a:rPr lang="ru-RU" dirty="0"/>
              <a:t>{</a:t>
            </a:r>
            <a:r>
              <a:rPr lang="ru-RU" dirty="0" err="1"/>
              <a:t>n,m</a:t>
            </a:r>
            <a:r>
              <a:rPr lang="ru-RU" dirty="0"/>
              <a:t>} -  обозначает не менее n и не более m экземпляров шаблона </a:t>
            </a:r>
          </a:p>
          <a:p>
            <a:r>
              <a:rPr lang="ru-RU" dirty="0"/>
              <a:t>? -  обозначает ноль или один экземпляр шаблона (эквивалентно выражению {0,1} )</a:t>
            </a:r>
          </a:p>
          <a:p>
            <a:r>
              <a:rPr lang="ru-RU" dirty="0"/>
              <a:t>+ -  обозначает 1 или более экземпляров шаблона (эквивалентно выражению {1,} ) </a:t>
            </a:r>
          </a:p>
          <a:p>
            <a:r>
              <a:rPr lang="ru-RU" dirty="0"/>
              <a:t>* -  обозначает ноль или более экземпляров шаблона (эквивалентно выражению {0,} ) </a:t>
            </a:r>
          </a:p>
        </p:txBody>
      </p:sp>
    </p:spTree>
    <p:extLst>
      <p:ext uri="{BB962C8B-B14F-4D97-AF65-F5344CB8AC3E}">
        <p14:creationId xmlns:p14="http://schemas.microsoft.com/office/powerpoint/2010/main" val="329816303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2880" y="114300"/>
            <a:ext cx="11818620" cy="6652260"/>
          </a:xfrm>
        </p:spPr>
        <p:txBody>
          <a:bodyPr>
            <a:normAutofit fontScale="92500" lnSpcReduction="10000"/>
          </a:bodyPr>
          <a:lstStyle/>
          <a:p>
            <a:pPr marL="0" indent="0">
              <a:buNone/>
            </a:pPr>
            <a:r>
              <a:rPr lang="ru-RU" dirty="0"/>
              <a:t>Эти комбинации повторения соответствуют максимально возможному количеству совпадений. Например выражение </a:t>
            </a:r>
            <a:r>
              <a:rPr lang="en-US" dirty="0" smtClean="0"/>
              <a:t/>
            </a:r>
            <a:br>
              <a:rPr lang="en-US" dirty="0" smtClean="0"/>
            </a:br>
            <a:r>
              <a:rPr lang="en-US" dirty="0" smtClean="0"/>
              <a:t/>
            </a:r>
            <a:br>
              <a:rPr lang="en-US" dirty="0" smtClean="0"/>
            </a:br>
            <a:r>
              <a:rPr lang="ru-RU" dirty="0" smtClean="0"/>
              <a:t>/</a:t>
            </a:r>
            <a:r>
              <a:rPr lang="ru-RU" dirty="0"/>
              <a:t>х{1</a:t>
            </a:r>
            <a:r>
              <a:rPr lang="ru-RU" dirty="0" smtClean="0"/>
              <a:t>,}/</a:t>
            </a:r>
            <a:r>
              <a:rPr lang="en-US" dirty="0" smtClean="0"/>
              <a:t/>
            </a:r>
            <a:br>
              <a:rPr lang="en-US" dirty="0" smtClean="0"/>
            </a:br>
            <a:r>
              <a:rPr lang="en-US" dirty="0" smtClean="0"/>
              <a:t/>
            </a:r>
            <a:br>
              <a:rPr lang="en-US" dirty="0" smtClean="0"/>
            </a:br>
            <a:r>
              <a:rPr lang="ru-RU" dirty="0" smtClean="0"/>
              <a:t>примененное к строке "</a:t>
            </a:r>
            <a:r>
              <a:rPr lang="ru-RU" dirty="0" err="1" smtClean="0"/>
              <a:t>ххх</a:t>
            </a:r>
            <a:r>
              <a:rPr lang="ru-RU" dirty="0" smtClean="0"/>
              <a:t>" будет соответствовать максимальному количеству совпадений, т.е. всем трем буквам "х", встреченным в строке. Это называется "жадным" повторением. ("жадной" квантификацией).</a:t>
            </a:r>
            <a:r>
              <a:rPr lang="en-US" dirty="0" smtClean="0"/>
              <a:t/>
            </a:r>
            <a:br>
              <a:rPr lang="en-US" dirty="0" smtClean="0"/>
            </a:br>
            <a:r>
              <a:rPr lang="ru-RU" dirty="0" smtClean="0"/>
              <a:t>Если же мы хотим ограничить поиск первым же вхождением, то может использовать так называемую "нежадную", или "ленивую" квантификацию. Для этого после управляющей комбинации повторений ставится символ "?". Таким </a:t>
            </a:r>
            <a:r>
              <a:rPr lang="en-US" dirty="0" smtClean="0"/>
              <a:t/>
            </a:r>
            <a:br>
              <a:rPr lang="en-US" dirty="0" smtClean="0"/>
            </a:br>
            <a:r>
              <a:rPr lang="ru-RU" dirty="0" smtClean="0"/>
              <a:t>образом выражение </a:t>
            </a:r>
            <a:r>
              <a:rPr lang="en-US" dirty="0" smtClean="0"/>
              <a:t/>
            </a:r>
            <a:br>
              <a:rPr lang="en-US" dirty="0" smtClean="0"/>
            </a:br>
            <a:r>
              <a:rPr lang="en-US" dirty="0" smtClean="0"/>
              <a:t/>
            </a:r>
            <a:br>
              <a:rPr lang="en-US" dirty="0" smtClean="0"/>
            </a:br>
            <a:r>
              <a:rPr lang="ru-RU" dirty="0" smtClean="0"/>
              <a:t>/х{1,}?/ </a:t>
            </a:r>
          </a:p>
          <a:p>
            <a:pPr marL="0" indent="0">
              <a:buNone/>
            </a:pPr>
            <a:r>
              <a:rPr lang="ru-RU" dirty="0" smtClean="0"/>
              <a:t>будет </a:t>
            </a:r>
            <a:r>
              <a:rPr lang="ru-RU" dirty="0"/>
              <a:t>соответствовать только первому соответствию, т.е. только первой букве "х" в </a:t>
            </a:r>
            <a:r>
              <a:rPr lang="ru-RU" dirty="0" smtClean="0"/>
              <a:t>строке.</a:t>
            </a:r>
            <a:r>
              <a:rPr lang="en-US" dirty="0" smtClean="0"/>
              <a:t/>
            </a:r>
            <a:br>
              <a:rPr lang="en-US" dirty="0" smtClean="0"/>
            </a:br>
            <a:r>
              <a:rPr lang="ru-RU" dirty="0" smtClean="0">
                <a:solidFill>
                  <a:srgbClr val="0070C0"/>
                </a:solidFill>
              </a:rPr>
              <a:t>Важный </a:t>
            </a:r>
            <a:r>
              <a:rPr lang="ru-RU" dirty="0">
                <a:solidFill>
                  <a:srgbClr val="0070C0"/>
                </a:solidFill>
              </a:rPr>
              <a:t>момент! Признак "ленивости" действует только на тот квантификатор (</a:t>
            </a:r>
            <a:r>
              <a:rPr lang="ru-RU" dirty="0" err="1">
                <a:solidFill>
                  <a:srgbClr val="0070C0"/>
                </a:solidFill>
              </a:rPr>
              <a:t>подшаблон</a:t>
            </a:r>
            <a:r>
              <a:rPr lang="ru-RU" dirty="0">
                <a:solidFill>
                  <a:srgbClr val="0070C0"/>
                </a:solidFill>
              </a:rPr>
              <a:t>) в шаблоне, после которого стоит, все остальные квантификаторы остаются "жадными".</a:t>
            </a:r>
          </a:p>
        </p:txBody>
      </p:sp>
    </p:spTree>
    <p:extLst>
      <p:ext uri="{BB962C8B-B14F-4D97-AF65-F5344CB8AC3E}">
        <p14:creationId xmlns:p14="http://schemas.microsoft.com/office/powerpoint/2010/main" val="385530304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16568"/>
            <a:ext cx="10515600" cy="5960395"/>
          </a:xfrm>
        </p:spPr>
        <p:txBody>
          <a:bodyPr>
            <a:normAutofit fontScale="70000" lnSpcReduction="20000"/>
          </a:bodyPr>
          <a:lstStyle/>
          <a:p>
            <a:r>
              <a:rPr lang="ru-RU" dirty="0"/>
              <a:t>Синтаксис регулярных выражений содержит специальный символ для определения альтернативы, т.е. можно указать больше одного варианта шаблона, соответствие которому будет проверяться.  Для разделения альтернатив используется символ "|" - вертикальная черта.</a:t>
            </a:r>
          </a:p>
          <a:p>
            <a:r>
              <a:rPr lang="ru-RU" dirty="0"/>
              <a:t>Например, выражение </a:t>
            </a:r>
          </a:p>
          <a:p>
            <a:r>
              <a:rPr lang="ru-RU" dirty="0"/>
              <a:t>/</a:t>
            </a:r>
            <a:r>
              <a:rPr lang="ru-RU" dirty="0" err="1"/>
              <a:t>ma|pa|da</a:t>
            </a:r>
            <a:r>
              <a:rPr lang="ru-RU" dirty="0"/>
              <a:t>/</a:t>
            </a:r>
          </a:p>
          <a:p>
            <a:endParaRPr lang="ru-RU" dirty="0"/>
          </a:p>
          <a:p>
            <a:r>
              <a:rPr lang="ru-RU" dirty="0"/>
              <a:t>будет соответствовать либо строке "</a:t>
            </a:r>
            <a:r>
              <a:rPr lang="ru-RU" dirty="0" err="1"/>
              <a:t>ma</a:t>
            </a:r>
            <a:r>
              <a:rPr lang="ru-RU" dirty="0"/>
              <a:t>" либо строке "</a:t>
            </a:r>
            <a:r>
              <a:rPr lang="ru-RU" dirty="0" err="1"/>
              <a:t>pa</a:t>
            </a:r>
            <a:r>
              <a:rPr lang="ru-RU" dirty="0"/>
              <a:t>" либо строке "</a:t>
            </a:r>
            <a:r>
              <a:rPr lang="ru-RU" dirty="0" err="1"/>
              <a:t>da</a:t>
            </a:r>
            <a:r>
              <a:rPr lang="ru-RU" dirty="0"/>
              <a:t>".</a:t>
            </a:r>
          </a:p>
          <a:p>
            <a:endParaRPr lang="ru-RU" dirty="0"/>
          </a:p>
          <a:p>
            <a:r>
              <a:rPr lang="ru-RU" dirty="0"/>
              <a:t>Альтернативы конечно также могут комбинироваться и с классами и с повторениями. Указанный ниже шаблон соответствует либо двум цифрам либо двум строчным буквам либо двум заглавным буквам:</a:t>
            </a:r>
          </a:p>
          <a:p>
            <a:r>
              <a:rPr lang="ru-RU" dirty="0"/>
              <a:t>/\d{2}|[a-z]{2}|[A-Z]{2}/</a:t>
            </a:r>
          </a:p>
          <a:p>
            <a:endParaRPr lang="ru-RU" dirty="0"/>
          </a:p>
          <a:p>
            <a:endParaRPr lang="ru-RU" dirty="0"/>
          </a:p>
          <a:p>
            <a:r>
              <a:rPr lang="ru-RU" dirty="0"/>
              <a:t>Необходимо обратить внимание, что альтернативы обрабатываются слева направо до первого соответствия. После нахождения первого соответствия остальные альтернативы будут игнорироваться. На практике это означает что, например, шаблон /1|12|123/ примененный к строке "123", будет соответствовать первому символу, хотя в альтернативах есть гораздо более полное соответствие.</a:t>
            </a:r>
          </a:p>
        </p:txBody>
      </p:sp>
    </p:spTree>
    <p:extLst>
      <p:ext uri="{BB962C8B-B14F-4D97-AF65-F5344CB8AC3E}">
        <p14:creationId xmlns:p14="http://schemas.microsoft.com/office/powerpoint/2010/main" val="259153303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ru-RU" dirty="0"/>
              <a:t>Рассмотрим еще одну возможность, которую мы можем использовать в регулярных выражениях - группировку.</a:t>
            </a:r>
          </a:p>
          <a:p>
            <a:r>
              <a:rPr lang="ru-RU" dirty="0"/>
              <a:t>Группировка обозначается заключением </a:t>
            </a:r>
            <a:r>
              <a:rPr lang="ru-RU" dirty="0" err="1"/>
              <a:t>подшаблона</a:t>
            </a:r>
            <a:r>
              <a:rPr lang="ru-RU" dirty="0"/>
              <a:t> в круглые скобки ( ). При этом элементы, используемые совместно со специальными символами, например |, +, *, ? и другие, будут рассматриваться как одно целое.</a:t>
            </a:r>
          </a:p>
          <a:p>
            <a:r>
              <a:rPr lang="ru-RU" dirty="0"/>
              <a:t>Например шаблон </a:t>
            </a:r>
          </a:p>
          <a:p>
            <a:r>
              <a:rPr lang="ru-RU" dirty="0"/>
              <a:t>/</a:t>
            </a:r>
            <a:r>
              <a:rPr lang="ru-RU" dirty="0" err="1"/>
              <a:t>regular</a:t>
            </a:r>
            <a:r>
              <a:rPr lang="ru-RU" dirty="0"/>
              <a:t>(</a:t>
            </a:r>
            <a:r>
              <a:rPr lang="ru-RU" dirty="0" err="1"/>
              <a:t>expression</a:t>
            </a:r>
            <a:r>
              <a:rPr lang="ru-RU" dirty="0"/>
              <a:t>)?/</a:t>
            </a:r>
          </a:p>
          <a:p>
            <a:endParaRPr lang="ru-RU" dirty="0"/>
          </a:p>
          <a:p>
            <a:r>
              <a:rPr lang="ru-RU" dirty="0"/>
              <a:t>будет соответствовать слову "</a:t>
            </a:r>
            <a:r>
              <a:rPr lang="ru-RU" dirty="0" err="1"/>
              <a:t>regular</a:t>
            </a:r>
            <a:r>
              <a:rPr lang="ru-RU" dirty="0"/>
              <a:t>" за которым следует необязательное слово "</a:t>
            </a:r>
            <a:r>
              <a:rPr lang="ru-RU" dirty="0" err="1"/>
              <a:t>expression</a:t>
            </a:r>
            <a:r>
              <a:rPr lang="ru-RU" dirty="0"/>
              <a:t>".</a:t>
            </a:r>
          </a:p>
        </p:txBody>
      </p:sp>
    </p:spTree>
    <p:extLst>
      <p:ext uri="{BB962C8B-B14F-4D97-AF65-F5344CB8AC3E}">
        <p14:creationId xmlns:p14="http://schemas.microsoft.com/office/powerpoint/2010/main" val="12262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4800"/>
            <a:ext cx="10515600" cy="6210300"/>
          </a:xfrm>
        </p:spPr>
        <p:txBody>
          <a:bodyPr>
            <a:normAutofit fontScale="85000" lnSpcReduction="20000"/>
          </a:bodyPr>
          <a:lstStyle/>
          <a:p>
            <a:pPr marL="0" indent="0">
              <a:buNone/>
            </a:pPr>
            <a:r>
              <a:rPr lang="ru-RU" dirty="0"/>
              <a:t>Переменную в </a:t>
            </a:r>
            <a:r>
              <a:rPr lang="ru-RU" dirty="0" err="1"/>
              <a:t>JavaScript</a:t>
            </a:r>
            <a:r>
              <a:rPr lang="ru-RU" dirty="0"/>
              <a:t> перед использованием необходимо создать, или, как это еще называют - объявить.</a:t>
            </a:r>
          </a:p>
          <a:p>
            <a:pPr marL="0" indent="0">
              <a:buNone/>
            </a:pPr>
            <a:r>
              <a:rPr lang="ru-RU" dirty="0"/>
              <a:t>Объявление переменной делается с помощью ключевых слов </a:t>
            </a:r>
            <a:r>
              <a:rPr lang="ru-RU" dirty="0" err="1"/>
              <a:t>var</a:t>
            </a:r>
            <a:r>
              <a:rPr lang="ru-RU" dirty="0"/>
              <a:t> или </a:t>
            </a:r>
            <a:r>
              <a:rPr lang="ru-RU" dirty="0" err="1"/>
              <a:t>let</a:t>
            </a:r>
            <a:r>
              <a:rPr lang="ru-RU" dirty="0"/>
              <a:t>. Объявление следующим образом:</a:t>
            </a:r>
          </a:p>
          <a:p>
            <a:pPr marL="0" indent="0">
              <a:buNone/>
            </a:pPr>
            <a:r>
              <a:rPr lang="ru-RU" dirty="0" err="1" smtClean="0">
                <a:solidFill>
                  <a:schemeClr val="accent6"/>
                </a:solidFill>
              </a:rPr>
              <a:t>var</a:t>
            </a:r>
            <a:r>
              <a:rPr lang="ru-RU" dirty="0" smtClean="0"/>
              <a:t> x;</a:t>
            </a:r>
            <a:br>
              <a:rPr lang="ru-RU" dirty="0" smtClean="0"/>
            </a:br>
            <a:r>
              <a:rPr lang="ru-RU" dirty="0" err="1" smtClean="0">
                <a:solidFill>
                  <a:schemeClr val="accent6"/>
                </a:solidFill>
              </a:rPr>
              <a:t>var</a:t>
            </a:r>
            <a:r>
              <a:rPr lang="ru-RU" dirty="0" smtClean="0"/>
              <a:t> </a:t>
            </a:r>
            <a:r>
              <a:rPr lang="ru-RU" dirty="0" err="1" smtClean="0"/>
              <a:t>studentName</a:t>
            </a:r>
            <a:r>
              <a:rPr lang="ru-RU" dirty="0" smtClean="0"/>
              <a:t>;</a:t>
            </a:r>
            <a:br>
              <a:rPr lang="ru-RU" dirty="0" smtClean="0"/>
            </a:br>
            <a:r>
              <a:rPr lang="ru-RU" dirty="0" err="1" smtClean="0">
                <a:solidFill>
                  <a:schemeClr val="accent6"/>
                </a:solidFill>
              </a:rPr>
              <a:t>let</a:t>
            </a:r>
            <a:r>
              <a:rPr lang="ru-RU" dirty="0" smtClean="0"/>
              <a:t> x;</a:t>
            </a:r>
            <a:br>
              <a:rPr lang="ru-RU" dirty="0" smtClean="0"/>
            </a:br>
            <a:r>
              <a:rPr lang="ru-RU" dirty="0" err="1" smtClean="0">
                <a:solidFill>
                  <a:schemeClr val="accent6"/>
                </a:solidFill>
              </a:rPr>
              <a:t>let</a:t>
            </a:r>
            <a:r>
              <a:rPr lang="ru-RU" dirty="0" smtClean="0">
                <a:solidFill>
                  <a:schemeClr val="accent6"/>
                </a:solidFill>
              </a:rPr>
              <a:t> </a:t>
            </a:r>
            <a:r>
              <a:rPr lang="ru-RU" dirty="0" err="1"/>
              <a:t>studentName</a:t>
            </a:r>
            <a:r>
              <a:rPr lang="ru-RU" dirty="0"/>
              <a:t>;</a:t>
            </a:r>
          </a:p>
          <a:p>
            <a:pPr marL="0" indent="0">
              <a:buNone/>
            </a:pPr>
            <a:r>
              <a:rPr lang="ru-RU" dirty="0" smtClean="0"/>
              <a:t/>
            </a:r>
            <a:br>
              <a:rPr lang="ru-RU" dirty="0" smtClean="0"/>
            </a:br>
            <a:r>
              <a:rPr lang="ru-RU" dirty="0" smtClean="0"/>
              <a:t>В </a:t>
            </a:r>
            <a:r>
              <a:rPr lang="ru-RU" dirty="0"/>
              <a:t>конце строки должна стоять точка с запятой, и это касается не только объявления переменной, а и любой операции в </a:t>
            </a:r>
            <a:r>
              <a:rPr lang="ru-RU" dirty="0" err="1"/>
              <a:t>JavaScript</a:t>
            </a:r>
            <a:r>
              <a:rPr lang="ru-RU" dirty="0"/>
              <a:t>. Это не является строгим требованием языка, но отсутствие закрывающей точки с запятой иногда может приводить к непредсказуемым последствиям.</a:t>
            </a:r>
          </a:p>
          <a:p>
            <a:pPr marL="0" indent="0">
              <a:buNone/>
            </a:pPr>
            <a:r>
              <a:rPr lang="ru-RU" dirty="0" smtClean="0"/>
              <a:t>Присвоить </a:t>
            </a:r>
            <a:r>
              <a:rPr lang="ru-RU" dirty="0"/>
              <a:t>значение переменной, или инициализировать ее можно на этапе объявления :  </a:t>
            </a:r>
          </a:p>
          <a:p>
            <a:pPr marL="0" indent="0">
              <a:buNone/>
            </a:pPr>
            <a:r>
              <a:rPr lang="ru-RU" dirty="0" err="1" smtClean="0">
                <a:solidFill>
                  <a:schemeClr val="accent6"/>
                </a:solidFill>
              </a:rPr>
              <a:t>var</a:t>
            </a:r>
            <a:r>
              <a:rPr lang="ru-RU" dirty="0" smtClean="0"/>
              <a:t> </a:t>
            </a:r>
            <a:r>
              <a:rPr lang="ru-RU" dirty="0"/>
              <a:t>x = </a:t>
            </a:r>
            <a:r>
              <a:rPr lang="ru-RU" dirty="0">
                <a:solidFill>
                  <a:srgbClr val="00B0F0"/>
                </a:solidFill>
              </a:rPr>
              <a:t>1</a:t>
            </a:r>
            <a:r>
              <a:rPr lang="ru-RU" dirty="0"/>
              <a:t>;      </a:t>
            </a:r>
            <a:r>
              <a:rPr lang="ru-RU" dirty="0" smtClean="0"/>
              <a:t/>
            </a:r>
            <a:br>
              <a:rPr lang="ru-RU" dirty="0" smtClean="0"/>
            </a:br>
            <a:r>
              <a:rPr lang="ru-RU" dirty="0" err="1" smtClean="0">
                <a:solidFill>
                  <a:schemeClr val="accent6"/>
                </a:solidFill>
              </a:rPr>
              <a:t>let</a:t>
            </a:r>
            <a:r>
              <a:rPr lang="ru-RU" dirty="0" smtClean="0"/>
              <a:t> </a:t>
            </a:r>
            <a:r>
              <a:rPr lang="ru-RU" dirty="0" err="1" smtClean="0"/>
              <a:t>studentName</a:t>
            </a:r>
            <a:r>
              <a:rPr lang="ru-RU" dirty="0" smtClean="0"/>
              <a:t> </a:t>
            </a:r>
            <a:r>
              <a:rPr lang="ru-RU" dirty="0"/>
              <a:t>= </a:t>
            </a:r>
            <a:r>
              <a:rPr lang="ru-RU" dirty="0">
                <a:solidFill>
                  <a:srgbClr val="00B0F0"/>
                </a:solidFill>
              </a:rPr>
              <a:t>"</a:t>
            </a:r>
            <a:r>
              <a:rPr lang="ru-RU" dirty="0" err="1">
                <a:solidFill>
                  <a:srgbClr val="00B0F0"/>
                </a:solidFill>
              </a:rPr>
              <a:t>Vasiliy</a:t>
            </a:r>
            <a:r>
              <a:rPr lang="ru-RU" dirty="0">
                <a:solidFill>
                  <a:srgbClr val="00B0F0"/>
                </a:solidFill>
              </a:rPr>
              <a:t>";</a:t>
            </a:r>
          </a:p>
          <a:p>
            <a:pPr marL="0" indent="0">
              <a:buNone/>
            </a:pPr>
            <a:r>
              <a:rPr lang="ru-RU" dirty="0" smtClean="0"/>
              <a:t>Инициализация </a:t>
            </a:r>
            <a:r>
              <a:rPr lang="ru-RU" dirty="0"/>
              <a:t>уже объявленной переменной делается без директивы </a:t>
            </a:r>
            <a:r>
              <a:rPr lang="ru-RU" dirty="0" err="1"/>
              <a:t>var</a:t>
            </a:r>
            <a:r>
              <a:rPr lang="ru-RU" dirty="0"/>
              <a:t> :   </a:t>
            </a:r>
          </a:p>
          <a:p>
            <a:pPr marL="0" indent="0">
              <a:buNone/>
            </a:pPr>
            <a:r>
              <a:rPr lang="ru-RU" dirty="0" smtClean="0"/>
              <a:t>x </a:t>
            </a:r>
            <a:r>
              <a:rPr lang="ru-RU" dirty="0"/>
              <a:t>= </a:t>
            </a:r>
            <a:r>
              <a:rPr lang="ru-RU" dirty="0">
                <a:solidFill>
                  <a:srgbClr val="00B0F0"/>
                </a:solidFill>
              </a:rPr>
              <a:t>1</a:t>
            </a:r>
            <a:r>
              <a:rPr lang="ru-RU" dirty="0"/>
              <a:t>;      </a:t>
            </a:r>
            <a:r>
              <a:rPr lang="ru-RU" dirty="0" smtClean="0"/>
              <a:t/>
            </a:r>
            <a:br>
              <a:rPr lang="ru-RU" dirty="0" smtClean="0"/>
            </a:br>
            <a:r>
              <a:rPr lang="ru-RU" dirty="0" err="1" smtClean="0"/>
              <a:t>studentName</a:t>
            </a:r>
            <a:r>
              <a:rPr lang="ru-RU" dirty="0" smtClean="0"/>
              <a:t> </a:t>
            </a:r>
            <a:r>
              <a:rPr lang="ru-RU" dirty="0"/>
              <a:t>= </a:t>
            </a:r>
            <a:r>
              <a:rPr lang="ru-RU" dirty="0">
                <a:solidFill>
                  <a:srgbClr val="00B0F0"/>
                </a:solidFill>
              </a:rPr>
              <a:t>"</a:t>
            </a:r>
            <a:r>
              <a:rPr lang="ru-RU" dirty="0" err="1">
                <a:solidFill>
                  <a:srgbClr val="00B0F0"/>
                </a:solidFill>
              </a:rPr>
              <a:t>Vasiliy</a:t>
            </a:r>
            <a:r>
              <a:rPr lang="ru-RU" dirty="0">
                <a:solidFill>
                  <a:srgbClr val="00B0F0"/>
                </a:solidFill>
              </a:rPr>
              <a:t>";</a:t>
            </a:r>
          </a:p>
        </p:txBody>
      </p:sp>
    </p:spTree>
    <p:extLst>
      <p:ext uri="{BB962C8B-B14F-4D97-AF65-F5344CB8AC3E}">
        <p14:creationId xmlns:p14="http://schemas.microsoft.com/office/powerpoint/2010/main" val="67352052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62500" lnSpcReduction="20000"/>
          </a:bodyPr>
          <a:lstStyle/>
          <a:p>
            <a:r>
              <a:rPr lang="ru-RU" dirty="0"/>
              <a:t>Еще одна возможность регулярных выражений - указание границы соответствия. Для этого используются </a:t>
            </a:r>
            <a:r>
              <a:rPr lang="ru-RU" b="1" dirty="0"/>
              <a:t>якорные выражения</a:t>
            </a:r>
            <a:r>
              <a:rPr lang="ru-RU" dirty="0"/>
              <a:t>.</a:t>
            </a:r>
          </a:p>
          <a:p>
            <a:r>
              <a:rPr lang="ru-RU" dirty="0"/>
              <a:t>Часто нам нужно найти слово, находящееся на отдельной строке, или в начале строки. Как вариант, может понадобиться найти отдельное слово, однако просто задать шаблон, в котором слово будет обрамлено пробелами мы не можем - в выборку не попадут слова с которых начинаются строки, или которыми заканчиваются. Также граница слова может определяться любым знаком препинания в тексте и перечислять в шаблоне все возможные комбинации было бы достаточно утомительно. Давайте рассмотрим, какие специальные символы используются для определения границ:</a:t>
            </a:r>
          </a:p>
          <a:p>
            <a:r>
              <a:rPr lang="ru-RU" b="1" dirty="0"/>
              <a:t>^</a:t>
            </a:r>
            <a:r>
              <a:rPr lang="ru-RU" dirty="0"/>
              <a:t> - соответствует началу строки при многострочном поиске или началу строкового выражения</a:t>
            </a:r>
            <a:br>
              <a:rPr lang="ru-RU" dirty="0"/>
            </a:br>
            <a:r>
              <a:rPr lang="ru-RU" b="1" dirty="0"/>
              <a:t>$</a:t>
            </a:r>
            <a:r>
              <a:rPr lang="ru-RU" dirty="0"/>
              <a:t> - соответствует концу строки при многострочном поиске или концу строкового выражения </a:t>
            </a:r>
            <a:br>
              <a:rPr lang="ru-RU" dirty="0"/>
            </a:br>
            <a:r>
              <a:rPr lang="ru-RU" b="1" dirty="0"/>
              <a:t>\b</a:t>
            </a:r>
            <a:r>
              <a:rPr lang="ru-RU" dirty="0"/>
              <a:t> - соответствует границе слова, т.е. позиции между текстовым (</a:t>
            </a:r>
            <a:r>
              <a:rPr lang="ru-RU" dirty="0" err="1"/>
              <a:t>aA-zZ</a:t>
            </a:r>
            <a:r>
              <a:rPr lang="ru-RU" dirty="0"/>
              <a:t>) и не-текстовым символом, либо между текстовым         символом и началом или концом строки.</a:t>
            </a:r>
            <a:br>
              <a:rPr lang="ru-RU" dirty="0"/>
            </a:br>
            <a:r>
              <a:rPr lang="ru-RU" b="1" dirty="0"/>
              <a:t>\B</a:t>
            </a:r>
            <a:r>
              <a:rPr lang="ru-RU" dirty="0"/>
              <a:t> - Соответствует позиции, не являющейся границей слов.</a:t>
            </a:r>
            <a:br>
              <a:rPr lang="ru-RU" dirty="0"/>
            </a:br>
            <a:r>
              <a:rPr lang="ru-RU" b="1" dirty="0"/>
              <a:t>(?=p)</a:t>
            </a:r>
            <a:r>
              <a:rPr lang="ru-RU" dirty="0"/>
              <a:t> - Позитивная опережающая проверка на последующие символы - убеждается в том, что последующие символы соответствуют шаблону "р" но не включает их в результат поиска.</a:t>
            </a:r>
            <a:br>
              <a:rPr lang="ru-RU" dirty="0"/>
            </a:br>
            <a:r>
              <a:rPr lang="ru-RU" b="1" dirty="0"/>
              <a:t>(?!p)</a:t>
            </a:r>
            <a:r>
              <a:rPr lang="ru-RU" dirty="0"/>
              <a:t> - Негативная опережающая проверка на последующие символы - требует чтобы последующие символы НЕ соответствовали шаблону "р".</a:t>
            </a:r>
          </a:p>
          <a:p>
            <a:endParaRPr lang="ru-RU" dirty="0"/>
          </a:p>
        </p:txBody>
      </p:sp>
    </p:spTree>
    <p:extLst>
      <p:ext uri="{BB962C8B-B14F-4D97-AF65-F5344CB8AC3E}">
        <p14:creationId xmlns:p14="http://schemas.microsoft.com/office/powerpoint/2010/main" val="370254028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11480"/>
            <a:ext cx="10515600" cy="5765483"/>
          </a:xfrm>
        </p:spPr>
        <p:txBody>
          <a:bodyPr>
            <a:normAutofit/>
          </a:bodyPr>
          <a:lstStyle/>
          <a:p>
            <a:r>
              <a:rPr lang="ru-RU" dirty="0"/>
              <a:t>Ну и последний элемент синтаксиса регулярных выражений - </a:t>
            </a:r>
            <a:r>
              <a:rPr lang="ru-RU" b="1" dirty="0"/>
              <a:t>флаги</a:t>
            </a:r>
            <a:r>
              <a:rPr lang="ru-RU" dirty="0"/>
              <a:t>. Флаги задают глобальные правила для всего шаблона и указываются не внутри символов </a:t>
            </a:r>
            <a:r>
              <a:rPr lang="ru-RU" dirty="0" err="1"/>
              <a:t>слэша</a:t>
            </a:r>
            <a:r>
              <a:rPr lang="ru-RU" dirty="0"/>
              <a:t>, в которые заключен шаблон, а ПОСЛЕ них.</a:t>
            </a:r>
          </a:p>
          <a:p>
            <a:r>
              <a:rPr lang="ru-RU" dirty="0" err="1"/>
              <a:t>JavaScript</a:t>
            </a:r>
            <a:r>
              <a:rPr lang="ru-RU" dirty="0"/>
              <a:t> поддерживает три варианта флагов:</a:t>
            </a:r>
            <a:br>
              <a:rPr lang="ru-RU" dirty="0"/>
            </a:br>
            <a:r>
              <a:rPr lang="ru-RU" b="1" dirty="0"/>
              <a:t>i</a:t>
            </a:r>
            <a:r>
              <a:rPr lang="ru-RU" dirty="0"/>
              <a:t> - указывает на то, что поиск по шаблону должен быть не чувствительным к регистру</a:t>
            </a:r>
            <a:br>
              <a:rPr lang="ru-RU" dirty="0"/>
            </a:br>
            <a:r>
              <a:rPr lang="ru-RU" b="1" dirty="0"/>
              <a:t>g</a:t>
            </a:r>
            <a:r>
              <a:rPr lang="ru-RU" dirty="0"/>
              <a:t> - указывает что поиск должен быть глобальным, т.е. должны быть найдены ВСЕ соответствия в строке</a:t>
            </a:r>
            <a:br>
              <a:rPr lang="ru-RU" dirty="0"/>
            </a:br>
            <a:r>
              <a:rPr lang="ru-RU" b="1" dirty="0"/>
              <a:t>m</a:t>
            </a:r>
            <a:r>
              <a:rPr lang="ru-RU" dirty="0"/>
              <a:t> - указывает на то, что поиск должен производиться в многострочном режиме.</a:t>
            </a:r>
          </a:p>
          <a:p>
            <a:endParaRPr lang="ru-RU" dirty="0"/>
          </a:p>
        </p:txBody>
      </p:sp>
    </p:spTree>
    <p:extLst>
      <p:ext uri="{BB962C8B-B14F-4D97-AF65-F5344CB8AC3E}">
        <p14:creationId xmlns:p14="http://schemas.microsoft.com/office/powerpoint/2010/main" val="398708397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Сопоставьте регулярное выражение  типу данных, которым оно соответствует</a:t>
            </a:r>
          </a:p>
        </p:txBody>
      </p:sp>
      <p:sp>
        <p:nvSpPr>
          <p:cNvPr id="3" name="Объект 2"/>
          <p:cNvSpPr>
            <a:spLocks noGrp="1"/>
          </p:cNvSpPr>
          <p:nvPr>
            <p:ph idx="1"/>
          </p:nvPr>
        </p:nvSpPr>
        <p:spPr>
          <a:xfrm>
            <a:off x="-182880" y="1690688"/>
            <a:ext cx="13007340" cy="5167312"/>
          </a:xfrm>
        </p:spPr>
        <p:txBody>
          <a:bodyPr numCol="2">
            <a:normAutofit lnSpcReduction="10000"/>
          </a:bodyPr>
          <a:lstStyle/>
          <a:p>
            <a:endParaRPr lang="en-US" dirty="0"/>
          </a:p>
          <a:p>
            <a:pPr marL="0" indent="0">
              <a:buNone/>
            </a:pPr>
            <a:r>
              <a:rPr lang="en-US" dirty="0" smtClean="0"/>
              <a:t> /([\</a:t>
            </a:r>
            <a:r>
              <a:rPr lang="en-US" dirty="0"/>
              <a:t>d]{2})\.([\d]{2})\.([\d]{4})/ </a:t>
            </a:r>
          </a:p>
          <a:p>
            <a:pPr marL="0" indent="0">
              <a:buNone/>
            </a:pPr>
            <a:r>
              <a:rPr lang="en-US" dirty="0" smtClean="0"/>
              <a:t> /^\</a:t>
            </a:r>
            <a:r>
              <a:rPr lang="en-US" dirty="0"/>
              <a:t>d{6}$/ </a:t>
            </a:r>
          </a:p>
          <a:p>
            <a:pPr marL="0" indent="0">
              <a:buNone/>
            </a:pPr>
            <a:r>
              <a:rPr lang="en-US" dirty="0" smtClean="0"/>
              <a:t> /^([</a:t>
            </a:r>
            <a:r>
              <a:rPr lang="en-US" dirty="0"/>
              <a:t>0-9a-z]([0-9a-z\-])*[0-9a-z]\.)+[a-z]{2,4}$/</a:t>
            </a:r>
            <a:r>
              <a:rPr lang="en-US" dirty="0" err="1"/>
              <a:t>i</a:t>
            </a:r>
            <a:r>
              <a:rPr lang="en-US" dirty="0"/>
              <a:t> </a:t>
            </a:r>
          </a:p>
          <a:p>
            <a:pPr marL="0" indent="0">
              <a:buNone/>
            </a:pPr>
            <a:r>
              <a:rPr lang="en-US" dirty="0" smtClean="0"/>
              <a:t> /[</a:t>
            </a:r>
            <a:r>
              <a:rPr lang="en-US" dirty="0"/>
              <a:t>A-Z0-9._%+-]+@[A-Z0-9-]+\.[A-Z]{2,4}/</a:t>
            </a:r>
            <a:r>
              <a:rPr lang="en-US" dirty="0" err="1"/>
              <a:t>igm</a:t>
            </a:r>
            <a:r>
              <a:rPr lang="en-US" dirty="0"/>
              <a:t> </a:t>
            </a:r>
          </a:p>
          <a:p>
            <a:pPr marL="0" indent="0">
              <a:buNone/>
            </a:pPr>
            <a:r>
              <a:rPr lang="en-US" dirty="0" smtClean="0"/>
              <a:t> /\#([</a:t>
            </a:r>
            <a:r>
              <a:rPr lang="en-US" dirty="0"/>
              <a:t>a-</a:t>
            </a:r>
            <a:r>
              <a:rPr lang="en-US" dirty="0" err="1"/>
              <a:t>fA</a:t>
            </a:r>
            <a:r>
              <a:rPr lang="en-US" dirty="0"/>
              <a:t>-F]|[0-9]){3,6}/ </a:t>
            </a:r>
          </a:p>
          <a:p>
            <a:pPr marL="0" indent="0">
              <a:buNone/>
            </a:pPr>
            <a:r>
              <a:rPr lang="en-US" dirty="0" smtClean="0"/>
              <a:t> /-?\</a:t>
            </a:r>
            <a:r>
              <a:rPr lang="en-US" dirty="0"/>
              <a:t>d{1,3}\.\d+/ </a:t>
            </a:r>
          </a:p>
          <a:p>
            <a:pPr marL="0" indent="0">
              <a:buNone/>
            </a:pPr>
            <a:r>
              <a:rPr lang="en-US" dirty="0" smtClean="0"/>
              <a:t> /^([</a:t>
            </a:r>
            <a:r>
              <a:rPr lang="en-US" dirty="0"/>
              <a:t>0-1]\d|2[0-3])(:[0-5]\d){2</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r>
              <a:rPr lang="ru-RU" dirty="0" smtClean="0"/>
              <a:t>Широта </a:t>
            </a:r>
            <a:r>
              <a:rPr lang="ru-RU" dirty="0"/>
              <a:t>или долгота </a:t>
            </a:r>
            <a:endParaRPr lang="en-US" dirty="0" smtClean="0"/>
          </a:p>
          <a:p>
            <a:r>
              <a:rPr lang="ru-RU" dirty="0" smtClean="0"/>
              <a:t>Доменное </a:t>
            </a:r>
            <a:r>
              <a:rPr lang="ru-RU" dirty="0"/>
              <a:t>имя </a:t>
            </a:r>
          </a:p>
          <a:p>
            <a:r>
              <a:rPr lang="ru-RU" dirty="0"/>
              <a:t>Адрес электронной почты </a:t>
            </a:r>
          </a:p>
          <a:p>
            <a:r>
              <a:rPr lang="ru-RU" dirty="0"/>
              <a:t>Код цвета в шестнадцатеричном </a:t>
            </a:r>
            <a:r>
              <a:rPr lang="en-US" dirty="0" smtClean="0"/>
              <a:t/>
            </a:r>
            <a:br>
              <a:rPr lang="en-US" dirty="0" smtClean="0"/>
            </a:br>
            <a:r>
              <a:rPr lang="ru-RU" dirty="0" smtClean="0"/>
              <a:t>формате </a:t>
            </a:r>
            <a:endParaRPr lang="ru-RU" dirty="0"/>
          </a:p>
          <a:p>
            <a:r>
              <a:rPr lang="ru-RU" dirty="0" smtClean="0"/>
              <a:t>Время </a:t>
            </a:r>
            <a:r>
              <a:rPr lang="ru-RU" dirty="0"/>
              <a:t>в формате </a:t>
            </a:r>
            <a:r>
              <a:rPr lang="en-US" dirty="0"/>
              <a:t>HH:MM:SS</a:t>
            </a:r>
          </a:p>
          <a:p>
            <a:r>
              <a:rPr lang="ru-RU" dirty="0"/>
              <a:t>Дата в формате </a:t>
            </a:r>
            <a:r>
              <a:rPr lang="en-US" dirty="0"/>
              <a:t>DD.MM.YYYY </a:t>
            </a:r>
            <a:endParaRPr lang="en-US" dirty="0" smtClean="0"/>
          </a:p>
          <a:p>
            <a:r>
              <a:rPr lang="ru-RU" dirty="0"/>
              <a:t>Почтовый индекс РФ </a:t>
            </a:r>
          </a:p>
          <a:p>
            <a:endParaRPr lang="en-US" dirty="0"/>
          </a:p>
        </p:txBody>
      </p:sp>
      <p:cxnSp>
        <p:nvCxnSpPr>
          <p:cNvPr id="5" name="Прямая со стрелкой 4"/>
          <p:cNvCxnSpPr/>
          <p:nvPr/>
        </p:nvCxnSpPr>
        <p:spPr>
          <a:xfrm flipV="1">
            <a:off x="5006340" y="3931920"/>
            <a:ext cx="1348740" cy="1074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5417820" y="2811780"/>
            <a:ext cx="845820" cy="265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5440680" y="2400300"/>
            <a:ext cx="914400" cy="260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5006340" y="2423160"/>
            <a:ext cx="1257300" cy="304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5006340" y="3383280"/>
            <a:ext cx="1348740" cy="10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V="1">
            <a:off x="5189220" y="4503420"/>
            <a:ext cx="1074420" cy="134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V="1">
            <a:off x="5006340" y="3016251"/>
            <a:ext cx="1348740" cy="4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1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0179" y="0"/>
            <a:ext cx="10515600" cy="1040982"/>
          </a:xfrm>
        </p:spPr>
        <p:txBody>
          <a:bodyPr/>
          <a:lstStyle/>
          <a:p>
            <a:r>
              <a:rPr lang="ru-RU" dirty="0">
                <a:solidFill>
                  <a:srgbClr val="0070C0"/>
                </a:solidFill>
              </a:rPr>
              <a:t>3.3 Использование регулярных выражений</a:t>
            </a:r>
          </a:p>
        </p:txBody>
      </p:sp>
      <p:sp>
        <p:nvSpPr>
          <p:cNvPr id="3" name="Объект 2"/>
          <p:cNvSpPr>
            <a:spLocks noGrp="1"/>
          </p:cNvSpPr>
          <p:nvPr>
            <p:ph idx="1"/>
          </p:nvPr>
        </p:nvSpPr>
        <p:spPr>
          <a:xfrm>
            <a:off x="168442" y="866274"/>
            <a:ext cx="11839074" cy="5991726"/>
          </a:xfrm>
        </p:spPr>
        <p:txBody>
          <a:bodyPr>
            <a:normAutofit fontScale="92500" lnSpcReduction="20000"/>
          </a:bodyPr>
          <a:lstStyle/>
          <a:p>
            <a:pPr marL="0" indent="0">
              <a:buNone/>
            </a:pPr>
            <a:r>
              <a:rPr lang="ru-RU" dirty="0"/>
              <a:t>В данном уроке сначала мы рассмотрим методы класса </a:t>
            </a:r>
            <a:r>
              <a:rPr lang="ru-RU" dirty="0" err="1"/>
              <a:t>String</a:t>
            </a:r>
            <a:r>
              <a:rPr lang="ru-RU" dirty="0"/>
              <a:t>, позволяющие использовать регулярные выражения</a:t>
            </a:r>
            <a:r>
              <a:rPr lang="ru-RU" dirty="0" smtClean="0"/>
              <a:t>:</a:t>
            </a:r>
            <a:r>
              <a:rPr lang="en-US" dirty="0" smtClean="0"/>
              <a:t/>
            </a:r>
            <a:br>
              <a:rPr lang="en-US" dirty="0" smtClean="0"/>
            </a:br>
            <a:r>
              <a:rPr lang="ru-RU" dirty="0"/>
              <a:t> </a:t>
            </a:r>
            <a:r>
              <a:rPr lang="ru-RU" dirty="0" err="1"/>
              <a:t>search</a:t>
            </a:r>
            <a:r>
              <a:rPr lang="ru-RU" dirty="0"/>
              <a:t>(</a:t>
            </a:r>
            <a:r>
              <a:rPr lang="ru-RU" dirty="0" err="1"/>
              <a:t>regexp</a:t>
            </a:r>
            <a:r>
              <a:rPr lang="ru-RU" dirty="0" smtClean="0"/>
              <a:t>)</a:t>
            </a:r>
            <a:r>
              <a:rPr lang="en-US" dirty="0" smtClean="0"/>
              <a:t/>
            </a:r>
            <a:br>
              <a:rPr lang="en-US" dirty="0" smtClean="0"/>
            </a:br>
            <a:r>
              <a:rPr lang="ru-RU" dirty="0"/>
              <a:t> </a:t>
            </a:r>
            <a:r>
              <a:rPr lang="ru-RU" dirty="0" err="1"/>
              <a:t>replace</a:t>
            </a:r>
            <a:r>
              <a:rPr lang="ru-RU" dirty="0"/>
              <a:t>(</a:t>
            </a:r>
            <a:r>
              <a:rPr lang="ru-RU" dirty="0" err="1"/>
              <a:t>regexp</a:t>
            </a:r>
            <a:r>
              <a:rPr lang="ru-RU" dirty="0"/>
              <a:t>, </a:t>
            </a:r>
            <a:r>
              <a:rPr lang="ru-RU" dirty="0" err="1"/>
              <a:t>newString</a:t>
            </a:r>
            <a:r>
              <a:rPr lang="ru-RU" dirty="0" smtClean="0"/>
              <a:t>)</a:t>
            </a:r>
            <a:r>
              <a:rPr lang="en-US" dirty="0" smtClean="0"/>
              <a:t/>
            </a:r>
            <a:br>
              <a:rPr lang="en-US" dirty="0" smtClean="0"/>
            </a:br>
            <a:r>
              <a:rPr lang="ru-RU" dirty="0"/>
              <a:t> </a:t>
            </a:r>
            <a:r>
              <a:rPr lang="ru-RU" dirty="0" err="1"/>
              <a:t>match</a:t>
            </a:r>
            <a:r>
              <a:rPr lang="ru-RU" dirty="0"/>
              <a:t>(</a:t>
            </a:r>
            <a:r>
              <a:rPr lang="ru-RU" dirty="0" err="1"/>
              <a:t>regexp</a:t>
            </a:r>
            <a:r>
              <a:rPr lang="ru-RU" dirty="0" smtClean="0"/>
              <a:t>)</a:t>
            </a:r>
            <a:r>
              <a:rPr lang="en-US" dirty="0" smtClean="0"/>
              <a:t/>
            </a:r>
            <a:br>
              <a:rPr lang="en-US" dirty="0" smtClean="0"/>
            </a:br>
            <a:r>
              <a:rPr lang="ru-RU" dirty="0"/>
              <a:t> </a:t>
            </a:r>
            <a:r>
              <a:rPr lang="ru-RU" dirty="0" err="1" smtClean="0"/>
              <a:t>split</a:t>
            </a:r>
            <a:r>
              <a:rPr lang="ru-RU" dirty="0" smtClean="0"/>
              <a:t>(</a:t>
            </a:r>
            <a:r>
              <a:rPr lang="ru-RU" dirty="0" err="1" smtClean="0"/>
              <a:t>divider</a:t>
            </a:r>
            <a:r>
              <a:rPr lang="ru-RU" dirty="0" smtClean="0"/>
              <a:t>)</a:t>
            </a:r>
            <a:r>
              <a:rPr lang="en-US" dirty="0" smtClean="0"/>
              <a:t/>
            </a:r>
            <a:br>
              <a:rPr lang="en-US" dirty="0" smtClean="0"/>
            </a:br>
            <a:r>
              <a:rPr lang="ru-RU" dirty="0" smtClean="0"/>
              <a:t>Первый </a:t>
            </a:r>
            <a:r>
              <a:rPr lang="ru-RU" dirty="0"/>
              <a:t>и самый простой это метод </a:t>
            </a:r>
            <a:r>
              <a:rPr lang="ru-RU" dirty="0" err="1"/>
              <a:t>search</a:t>
            </a:r>
            <a:r>
              <a:rPr lang="ru-RU" dirty="0" smtClean="0"/>
              <a:t>()</a:t>
            </a:r>
            <a:r>
              <a:rPr lang="en-US" dirty="0" smtClean="0"/>
              <a:t/>
            </a:r>
            <a:br>
              <a:rPr lang="en-US" dirty="0" smtClean="0"/>
            </a:br>
            <a:r>
              <a:rPr lang="ru-RU" dirty="0" smtClean="0"/>
              <a:t>В </a:t>
            </a:r>
            <a:r>
              <a:rPr lang="ru-RU" dirty="0"/>
              <a:t>качестве аргумента мы передаем ему регулярное выражение, а он нам в ответ возвращает номер позиции, с которой найдено соответствие шаблону, либо "-1" если соответствие не </a:t>
            </a:r>
            <a:r>
              <a:rPr lang="ru-RU" dirty="0" smtClean="0"/>
              <a:t>найдено.</a:t>
            </a:r>
            <a:r>
              <a:rPr lang="en-US" dirty="0" smtClean="0"/>
              <a:t/>
            </a:r>
            <a:br>
              <a:rPr lang="en-US" dirty="0" smtClean="0"/>
            </a:br>
            <a:r>
              <a:rPr lang="ru-RU" dirty="0" err="1" smtClean="0"/>
              <a:t>var</a:t>
            </a:r>
            <a:r>
              <a:rPr lang="ru-RU" dirty="0" smtClean="0"/>
              <a:t> </a:t>
            </a:r>
            <a:r>
              <a:rPr lang="ru-RU" dirty="0" err="1"/>
              <a:t>myString</a:t>
            </a:r>
            <a:r>
              <a:rPr lang="ru-RU" dirty="0"/>
              <a:t> = "</a:t>
            </a:r>
            <a:r>
              <a:rPr lang="ru-RU" dirty="0" err="1"/>
              <a:t>This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smtClean="0"/>
              <a:t/>
            </a:r>
            <a:br>
              <a:rPr lang="en-US" dirty="0" smtClean="0"/>
            </a:br>
            <a:r>
              <a:rPr lang="ru-RU" dirty="0" err="1" smtClean="0"/>
              <a:t>result</a:t>
            </a:r>
            <a:r>
              <a:rPr lang="ru-RU" dirty="0" smtClean="0"/>
              <a:t> </a:t>
            </a:r>
            <a:r>
              <a:rPr lang="ru-RU" dirty="0"/>
              <a:t>= </a:t>
            </a:r>
            <a:r>
              <a:rPr lang="ru-RU" dirty="0" err="1"/>
              <a:t>myString.search</a:t>
            </a:r>
            <a:r>
              <a:rPr lang="ru-RU" dirty="0"/>
              <a:t>(/</a:t>
            </a:r>
            <a:r>
              <a:rPr lang="ru-RU" dirty="0" err="1"/>
              <a:t>is</a:t>
            </a:r>
            <a:r>
              <a:rPr lang="ru-RU" dirty="0" smtClean="0"/>
              <a:t>/);</a:t>
            </a:r>
            <a:r>
              <a:rPr lang="en-US" dirty="0" smtClean="0"/>
              <a:t/>
            </a:r>
            <a:br>
              <a:rPr lang="en-US" dirty="0" smtClean="0"/>
            </a:br>
            <a:r>
              <a:rPr lang="ru-RU" dirty="0" smtClean="0"/>
              <a:t>В </a:t>
            </a:r>
            <a:r>
              <a:rPr lang="ru-RU" dirty="0"/>
              <a:t>указанном примере в переменной </a:t>
            </a:r>
            <a:r>
              <a:rPr lang="ru-RU" dirty="0" err="1"/>
              <a:t>result</a:t>
            </a:r>
            <a:r>
              <a:rPr lang="ru-RU" dirty="0"/>
              <a:t> окажется число 2 (отсчет позиций начинается с 0</a:t>
            </a:r>
            <a:r>
              <a:rPr lang="ru-RU" dirty="0" smtClean="0"/>
              <a:t>).</a:t>
            </a:r>
            <a:r>
              <a:rPr lang="en-US" dirty="0" smtClean="0"/>
              <a:t/>
            </a:r>
            <a:br>
              <a:rPr lang="en-US" dirty="0" smtClean="0"/>
            </a:br>
            <a:r>
              <a:rPr lang="ru-RU" dirty="0" smtClean="0"/>
              <a:t>Два </a:t>
            </a:r>
            <a:r>
              <a:rPr lang="ru-RU" dirty="0"/>
              <a:t>важных </a:t>
            </a:r>
            <a:r>
              <a:rPr lang="ru-RU" dirty="0" smtClean="0"/>
              <a:t>момента:</a:t>
            </a:r>
            <a:r>
              <a:rPr lang="en-US" dirty="0" smtClean="0"/>
              <a:t/>
            </a:r>
            <a:br>
              <a:rPr lang="en-US" dirty="0" smtClean="0"/>
            </a:br>
            <a:r>
              <a:rPr lang="ru-RU" dirty="0" smtClean="0"/>
              <a:t>1</a:t>
            </a:r>
            <a:r>
              <a:rPr lang="ru-RU" dirty="0"/>
              <a:t>. Метод </a:t>
            </a:r>
            <a:r>
              <a:rPr lang="ru-RU" dirty="0" err="1"/>
              <a:t>search</a:t>
            </a:r>
            <a:r>
              <a:rPr lang="ru-RU" dirty="0"/>
              <a:t>() не поддерживает глобальный поиск и флаг g в составе регулярного выражения будет </a:t>
            </a:r>
            <a:r>
              <a:rPr lang="ru-RU" dirty="0" smtClean="0"/>
              <a:t>игнорирован.</a:t>
            </a:r>
            <a:r>
              <a:rPr lang="en-US" dirty="0" smtClean="0"/>
              <a:t/>
            </a:r>
            <a:br>
              <a:rPr lang="en-US" dirty="0" smtClean="0"/>
            </a:br>
            <a:r>
              <a:rPr lang="ru-RU" dirty="0" smtClean="0"/>
              <a:t>2</a:t>
            </a:r>
            <a:r>
              <a:rPr lang="ru-RU" dirty="0"/>
              <a:t>.  Если аргумент не является регулярным выражением, то он будет преобразован в него передачей конструктору </a:t>
            </a:r>
            <a:r>
              <a:rPr lang="ru-RU" dirty="0" err="1"/>
              <a:t>RegExp</a:t>
            </a:r>
            <a:r>
              <a:rPr lang="ru-RU" dirty="0"/>
              <a:t>.   (Объекты </a:t>
            </a:r>
            <a:r>
              <a:rPr lang="ru-RU" dirty="0" err="1"/>
              <a:t>RegExp</a:t>
            </a:r>
            <a:r>
              <a:rPr lang="ru-RU" dirty="0"/>
              <a:t> мы рассмотрим чуть позже).</a:t>
            </a:r>
          </a:p>
        </p:txBody>
      </p:sp>
    </p:spTree>
    <p:extLst>
      <p:ext uri="{BB962C8B-B14F-4D97-AF65-F5344CB8AC3E}">
        <p14:creationId xmlns:p14="http://schemas.microsoft.com/office/powerpoint/2010/main" val="72292428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88758"/>
            <a:ext cx="11935326" cy="6569242"/>
          </a:xfrm>
        </p:spPr>
        <p:txBody>
          <a:bodyPr>
            <a:normAutofit fontScale="92500" lnSpcReduction="20000"/>
          </a:bodyPr>
          <a:lstStyle/>
          <a:p>
            <a:pPr marL="0" indent="0">
              <a:buNone/>
            </a:pPr>
            <a:r>
              <a:rPr lang="ru-RU" dirty="0"/>
              <a:t>Следующий метод, с которым мы познакомимся, это </a:t>
            </a:r>
            <a:r>
              <a:rPr lang="ru-RU" dirty="0" err="1"/>
              <a:t>replace</a:t>
            </a:r>
            <a:r>
              <a:rPr lang="ru-RU" dirty="0" smtClean="0"/>
              <a:t>()</a:t>
            </a:r>
            <a:r>
              <a:rPr lang="en-US" dirty="0" smtClean="0"/>
              <a:t/>
            </a:r>
            <a:br>
              <a:rPr lang="en-US" dirty="0" smtClean="0"/>
            </a:br>
            <a:r>
              <a:rPr lang="ru-RU" dirty="0" smtClean="0"/>
              <a:t>С </a:t>
            </a:r>
            <a:r>
              <a:rPr lang="ru-RU" dirty="0"/>
              <a:t>его помощью можно выполнить операцию поиска с </a:t>
            </a:r>
            <a:r>
              <a:rPr lang="ru-RU" dirty="0" smtClean="0"/>
              <a:t>заменой.</a:t>
            </a:r>
            <a:r>
              <a:rPr lang="en-US" dirty="0"/>
              <a:t/>
            </a:r>
            <a:br>
              <a:rPr lang="en-US" dirty="0"/>
            </a:br>
            <a:r>
              <a:rPr lang="ru-RU" dirty="0" smtClean="0"/>
              <a:t>В </a:t>
            </a:r>
            <a:r>
              <a:rPr lang="ru-RU" dirty="0"/>
              <a:t>качестве аргументов он принимает регулярное выражение и строку </a:t>
            </a:r>
            <a:r>
              <a:rPr lang="ru-RU" dirty="0" smtClean="0"/>
              <a:t>замены.</a:t>
            </a:r>
            <a:r>
              <a:rPr lang="en-US" dirty="0" smtClean="0"/>
              <a:t/>
            </a:r>
            <a:br>
              <a:rPr lang="en-US" dirty="0" smtClean="0"/>
            </a:br>
            <a:r>
              <a:rPr lang="ru-RU" dirty="0" err="1" smtClean="0"/>
              <a:t>var</a:t>
            </a:r>
            <a:r>
              <a:rPr lang="ru-RU" dirty="0" smtClean="0"/>
              <a:t> </a:t>
            </a:r>
            <a:r>
              <a:rPr lang="ru-RU" dirty="0" err="1"/>
              <a:t>myString</a:t>
            </a:r>
            <a:r>
              <a:rPr lang="ru-RU" dirty="0"/>
              <a:t> = "</a:t>
            </a:r>
            <a:r>
              <a:rPr lang="ru-RU" dirty="0" err="1"/>
              <a:t>This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smtClean="0"/>
              <a:t/>
            </a:r>
            <a:br>
              <a:rPr lang="en-US" dirty="0" smtClean="0"/>
            </a:br>
            <a:r>
              <a:rPr lang="ru-RU" dirty="0" err="1" smtClean="0"/>
              <a:t>result</a:t>
            </a:r>
            <a:r>
              <a:rPr lang="ru-RU" dirty="0" smtClean="0"/>
              <a:t> </a:t>
            </a:r>
            <a:r>
              <a:rPr lang="ru-RU" dirty="0"/>
              <a:t>= </a:t>
            </a:r>
            <a:r>
              <a:rPr lang="ru-RU" dirty="0" err="1"/>
              <a:t>myString.replace</a:t>
            </a:r>
            <a:r>
              <a:rPr lang="ru-RU" dirty="0"/>
              <a:t>(/</a:t>
            </a:r>
            <a:r>
              <a:rPr lang="ru-RU" dirty="0" err="1"/>
              <a:t>is</a:t>
            </a:r>
            <a:r>
              <a:rPr lang="ru-RU" dirty="0"/>
              <a:t>/,"</a:t>
            </a:r>
            <a:r>
              <a:rPr lang="ru-RU" dirty="0" err="1"/>
              <a:t>as</a:t>
            </a:r>
            <a:r>
              <a:rPr lang="ru-RU" dirty="0" smtClean="0"/>
              <a:t>");</a:t>
            </a:r>
            <a:r>
              <a:rPr lang="en-US" dirty="0"/>
              <a:t/>
            </a:r>
            <a:br>
              <a:rPr lang="en-US" dirty="0"/>
            </a:br>
            <a:r>
              <a:rPr lang="en-US" dirty="0" smtClean="0"/>
              <a:t/>
            </a:r>
            <a:br>
              <a:rPr lang="en-US" dirty="0" smtClean="0"/>
            </a:br>
            <a:r>
              <a:rPr lang="ru-RU" dirty="0" smtClean="0"/>
              <a:t>Данный </a:t>
            </a:r>
            <a:r>
              <a:rPr lang="ru-RU" dirty="0"/>
              <a:t>пример заменит первое найденное соответствие шаблону ("</a:t>
            </a:r>
            <a:r>
              <a:rPr lang="ru-RU" dirty="0" err="1"/>
              <a:t>is</a:t>
            </a:r>
            <a:r>
              <a:rPr lang="ru-RU" dirty="0"/>
              <a:t>") на подстроку "</a:t>
            </a:r>
            <a:r>
              <a:rPr lang="ru-RU" dirty="0" err="1"/>
              <a:t>as</a:t>
            </a:r>
            <a:r>
              <a:rPr lang="ru-RU" dirty="0"/>
              <a:t>", в результате в переменной </a:t>
            </a:r>
            <a:r>
              <a:rPr lang="ru-RU" dirty="0" err="1"/>
              <a:t>result</a:t>
            </a:r>
            <a:r>
              <a:rPr lang="ru-RU" dirty="0"/>
              <a:t> окажется строка  "</a:t>
            </a:r>
            <a:r>
              <a:rPr lang="ru-RU" dirty="0" err="1"/>
              <a:t>Thas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smtClean="0"/>
              <a:t/>
            </a:r>
            <a:br>
              <a:rPr lang="en-US" dirty="0" smtClean="0"/>
            </a:br>
            <a:r>
              <a:rPr lang="ru-RU" dirty="0" smtClean="0"/>
              <a:t>Нужно </a:t>
            </a:r>
            <a:r>
              <a:rPr lang="ru-RU" dirty="0"/>
              <a:t>отметить, что этот метод поддерживает глобальный поиск и при использовании флага "g" поменяет все найденные соответствия. </a:t>
            </a:r>
            <a:r>
              <a:rPr lang="en-US" dirty="0" smtClean="0"/>
              <a:t/>
            </a:r>
            <a:br>
              <a:rPr lang="en-US" dirty="0" smtClean="0"/>
            </a:br>
            <a:r>
              <a:rPr lang="en-US" dirty="0" smtClean="0"/>
              <a:t/>
            </a:r>
            <a:br>
              <a:rPr lang="en-US" dirty="0" smtClean="0"/>
            </a:br>
            <a:r>
              <a:rPr lang="ru-RU" dirty="0" err="1" smtClean="0"/>
              <a:t>var</a:t>
            </a:r>
            <a:r>
              <a:rPr lang="ru-RU" dirty="0" smtClean="0"/>
              <a:t> </a:t>
            </a:r>
            <a:r>
              <a:rPr lang="ru-RU" dirty="0" err="1"/>
              <a:t>myString</a:t>
            </a:r>
            <a:r>
              <a:rPr lang="ru-RU" dirty="0"/>
              <a:t> = "</a:t>
            </a:r>
            <a:r>
              <a:rPr lang="ru-RU" dirty="0" err="1"/>
              <a:t>This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a:t/>
            </a:r>
            <a:br>
              <a:rPr lang="en-US" dirty="0"/>
            </a:br>
            <a:r>
              <a:rPr lang="ru-RU" dirty="0" err="1" smtClean="0"/>
              <a:t>result</a:t>
            </a:r>
            <a:r>
              <a:rPr lang="ru-RU" dirty="0" smtClean="0"/>
              <a:t> </a:t>
            </a:r>
            <a:r>
              <a:rPr lang="ru-RU" dirty="0"/>
              <a:t>= </a:t>
            </a:r>
            <a:r>
              <a:rPr lang="ru-RU" dirty="0" err="1"/>
              <a:t>myString.replace</a:t>
            </a:r>
            <a:r>
              <a:rPr lang="ru-RU" dirty="0"/>
              <a:t>(/</a:t>
            </a:r>
            <a:r>
              <a:rPr lang="ru-RU" dirty="0" err="1"/>
              <a:t>is</a:t>
            </a:r>
            <a:r>
              <a:rPr lang="ru-RU" dirty="0"/>
              <a:t>/g,"</a:t>
            </a:r>
            <a:r>
              <a:rPr lang="ru-RU" dirty="0" err="1"/>
              <a:t>us</a:t>
            </a:r>
            <a:r>
              <a:rPr lang="ru-RU" dirty="0"/>
              <a:t>");</a:t>
            </a:r>
          </a:p>
          <a:p>
            <a:pPr marL="0" indent="0">
              <a:buNone/>
            </a:pPr>
            <a:r>
              <a:rPr lang="ru-RU" dirty="0" smtClean="0"/>
              <a:t>В </a:t>
            </a:r>
            <a:r>
              <a:rPr lang="ru-RU" dirty="0"/>
              <a:t>этом примере в переменной </a:t>
            </a:r>
            <a:r>
              <a:rPr lang="ru-RU" dirty="0" err="1"/>
              <a:t>result</a:t>
            </a:r>
            <a:r>
              <a:rPr lang="ru-RU" dirty="0"/>
              <a:t> окажется строка  "</a:t>
            </a:r>
            <a:r>
              <a:rPr lang="ru-RU" dirty="0" err="1"/>
              <a:t>Thus</a:t>
            </a:r>
            <a:r>
              <a:rPr lang="ru-RU" dirty="0"/>
              <a:t> </a:t>
            </a:r>
            <a:r>
              <a:rPr lang="ru-RU" dirty="0" err="1"/>
              <a:t>us</a:t>
            </a:r>
            <a:r>
              <a:rPr lang="ru-RU" dirty="0"/>
              <a:t> </a:t>
            </a:r>
            <a:r>
              <a:rPr lang="ru-RU" dirty="0" err="1"/>
              <a:t>just</a:t>
            </a:r>
            <a:r>
              <a:rPr lang="ru-RU" dirty="0"/>
              <a:t> </a:t>
            </a:r>
            <a:r>
              <a:rPr lang="ru-RU" dirty="0" err="1"/>
              <a:t>test</a:t>
            </a:r>
            <a:r>
              <a:rPr lang="ru-RU" dirty="0"/>
              <a:t> </a:t>
            </a:r>
            <a:r>
              <a:rPr lang="ru-RU" dirty="0" err="1"/>
              <a:t>string</a:t>
            </a:r>
            <a:r>
              <a:rPr lang="ru-RU" dirty="0"/>
              <a:t>". </a:t>
            </a:r>
            <a:r>
              <a:rPr lang="en-US" dirty="0" smtClean="0"/>
              <a:t/>
            </a:r>
            <a:br>
              <a:rPr lang="en-US" dirty="0" smtClean="0"/>
            </a:br>
            <a:r>
              <a:rPr lang="ru-RU" dirty="0" smtClean="0"/>
              <a:t>Еще </a:t>
            </a:r>
            <a:r>
              <a:rPr lang="ru-RU" dirty="0"/>
              <a:t>необходимо отметить, что в качестве второго аргумента метода </a:t>
            </a:r>
            <a:r>
              <a:rPr lang="ru-RU" dirty="0" err="1"/>
              <a:t>replace</a:t>
            </a:r>
            <a:r>
              <a:rPr lang="ru-RU" dirty="0"/>
              <a:t>() может использоваться функция, в этом случае мы получим возможность динамического изменения строки замены. </a:t>
            </a:r>
            <a:r>
              <a:rPr lang="en-US" dirty="0" smtClean="0"/>
              <a:t/>
            </a:r>
            <a:br>
              <a:rPr lang="en-US" dirty="0" smtClean="0"/>
            </a:br>
            <a:r>
              <a:rPr lang="ru-RU" dirty="0" smtClean="0"/>
              <a:t>Если </a:t>
            </a:r>
            <a:r>
              <a:rPr lang="ru-RU" dirty="0"/>
              <a:t>в качестве первого аргумента окажется не регулярное выражение, то он будет также как и у метода </a:t>
            </a:r>
            <a:r>
              <a:rPr lang="ru-RU" dirty="0" err="1"/>
              <a:t>search</a:t>
            </a:r>
            <a:r>
              <a:rPr lang="ru-RU" dirty="0"/>
              <a:t>() преобразован в регулярное выражение с помощью конструктора </a:t>
            </a:r>
            <a:r>
              <a:rPr lang="ru-RU" dirty="0" err="1"/>
              <a:t>RegExp</a:t>
            </a:r>
            <a:r>
              <a:rPr lang="ru-RU" dirty="0"/>
              <a:t>. А если, например,  вовсе забыть указать второй аргумент, то будет произведена замена всех найденных совпадений на </a:t>
            </a:r>
            <a:r>
              <a:rPr lang="ru-RU" dirty="0" err="1"/>
              <a:t>undefined</a:t>
            </a:r>
            <a:r>
              <a:rPr lang="ru-RU" dirty="0"/>
              <a:t>.</a:t>
            </a:r>
          </a:p>
        </p:txBody>
      </p:sp>
    </p:spTree>
    <p:extLst>
      <p:ext uri="{BB962C8B-B14F-4D97-AF65-F5344CB8AC3E}">
        <p14:creationId xmlns:p14="http://schemas.microsoft.com/office/powerpoint/2010/main" val="3626500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12821"/>
            <a:ext cx="10515600" cy="5864142"/>
          </a:xfrm>
        </p:spPr>
        <p:txBody>
          <a:bodyPr>
            <a:normAutofit fontScale="85000" lnSpcReduction="20000"/>
          </a:bodyPr>
          <a:lstStyle/>
          <a:p>
            <a:r>
              <a:rPr lang="ru-RU" dirty="0"/>
              <a:t>Следующий интересующий нас метод это </a:t>
            </a:r>
            <a:r>
              <a:rPr lang="ru-RU" dirty="0" err="1"/>
              <a:t>match</a:t>
            </a:r>
            <a:r>
              <a:rPr lang="ru-RU" dirty="0"/>
              <a:t>().</a:t>
            </a:r>
          </a:p>
          <a:p>
            <a:r>
              <a:rPr lang="ru-RU" dirty="0"/>
              <a:t>Он принимает в качестве аргумента регулярное выражение (или преобразовывает в него аргумент подобно предыдущим методам), а в качестве результата возвращает массив всех найденных соответствий.</a:t>
            </a:r>
          </a:p>
          <a:p>
            <a:endParaRPr lang="ru-RU" dirty="0"/>
          </a:p>
          <a:p>
            <a:r>
              <a:rPr lang="ru-RU" dirty="0" err="1"/>
              <a:t>var</a:t>
            </a:r>
            <a:r>
              <a:rPr lang="ru-RU" dirty="0"/>
              <a:t> </a:t>
            </a:r>
            <a:r>
              <a:rPr lang="ru-RU" dirty="0" err="1"/>
              <a:t>myString</a:t>
            </a:r>
            <a:r>
              <a:rPr lang="ru-RU" dirty="0"/>
              <a:t> = "У дедушки в деревне было 12 яблонь, 5 кустов смородины, 10 кур и 33 коровы";</a:t>
            </a:r>
          </a:p>
          <a:p>
            <a:r>
              <a:rPr lang="ru-RU" dirty="0" err="1"/>
              <a:t>result</a:t>
            </a:r>
            <a:r>
              <a:rPr lang="ru-RU" dirty="0"/>
              <a:t> = </a:t>
            </a:r>
            <a:r>
              <a:rPr lang="ru-RU" dirty="0" err="1"/>
              <a:t>myString.match</a:t>
            </a:r>
            <a:r>
              <a:rPr lang="ru-RU" dirty="0"/>
              <a:t>(/\d{2}/g);</a:t>
            </a:r>
          </a:p>
          <a:p>
            <a:endParaRPr lang="ru-RU" dirty="0"/>
          </a:p>
          <a:p>
            <a:r>
              <a:rPr lang="ru-RU" dirty="0"/>
              <a:t>В данном примере мы записали в регулярное выражение обозначение цифры "\d", указали что ищем её двойное повторение "{2}" и включили флаг глобального поиска "g". В результате в переменной </a:t>
            </a:r>
            <a:r>
              <a:rPr lang="ru-RU" dirty="0" err="1"/>
              <a:t>result</a:t>
            </a:r>
            <a:r>
              <a:rPr lang="ru-RU" dirty="0"/>
              <a:t> окажется массив [12, 10, 33].</a:t>
            </a:r>
          </a:p>
          <a:p>
            <a:endParaRPr lang="ru-RU" dirty="0"/>
          </a:p>
          <a:p>
            <a:r>
              <a:rPr lang="ru-RU" dirty="0"/>
              <a:t>Однако если флаг глобального поиска не будет указан, то в массив попадет только первое совпадение, оно запишется нулевым элементом. Остальными элементами массива будут подстроки, соответствующие всем подвыражениям, если таковые имеются.</a:t>
            </a:r>
          </a:p>
        </p:txBody>
      </p:sp>
    </p:spTree>
    <p:extLst>
      <p:ext uri="{BB962C8B-B14F-4D97-AF65-F5344CB8AC3E}">
        <p14:creationId xmlns:p14="http://schemas.microsoft.com/office/powerpoint/2010/main" val="382089432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6884"/>
            <a:ext cx="10515600" cy="6280484"/>
          </a:xfrm>
        </p:spPr>
        <p:txBody>
          <a:bodyPr>
            <a:normAutofit fontScale="62500" lnSpcReduction="20000"/>
          </a:bodyPr>
          <a:lstStyle/>
          <a:p>
            <a:r>
              <a:rPr lang="ru-RU" dirty="0"/>
              <a:t>И последний из методов объекта </a:t>
            </a:r>
            <a:r>
              <a:rPr lang="ru-RU" dirty="0" err="1"/>
              <a:t>String</a:t>
            </a:r>
            <a:r>
              <a:rPr lang="ru-RU" dirty="0"/>
              <a:t>, позволяющих работать с регулярными выражениями, является </a:t>
            </a:r>
            <a:r>
              <a:rPr lang="ru-RU" dirty="0" err="1"/>
              <a:t>split</a:t>
            </a:r>
            <a:r>
              <a:rPr lang="ru-RU" dirty="0"/>
              <a:t>()</a:t>
            </a:r>
          </a:p>
          <a:p>
            <a:r>
              <a:rPr lang="ru-RU" dirty="0"/>
              <a:t>Он разбивает строку на массив подстрок, используя в качестве разделителя содержимое аргумента, которое в том числе может быть и регулярным выражением. Например, использовав в качестве разделителя два </a:t>
            </a:r>
            <a:r>
              <a:rPr lang="ru-RU" dirty="0" err="1"/>
              <a:t>слэша</a:t>
            </a:r>
            <a:r>
              <a:rPr lang="ru-RU" dirty="0"/>
              <a:t> можно отделить в веб-адресе протокол от собственно наименования сайта:</a:t>
            </a:r>
          </a:p>
          <a:p>
            <a:endParaRPr lang="ru-RU" dirty="0"/>
          </a:p>
          <a:p>
            <a:r>
              <a:rPr lang="ru-RU" dirty="0" err="1"/>
              <a:t>var</a:t>
            </a:r>
            <a:r>
              <a:rPr lang="ru-RU" dirty="0"/>
              <a:t> </a:t>
            </a:r>
            <a:r>
              <a:rPr lang="ru-RU" dirty="0" err="1"/>
              <a:t>myString</a:t>
            </a:r>
            <a:r>
              <a:rPr lang="ru-RU" dirty="0"/>
              <a:t> = "http://www.example.com/download/pictures";</a:t>
            </a:r>
          </a:p>
          <a:p>
            <a:r>
              <a:rPr lang="ru-RU" dirty="0" err="1"/>
              <a:t>result</a:t>
            </a:r>
            <a:r>
              <a:rPr lang="ru-RU" dirty="0"/>
              <a:t> = </a:t>
            </a:r>
            <a:r>
              <a:rPr lang="ru-RU" dirty="0" err="1"/>
              <a:t>myString.split</a:t>
            </a:r>
            <a:r>
              <a:rPr lang="ru-RU" dirty="0"/>
              <a:t>(/\/{2}/g);</a:t>
            </a:r>
          </a:p>
          <a:p>
            <a:endParaRPr lang="ru-RU" dirty="0"/>
          </a:p>
          <a:p>
            <a:endParaRPr lang="ru-RU" dirty="0"/>
          </a:p>
          <a:p>
            <a:r>
              <a:rPr lang="ru-RU" dirty="0"/>
              <a:t>Результатом данного выражения станет массив из двух элементов: "http:" и  "www.example.com/</a:t>
            </a:r>
            <a:r>
              <a:rPr lang="ru-RU" dirty="0" err="1"/>
              <a:t>download</a:t>
            </a:r>
            <a:r>
              <a:rPr lang="ru-RU" dirty="0"/>
              <a:t>/</a:t>
            </a:r>
            <a:r>
              <a:rPr lang="ru-RU" dirty="0" err="1"/>
              <a:t>pictures</a:t>
            </a:r>
            <a:r>
              <a:rPr lang="ru-RU" dirty="0"/>
              <a:t>"</a:t>
            </a:r>
          </a:p>
          <a:p>
            <a:r>
              <a:rPr lang="ru-RU" dirty="0"/>
              <a:t>Таким же образом, например, можно разбить на массив строку состоящую из цифр:</a:t>
            </a:r>
          </a:p>
          <a:p>
            <a:endParaRPr lang="ru-RU" dirty="0"/>
          </a:p>
          <a:p>
            <a:r>
              <a:rPr lang="ru-RU" dirty="0" err="1"/>
              <a:t>var</a:t>
            </a:r>
            <a:r>
              <a:rPr lang="ru-RU" dirty="0"/>
              <a:t> </a:t>
            </a:r>
            <a:r>
              <a:rPr lang="ru-RU" dirty="0" err="1"/>
              <a:t>myString</a:t>
            </a:r>
            <a:r>
              <a:rPr lang="ru-RU" dirty="0"/>
              <a:t> = "1234567890987654321"</a:t>
            </a:r>
          </a:p>
          <a:p>
            <a:r>
              <a:rPr lang="ru-RU" dirty="0" err="1"/>
              <a:t>result</a:t>
            </a:r>
            <a:r>
              <a:rPr lang="ru-RU" dirty="0"/>
              <a:t> = </a:t>
            </a:r>
            <a:r>
              <a:rPr lang="ru-RU" dirty="0" err="1"/>
              <a:t>myString.split</a:t>
            </a:r>
            <a:r>
              <a:rPr lang="ru-RU" dirty="0"/>
              <a:t>(/\B/g);</a:t>
            </a:r>
          </a:p>
          <a:p>
            <a:endParaRPr lang="ru-RU" dirty="0"/>
          </a:p>
          <a:p>
            <a:endParaRPr lang="ru-RU" dirty="0"/>
          </a:p>
          <a:p>
            <a:r>
              <a:rPr lang="ru-RU" dirty="0"/>
              <a:t>Используя в качестве разделителя определение символа, не являющегося границей слова (странное решение, но почему нет) получим в переменной </a:t>
            </a:r>
            <a:r>
              <a:rPr lang="ru-RU" dirty="0" err="1"/>
              <a:t>result</a:t>
            </a:r>
            <a:r>
              <a:rPr lang="ru-RU" dirty="0"/>
              <a:t> массив  [1, 2, 3, 4, 5, 6, 7, 8, 9, 0, 9, 8, 7, 6, 5, 4, 3, 2, 1].</a:t>
            </a:r>
          </a:p>
        </p:txBody>
      </p:sp>
    </p:spTree>
    <p:extLst>
      <p:ext uri="{BB962C8B-B14F-4D97-AF65-F5344CB8AC3E}">
        <p14:creationId xmlns:p14="http://schemas.microsoft.com/office/powerpoint/2010/main" val="140701965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Теперь посмотрим, насколько понятно был изложен материал по методам объекта  </a:t>
            </a:r>
            <a:r>
              <a:rPr lang="ru-RU" dirty="0" err="1">
                <a:solidFill>
                  <a:srgbClr val="0070C0"/>
                </a:solidFill>
              </a:rPr>
              <a:t>String</a:t>
            </a:r>
            <a:r>
              <a:rPr lang="ru-RU" dirty="0">
                <a:solidFill>
                  <a:srgbClr val="0070C0"/>
                </a:solidFill>
              </a:rPr>
              <a:t>, работающим с регулярными выражениями.</a:t>
            </a:r>
          </a:p>
        </p:txBody>
      </p:sp>
      <p:sp>
        <p:nvSpPr>
          <p:cNvPr id="3" name="Объект 2"/>
          <p:cNvSpPr>
            <a:spLocks noGrp="1"/>
          </p:cNvSpPr>
          <p:nvPr>
            <p:ph idx="1"/>
          </p:nvPr>
        </p:nvSpPr>
        <p:spPr>
          <a:xfrm>
            <a:off x="838200" y="2117557"/>
            <a:ext cx="10515600" cy="4740443"/>
          </a:xfrm>
        </p:spPr>
        <p:txBody>
          <a:bodyPr>
            <a:normAutofit/>
          </a:bodyPr>
          <a:lstStyle/>
          <a:p>
            <a:r>
              <a:rPr lang="ru-RU" dirty="0" smtClean="0"/>
              <a:t>Результатом работы метода </a:t>
            </a:r>
            <a:r>
              <a:rPr lang="en-US" dirty="0" smtClean="0"/>
              <a:t>split() </a:t>
            </a:r>
            <a:r>
              <a:rPr lang="ru-RU" dirty="0" smtClean="0"/>
              <a:t>является массив</a:t>
            </a:r>
          </a:p>
          <a:p>
            <a:r>
              <a:rPr lang="ru-RU" dirty="0" smtClean="0"/>
              <a:t>Метод </a:t>
            </a:r>
            <a:r>
              <a:rPr lang="en-US" dirty="0" smtClean="0"/>
              <a:t>search(regex) </a:t>
            </a:r>
            <a:r>
              <a:rPr lang="ru-RU" dirty="0" smtClean="0"/>
              <a:t>находит подстроку, соответствующую шаблону </a:t>
            </a:r>
            <a:r>
              <a:rPr lang="en-US" dirty="0" smtClean="0"/>
              <a:t>regex </a:t>
            </a:r>
            <a:r>
              <a:rPr lang="ru-RU" dirty="0" smtClean="0"/>
              <a:t>и возвращает её</a:t>
            </a:r>
          </a:p>
          <a:p>
            <a:r>
              <a:rPr lang="ru-RU" dirty="0" smtClean="0"/>
              <a:t>Если в методы </a:t>
            </a:r>
            <a:r>
              <a:rPr lang="en-US" dirty="0" smtClean="0"/>
              <a:t>replace </a:t>
            </a:r>
            <a:r>
              <a:rPr lang="ru-RU" dirty="0" smtClean="0"/>
              <a:t>и</a:t>
            </a:r>
            <a:r>
              <a:rPr lang="en-US" dirty="0" smtClean="0"/>
              <a:t> search </a:t>
            </a:r>
            <a:r>
              <a:rPr lang="ru-RU" dirty="0" smtClean="0"/>
              <a:t>передать вместо регулярного выражения строку, то она будет преобразована в регулярное выражение</a:t>
            </a:r>
          </a:p>
          <a:p>
            <a:r>
              <a:rPr lang="ru-RU" dirty="0" smtClean="0"/>
              <a:t>Метод </a:t>
            </a:r>
            <a:r>
              <a:rPr lang="en-US" dirty="0" smtClean="0"/>
              <a:t>search(regex) </a:t>
            </a:r>
            <a:r>
              <a:rPr lang="ru-RU" dirty="0" smtClean="0"/>
              <a:t>возвращает </a:t>
            </a:r>
            <a:r>
              <a:rPr lang="en-US" dirty="0" smtClean="0"/>
              <a:t>“</a:t>
            </a:r>
            <a:r>
              <a:rPr lang="ru-RU" dirty="0" smtClean="0"/>
              <a:t>0</a:t>
            </a:r>
            <a:r>
              <a:rPr lang="en-US" dirty="0" smtClean="0"/>
              <a:t>”</a:t>
            </a:r>
            <a:r>
              <a:rPr lang="ru-RU" dirty="0" smtClean="0"/>
              <a:t> если подстрока не найдена </a:t>
            </a:r>
          </a:p>
          <a:p>
            <a:r>
              <a:rPr lang="ru-RU" dirty="0" smtClean="0"/>
              <a:t>Метод </a:t>
            </a:r>
            <a:r>
              <a:rPr lang="en-US" dirty="0" smtClean="0"/>
              <a:t>replace(regex, </a:t>
            </a:r>
            <a:r>
              <a:rPr lang="en-US" dirty="0" err="1" smtClean="0"/>
              <a:t>str</a:t>
            </a:r>
            <a:r>
              <a:rPr lang="en-US" dirty="0" smtClean="0"/>
              <a:t>) </a:t>
            </a:r>
            <a:r>
              <a:rPr lang="ru-RU" dirty="0" smtClean="0"/>
              <a:t>поддерживает глобальный поиск</a:t>
            </a:r>
          </a:p>
          <a:p>
            <a:r>
              <a:rPr lang="ru-RU" dirty="0" smtClean="0"/>
              <a:t>Метод </a:t>
            </a:r>
            <a:r>
              <a:rPr lang="en-US" dirty="0" smtClean="0"/>
              <a:t>math() </a:t>
            </a:r>
            <a:r>
              <a:rPr lang="ru-RU" dirty="0" smtClean="0"/>
              <a:t>возвращает </a:t>
            </a:r>
            <a:r>
              <a:rPr lang="en-US" dirty="0" smtClean="0"/>
              <a:t>true</a:t>
            </a:r>
            <a:r>
              <a:rPr lang="ru-RU" dirty="0" smtClean="0"/>
              <a:t>, если </a:t>
            </a:r>
            <a:r>
              <a:rPr lang="en-US" dirty="0" err="1" smtClean="0"/>
              <a:t>regexp</a:t>
            </a:r>
            <a:r>
              <a:rPr lang="ru-RU" dirty="0"/>
              <a:t> </a:t>
            </a:r>
            <a:r>
              <a:rPr lang="ru-RU" dirty="0" smtClean="0"/>
              <a:t>соответствует строке</a:t>
            </a:r>
            <a:endParaRPr lang="ru-RU" dirty="0"/>
          </a:p>
        </p:txBody>
      </p:sp>
    </p:spTree>
    <p:extLst>
      <p:ext uri="{BB962C8B-B14F-4D97-AF65-F5344CB8AC3E}">
        <p14:creationId xmlns:p14="http://schemas.microsoft.com/office/powerpoint/2010/main" val="245757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0" end="0"/>
                                            </p:txEl>
                                          </p:spTgt>
                                        </p:tgtEl>
                                        <p:attrNameLst>
                                          <p:attrName>style.color</p:attrName>
                                        </p:attrNameLst>
                                      </p:cBhvr>
                                      <p:to>
                                        <p:clrVal>
                                          <a:schemeClr val="accent2"/>
                                        </p:clrVal>
                                      </p:to>
                                    </p:set>
                                    <p:set>
                                      <p:cBhvr>
                                        <p:cTn id="11" dur="500" fill="hold"/>
                                        <p:tgtEl>
                                          <p:spTgt spid="3">
                                            <p:txEl>
                                              <p:pRg st="0" end="0"/>
                                            </p:txEl>
                                          </p:spTgt>
                                        </p:tgtEl>
                                        <p:attrNameLst>
                                          <p:attrName>fillcolor</p:attrName>
                                        </p:attrNameLst>
                                      </p:cBhvr>
                                      <p:to>
                                        <p:clrVal>
                                          <a:schemeClr val="accent2"/>
                                        </p:clrVal>
                                      </p:to>
                                    </p:set>
                                    <p:set>
                                      <p:cBhvr>
                                        <p:cTn id="12" dur="500" fill="hold"/>
                                        <p:tgtEl>
                                          <p:spTgt spid="3">
                                            <p:txEl>
                                              <p:pRg st="0" end="0"/>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0947"/>
            <a:ext cx="10515600" cy="5816016"/>
          </a:xfrm>
        </p:spPr>
        <p:txBody>
          <a:bodyPr>
            <a:normAutofit fontScale="70000" lnSpcReduction="20000"/>
          </a:bodyPr>
          <a:lstStyle/>
          <a:p>
            <a:pPr marL="0" indent="0">
              <a:buNone/>
            </a:pPr>
            <a:r>
              <a:rPr lang="ru-RU" dirty="0"/>
              <a:t>Во второй части урока мы более внимательно рассмотрим объект </a:t>
            </a:r>
            <a:r>
              <a:rPr lang="ru-RU" dirty="0" err="1"/>
              <a:t>RegExp</a:t>
            </a:r>
            <a:r>
              <a:rPr lang="ru-RU" dirty="0"/>
              <a:t> - его свойства, методы и конструктор.</a:t>
            </a:r>
          </a:p>
          <a:p>
            <a:pPr marL="0" indent="0">
              <a:buNone/>
            </a:pPr>
            <a:r>
              <a:rPr lang="ru-RU" dirty="0"/>
              <a:t>Начнем с конструктора. Как вы помните, конструктор, это метод, который принимает на вход некоторый аргумент, а на выходе создает объект необходимого вида.</a:t>
            </a:r>
          </a:p>
          <a:p>
            <a:pPr marL="0" indent="0">
              <a:buNone/>
            </a:pPr>
            <a:r>
              <a:rPr lang="ru-RU" dirty="0"/>
              <a:t>Конструктор </a:t>
            </a:r>
            <a:r>
              <a:rPr lang="ru-RU" dirty="0" err="1"/>
              <a:t>RegExp</a:t>
            </a:r>
            <a:r>
              <a:rPr lang="ru-RU" dirty="0"/>
              <a:t> может принимать на вход строку, содержимое которой будет преобразовано в регулярное выражение. В строке должно быть содержимое регулярного выражения, т.е. тот текст, который обычно находится между двух </a:t>
            </a:r>
            <a:r>
              <a:rPr lang="ru-RU" dirty="0" err="1"/>
              <a:t>слэшей</a:t>
            </a:r>
            <a:r>
              <a:rPr lang="ru-RU" dirty="0"/>
              <a:t>. </a:t>
            </a:r>
          </a:p>
          <a:p>
            <a:endParaRPr lang="ru-RU" dirty="0"/>
          </a:p>
          <a:p>
            <a:pPr marL="0" indent="0">
              <a:buNone/>
            </a:pPr>
            <a:r>
              <a:rPr lang="ru-RU" dirty="0" err="1"/>
              <a:t>var</a:t>
            </a:r>
            <a:r>
              <a:rPr lang="ru-RU" dirty="0"/>
              <a:t> </a:t>
            </a:r>
            <a:r>
              <a:rPr lang="ru-RU" dirty="0" err="1"/>
              <a:t>myPattern</a:t>
            </a:r>
            <a:r>
              <a:rPr lang="ru-RU" dirty="0"/>
              <a:t> = </a:t>
            </a:r>
            <a:r>
              <a:rPr lang="ru-RU" dirty="0" err="1"/>
              <a:t>new</a:t>
            </a:r>
            <a:r>
              <a:rPr lang="ru-RU" dirty="0"/>
              <a:t> </a:t>
            </a:r>
            <a:r>
              <a:rPr lang="ru-RU" dirty="0" err="1"/>
              <a:t>RegExp</a:t>
            </a:r>
            <a:r>
              <a:rPr lang="ru-RU" dirty="0"/>
              <a:t>("q$");        // Создаем шаблон, находящий букву "q" в конце строки</a:t>
            </a:r>
          </a:p>
          <a:p>
            <a:endParaRPr lang="ru-RU" dirty="0"/>
          </a:p>
          <a:p>
            <a:pPr marL="0" indent="0">
              <a:buNone/>
            </a:pPr>
            <a:r>
              <a:rPr lang="ru-RU" dirty="0"/>
              <a:t>Также в конструктор можно передать второй, необязательный аргумент, в котором можно указать флаги. Например:</a:t>
            </a:r>
          </a:p>
          <a:p>
            <a:endParaRPr lang="ru-RU" dirty="0"/>
          </a:p>
          <a:p>
            <a:pPr marL="0" indent="0">
              <a:buNone/>
            </a:pPr>
            <a:r>
              <a:rPr lang="ru-RU" dirty="0" err="1"/>
              <a:t>var</a:t>
            </a:r>
            <a:r>
              <a:rPr lang="ru-RU" dirty="0"/>
              <a:t> </a:t>
            </a:r>
            <a:r>
              <a:rPr lang="ru-RU" dirty="0" err="1"/>
              <a:t>myPattern</a:t>
            </a:r>
            <a:r>
              <a:rPr lang="ru-RU" dirty="0"/>
              <a:t> = </a:t>
            </a:r>
            <a:r>
              <a:rPr lang="ru-RU" dirty="0" err="1"/>
              <a:t>new</a:t>
            </a:r>
            <a:r>
              <a:rPr lang="ru-RU" dirty="0"/>
              <a:t> </a:t>
            </a:r>
            <a:r>
              <a:rPr lang="ru-RU" dirty="0" err="1"/>
              <a:t>RegExp</a:t>
            </a:r>
            <a:r>
              <a:rPr lang="ru-RU" dirty="0"/>
              <a:t>("</a:t>
            </a:r>
            <a:r>
              <a:rPr lang="ru-RU" dirty="0" err="1"/>
              <a:t>q$","g</a:t>
            </a:r>
            <a:r>
              <a:rPr lang="ru-RU" dirty="0"/>
              <a:t>");    // Создаем такой же шаблон, но добавляем флаг глобального поиска</a:t>
            </a:r>
          </a:p>
          <a:p>
            <a:endParaRPr lang="ru-RU" dirty="0"/>
          </a:p>
          <a:p>
            <a:pPr marL="0" indent="0">
              <a:buNone/>
            </a:pPr>
            <a:r>
              <a:rPr lang="ru-RU" dirty="0"/>
              <a:t>Важный момент! Если в тексте присутствует символ обратного </a:t>
            </a:r>
            <a:r>
              <a:rPr lang="ru-RU" dirty="0" err="1"/>
              <a:t>слэша</a:t>
            </a:r>
            <a:r>
              <a:rPr lang="ru-RU" dirty="0"/>
              <a:t> "\", то его необходимо предварять таким же символом (т.е. писать "\\"), поскольку, как мы помним, обратный </a:t>
            </a:r>
            <a:r>
              <a:rPr lang="ru-RU" dirty="0" err="1"/>
              <a:t>слэш</a:t>
            </a:r>
            <a:r>
              <a:rPr lang="ru-RU" dirty="0"/>
              <a:t> используется в регулярных выражениях для указания управляющих символов.</a:t>
            </a:r>
          </a:p>
        </p:txBody>
      </p:sp>
    </p:spTree>
    <p:extLst>
      <p:ext uri="{BB962C8B-B14F-4D97-AF65-F5344CB8AC3E}">
        <p14:creationId xmlns:p14="http://schemas.microsoft.com/office/powerpoint/2010/main" val="229950480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b="1" dirty="0"/>
              <a:t>Объект </a:t>
            </a:r>
            <a:r>
              <a:rPr lang="ru-RU" b="1" dirty="0" err="1"/>
              <a:t>RegExp</a:t>
            </a:r>
            <a:r>
              <a:rPr lang="ru-RU" dirty="0"/>
              <a:t> в </a:t>
            </a:r>
            <a:r>
              <a:rPr lang="ru-RU" dirty="0" err="1"/>
              <a:t>JavaScript</a:t>
            </a:r>
            <a:r>
              <a:rPr lang="ru-RU" dirty="0"/>
              <a:t> имеет следующие </a:t>
            </a:r>
            <a:r>
              <a:rPr lang="ru-RU" b="1" dirty="0"/>
              <a:t>свойства</a:t>
            </a:r>
            <a:r>
              <a:rPr lang="ru-RU" dirty="0"/>
              <a:t>:</a:t>
            </a:r>
          </a:p>
          <a:p>
            <a:r>
              <a:rPr lang="ru-RU" b="1" dirty="0" err="1"/>
              <a:t>source</a:t>
            </a:r>
            <a:r>
              <a:rPr lang="ru-RU" b="1" dirty="0"/>
              <a:t> </a:t>
            </a:r>
            <a:r>
              <a:rPr lang="ru-RU" dirty="0"/>
              <a:t>- собственно текст регулярного выражения</a:t>
            </a:r>
            <a:br>
              <a:rPr lang="ru-RU" dirty="0"/>
            </a:br>
            <a:r>
              <a:rPr lang="ru-RU" b="1" dirty="0" err="1"/>
              <a:t>ignoreCase</a:t>
            </a:r>
            <a:r>
              <a:rPr lang="ru-RU" b="1" dirty="0"/>
              <a:t> </a:t>
            </a:r>
            <a:r>
              <a:rPr lang="ru-RU" dirty="0"/>
              <a:t>- логическое значение обозначающее наличие флага "i", доступно только для чтения</a:t>
            </a:r>
            <a:br>
              <a:rPr lang="ru-RU" dirty="0"/>
            </a:br>
            <a:r>
              <a:rPr lang="ru-RU" b="1" dirty="0" err="1"/>
              <a:t>global</a:t>
            </a:r>
            <a:r>
              <a:rPr lang="ru-RU" dirty="0"/>
              <a:t> - логическое значение обозначающее наличие флага "g",  доступно только для чтения </a:t>
            </a:r>
            <a:br>
              <a:rPr lang="ru-RU" dirty="0"/>
            </a:br>
            <a:r>
              <a:rPr lang="ru-RU" b="1" dirty="0" err="1"/>
              <a:t>multiline</a:t>
            </a:r>
            <a:r>
              <a:rPr lang="ru-RU" b="1" dirty="0"/>
              <a:t> </a:t>
            </a:r>
            <a:r>
              <a:rPr lang="ru-RU" dirty="0"/>
              <a:t>- логическое значение обозначающее наличие флага "m",  доступно только для чтения </a:t>
            </a:r>
            <a:br>
              <a:rPr lang="ru-RU" dirty="0"/>
            </a:br>
            <a:r>
              <a:rPr lang="ru-RU" b="1" dirty="0" err="1"/>
              <a:t>lastIndex</a:t>
            </a:r>
            <a:r>
              <a:rPr lang="ru-RU" b="1" dirty="0"/>
              <a:t> </a:t>
            </a:r>
            <a:r>
              <a:rPr lang="ru-RU" dirty="0"/>
              <a:t>- счетчик, указывающий, с какой позиции в строке начинать поиск</a:t>
            </a:r>
          </a:p>
          <a:p>
            <a:endParaRPr lang="ru-RU" dirty="0"/>
          </a:p>
        </p:txBody>
      </p:sp>
    </p:spTree>
    <p:extLst>
      <p:ext uri="{BB962C8B-B14F-4D97-AF65-F5344CB8AC3E}">
        <p14:creationId xmlns:p14="http://schemas.microsoft.com/office/powerpoint/2010/main" val="1408612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54000"/>
            <a:ext cx="10515600" cy="6172200"/>
          </a:xfrm>
        </p:spPr>
        <p:txBody>
          <a:bodyPr>
            <a:normAutofit fontScale="92500" lnSpcReduction="20000"/>
          </a:bodyPr>
          <a:lstStyle/>
          <a:p>
            <a:pPr marL="0" indent="0">
              <a:buNone/>
            </a:pPr>
            <a:r>
              <a:rPr lang="ru-RU" dirty="0"/>
              <a:t>Объявление с помощью ключевого слова </a:t>
            </a:r>
            <a:r>
              <a:rPr lang="ru-RU" b="1" dirty="0" err="1"/>
              <a:t>let</a:t>
            </a:r>
            <a:r>
              <a:rPr lang="ru-RU" dirty="0"/>
              <a:t> имеет несколько важных отличий от объявления с помощью ключевого слова </a:t>
            </a:r>
            <a:r>
              <a:rPr lang="ru-RU" b="1" dirty="0" err="1"/>
              <a:t>var</a:t>
            </a:r>
            <a:r>
              <a:rPr lang="ru-RU" dirty="0"/>
              <a:t>.</a:t>
            </a:r>
          </a:p>
          <a:p>
            <a:pPr marL="0" indent="0">
              <a:buNone/>
            </a:pPr>
            <a:r>
              <a:rPr lang="ru-RU" b="1" dirty="0"/>
              <a:t>1. Область видимости.</a:t>
            </a:r>
            <a:endParaRPr lang="ru-RU" dirty="0"/>
          </a:p>
          <a:p>
            <a:pPr marL="0" indent="0">
              <a:buNone/>
            </a:pPr>
            <a:r>
              <a:rPr lang="ru-RU" dirty="0"/>
              <a:t>В отличие от переменной, объявленной через ключевое слова </a:t>
            </a:r>
            <a:r>
              <a:rPr lang="ru-RU" b="1" dirty="0" err="1"/>
              <a:t>var</a:t>
            </a:r>
            <a:r>
              <a:rPr lang="ru-RU" dirty="0"/>
              <a:t> и видимой внутри всей функции, в которой произошло объявление, переменная объявленная словом </a:t>
            </a:r>
            <a:r>
              <a:rPr lang="ru-RU" b="1" dirty="0" err="1"/>
              <a:t>let</a:t>
            </a:r>
            <a:r>
              <a:rPr lang="ru-RU" dirty="0"/>
              <a:t> видна только внутри блока { ... }, в котором она объявлена.</a:t>
            </a:r>
          </a:p>
          <a:p>
            <a:pPr marL="0" indent="0">
              <a:buNone/>
            </a:pPr>
            <a:r>
              <a:rPr lang="ru-RU" b="1" dirty="0"/>
              <a:t>2. Видимость по времени.</a:t>
            </a:r>
            <a:endParaRPr lang="ru-RU" dirty="0"/>
          </a:p>
          <a:p>
            <a:pPr marL="0" indent="0">
              <a:buNone/>
            </a:pPr>
            <a:r>
              <a:rPr lang="ru-RU" dirty="0"/>
              <a:t>Переменная, объявленная ключевым словом </a:t>
            </a:r>
            <a:r>
              <a:rPr lang="ru-RU" b="1" dirty="0" err="1"/>
              <a:t>let</a:t>
            </a:r>
            <a:r>
              <a:rPr lang="ru-RU" dirty="0"/>
              <a:t> видна только после объявления, а переменная, объявленная ключевым словом </a:t>
            </a:r>
            <a:r>
              <a:rPr lang="ru-RU" b="1" dirty="0" err="1"/>
              <a:t>var</a:t>
            </a:r>
            <a:r>
              <a:rPr lang="ru-RU" dirty="0"/>
              <a:t> может быть доступна в коде и до того места, в котором она объявлена, конечно в рамках общих правил видимости переменных.</a:t>
            </a:r>
          </a:p>
          <a:p>
            <a:pPr marL="0" indent="0">
              <a:buNone/>
            </a:pPr>
            <a:r>
              <a:rPr lang="ru-RU" dirty="0"/>
              <a:t>3. При использовании переменной в качестве счетчика цикла, объявленная через слово </a:t>
            </a:r>
            <a:r>
              <a:rPr lang="ru-RU" b="1" dirty="0" err="1"/>
              <a:t>var</a:t>
            </a:r>
            <a:r>
              <a:rPr lang="ru-RU" dirty="0"/>
              <a:t> переменная живет в течение всего выполнения цикла и доступна даже после его завершения. Если же использовать объявление через </a:t>
            </a:r>
            <a:r>
              <a:rPr lang="ru-RU" b="1" dirty="0" err="1"/>
              <a:t>let</a:t>
            </a:r>
            <a:r>
              <a:rPr lang="ru-RU" dirty="0"/>
              <a:t>, каждой итерации цикла будет соответствовать своя независимая переменная. Этот вариант использования мы рассмотрим в третьем модуле, при изучении </a:t>
            </a:r>
            <a:r>
              <a:rPr lang="ru-RU" b="1" dirty="0"/>
              <a:t>замыканий</a:t>
            </a:r>
            <a:r>
              <a:rPr lang="ru-RU" dirty="0"/>
              <a:t>.</a:t>
            </a:r>
          </a:p>
          <a:p>
            <a:endParaRPr lang="ru-RU" dirty="0"/>
          </a:p>
        </p:txBody>
      </p:sp>
    </p:spTree>
    <p:extLst>
      <p:ext uri="{BB962C8B-B14F-4D97-AF65-F5344CB8AC3E}">
        <p14:creationId xmlns:p14="http://schemas.microsoft.com/office/powerpoint/2010/main" val="129506465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ru-RU" b="1" dirty="0"/>
              <a:t>Методов </a:t>
            </a:r>
            <a:r>
              <a:rPr lang="ru-RU" dirty="0"/>
              <a:t>у объекта </a:t>
            </a:r>
            <a:r>
              <a:rPr lang="ru-RU" b="1" dirty="0" err="1"/>
              <a:t>RegExp</a:t>
            </a:r>
            <a:r>
              <a:rPr lang="ru-RU" dirty="0"/>
              <a:t> всего два : </a:t>
            </a:r>
          </a:p>
          <a:p>
            <a:r>
              <a:rPr lang="ru-RU" b="1" dirty="0" err="1"/>
              <a:t>exec</a:t>
            </a:r>
            <a:r>
              <a:rPr lang="ru-RU" dirty="0"/>
              <a:t>(</a:t>
            </a:r>
            <a:r>
              <a:rPr lang="ru-RU" i="1" dirty="0" err="1"/>
              <a:t>text</a:t>
            </a:r>
            <a:r>
              <a:rPr lang="ru-RU" dirty="0"/>
              <a:t>) - выполнение поиска в строке, указанной в качестве параметра, возвращает массив найденных соответствий.</a:t>
            </a:r>
            <a:br>
              <a:rPr lang="ru-RU" dirty="0"/>
            </a:br>
            <a:r>
              <a:rPr lang="ru-RU" b="1" dirty="0" err="1"/>
              <a:t>test</a:t>
            </a:r>
            <a:r>
              <a:rPr lang="ru-RU" dirty="0"/>
              <a:t>(</a:t>
            </a:r>
            <a:r>
              <a:rPr lang="ru-RU" i="1" dirty="0" err="1"/>
              <a:t>text</a:t>
            </a:r>
            <a:r>
              <a:rPr lang="ru-RU" dirty="0"/>
              <a:t>) - проверка соответствия регулярному выражению, возвращает </a:t>
            </a:r>
            <a:r>
              <a:rPr lang="ru-RU" dirty="0" err="1"/>
              <a:t>true</a:t>
            </a:r>
            <a:r>
              <a:rPr lang="ru-RU" dirty="0"/>
              <a:t>\</a:t>
            </a:r>
            <a:r>
              <a:rPr lang="ru-RU" dirty="0" err="1"/>
              <a:t>false</a:t>
            </a:r>
            <a:r>
              <a:rPr lang="ru-RU" dirty="0"/>
              <a:t>.</a:t>
            </a:r>
          </a:p>
          <a:p>
            <a:r>
              <a:rPr lang="ru-RU" b="1" dirty="0"/>
              <a:t>Метод </a:t>
            </a:r>
            <a:r>
              <a:rPr lang="ru-RU" b="1" dirty="0" err="1"/>
              <a:t>exec</a:t>
            </a:r>
            <a:r>
              <a:rPr lang="ru-RU" dirty="0"/>
              <a:t>() выполняет регулярное выражение по отношению к строке-аргументу, результатом его работы является массив, в который попадают соответствия. Если соответствий не найдено, то результатом будет </a:t>
            </a:r>
            <a:r>
              <a:rPr lang="ru-RU" dirty="0" err="1"/>
              <a:t>null</a:t>
            </a:r>
            <a:r>
              <a:rPr lang="ru-RU" dirty="0"/>
              <a:t>. А если соответствие есть, то оно попадает в массив нулевым элементом, при этом свойство </a:t>
            </a:r>
            <a:r>
              <a:rPr lang="ru-RU" dirty="0" err="1"/>
              <a:t>lastIndex</a:t>
            </a:r>
            <a:r>
              <a:rPr lang="ru-RU" dirty="0"/>
              <a:t> объекта сместится на позицию, следующую непосредственно за найденной подстрокой. Давайте рассмотрим на примере :</a:t>
            </a:r>
          </a:p>
          <a:p>
            <a:endParaRPr lang="ru-RU" dirty="0"/>
          </a:p>
        </p:txBody>
      </p:sp>
    </p:spTree>
    <p:extLst>
      <p:ext uri="{BB962C8B-B14F-4D97-AF65-F5344CB8AC3E}">
        <p14:creationId xmlns:p14="http://schemas.microsoft.com/office/powerpoint/2010/main" val="154323430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4320" y="529389"/>
            <a:ext cx="11079480" cy="5647574"/>
          </a:xfrm>
        </p:spPr>
        <p:txBody>
          <a:bodyPr>
            <a:normAutofit fontScale="70000" lnSpcReduction="20000"/>
          </a:bodyPr>
          <a:lstStyle/>
          <a:p>
            <a:pPr marL="0" indent="0">
              <a:buNone/>
            </a:pPr>
            <a:r>
              <a:rPr lang="en-US" dirty="0" err="1"/>
              <a:t>ar</a:t>
            </a:r>
            <a:r>
              <a:rPr lang="en-US" dirty="0"/>
              <a:t> </a:t>
            </a:r>
            <a:r>
              <a:rPr lang="en-US" dirty="0" err="1"/>
              <a:t>myString</a:t>
            </a:r>
            <a:r>
              <a:rPr lang="en-US" dirty="0"/>
              <a:t> = "This is just a test text";  // </a:t>
            </a:r>
            <a:r>
              <a:rPr lang="ru-RU" dirty="0"/>
              <a:t>Задаем строку для поиска</a:t>
            </a:r>
          </a:p>
          <a:p>
            <a:pPr marL="0" indent="0">
              <a:buNone/>
            </a:pPr>
            <a:r>
              <a:rPr lang="en-US" dirty="0" err="1"/>
              <a:t>var</a:t>
            </a:r>
            <a:r>
              <a:rPr lang="en-US" dirty="0"/>
              <a:t> </a:t>
            </a:r>
            <a:r>
              <a:rPr lang="en-US" dirty="0" err="1"/>
              <a:t>myPattern</a:t>
            </a:r>
            <a:r>
              <a:rPr lang="en-US" dirty="0"/>
              <a:t> = /</a:t>
            </a:r>
            <a:r>
              <a:rPr lang="en-US" dirty="0" err="1"/>
              <a:t>te|is</a:t>
            </a:r>
            <a:r>
              <a:rPr lang="en-US" dirty="0"/>
              <a:t>/g;                   // </a:t>
            </a:r>
            <a:r>
              <a:rPr lang="ru-RU" dirty="0"/>
              <a:t>Задаем шаблон - либо "</a:t>
            </a:r>
            <a:r>
              <a:rPr lang="en-US" dirty="0" err="1"/>
              <a:t>te</a:t>
            </a:r>
            <a:r>
              <a:rPr lang="en-US" dirty="0"/>
              <a:t>" </a:t>
            </a:r>
            <a:r>
              <a:rPr lang="ru-RU" dirty="0"/>
              <a:t>либо "</a:t>
            </a:r>
            <a:r>
              <a:rPr lang="en-US" dirty="0"/>
              <a:t>is"</a:t>
            </a:r>
          </a:p>
          <a:p>
            <a:endParaRPr lang="en-US" dirty="0"/>
          </a:p>
          <a:p>
            <a:pPr marL="0" indent="0">
              <a:buNone/>
            </a:pPr>
            <a:r>
              <a:rPr lang="en-US" dirty="0"/>
              <a:t>result = </a:t>
            </a:r>
            <a:r>
              <a:rPr lang="en-US" dirty="0" err="1"/>
              <a:t>myPattern.exec</a:t>
            </a:r>
            <a:r>
              <a:rPr lang="en-US" dirty="0"/>
              <a:t>(</a:t>
            </a:r>
            <a:r>
              <a:rPr lang="en-US" dirty="0" err="1"/>
              <a:t>myString</a:t>
            </a:r>
            <a:r>
              <a:rPr lang="en-US" dirty="0"/>
              <a:t>);          </a:t>
            </a:r>
          </a:p>
          <a:p>
            <a:endParaRPr lang="en-US" dirty="0"/>
          </a:p>
          <a:p>
            <a:pPr marL="0" indent="0">
              <a:buNone/>
            </a:pPr>
            <a:r>
              <a:rPr lang="en-US" dirty="0"/>
              <a:t>//result </a:t>
            </a:r>
            <a:r>
              <a:rPr lang="ru-RU" dirty="0"/>
              <a:t>будет равен "</a:t>
            </a:r>
            <a:r>
              <a:rPr lang="en-US" dirty="0"/>
              <a:t>is" - </a:t>
            </a:r>
            <a:r>
              <a:rPr lang="ru-RU" dirty="0"/>
              <a:t>первому совпадению шаблона, свойство </a:t>
            </a:r>
            <a:r>
              <a:rPr lang="en-US" dirty="0" err="1"/>
              <a:t>lastIndex</a:t>
            </a:r>
            <a:r>
              <a:rPr lang="en-US" dirty="0"/>
              <a:t> </a:t>
            </a:r>
            <a:r>
              <a:rPr lang="ru-RU" dirty="0"/>
              <a:t>примет значение 4</a:t>
            </a:r>
          </a:p>
          <a:p>
            <a:endParaRPr lang="ru-RU" dirty="0"/>
          </a:p>
          <a:p>
            <a:pPr marL="0" indent="0">
              <a:buNone/>
            </a:pPr>
            <a:r>
              <a:rPr lang="en-US" dirty="0"/>
              <a:t>result = </a:t>
            </a:r>
            <a:r>
              <a:rPr lang="en-US" dirty="0" err="1"/>
              <a:t>myPattern.exec</a:t>
            </a:r>
            <a:r>
              <a:rPr lang="en-US" dirty="0"/>
              <a:t>(</a:t>
            </a:r>
            <a:r>
              <a:rPr lang="en-US" dirty="0" err="1"/>
              <a:t>myString</a:t>
            </a:r>
            <a:r>
              <a:rPr lang="en-US" dirty="0"/>
              <a:t>); //result == "is" - </a:t>
            </a:r>
            <a:r>
              <a:rPr lang="ru-RU" dirty="0"/>
              <a:t>второму совпадению шаблона, </a:t>
            </a:r>
            <a:r>
              <a:rPr lang="en-US" dirty="0" err="1"/>
              <a:t>lastIndex</a:t>
            </a:r>
            <a:r>
              <a:rPr lang="en-US" dirty="0"/>
              <a:t> == 7</a:t>
            </a:r>
          </a:p>
          <a:p>
            <a:pPr marL="0" indent="0">
              <a:buNone/>
            </a:pPr>
            <a:r>
              <a:rPr lang="en-US" dirty="0"/>
              <a:t>result = </a:t>
            </a:r>
            <a:r>
              <a:rPr lang="en-US" dirty="0" err="1"/>
              <a:t>myPattern.exec</a:t>
            </a:r>
            <a:r>
              <a:rPr lang="en-US" dirty="0"/>
              <a:t>(</a:t>
            </a:r>
            <a:r>
              <a:rPr lang="en-US" dirty="0" err="1"/>
              <a:t>myString</a:t>
            </a:r>
            <a:r>
              <a:rPr lang="en-US" dirty="0"/>
              <a:t>); //result == "</a:t>
            </a:r>
            <a:r>
              <a:rPr lang="en-US" dirty="0" err="1"/>
              <a:t>te</a:t>
            </a:r>
            <a:r>
              <a:rPr lang="en-US" dirty="0"/>
              <a:t>" - </a:t>
            </a:r>
            <a:r>
              <a:rPr lang="ru-RU" dirty="0"/>
              <a:t>третьему совпадению шаблона, </a:t>
            </a:r>
            <a:r>
              <a:rPr lang="en-US" dirty="0" err="1"/>
              <a:t>lastIndex</a:t>
            </a:r>
            <a:r>
              <a:rPr lang="en-US" dirty="0"/>
              <a:t> == 17</a:t>
            </a:r>
          </a:p>
          <a:p>
            <a:pPr marL="0" indent="0">
              <a:buNone/>
            </a:pPr>
            <a:r>
              <a:rPr lang="en-US" dirty="0"/>
              <a:t>result = </a:t>
            </a:r>
            <a:r>
              <a:rPr lang="en-US" dirty="0" err="1"/>
              <a:t>myPattern.exec</a:t>
            </a:r>
            <a:r>
              <a:rPr lang="en-US" dirty="0"/>
              <a:t>(</a:t>
            </a:r>
            <a:r>
              <a:rPr lang="en-US" dirty="0" err="1"/>
              <a:t>myString</a:t>
            </a:r>
            <a:r>
              <a:rPr lang="en-US" dirty="0"/>
              <a:t>); //result == "</a:t>
            </a:r>
            <a:r>
              <a:rPr lang="en-US" dirty="0" err="1"/>
              <a:t>te</a:t>
            </a:r>
            <a:r>
              <a:rPr lang="en-US" dirty="0"/>
              <a:t>" - </a:t>
            </a:r>
            <a:r>
              <a:rPr lang="ru-RU" dirty="0"/>
              <a:t>четвертому совпадению шаблона, </a:t>
            </a:r>
            <a:r>
              <a:rPr lang="en-US" dirty="0" err="1"/>
              <a:t>lastIndex</a:t>
            </a:r>
            <a:r>
              <a:rPr lang="en-US" dirty="0"/>
              <a:t> == 22</a:t>
            </a:r>
          </a:p>
          <a:p>
            <a:pPr marL="0" indent="0">
              <a:buNone/>
            </a:pPr>
            <a:endParaRPr lang="en-US" dirty="0"/>
          </a:p>
          <a:p>
            <a:pPr marL="0" indent="0">
              <a:buNone/>
            </a:pPr>
            <a:r>
              <a:rPr lang="ru-RU" dirty="0"/>
              <a:t>В этом примере мы четыре раза подряд вызываем метод </a:t>
            </a:r>
            <a:r>
              <a:rPr lang="en-US" dirty="0"/>
              <a:t>exec(), </a:t>
            </a:r>
            <a:r>
              <a:rPr lang="ru-RU" dirty="0"/>
              <a:t>каждый раз он сдвигает указатель начала поиска на позицию, следующую за найденным совпадением и присваивает переменной </a:t>
            </a:r>
            <a:r>
              <a:rPr lang="en-US" dirty="0"/>
              <a:t>result </a:t>
            </a:r>
            <a:r>
              <a:rPr lang="ru-RU" dirty="0"/>
              <a:t>само найденное совпадение.</a:t>
            </a:r>
          </a:p>
        </p:txBody>
      </p:sp>
    </p:spTree>
    <p:extLst>
      <p:ext uri="{BB962C8B-B14F-4D97-AF65-F5344CB8AC3E}">
        <p14:creationId xmlns:p14="http://schemas.microsoft.com/office/powerpoint/2010/main" val="369902368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88758"/>
            <a:ext cx="10515600" cy="6376737"/>
          </a:xfrm>
        </p:spPr>
        <p:txBody>
          <a:bodyPr>
            <a:normAutofit fontScale="70000" lnSpcReduction="20000"/>
          </a:bodyPr>
          <a:lstStyle/>
          <a:p>
            <a:pPr marL="0" indent="0">
              <a:buNone/>
            </a:pPr>
            <a:r>
              <a:rPr lang="ru-RU" b="1" dirty="0"/>
              <a:t>Метод </a:t>
            </a:r>
            <a:r>
              <a:rPr lang="en-US" b="1" dirty="0"/>
              <a:t>test() </a:t>
            </a:r>
            <a:r>
              <a:rPr lang="ru-RU" b="1" dirty="0"/>
              <a:t>выполняет регулярное выражение по отношению к строке-аргументу, результатом его работы является логическое значение - </a:t>
            </a:r>
            <a:r>
              <a:rPr lang="en-US" b="1" dirty="0"/>
              <a:t>true </a:t>
            </a:r>
            <a:r>
              <a:rPr lang="ru-RU" b="1" dirty="0"/>
              <a:t>если совпадение есть, и </a:t>
            </a:r>
            <a:r>
              <a:rPr lang="en-US" b="1" dirty="0"/>
              <a:t>false </a:t>
            </a:r>
            <a:r>
              <a:rPr lang="ru-RU" b="1" dirty="0"/>
              <a:t>если нет. Свойство </a:t>
            </a:r>
            <a:r>
              <a:rPr lang="en-US" b="1" dirty="0" err="1"/>
              <a:t>lastIndex</a:t>
            </a:r>
            <a:r>
              <a:rPr lang="en-US" b="1" dirty="0"/>
              <a:t> </a:t>
            </a:r>
            <a:r>
              <a:rPr lang="ru-RU" b="1" dirty="0"/>
              <a:t>объекта также как и у метода </a:t>
            </a:r>
            <a:r>
              <a:rPr lang="en-US" b="1" dirty="0"/>
              <a:t>exec() </a:t>
            </a:r>
            <a:r>
              <a:rPr lang="ru-RU" b="1" dirty="0"/>
              <a:t>сместится на позицию, следующую непосредственно за найденной подстрокой. </a:t>
            </a:r>
          </a:p>
          <a:p>
            <a:pPr marL="0" indent="0">
              <a:buNone/>
            </a:pPr>
            <a:r>
              <a:rPr lang="ru-RU" b="1" dirty="0"/>
              <a:t>Важный момент! Если совпадение не найдено, то </a:t>
            </a:r>
            <a:r>
              <a:rPr lang="en-US" b="1" dirty="0" err="1"/>
              <a:t>lastIndex</a:t>
            </a:r>
            <a:r>
              <a:rPr lang="en-US" b="1" dirty="0"/>
              <a:t> </a:t>
            </a:r>
            <a:r>
              <a:rPr lang="ru-RU" b="1" dirty="0"/>
              <a:t>будет смещен на позицию 0 и поиск можно будет начинать сначала.</a:t>
            </a:r>
          </a:p>
          <a:p>
            <a:pPr marL="0" indent="0">
              <a:buNone/>
            </a:pPr>
            <a:r>
              <a:rPr lang="ru-RU" b="1" dirty="0"/>
              <a:t>Давайте рассмотрим на таком же примере :</a:t>
            </a:r>
          </a:p>
          <a:p>
            <a:endParaRPr lang="ru-RU" b="1" dirty="0"/>
          </a:p>
          <a:p>
            <a:pPr marL="0" indent="0">
              <a:buNone/>
            </a:pPr>
            <a:r>
              <a:rPr lang="en-US" b="1" dirty="0" err="1"/>
              <a:t>var</a:t>
            </a:r>
            <a:r>
              <a:rPr lang="en-US" b="1" dirty="0"/>
              <a:t> </a:t>
            </a:r>
            <a:r>
              <a:rPr lang="en-US" b="1" dirty="0" err="1"/>
              <a:t>myString</a:t>
            </a:r>
            <a:r>
              <a:rPr lang="en-US" b="1" dirty="0"/>
              <a:t> = "This is just a test text";  // </a:t>
            </a:r>
            <a:r>
              <a:rPr lang="ru-RU" b="1" dirty="0"/>
              <a:t>Задаем строку для поиска</a:t>
            </a:r>
          </a:p>
          <a:p>
            <a:pPr marL="0" indent="0">
              <a:buNone/>
            </a:pPr>
            <a:r>
              <a:rPr lang="en-US" b="1" dirty="0" err="1"/>
              <a:t>var</a:t>
            </a:r>
            <a:r>
              <a:rPr lang="en-US" b="1" dirty="0"/>
              <a:t> </a:t>
            </a:r>
            <a:r>
              <a:rPr lang="en-US" b="1" dirty="0" err="1"/>
              <a:t>myPattern</a:t>
            </a:r>
            <a:r>
              <a:rPr lang="en-US" b="1" dirty="0"/>
              <a:t> = /</a:t>
            </a:r>
            <a:r>
              <a:rPr lang="en-US" b="1" dirty="0" err="1"/>
              <a:t>te|is</a:t>
            </a:r>
            <a:r>
              <a:rPr lang="en-US" b="1" dirty="0"/>
              <a:t>/g;                   // </a:t>
            </a:r>
            <a:r>
              <a:rPr lang="ru-RU" b="1" dirty="0"/>
              <a:t>Задаем шаблон - либо "</a:t>
            </a:r>
            <a:r>
              <a:rPr lang="en-US" b="1" dirty="0" err="1"/>
              <a:t>te</a:t>
            </a:r>
            <a:r>
              <a:rPr lang="en-US" b="1" dirty="0"/>
              <a:t>" </a:t>
            </a:r>
            <a:r>
              <a:rPr lang="ru-RU" b="1" dirty="0"/>
              <a:t>либо "</a:t>
            </a:r>
            <a:r>
              <a:rPr lang="en-US" b="1" dirty="0"/>
              <a:t>is"</a:t>
            </a:r>
          </a:p>
          <a:p>
            <a:endParaRPr lang="en-US" b="1" dirty="0"/>
          </a:p>
          <a:p>
            <a:pPr marL="0" indent="0">
              <a:buNone/>
            </a:pPr>
            <a:r>
              <a:rPr lang="en-US" b="1" dirty="0"/>
              <a:t>result = </a:t>
            </a:r>
            <a:r>
              <a:rPr lang="en-US" b="1" dirty="0" err="1"/>
              <a:t>myPattern.test</a:t>
            </a:r>
            <a:r>
              <a:rPr lang="en-US" b="1" dirty="0"/>
              <a:t>(</a:t>
            </a:r>
            <a:r>
              <a:rPr lang="en-US" b="1" dirty="0" err="1"/>
              <a:t>myString</a:t>
            </a:r>
            <a:r>
              <a:rPr lang="en-US" b="1" dirty="0"/>
              <a:t>);          </a:t>
            </a:r>
          </a:p>
          <a:p>
            <a:endParaRPr lang="en-US" b="1" dirty="0"/>
          </a:p>
          <a:p>
            <a:pPr marL="0" indent="0">
              <a:buNone/>
            </a:pPr>
            <a:r>
              <a:rPr lang="en-US" b="1" dirty="0"/>
              <a:t>// result </a:t>
            </a:r>
            <a:r>
              <a:rPr lang="ru-RU" b="1" dirty="0"/>
              <a:t>будет равен </a:t>
            </a:r>
            <a:r>
              <a:rPr lang="en-US" b="1" dirty="0"/>
              <a:t>true, </a:t>
            </a:r>
            <a:r>
              <a:rPr lang="ru-RU" b="1" dirty="0"/>
              <a:t>поскольку будет найдено первое совпадение, свойство </a:t>
            </a:r>
            <a:r>
              <a:rPr lang="en-US" b="1" dirty="0" err="1" smtClean="0"/>
              <a:t>lastIndex</a:t>
            </a:r>
            <a:r>
              <a:rPr lang="en-US" b="1" dirty="0" smtClean="0"/>
              <a:t> </a:t>
            </a:r>
            <a:r>
              <a:rPr lang="ru-RU" b="1" dirty="0" smtClean="0"/>
              <a:t>примет </a:t>
            </a:r>
            <a:r>
              <a:rPr lang="ru-RU" b="1" dirty="0"/>
              <a:t>значение 4</a:t>
            </a:r>
          </a:p>
          <a:p>
            <a:endParaRPr lang="ru-RU" b="1" dirty="0"/>
          </a:p>
          <a:p>
            <a:pPr marL="0" indent="0">
              <a:buNone/>
            </a:pPr>
            <a:r>
              <a:rPr lang="en-US" b="1" dirty="0"/>
              <a:t>result = </a:t>
            </a:r>
            <a:r>
              <a:rPr lang="en-US" b="1" dirty="0" err="1"/>
              <a:t>myPattern.test</a:t>
            </a:r>
            <a:r>
              <a:rPr lang="en-US" b="1" dirty="0"/>
              <a:t>(</a:t>
            </a:r>
            <a:r>
              <a:rPr lang="en-US" b="1" dirty="0" err="1"/>
              <a:t>myString</a:t>
            </a:r>
            <a:r>
              <a:rPr lang="en-US" b="1" dirty="0"/>
              <a:t>); // result == true, </a:t>
            </a:r>
            <a:r>
              <a:rPr lang="en-US" b="1" dirty="0" err="1"/>
              <a:t>lastIndex</a:t>
            </a:r>
            <a:r>
              <a:rPr lang="en-US" b="1" dirty="0"/>
              <a:t> == 7</a:t>
            </a:r>
          </a:p>
          <a:p>
            <a:pPr marL="0" indent="0">
              <a:buNone/>
            </a:pPr>
            <a:r>
              <a:rPr lang="en-US" b="1" dirty="0"/>
              <a:t>result = </a:t>
            </a:r>
            <a:r>
              <a:rPr lang="en-US" b="1" dirty="0" err="1"/>
              <a:t>myPattern.test</a:t>
            </a:r>
            <a:r>
              <a:rPr lang="en-US" b="1" dirty="0"/>
              <a:t>(</a:t>
            </a:r>
            <a:r>
              <a:rPr lang="en-US" b="1" dirty="0" err="1"/>
              <a:t>myString</a:t>
            </a:r>
            <a:r>
              <a:rPr lang="en-US" b="1" dirty="0"/>
              <a:t>); // result == true, </a:t>
            </a:r>
            <a:r>
              <a:rPr lang="en-US" b="1" dirty="0" err="1"/>
              <a:t>lastIndex</a:t>
            </a:r>
            <a:r>
              <a:rPr lang="en-US" b="1" dirty="0"/>
              <a:t> == 17</a:t>
            </a:r>
          </a:p>
          <a:p>
            <a:pPr marL="0" indent="0">
              <a:buNone/>
            </a:pPr>
            <a:r>
              <a:rPr lang="en-US" b="1" dirty="0"/>
              <a:t>result = </a:t>
            </a:r>
            <a:r>
              <a:rPr lang="en-US" b="1" dirty="0" err="1"/>
              <a:t>myPattern.test</a:t>
            </a:r>
            <a:r>
              <a:rPr lang="en-US" b="1" dirty="0"/>
              <a:t>(</a:t>
            </a:r>
            <a:r>
              <a:rPr lang="en-US" b="1" dirty="0" err="1"/>
              <a:t>myString</a:t>
            </a:r>
            <a:r>
              <a:rPr lang="en-US" b="1" dirty="0"/>
              <a:t>); // result == true, </a:t>
            </a:r>
            <a:r>
              <a:rPr lang="en-US" b="1" dirty="0" err="1"/>
              <a:t>lastIndex</a:t>
            </a:r>
            <a:r>
              <a:rPr lang="en-US" b="1" dirty="0"/>
              <a:t> == 22</a:t>
            </a:r>
          </a:p>
          <a:p>
            <a:pPr marL="0" indent="0">
              <a:buNone/>
            </a:pPr>
            <a:r>
              <a:rPr lang="en-US" b="1" dirty="0"/>
              <a:t>result = </a:t>
            </a:r>
            <a:r>
              <a:rPr lang="en-US" b="1" dirty="0" err="1"/>
              <a:t>myPattern.test</a:t>
            </a:r>
            <a:r>
              <a:rPr lang="en-US" b="1" dirty="0"/>
              <a:t>(</a:t>
            </a:r>
            <a:r>
              <a:rPr lang="en-US" b="1" dirty="0" err="1"/>
              <a:t>myString</a:t>
            </a:r>
            <a:r>
              <a:rPr lang="en-US" b="1" dirty="0"/>
              <a:t>); // result == false, </a:t>
            </a:r>
            <a:r>
              <a:rPr lang="en-US" b="1" dirty="0" err="1"/>
              <a:t>lastIndex</a:t>
            </a:r>
            <a:r>
              <a:rPr lang="en-US" b="1" dirty="0"/>
              <a:t> == </a:t>
            </a:r>
            <a:r>
              <a:rPr lang="en-US" b="1" dirty="0" smtClean="0"/>
              <a:t>0</a:t>
            </a:r>
          </a:p>
          <a:p>
            <a:pPr marL="0" indent="0">
              <a:buNone/>
            </a:pPr>
            <a:endParaRPr lang="ru-RU" b="1" dirty="0"/>
          </a:p>
        </p:txBody>
      </p:sp>
    </p:spTree>
    <p:extLst>
      <p:ext uri="{BB962C8B-B14F-4D97-AF65-F5344CB8AC3E}">
        <p14:creationId xmlns:p14="http://schemas.microsoft.com/office/powerpoint/2010/main" val="341836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В этом примере мы четыре раза подряд вызываем метод </a:t>
            </a:r>
            <a:r>
              <a:rPr lang="ru-RU" dirty="0" err="1"/>
              <a:t>test</a:t>
            </a:r>
            <a:r>
              <a:rPr lang="ru-RU" dirty="0"/>
              <a:t>(), каждый раз он сдвигает указатель начала поиска на позицию, следующую за найденным совпадением и присваивает переменной </a:t>
            </a:r>
            <a:r>
              <a:rPr lang="ru-RU" dirty="0" err="1"/>
              <a:t>result</a:t>
            </a:r>
            <a:r>
              <a:rPr lang="ru-RU" dirty="0"/>
              <a:t> булево значение - </a:t>
            </a:r>
            <a:r>
              <a:rPr lang="ru-RU" dirty="0" err="1"/>
              <a:t>true</a:t>
            </a:r>
            <a:r>
              <a:rPr lang="ru-RU" dirty="0"/>
              <a:t> если совпадение найдено и </a:t>
            </a:r>
            <a:r>
              <a:rPr lang="ru-RU" dirty="0" err="1"/>
              <a:t>false</a:t>
            </a:r>
            <a:r>
              <a:rPr lang="ru-RU" dirty="0"/>
              <a:t> - если нет. В последнем запуске совпадение не найдено, поэтому указатель </a:t>
            </a:r>
            <a:r>
              <a:rPr lang="ru-RU" dirty="0" err="1"/>
              <a:t>lastIndex</a:t>
            </a:r>
            <a:r>
              <a:rPr lang="ru-RU" dirty="0"/>
              <a:t> получает значение 0.</a:t>
            </a:r>
          </a:p>
        </p:txBody>
      </p:sp>
    </p:spTree>
    <p:extLst>
      <p:ext uri="{BB962C8B-B14F-4D97-AF65-F5344CB8AC3E}">
        <p14:creationId xmlns:p14="http://schemas.microsoft.com/office/powerpoint/2010/main" val="325317065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Давайте проверим, что мы усвоили про объект </a:t>
            </a:r>
            <a:r>
              <a:rPr lang="ru-RU" dirty="0" err="1">
                <a:solidFill>
                  <a:srgbClr val="0070C0"/>
                </a:solidFill>
              </a:rPr>
              <a:t>RegExp</a:t>
            </a:r>
            <a:endParaRPr lang="ru-RU" dirty="0">
              <a:solidFill>
                <a:srgbClr val="0070C0"/>
              </a:solidFill>
            </a:endParaRPr>
          </a:p>
        </p:txBody>
      </p:sp>
      <p:sp>
        <p:nvSpPr>
          <p:cNvPr id="3" name="Объект 2"/>
          <p:cNvSpPr>
            <a:spLocks noGrp="1"/>
          </p:cNvSpPr>
          <p:nvPr>
            <p:ph idx="1"/>
          </p:nvPr>
        </p:nvSpPr>
        <p:spPr/>
        <p:txBody>
          <a:bodyPr/>
          <a:lstStyle/>
          <a:p>
            <a:r>
              <a:rPr lang="ru-RU" dirty="0"/>
              <a:t>Конструктор объекта </a:t>
            </a:r>
            <a:r>
              <a:rPr lang="ru-RU" dirty="0" err="1"/>
              <a:t>RegExp</a:t>
            </a:r>
            <a:r>
              <a:rPr lang="ru-RU" dirty="0"/>
              <a:t> может принимать на вход либо один либо два </a:t>
            </a:r>
            <a:r>
              <a:rPr lang="ru-RU" dirty="0" smtClean="0"/>
              <a:t>аргумента</a:t>
            </a:r>
          </a:p>
          <a:p>
            <a:r>
              <a:rPr lang="ru-RU" dirty="0"/>
              <a:t>Если совпадений не найдено, метод </a:t>
            </a:r>
            <a:r>
              <a:rPr lang="ru-RU" dirty="0" err="1"/>
              <a:t>exec</a:t>
            </a:r>
            <a:r>
              <a:rPr lang="ru-RU" dirty="0"/>
              <a:t>() возвращает "</a:t>
            </a:r>
            <a:r>
              <a:rPr lang="ru-RU" dirty="0" err="1" smtClean="0"/>
              <a:t>Undefined</a:t>
            </a:r>
            <a:r>
              <a:rPr lang="ru-RU" dirty="0" smtClean="0"/>
              <a:t>«</a:t>
            </a:r>
          </a:p>
          <a:p>
            <a:r>
              <a:rPr lang="ru-RU" dirty="0"/>
              <a:t>Объект </a:t>
            </a:r>
            <a:r>
              <a:rPr lang="ru-RU" dirty="0" err="1"/>
              <a:t>RegExp</a:t>
            </a:r>
            <a:r>
              <a:rPr lang="ru-RU" dirty="0"/>
              <a:t> имеет пять </a:t>
            </a:r>
            <a:r>
              <a:rPr lang="ru-RU" dirty="0" smtClean="0"/>
              <a:t>свойств</a:t>
            </a:r>
          </a:p>
          <a:p>
            <a:r>
              <a:rPr lang="ru-RU" dirty="0"/>
              <a:t>Конструктор объекта </a:t>
            </a:r>
            <a:r>
              <a:rPr lang="ru-RU" dirty="0" err="1"/>
              <a:t>RegExp</a:t>
            </a:r>
            <a:r>
              <a:rPr lang="ru-RU" dirty="0"/>
              <a:t> превращает регулярное выражение в </a:t>
            </a:r>
            <a:r>
              <a:rPr lang="ru-RU" dirty="0" smtClean="0"/>
              <a:t>строку</a:t>
            </a:r>
          </a:p>
          <a:p>
            <a:r>
              <a:rPr lang="ru-RU" dirty="0"/>
              <a:t>Метод </a:t>
            </a:r>
            <a:r>
              <a:rPr lang="ru-RU" dirty="0" err="1"/>
              <a:t>test</a:t>
            </a:r>
            <a:r>
              <a:rPr lang="ru-RU" dirty="0"/>
              <a:t>() смещает указатель точки начала поиска "</a:t>
            </a:r>
            <a:r>
              <a:rPr lang="ru-RU" dirty="0" err="1"/>
              <a:t>lastindex</a:t>
            </a:r>
            <a:r>
              <a:rPr lang="ru-RU" dirty="0"/>
              <a:t>" на 0 каждый раз после успешного поиска</a:t>
            </a:r>
          </a:p>
        </p:txBody>
      </p:sp>
    </p:spTree>
    <p:extLst>
      <p:ext uri="{BB962C8B-B14F-4D97-AF65-F5344CB8AC3E}">
        <p14:creationId xmlns:p14="http://schemas.microsoft.com/office/powerpoint/2010/main" val="13126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chemeClr val="accent2"/>
                                        </p:clrVal>
                                      </p:to>
                                    </p:set>
                                    <p:set>
                                      <p:cBhvr>
                                        <p:cTn id="11" dur="500" fill="hold"/>
                                        <p:tgtEl>
                                          <p:spTgt spid="3">
                                            <p:txEl>
                                              <p:pRg st="2" end="2"/>
                                            </p:txEl>
                                          </p:spTgt>
                                        </p:tgtEl>
                                        <p:attrNameLst>
                                          <p:attrName>fillcolor</p:attrName>
                                        </p:attrNameLst>
                                      </p:cBhvr>
                                      <p:to>
                                        <p:clrVal>
                                          <a:schemeClr val="accent2"/>
                                        </p:clrVal>
                                      </p:to>
                                    </p:set>
                                    <p:set>
                                      <p:cBhvr>
                                        <p:cTn id="12"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149475"/>
          </a:xfrm>
        </p:spPr>
        <p:txBody>
          <a:bodyPr>
            <a:noAutofit/>
          </a:bodyPr>
          <a:lstStyle/>
          <a:p>
            <a:r>
              <a:rPr lang="ru-RU" sz="2400" dirty="0">
                <a:solidFill>
                  <a:srgbClr val="0070C0"/>
                </a:solidFill>
              </a:rPr>
              <a:t>В этом задании в нашу функцию </a:t>
            </a:r>
            <a:r>
              <a:rPr lang="ru-RU" sz="2400" dirty="0" err="1">
                <a:solidFill>
                  <a:srgbClr val="0070C0"/>
                </a:solidFill>
              </a:rPr>
              <a:t>testRegExp</a:t>
            </a:r>
            <a:r>
              <a:rPr lang="ru-RU" sz="2400" dirty="0">
                <a:solidFill>
                  <a:srgbClr val="0070C0"/>
                </a:solidFill>
              </a:rPr>
              <a:t> первым параметром передается случайная строка(переменная s), а вторым - случайная подстрока(переменная </a:t>
            </a:r>
            <a:r>
              <a:rPr lang="ru-RU" sz="2400" dirty="0" err="1">
                <a:solidFill>
                  <a:srgbClr val="0070C0"/>
                </a:solidFill>
              </a:rPr>
              <a:t>sub_s</a:t>
            </a:r>
            <a:r>
              <a:rPr lang="ru-RU" sz="2400" dirty="0">
                <a:solidFill>
                  <a:srgbClr val="0070C0"/>
                </a:solidFill>
              </a:rPr>
              <a:t>), которую нужно использовать в качестве шаблона регулярного выражения. Вам нужно вернуть из функции строку, в которой будут перечислены через запятую все совпадения шаблона с первой строкой.</a:t>
            </a:r>
            <a:br>
              <a:rPr lang="ru-RU" sz="2400" dirty="0">
                <a:solidFill>
                  <a:srgbClr val="0070C0"/>
                </a:solidFill>
              </a:rPr>
            </a:br>
            <a:endParaRPr lang="ru-RU" sz="2400" dirty="0">
              <a:solidFill>
                <a:srgbClr val="0070C0"/>
              </a:solidFill>
            </a:endParaRPr>
          </a:p>
        </p:txBody>
      </p:sp>
      <p:sp>
        <p:nvSpPr>
          <p:cNvPr id="3" name="Объект 2"/>
          <p:cNvSpPr>
            <a:spLocks noGrp="1"/>
          </p:cNvSpPr>
          <p:nvPr>
            <p:ph idx="1"/>
          </p:nvPr>
        </p:nvSpPr>
        <p:spPr>
          <a:xfrm>
            <a:off x="838200" y="2354579"/>
            <a:ext cx="10515600" cy="3822383"/>
          </a:xfrm>
        </p:spPr>
        <p:txBody>
          <a:bodyPr/>
          <a:lstStyle/>
          <a:p>
            <a:pPr marL="0" indent="0">
              <a:buNone/>
            </a:pPr>
            <a:r>
              <a:rPr lang="en-US" dirty="0"/>
              <a:t>function </a:t>
            </a:r>
            <a:r>
              <a:rPr lang="en-US" dirty="0" err="1"/>
              <a:t>testRegExp</a:t>
            </a:r>
            <a:r>
              <a:rPr lang="en-US" dirty="0"/>
              <a:t>(s, </a:t>
            </a:r>
            <a:r>
              <a:rPr lang="en-US" dirty="0" err="1"/>
              <a:t>sub_s</a:t>
            </a:r>
            <a:r>
              <a:rPr lang="en-US" dirty="0"/>
              <a:t>) {</a:t>
            </a:r>
          </a:p>
          <a:p>
            <a:pPr marL="0" indent="0">
              <a:buNone/>
            </a:pPr>
            <a:r>
              <a:rPr lang="en-US" dirty="0" smtClean="0"/>
              <a:t>//</a:t>
            </a:r>
            <a:r>
              <a:rPr lang="ru-RU" dirty="0" smtClean="0"/>
              <a:t>Тут написать своё решение</a:t>
            </a:r>
            <a:endParaRPr lang="en-US" dirty="0"/>
          </a:p>
          <a:p>
            <a:pPr marL="0" indent="0">
              <a:buNone/>
            </a:pPr>
            <a:r>
              <a:rPr lang="en-US" dirty="0"/>
              <a:t>}</a:t>
            </a:r>
          </a:p>
          <a:p>
            <a:endParaRPr lang="ru-RU" dirty="0"/>
          </a:p>
        </p:txBody>
      </p:sp>
    </p:spTree>
    <p:extLst>
      <p:ext uri="{BB962C8B-B14F-4D97-AF65-F5344CB8AC3E}">
        <p14:creationId xmlns:p14="http://schemas.microsoft.com/office/powerpoint/2010/main" val="363693505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Решение</a:t>
            </a:r>
            <a:endParaRPr lang="ru-RU" dirty="0">
              <a:solidFill>
                <a:srgbClr val="0070C0"/>
              </a:solidFill>
            </a:endParaRPr>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02842509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81354"/>
            <a:ext cx="10515600" cy="5895609"/>
          </a:xfrm>
        </p:spPr>
        <p:txBody>
          <a:bodyPr>
            <a:normAutofit lnSpcReduction="10000"/>
          </a:bodyPr>
          <a:lstStyle/>
          <a:p>
            <a:r>
              <a:rPr lang="ru-RU" dirty="0"/>
              <a:t>В данной теме мы разберем основы такого понятия как </a:t>
            </a:r>
            <a:r>
              <a:rPr lang="ru-RU" b="1" dirty="0"/>
              <a:t>замыкания</a:t>
            </a:r>
            <a:r>
              <a:rPr lang="ru-RU" dirty="0"/>
              <a:t>.</a:t>
            </a:r>
            <a:br>
              <a:rPr lang="ru-RU" dirty="0"/>
            </a:br>
            <a:endParaRPr lang="ru-RU" dirty="0"/>
          </a:p>
          <a:p>
            <a:r>
              <a:rPr lang="ru-RU" dirty="0"/>
              <a:t>Если в двух словах - </a:t>
            </a:r>
            <a:r>
              <a:rPr lang="ru-RU" b="1" dirty="0"/>
              <a:t>замыкание</a:t>
            </a:r>
            <a:r>
              <a:rPr lang="ru-RU" dirty="0"/>
              <a:t> это такая функция, которая была объявлена внутри другой функции. </a:t>
            </a:r>
          </a:p>
          <a:p>
            <a:r>
              <a:rPr lang="ru-RU" dirty="0"/>
              <a:t>Есть еще одно условие - эта функция должна иметь доступ к переменным функции, внутри которой она была объявлена.</a:t>
            </a:r>
          </a:p>
          <a:p>
            <a:r>
              <a:rPr lang="ru-RU" dirty="0"/>
              <a:t/>
            </a:r>
            <a:br>
              <a:rPr lang="ru-RU" dirty="0"/>
            </a:br>
            <a:endParaRPr lang="ru-RU" dirty="0"/>
          </a:p>
          <a:p>
            <a:r>
              <a:rPr lang="ru-RU" dirty="0"/>
              <a:t>Таким образом такая функция (</a:t>
            </a:r>
            <a:r>
              <a:rPr lang="ru-RU" b="1" dirty="0"/>
              <a:t>замыкание</a:t>
            </a:r>
            <a:r>
              <a:rPr lang="ru-RU" dirty="0"/>
              <a:t>) </a:t>
            </a:r>
            <a:r>
              <a:rPr lang="ru-RU" b="1" dirty="0"/>
              <a:t>имеет доступ к данным внутри себя и внутри родительской функции</a:t>
            </a:r>
            <a:r>
              <a:rPr lang="ru-RU" dirty="0"/>
              <a:t>.</a:t>
            </a:r>
          </a:p>
          <a:p>
            <a:r>
              <a:rPr lang="ru-RU" dirty="0"/>
              <a:t>Также внутренняя функция может обращаться не только к переменным, но и к входным параметрам своей внешней функции.</a:t>
            </a:r>
          </a:p>
          <a:p>
            <a:pPr marL="0" indent="0">
              <a:buNone/>
            </a:pPr>
            <a:endParaRPr lang="ru-RU" dirty="0"/>
          </a:p>
        </p:txBody>
      </p:sp>
    </p:spTree>
    <p:extLst>
      <p:ext uri="{BB962C8B-B14F-4D97-AF65-F5344CB8AC3E}">
        <p14:creationId xmlns:p14="http://schemas.microsoft.com/office/powerpoint/2010/main" val="32263012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3.4 Замыкания</a:t>
            </a:r>
          </a:p>
        </p:txBody>
      </p:sp>
      <p:sp>
        <p:nvSpPr>
          <p:cNvPr id="3" name="Объект 2"/>
          <p:cNvSpPr>
            <a:spLocks noGrp="1"/>
          </p:cNvSpPr>
          <p:nvPr>
            <p:ph idx="1"/>
          </p:nvPr>
        </p:nvSpPr>
        <p:spPr>
          <a:xfrm>
            <a:off x="0" y="1825624"/>
            <a:ext cx="12192000" cy="5032375"/>
          </a:xfrm>
        </p:spPr>
        <p:txBody>
          <a:bodyPr>
            <a:normAutofit fontScale="77500" lnSpcReduction="20000"/>
          </a:bodyPr>
          <a:lstStyle/>
          <a:p>
            <a:r>
              <a:rPr lang="ru-RU" dirty="0"/>
              <a:t>Давайте рассмотрим практический пример.</a:t>
            </a:r>
          </a:p>
          <a:p>
            <a:pPr marL="0" indent="0">
              <a:buNone/>
            </a:pPr>
            <a:r>
              <a:rPr lang="en-US" dirty="0" smtClean="0"/>
              <a:t>function </a:t>
            </a:r>
            <a:r>
              <a:rPr lang="en-US" dirty="0" err="1"/>
              <a:t>greetPirate</a:t>
            </a:r>
            <a:r>
              <a:rPr lang="en-US" dirty="0"/>
              <a:t>(</a:t>
            </a:r>
            <a:r>
              <a:rPr lang="en-US" dirty="0" err="1"/>
              <a:t>pirateName</a:t>
            </a:r>
            <a:r>
              <a:rPr lang="en-US" dirty="0"/>
              <a:t>) {            // </a:t>
            </a:r>
            <a:r>
              <a:rPr lang="ru-RU" dirty="0"/>
              <a:t>Объявление родительской </a:t>
            </a:r>
            <a:r>
              <a:rPr lang="ru-RU" dirty="0" smtClean="0"/>
              <a:t>функции</a:t>
            </a:r>
            <a:br>
              <a:rPr lang="ru-RU" dirty="0" smtClean="0"/>
            </a:br>
            <a:r>
              <a:rPr lang="ru-RU" dirty="0" smtClean="0"/>
              <a:t>  </a:t>
            </a:r>
            <a:r>
              <a:rPr lang="en-US" dirty="0" err="1"/>
              <a:t>var</a:t>
            </a:r>
            <a:r>
              <a:rPr lang="en-US" dirty="0"/>
              <a:t> greeting = "Hello </a:t>
            </a:r>
            <a:r>
              <a:rPr lang="en-US" dirty="0" smtClean="0"/>
              <a:t>";</a:t>
            </a:r>
            <a:r>
              <a:rPr lang="ru-RU" dirty="0" smtClean="0"/>
              <a:t/>
            </a:r>
            <a:br>
              <a:rPr lang="ru-RU" dirty="0" smtClean="0"/>
            </a:br>
            <a:r>
              <a:rPr lang="en-US" dirty="0" smtClean="0"/>
              <a:t>  </a:t>
            </a:r>
            <a:r>
              <a:rPr lang="en-US" dirty="0"/>
              <a:t>function </a:t>
            </a:r>
            <a:r>
              <a:rPr lang="en-US" dirty="0" err="1"/>
              <a:t>checkCaptain</a:t>
            </a:r>
            <a:r>
              <a:rPr lang="en-US" dirty="0"/>
              <a:t>() {                   // </a:t>
            </a:r>
            <a:r>
              <a:rPr lang="ru-RU" dirty="0"/>
              <a:t>Объявление </a:t>
            </a:r>
            <a:r>
              <a:rPr lang="ru-RU" dirty="0" smtClean="0"/>
              <a:t>замыкания</a:t>
            </a:r>
            <a:br>
              <a:rPr lang="ru-RU" dirty="0" smtClean="0"/>
            </a:br>
            <a:r>
              <a:rPr lang="ru-RU" dirty="0" smtClean="0"/>
              <a:t>    </a:t>
            </a:r>
            <a:r>
              <a:rPr lang="en-US" dirty="0"/>
              <a:t>if (</a:t>
            </a:r>
            <a:r>
              <a:rPr lang="en-US" dirty="0" err="1"/>
              <a:t>pirateName</a:t>
            </a:r>
            <a:r>
              <a:rPr lang="en-US" dirty="0"/>
              <a:t> != "Jack Sparrow") </a:t>
            </a:r>
            <a:r>
              <a:rPr lang="ru-RU" dirty="0" smtClean="0"/>
              <a:t/>
            </a:r>
            <a:br>
              <a:rPr lang="ru-RU" dirty="0" smtClean="0"/>
            </a:br>
            <a:r>
              <a:rPr lang="en-US" dirty="0" smtClean="0"/>
              <a:t>      </a:t>
            </a:r>
            <a:r>
              <a:rPr lang="en-US" dirty="0"/>
              <a:t>return greeting + </a:t>
            </a:r>
            <a:r>
              <a:rPr lang="en-US" dirty="0" err="1"/>
              <a:t>pirateName</a:t>
            </a:r>
            <a:r>
              <a:rPr lang="en-US" dirty="0" smtClean="0"/>
              <a:t>;</a:t>
            </a:r>
            <a:r>
              <a:rPr lang="ru-RU" dirty="0" smtClean="0"/>
              <a:t/>
            </a:r>
            <a:br>
              <a:rPr lang="ru-RU" dirty="0" smtClean="0"/>
            </a:br>
            <a:r>
              <a:rPr lang="en-US" dirty="0" smtClean="0"/>
              <a:t>    </a:t>
            </a:r>
            <a:r>
              <a:rPr lang="en-US" dirty="0"/>
              <a:t>else </a:t>
            </a:r>
            <a:r>
              <a:rPr lang="ru-RU" dirty="0" smtClean="0"/>
              <a:t/>
            </a:r>
            <a:br>
              <a:rPr lang="ru-RU" dirty="0" smtClean="0"/>
            </a:br>
            <a:r>
              <a:rPr lang="en-US" dirty="0" smtClean="0"/>
              <a:t>      </a:t>
            </a:r>
            <a:r>
              <a:rPr lang="en-US" dirty="0"/>
              <a:t>return greeting + "CAPTAIN " + </a:t>
            </a:r>
            <a:r>
              <a:rPr lang="en-US" dirty="0" err="1"/>
              <a:t>pirateName</a:t>
            </a:r>
            <a:r>
              <a:rPr lang="en-US" dirty="0"/>
              <a:t> + </a:t>
            </a:r>
            <a:r>
              <a:rPr lang="en-US" dirty="0" smtClean="0"/>
              <a:t>"!";</a:t>
            </a:r>
            <a:r>
              <a:rPr lang="ru-RU" dirty="0" smtClean="0"/>
              <a:t/>
            </a:r>
            <a:br>
              <a:rPr lang="ru-RU" dirty="0" smtClean="0"/>
            </a:br>
            <a:r>
              <a:rPr lang="en-US" dirty="0" smtClean="0"/>
              <a:t>  }</a:t>
            </a:r>
            <a:r>
              <a:rPr lang="ru-RU" dirty="0" smtClean="0"/>
              <a:t/>
            </a:r>
            <a:br>
              <a:rPr lang="ru-RU" dirty="0" smtClean="0"/>
            </a:br>
            <a:r>
              <a:rPr lang="en-US" dirty="0" smtClean="0"/>
              <a:t>  </a:t>
            </a:r>
            <a:r>
              <a:rPr lang="en-US" dirty="0"/>
              <a:t>return </a:t>
            </a:r>
            <a:r>
              <a:rPr lang="en-US" dirty="0" err="1"/>
              <a:t>checkCaptain</a:t>
            </a:r>
            <a:r>
              <a:rPr lang="en-US" dirty="0" smtClean="0"/>
              <a:t>();</a:t>
            </a:r>
            <a:r>
              <a:rPr lang="ru-RU" dirty="0" smtClean="0"/>
              <a:t/>
            </a:r>
            <a:br>
              <a:rPr lang="ru-RU" dirty="0" smtClean="0"/>
            </a:br>
            <a:r>
              <a:rPr lang="en-US" dirty="0" smtClean="0"/>
              <a:t>}</a:t>
            </a:r>
            <a:r>
              <a:rPr lang="ru-RU" dirty="0" smtClean="0"/>
              <a:t/>
            </a:r>
            <a:br>
              <a:rPr lang="ru-RU" dirty="0" smtClean="0"/>
            </a:br>
            <a:r>
              <a:rPr lang="ru-RU" dirty="0" smtClean="0"/>
              <a:t>В </a:t>
            </a:r>
            <a:r>
              <a:rPr lang="ru-RU" dirty="0"/>
              <a:t>этом примере мы написали функцию, которая выдает приветствие пирату - добавляет "</a:t>
            </a:r>
            <a:r>
              <a:rPr lang="en-US" dirty="0"/>
              <a:t>Hello " </a:t>
            </a:r>
            <a:r>
              <a:rPr lang="ru-RU" dirty="0"/>
              <a:t>к имени, которое подается на вход. Внутри этой функции мы создали замыкание (</a:t>
            </a:r>
            <a:r>
              <a:rPr lang="en-US" dirty="0" err="1"/>
              <a:t>checkCaptain</a:t>
            </a:r>
            <a:r>
              <a:rPr lang="en-US" dirty="0"/>
              <a:t>), </a:t>
            </a:r>
            <a:r>
              <a:rPr lang="ru-RU" dirty="0"/>
              <a:t>которое проверяет входной параметр родительской функции - если имя пирата - "</a:t>
            </a:r>
            <a:r>
              <a:rPr lang="en-US" dirty="0"/>
              <a:t>Jack Sparrow", </a:t>
            </a:r>
            <a:r>
              <a:rPr lang="ru-RU" dirty="0"/>
              <a:t>то замыкание добавляет к имени слово "</a:t>
            </a:r>
            <a:r>
              <a:rPr lang="en-US" dirty="0"/>
              <a:t>CAPTAIN" </a:t>
            </a:r>
            <a:r>
              <a:rPr lang="ru-RU" dirty="0"/>
              <a:t>и для капитана Джека Воробья выводит персональное приветствие "</a:t>
            </a:r>
            <a:r>
              <a:rPr lang="en-US" dirty="0"/>
              <a:t>Hello CAPTAIN Jack Sparrow</a:t>
            </a:r>
            <a:r>
              <a:rPr lang="en-US" dirty="0" smtClean="0"/>
              <a:t>!".</a:t>
            </a:r>
            <a:r>
              <a:rPr lang="ru-RU" dirty="0" smtClean="0"/>
              <a:t/>
            </a:r>
            <a:br>
              <a:rPr lang="ru-RU" dirty="0" smtClean="0"/>
            </a:br>
            <a:r>
              <a:rPr lang="ru-RU" dirty="0" smtClean="0"/>
              <a:t>В </a:t>
            </a:r>
            <a:r>
              <a:rPr lang="ru-RU" dirty="0"/>
              <a:t>результате при вызове мы получим следующий </a:t>
            </a:r>
            <a:r>
              <a:rPr lang="ru-RU" dirty="0" smtClean="0"/>
              <a:t>результат:</a:t>
            </a:r>
            <a:br>
              <a:rPr lang="ru-RU" dirty="0" smtClean="0"/>
            </a:br>
            <a:r>
              <a:rPr lang="en-US" dirty="0" smtClean="0"/>
              <a:t>console.log(</a:t>
            </a:r>
            <a:r>
              <a:rPr lang="en-US" dirty="0" err="1" smtClean="0"/>
              <a:t>greetPirate</a:t>
            </a:r>
            <a:r>
              <a:rPr lang="en-US" dirty="0"/>
              <a:t>("Mad Dog"));             // </a:t>
            </a:r>
            <a:r>
              <a:rPr lang="ru-RU" dirty="0"/>
              <a:t>Выведет в консоль "</a:t>
            </a:r>
            <a:r>
              <a:rPr lang="en-US" dirty="0"/>
              <a:t>Hello Mad </a:t>
            </a:r>
            <a:r>
              <a:rPr lang="en-US" dirty="0" smtClean="0"/>
              <a:t>Dog«</a:t>
            </a:r>
            <a:r>
              <a:rPr lang="ru-RU" dirty="0" smtClean="0"/>
              <a:t/>
            </a:r>
            <a:br>
              <a:rPr lang="ru-RU" dirty="0" smtClean="0"/>
            </a:br>
            <a:r>
              <a:rPr lang="en-US" dirty="0" smtClean="0"/>
              <a:t>console.log(</a:t>
            </a:r>
            <a:r>
              <a:rPr lang="en-US" dirty="0" err="1" smtClean="0"/>
              <a:t>greetPirate</a:t>
            </a:r>
            <a:r>
              <a:rPr lang="en-US" dirty="0"/>
              <a:t>("Jack Sparrow"));        // </a:t>
            </a:r>
            <a:r>
              <a:rPr lang="ru-RU" dirty="0"/>
              <a:t>Выведет в консоль "</a:t>
            </a:r>
            <a:r>
              <a:rPr lang="en-US" dirty="0"/>
              <a:t>Hello CAPTAIN Jack Sparrow!"</a:t>
            </a:r>
          </a:p>
        </p:txBody>
      </p:sp>
    </p:spTree>
    <p:extLst>
      <p:ext uri="{BB962C8B-B14F-4D97-AF65-F5344CB8AC3E}">
        <p14:creationId xmlns:p14="http://schemas.microsoft.com/office/powerpoint/2010/main" val="5598617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4800"/>
            <a:ext cx="10515600" cy="5872163"/>
          </a:xfrm>
        </p:spPr>
        <p:txBody>
          <a:bodyPr>
            <a:normAutofit fontScale="62500" lnSpcReduction="20000"/>
          </a:bodyPr>
          <a:lstStyle/>
          <a:p>
            <a:r>
              <a:rPr lang="ru-RU" dirty="0"/>
              <a:t>У замыканий есть два важных свойства.</a:t>
            </a:r>
          </a:p>
          <a:p>
            <a:r>
              <a:rPr lang="ru-RU" dirty="0"/>
              <a:t>1. Замыкание может обращаться к переменным своей внешней функции даже после ее окончания выполнения.</a:t>
            </a:r>
          </a:p>
          <a:p>
            <a:r>
              <a:rPr lang="ru-RU" dirty="0"/>
              <a:t>На практике это означает что даже после того как выполнение внешней функции завершено, внутренняя все еще может быть вызвана и имеет доступ к переменным внешней функции.</a:t>
            </a:r>
          </a:p>
          <a:p>
            <a:r>
              <a:rPr lang="ru-RU" dirty="0"/>
              <a:t>Давайте рассмотрим пример: </a:t>
            </a:r>
          </a:p>
          <a:p>
            <a:endParaRPr lang="ru-RU" dirty="0"/>
          </a:p>
          <a:p>
            <a:r>
              <a:rPr lang="ru-RU" dirty="0" err="1"/>
              <a:t>function</a:t>
            </a:r>
            <a:r>
              <a:rPr lang="ru-RU" dirty="0"/>
              <a:t> </a:t>
            </a:r>
            <a:r>
              <a:rPr lang="ru-RU" dirty="0" err="1"/>
              <a:t>pirate</a:t>
            </a:r>
            <a:r>
              <a:rPr lang="ru-RU" dirty="0"/>
              <a:t>() {</a:t>
            </a:r>
          </a:p>
          <a:p>
            <a:r>
              <a:rPr lang="ru-RU" dirty="0"/>
              <a:t>    </a:t>
            </a:r>
            <a:r>
              <a:rPr lang="ru-RU" dirty="0" err="1"/>
              <a:t>var</a:t>
            </a:r>
            <a:r>
              <a:rPr lang="ru-RU" dirty="0"/>
              <a:t> </a:t>
            </a:r>
            <a:r>
              <a:rPr lang="ru-RU" dirty="0" err="1"/>
              <a:t>pirateName</a:t>
            </a:r>
            <a:r>
              <a:rPr lang="ru-RU" dirty="0"/>
              <a:t> = "</a:t>
            </a:r>
            <a:r>
              <a:rPr lang="ru-RU" dirty="0" err="1"/>
              <a:t>noname</a:t>
            </a:r>
            <a:r>
              <a:rPr lang="ru-RU" dirty="0"/>
              <a:t>";</a:t>
            </a:r>
          </a:p>
          <a:p>
            <a:r>
              <a:rPr lang="ru-RU" dirty="0"/>
              <a:t>    </a:t>
            </a:r>
            <a:r>
              <a:rPr lang="ru-RU" dirty="0" err="1"/>
              <a:t>return</a:t>
            </a:r>
            <a:r>
              <a:rPr lang="ru-RU" dirty="0"/>
              <a:t> {</a:t>
            </a:r>
          </a:p>
          <a:p>
            <a:r>
              <a:rPr lang="ru-RU" dirty="0"/>
              <a:t>        </a:t>
            </a:r>
            <a:r>
              <a:rPr lang="ru-RU" dirty="0" err="1"/>
              <a:t>getName</a:t>
            </a:r>
            <a:r>
              <a:rPr lang="ru-RU" dirty="0"/>
              <a:t>: </a:t>
            </a:r>
            <a:r>
              <a:rPr lang="ru-RU" dirty="0" err="1"/>
              <a:t>function</a:t>
            </a:r>
            <a:r>
              <a:rPr lang="ru-RU" dirty="0"/>
              <a:t>() {</a:t>
            </a:r>
          </a:p>
          <a:p>
            <a:r>
              <a:rPr lang="ru-RU" dirty="0"/>
              <a:t>            </a:t>
            </a:r>
            <a:r>
              <a:rPr lang="ru-RU" dirty="0" err="1"/>
              <a:t>return</a:t>
            </a:r>
            <a:r>
              <a:rPr lang="ru-RU" dirty="0"/>
              <a:t> </a:t>
            </a:r>
            <a:r>
              <a:rPr lang="ru-RU" dirty="0" err="1"/>
              <a:t>pirateName</a:t>
            </a:r>
            <a:r>
              <a:rPr lang="ru-RU" dirty="0"/>
              <a:t>;</a:t>
            </a:r>
          </a:p>
          <a:p>
            <a:r>
              <a:rPr lang="ru-RU" dirty="0"/>
              <a:t>        },</a:t>
            </a:r>
          </a:p>
          <a:p>
            <a:r>
              <a:rPr lang="ru-RU" dirty="0"/>
              <a:t>        </a:t>
            </a:r>
            <a:r>
              <a:rPr lang="ru-RU" dirty="0" err="1"/>
              <a:t>setName</a:t>
            </a:r>
            <a:r>
              <a:rPr lang="ru-RU" dirty="0"/>
              <a:t>: </a:t>
            </a:r>
            <a:r>
              <a:rPr lang="ru-RU" dirty="0" err="1"/>
              <a:t>function</a:t>
            </a:r>
            <a:r>
              <a:rPr lang="ru-RU" dirty="0"/>
              <a:t>(</a:t>
            </a:r>
            <a:r>
              <a:rPr lang="ru-RU" dirty="0" err="1"/>
              <a:t>newName</a:t>
            </a:r>
            <a:r>
              <a:rPr lang="ru-RU" dirty="0"/>
              <a:t>) {</a:t>
            </a:r>
          </a:p>
          <a:p>
            <a:r>
              <a:rPr lang="ru-RU" dirty="0"/>
              <a:t>            </a:t>
            </a:r>
            <a:r>
              <a:rPr lang="ru-RU" dirty="0" err="1"/>
              <a:t>pirateName</a:t>
            </a:r>
            <a:r>
              <a:rPr lang="ru-RU" dirty="0"/>
              <a:t> = </a:t>
            </a:r>
            <a:r>
              <a:rPr lang="ru-RU" dirty="0" err="1"/>
              <a:t>newName</a:t>
            </a:r>
            <a:r>
              <a:rPr lang="ru-RU" dirty="0"/>
              <a:t>;</a:t>
            </a:r>
          </a:p>
          <a:p>
            <a:r>
              <a:rPr lang="ru-RU" dirty="0"/>
              <a:t>        }</a:t>
            </a:r>
          </a:p>
          <a:p>
            <a:r>
              <a:rPr lang="ru-RU" dirty="0"/>
              <a:t>    }</a:t>
            </a:r>
          </a:p>
          <a:p>
            <a:r>
              <a:rPr lang="ru-RU" dirty="0"/>
              <a:t>}</a:t>
            </a:r>
          </a:p>
        </p:txBody>
      </p:sp>
    </p:spTree>
    <p:extLst>
      <p:ext uri="{BB962C8B-B14F-4D97-AF65-F5344CB8AC3E}">
        <p14:creationId xmlns:p14="http://schemas.microsoft.com/office/powerpoint/2010/main" val="210690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1.1 В двух словах о </a:t>
            </a:r>
            <a:r>
              <a:rPr lang="ru-RU" dirty="0" err="1">
                <a:solidFill>
                  <a:srgbClr val="0070C0"/>
                </a:solidFill>
              </a:rPr>
              <a:t>JavaScript</a:t>
            </a:r>
            <a:r>
              <a:rPr lang="ru-RU" dirty="0">
                <a:solidFill>
                  <a:srgbClr val="0070C0"/>
                </a:solidFill>
              </a:rPr>
              <a:t>.</a:t>
            </a:r>
          </a:p>
        </p:txBody>
      </p:sp>
      <p:sp>
        <p:nvSpPr>
          <p:cNvPr id="3" name="Объект 2"/>
          <p:cNvSpPr>
            <a:spLocks noGrp="1"/>
          </p:cNvSpPr>
          <p:nvPr>
            <p:ph idx="1"/>
          </p:nvPr>
        </p:nvSpPr>
        <p:spPr>
          <a:xfrm>
            <a:off x="838200" y="1435100"/>
            <a:ext cx="10515600" cy="5422899"/>
          </a:xfrm>
        </p:spPr>
        <p:txBody>
          <a:bodyPr>
            <a:normAutofit fontScale="62500" lnSpcReduction="20000"/>
          </a:bodyPr>
          <a:lstStyle/>
          <a:p>
            <a:pPr marL="0" indent="0">
              <a:buNone/>
            </a:pPr>
            <a:r>
              <a:rPr lang="ru-RU" b="1" dirty="0" err="1"/>
              <a:t>JavaScript</a:t>
            </a:r>
            <a:r>
              <a:rPr lang="ru-RU" dirty="0"/>
              <a:t> (принято произносить "</a:t>
            </a:r>
            <a:r>
              <a:rPr lang="ru-RU" dirty="0" err="1"/>
              <a:t>Джаваскрипт</a:t>
            </a:r>
            <a:r>
              <a:rPr lang="ru-RU" dirty="0"/>
              <a:t>") - это язык программирования, выполняющийся на стороне пользователя с помощью браузера. Он позволяет управлять элементами веб-страницы - заставлять их менять свои свойства и расположение, двигаться, реагировать на события, такие как перемещение мыши или нажатия клавиатуры, а также создавать множество других интересных эффектов</a:t>
            </a:r>
            <a:r>
              <a:rPr lang="ru-RU" dirty="0" smtClean="0"/>
              <a:t>.</a:t>
            </a:r>
            <a:br>
              <a:rPr lang="ru-RU" dirty="0" smtClean="0"/>
            </a:br>
            <a:r>
              <a:rPr lang="ru-RU" dirty="0"/>
              <a:t/>
            </a:r>
            <a:br>
              <a:rPr lang="ru-RU" dirty="0"/>
            </a:br>
            <a:r>
              <a:rPr lang="ru-RU" b="1" dirty="0" err="1" smtClean="0"/>
              <a:t>JavaScript</a:t>
            </a:r>
            <a:r>
              <a:rPr lang="ru-RU" dirty="0"/>
              <a:t> часто сокращают до аббревиатуры </a:t>
            </a:r>
            <a:r>
              <a:rPr lang="ru-RU" b="1" dirty="0"/>
              <a:t>JS</a:t>
            </a:r>
            <a:r>
              <a:rPr lang="ru-RU" dirty="0"/>
              <a:t>, что часто используется в названиях различных </a:t>
            </a:r>
            <a:r>
              <a:rPr lang="ru-RU" dirty="0" err="1"/>
              <a:t>фреймворков</a:t>
            </a:r>
            <a:r>
              <a:rPr lang="ru-RU" dirty="0"/>
              <a:t> (Node.js, Ember.js) а также в расширении файлов с </a:t>
            </a:r>
            <a:r>
              <a:rPr lang="ru-RU" dirty="0" err="1"/>
              <a:t>JavaScript</a:t>
            </a:r>
            <a:r>
              <a:rPr lang="ru-RU" dirty="0"/>
              <a:t>-кодом.</a:t>
            </a:r>
            <a:br>
              <a:rPr lang="ru-RU" dirty="0"/>
            </a:br>
            <a:r>
              <a:rPr lang="ru-RU" dirty="0" smtClean="0"/>
              <a:t/>
            </a:r>
            <a:br>
              <a:rPr lang="ru-RU" dirty="0" smtClean="0"/>
            </a:br>
            <a:r>
              <a:rPr lang="ru-RU" b="1" dirty="0" err="1" smtClean="0"/>
              <a:t>JavaScript</a:t>
            </a:r>
            <a:r>
              <a:rPr lang="ru-RU" dirty="0"/>
              <a:t> как название является зарегистрированной торговой маркой и принадлежит компании </a:t>
            </a:r>
            <a:r>
              <a:rPr lang="ru-RU" dirty="0" smtClean="0"/>
              <a:t>ORACLE.</a:t>
            </a:r>
            <a:br>
              <a:rPr lang="ru-RU" dirty="0" smtClean="0"/>
            </a:br>
            <a:r>
              <a:rPr lang="ru-RU" dirty="0" smtClean="0"/>
              <a:t/>
            </a:r>
            <a:br>
              <a:rPr lang="ru-RU" dirty="0" smtClean="0"/>
            </a:br>
            <a:r>
              <a:rPr lang="ru-RU" b="1" dirty="0" err="1" smtClean="0"/>
              <a:t>JavaScript</a:t>
            </a:r>
            <a:r>
              <a:rPr lang="ru-RU" dirty="0"/>
              <a:t> родился 4 декабря 1995 года, по крайней мере именно в этот день язык получил свое имя. Ранее он назывался </a:t>
            </a:r>
            <a:r>
              <a:rPr lang="ru-RU" dirty="0" err="1"/>
              <a:t>LiveScript</a:t>
            </a:r>
            <a:r>
              <a:rPr lang="ru-RU" dirty="0"/>
              <a:t> и разрабатывался совместно корпорациями </a:t>
            </a:r>
            <a:r>
              <a:rPr lang="ru-RU" dirty="0" err="1"/>
              <a:t>Netscape</a:t>
            </a:r>
            <a:r>
              <a:rPr lang="ru-RU" dirty="0"/>
              <a:t> </a:t>
            </a:r>
            <a:r>
              <a:rPr lang="ru-RU" dirty="0" err="1"/>
              <a:t>Communications</a:t>
            </a:r>
            <a:r>
              <a:rPr lang="ru-RU" dirty="0"/>
              <a:t> и </a:t>
            </a:r>
            <a:r>
              <a:rPr lang="ru-RU" dirty="0" err="1"/>
              <a:t>Sun</a:t>
            </a:r>
            <a:r>
              <a:rPr lang="ru-RU" dirty="0"/>
              <a:t> </a:t>
            </a:r>
            <a:r>
              <a:rPr lang="ru-RU" dirty="0" err="1"/>
              <a:t>Microsystems</a:t>
            </a:r>
            <a:r>
              <a:rPr lang="ru-RU" dirty="0"/>
              <a:t> как язык для управления элементами и обеспечения взаимодействия составляющих частей веб-ресурсов - изображениями, плагинами, </a:t>
            </a:r>
            <a:r>
              <a:rPr lang="ru-RU" dirty="0" err="1"/>
              <a:t>Java</a:t>
            </a:r>
            <a:r>
              <a:rPr lang="ru-RU" dirty="0"/>
              <a:t>-апплетами и другими элементами используемыми при создании </a:t>
            </a:r>
            <a:r>
              <a:rPr lang="ru-RU" dirty="0" smtClean="0"/>
              <a:t>веб-страниц.</a:t>
            </a:r>
            <a:br>
              <a:rPr lang="ru-RU" dirty="0" smtClean="0"/>
            </a:br>
            <a:r>
              <a:rPr lang="ru-RU" dirty="0" smtClean="0"/>
              <a:t/>
            </a:r>
            <a:br>
              <a:rPr lang="ru-RU" dirty="0" smtClean="0"/>
            </a:br>
            <a:r>
              <a:rPr lang="ru-RU" b="1" dirty="0" err="1" smtClean="0"/>
              <a:t>JavaScript</a:t>
            </a:r>
            <a:r>
              <a:rPr lang="ru-RU" dirty="0"/>
              <a:t> имеет синтаксис схожий с языком Си, однако имеет ряд существенных отличий</a:t>
            </a:r>
            <a:r>
              <a:rPr lang="ru-RU" dirty="0" smtClean="0"/>
              <a:t>:</a:t>
            </a:r>
            <a:br>
              <a:rPr lang="ru-RU" dirty="0" smtClean="0"/>
            </a:br>
            <a:r>
              <a:rPr lang="ru-RU" dirty="0" smtClean="0"/>
              <a:t>- Возможность работы с объектами, в том числе определение типа и структуры объекта во время выполнения программы.</a:t>
            </a:r>
            <a:br>
              <a:rPr lang="ru-RU" dirty="0" smtClean="0"/>
            </a:br>
            <a:r>
              <a:rPr lang="ru-RU" dirty="0" smtClean="0"/>
              <a:t>- </a:t>
            </a:r>
            <a:r>
              <a:rPr lang="ru-RU" dirty="0"/>
              <a:t>Возможность передавать и возвращать функции как параметры, а также присваивать их </a:t>
            </a:r>
            <a:r>
              <a:rPr lang="ru-RU" dirty="0" smtClean="0"/>
              <a:t>переменной.</a:t>
            </a:r>
            <a:r>
              <a:rPr lang="ru-RU" dirty="0"/>
              <a:t/>
            </a:r>
            <a:br>
              <a:rPr lang="ru-RU" dirty="0"/>
            </a:br>
            <a:r>
              <a:rPr lang="ru-RU" dirty="0" smtClean="0"/>
              <a:t>- </a:t>
            </a:r>
            <a:r>
              <a:rPr lang="ru-RU" dirty="0"/>
              <a:t>Наличие механизма автоматического приведения типов.</a:t>
            </a:r>
            <a:br>
              <a:rPr lang="ru-RU" dirty="0"/>
            </a:br>
            <a:r>
              <a:rPr lang="ru-RU" dirty="0" smtClean="0"/>
              <a:t>- </a:t>
            </a:r>
            <a:r>
              <a:rPr lang="ru-RU" dirty="0"/>
              <a:t>Автоматическая сборка мусора</a:t>
            </a:r>
            <a:r>
              <a:rPr lang="ru-RU" dirty="0" smtClean="0"/>
              <a:t>.</a:t>
            </a:r>
            <a:br>
              <a:rPr lang="ru-RU" dirty="0" smtClean="0"/>
            </a:br>
            <a:r>
              <a:rPr lang="ru-RU" dirty="0" smtClean="0"/>
              <a:t>- </a:t>
            </a:r>
            <a:r>
              <a:rPr lang="ru-RU" dirty="0"/>
              <a:t>Использование анонимных </a:t>
            </a:r>
            <a:r>
              <a:rPr lang="ru-RU" dirty="0" smtClean="0"/>
              <a:t>функций.</a:t>
            </a:r>
            <a:r>
              <a:rPr lang="ru-RU" dirty="0"/>
              <a:t/>
            </a:r>
            <a:br>
              <a:rPr lang="ru-RU" dirty="0"/>
            </a:br>
            <a:r>
              <a:rPr lang="ru-RU" dirty="0" smtClean="0"/>
              <a:t/>
            </a:r>
            <a:br>
              <a:rPr lang="ru-RU" dirty="0" smtClean="0"/>
            </a:br>
            <a:r>
              <a:rPr lang="ru-RU" dirty="0" smtClean="0"/>
              <a:t>Эти </a:t>
            </a:r>
            <a:r>
              <a:rPr lang="ru-RU" dirty="0"/>
              <a:t>возможности обязательно будут рассмотрены в следующих уроках.</a:t>
            </a:r>
          </a:p>
          <a:p>
            <a:endParaRPr lang="ru-RU" dirty="0"/>
          </a:p>
        </p:txBody>
      </p:sp>
    </p:spTree>
    <p:extLst>
      <p:ext uri="{BB962C8B-B14F-4D97-AF65-F5344CB8AC3E}">
        <p14:creationId xmlns:p14="http://schemas.microsoft.com/office/powerpoint/2010/main" val="3174824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тесте вам нужно выбрать все правильные варианты объявления и инициализации переменных.</a:t>
            </a:r>
          </a:p>
        </p:txBody>
      </p:sp>
      <p:sp>
        <p:nvSpPr>
          <p:cNvPr id="3" name="Объект 2"/>
          <p:cNvSpPr>
            <a:spLocks noGrp="1"/>
          </p:cNvSpPr>
          <p:nvPr>
            <p:ph idx="1"/>
          </p:nvPr>
        </p:nvSpPr>
        <p:spPr/>
        <p:txBody>
          <a:bodyPr/>
          <a:lstStyle/>
          <a:p>
            <a:r>
              <a:rPr lang="en-US" dirty="0" err="1"/>
              <a:t>var</a:t>
            </a:r>
            <a:r>
              <a:rPr lang="en-US" dirty="0"/>
              <a:t> = x; </a:t>
            </a:r>
            <a:endParaRPr lang="ru-RU" dirty="0" smtClean="0"/>
          </a:p>
          <a:p>
            <a:r>
              <a:rPr lang="en-US" dirty="0" err="1"/>
              <a:t>var</a:t>
            </a:r>
            <a:r>
              <a:rPr lang="en-US" dirty="0"/>
              <a:t> x = 12; </a:t>
            </a:r>
            <a:endParaRPr lang="ru-RU" dirty="0" smtClean="0"/>
          </a:p>
          <a:p>
            <a:r>
              <a:rPr lang="en-US" dirty="0" err="1"/>
              <a:t>var</a:t>
            </a:r>
            <a:r>
              <a:rPr lang="en-US" dirty="0"/>
              <a:t> x 11; </a:t>
            </a:r>
            <a:endParaRPr lang="ru-RU" dirty="0"/>
          </a:p>
          <a:p>
            <a:r>
              <a:rPr lang="en-US" dirty="0" smtClean="0"/>
              <a:t>x </a:t>
            </a:r>
            <a:r>
              <a:rPr lang="en-US" dirty="0"/>
              <a:t>= 22</a:t>
            </a:r>
            <a:r>
              <a:rPr lang="en-US" dirty="0" smtClean="0"/>
              <a:t>;</a:t>
            </a:r>
            <a:endParaRPr lang="ru-RU" dirty="0" smtClean="0"/>
          </a:p>
          <a:p>
            <a:r>
              <a:rPr lang="en-US" dirty="0" err="1"/>
              <a:t>Var</a:t>
            </a:r>
            <a:r>
              <a:rPr lang="en-US" dirty="0"/>
              <a:t> x = 1%; </a:t>
            </a:r>
            <a:endParaRPr lang="ru-RU" dirty="0" smtClean="0"/>
          </a:p>
          <a:p>
            <a:r>
              <a:rPr lang="ru-RU" dirty="0"/>
              <a:t>№ = 121; </a:t>
            </a:r>
            <a:endParaRPr lang="ru-RU" dirty="0" smtClean="0"/>
          </a:p>
          <a:p>
            <a:endParaRPr lang="ru-RU" dirty="0" smtClean="0"/>
          </a:p>
          <a:p>
            <a:endParaRPr lang="ru-RU" dirty="0"/>
          </a:p>
        </p:txBody>
      </p:sp>
    </p:spTree>
    <p:extLst>
      <p:ext uri="{BB962C8B-B14F-4D97-AF65-F5344CB8AC3E}">
        <p14:creationId xmlns:p14="http://schemas.microsoft.com/office/powerpoint/2010/main" val="258584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chemeClr val="accent2"/>
                                        </p:clrVal>
                                      </p:to>
                                    </p:set>
                                    <p:set>
                                      <p:cBhvr>
                                        <p:cTn id="7" dur="500" fill="hold"/>
                                        <p:tgtEl>
                                          <p:spTgt spid="3">
                                            <p:txEl>
                                              <p:pRg st="1" end="1"/>
                                            </p:txEl>
                                          </p:spTgt>
                                        </p:tgtEl>
                                        <p:attrNameLst>
                                          <p:attrName>fillcolor</p:attrName>
                                        </p:attrNameLst>
                                      </p:cBhvr>
                                      <p:to>
                                        <p:clrVal>
                                          <a:schemeClr val="accent2"/>
                                        </p:clrVal>
                                      </p:to>
                                    </p:set>
                                    <p:set>
                                      <p:cBhvr>
                                        <p:cTn id="8" dur="500" fill="hold"/>
                                        <p:tgtEl>
                                          <p:spTgt spid="3">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8714" y="174171"/>
            <a:ext cx="10515600" cy="6509657"/>
          </a:xfrm>
        </p:spPr>
        <p:txBody>
          <a:bodyPr>
            <a:normAutofit fontScale="92500"/>
          </a:bodyPr>
          <a:lstStyle/>
          <a:p>
            <a:r>
              <a:rPr lang="ru-RU" dirty="0"/>
              <a:t>Мы описали функцию с двумя замыканиями: одно возвращает значение переменной из вызывающей функции, второе - изменяет его. Посмотрим, что получится при практическом использовании:</a:t>
            </a:r>
          </a:p>
          <a:p>
            <a:endParaRPr lang="ru-RU" dirty="0"/>
          </a:p>
          <a:p>
            <a:endParaRPr lang="ru-RU" dirty="0"/>
          </a:p>
          <a:p>
            <a:r>
              <a:rPr lang="ru-RU" dirty="0" err="1"/>
              <a:t>var</a:t>
            </a:r>
            <a:r>
              <a:rPr lang="ru-RU" dirty="0"/>
              <a:t> </a:t>
            </a:r>
            <a:r>
              <a:rPr lang="ru-RU" dirty="0" err="1"/>
              <a:t>newPirate</a:t>
            </a:r>
            <a:r>
              <a:rPr lang="ru-RU" dirty="0"/>
              <a:t> = </a:t>
            </a:r>
            <a:r>
              <a:rPr lang="ru-RU" dirty="0" err="1"/>
              <a:t>pirate</a:t>
            </a:r>
            <a:r>
              <a:rPr lang="ru-RU" dirty="0"/>
              <a:t>();</a:t>
            </a:r>
          </a:p>
          <a:p>
            <a:r>
              <a:rPr lang="ru-RU" dirty="0"/>
              <a:t>console.log(</a:t>
            </a:r>
            <a:r>
              <a:rPr lang="ru-RU" dirty="0" err="1"/>
              <a:t>newPirate.getName</a:t>
            </a:r>
            <a:r>
              <a:rPr lang="ru-RU" dirty="0"/>
              <a:t>());    // Выводим текущее содержимое переменной - там изначальный "</a:t>
            </a:r>
            <a:r>
              <a:rPr lang="ru-RU" dirty="0" err="1"/>
              <a:t>noname</a:t>
            </a:r>
            <a:r>
              <a:rPr lang="ru-RU" dirty="0"/>
              <a:t>"</a:t>
            </a:r>
          </a:p>
          <a:p>
            <a:r>
              <a:rPr lang="ru-RU" dirty="0" err="1"/>
              <a:t>newPirate.setName</a:t>
            </a:r>
            <a:r>
              <a:rPr lang="ru-RU" dirty="0"/>
              <a:t>("</a:t>
            </a:r>
            <a:r>
              <a:rPr lang="ru-RU" dirty="0" err="1"/>
              <a:t>Jack</a:t>
            </a:r>
            <a:r>
              <a:rPr lang="ru-RU" dirty="0"/>
              <a:t> </a:t>
            </a:r>
            <a:r>
              <a:rPr lang="ru-RU" dirty="0" err="1"/>
              <a:t>Sparrow</a:t>
            </a:r>
            <a:r>
              <a:rPr lang="ru-RU" dirty="0"/>
              <a:t>");   //Изменяем значение переменной на "</a:t>
            </a:r>
            <a:r>
              <a:rPr lang="ru-RU" dirty="0" err="1"/>
              <a:t>Jack</a:t>
            </a:r>
            <a:r>
              <a:rPr lang="ru-RU" dirty="0"/>
              <a:t> </a:t>
            </a:r>
            <a:r>
              <a:rPr lang="ru-RU" dirty="0" err="1"/>
              <a:t>Sparrow</a:t>
            </a:r>
            <a:r>
              <a:rPr lang="ru-RU" dirty="0"/>
              <a:t>"</a:t>
            </a:r>
          </a:p>
          <a:p>
            <a:r>
              <a:rPr lang="ru-RU" dirty="0"/>
              <a:t>console.log(</a:t>
            </a:r>
            <a:r>
              <a:rPr lang="ru-RU" dirty="0" err="1"/>
              <a:t>newPirate.getName</a:t>
            </a:r>
            <a:r>
              <a:rPr lang="ru-RU" dirty="0"/>
              <a:t>());    //Выводим текущее содержимое переменной - получаем "</a:t>
            </a:r>
            <a:r>
              <a:rPr lang="ru-RU" dirty="0" err="1"/>
              <a:t>Jack</a:t>
            </a:r>
            <a:r>
              <a:rPr lang="ru-RU" dirty="0"/>
              <a:t> </a:t>
            </a:r>
            <a:r>
              <a:rPr lang="ru-RU" dirty="0" err="1"/>
              <a:t>Sparrow</a:t>
            </a:r>
            <a:r>
              <a:rPr lang="ru-RU" dirty="0"/>
              <a:t>"</a:t>
            </a:r>
          </a:p>
          <a:p>
            <a:endParaRPr lang="ru-RU" dirty="0"/>
          </a:p>
          <a:p>
            <a:r>
              <a:rPr lang="ru-RU" dirty="0"/>
              <a:t>В данном примере мы видим что замыкания получили доступ к переменной внешней функции после ее завершения.</a:t>
            </a:r>
          </a:p>
        </p:txBody>
      </p:sp>
    </p:spTree>
    <p:extLst>
      <p:ext uri="{BB962C8B-B14F-4D97-AF65-F5344CB8AC3E}">
        <p14:creationId xmlns:p14="http://schemas.microsoft.com/office/powerpoint/2010/main" val="44999106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91886"/>
            <a:ext cx="10515600" cy="5785077"/>
          </a:xfrm>
        </p:spPr>
        <p:txBody>
          <a:bodyPr>
            <a:normAutofit fontScale="55000" lnSpcReduction="20000"/>
          </a:bodyPr>
          <a:lstStyle/>
          <a:p>
            <a:r>
              <a:rPr lang="ru-RU" dirty="0"/>
              <a:t>2. Замыкания хранят не содержимое переменных внешней функции, а ссылки на эти переменные.</a:t>
            </a:r>
          </a:p>
          <a:p>
            <a:r>
              <a:rPr lang="ru-RU" dirty="0"/>
              <a:t>Давайте в этом контексте рассмотрим классический пример замыкания, описываемый в большинстве источников - счетчик.</a:t>
            </a:r>
          </a:p>
          <a:p>
            <a:endParaRPr lang="ru-RU" dirty="0"/>
          </a:p>
          <a:p>
            <a:r>
              <a:rPr lang="ru-RU" dirty="0" err="1"/>
              <a:t>function</a:t>
            </a:r>
            <a:r>
              <a:rPr lang="ru-RU" dirty="0"/>
              <a:t> </a:t>
            </a:r>
            <a:r>
              <a:rPr lang="ru-RU" dirty="0" err="1"/>
              <a:t>makeCounter</a:t>
            </a:r>
            <a:r>
              <a:rPr lang="ru-RU" dirty="0"/>
              <a:t>(</a:t>
            </a:r>
            <a:r>
              <a:rPr lang="ru-RU" dirty="0" err="1"/>
              <a:t>initialValue</a:t>
            </a:r>
            <a:r>
              <a:rPr lang="ru-RU" dirty="0"/>
              <a:t>) { </a:t>
            </a:r>
          </a:p>
          <a:p>
            <a:r>
              <a:rPr lang="ru-RU" dirty="0"/>
              <a:t>  </a:t>
            </a:r>
            <a:r>
              <a:rPr lang="ru-RU" dirty="0" err="1"/>
              <a:t>var</a:t>
            </a:r>
            <a:r>
              <a:rPr lang="ru-RU" dirty="0"/>
              <a:t> </a:t>
            </a:r>
            <a:r>
              <a:rPr lang="ru-RU" dirty="0" err="1"/>
              <a:t>currentState</a:t>
            </a:r>
            <a:r>
              <a:rPr lang="ru-RU" dirty="0"/>
              <a:t> = </a:t>
            </a:r>
            <a:r>
              <a:rPr lang="ru-RU" dirty="0" err="1"/>
              <a:t>initialValue</a:t>
            </a:r>
            <a:r>
              <a:rPr lang="ru-RU" dirty="0"/>
              <a:t>;</a:t>
            </a:r>
          </a:p>
          <a:p>
            <a:r>
              <a:rPr lang="ru-RU" dirty="0"/>
              <a:t>  </a:t>
            </a:r>
            <a:r>
              <a:rPr lang="ru-RU" dirty="0" err="1"/>
              <a:t>return</a:t>
            </a:r>
            <a:r>
              <a:rPr lang="ru-RU" dirty="0"/>
              <a:t> </a:t>
            </a:r>
            <a:r>
              <a:rPr lang="ru-RU" dirty="0" err="1"/>
              <a:t>function</a:t>
            </a:r>
            <a:r>
              <a:rPr lang="ru-RU" dirty="0"/>
              <a:t> () {</a:t>
            </a:r>
          </a:p>
          <a:p>
            <a:r>
              <a:rPr lang="ru-RU" dirty="0"/>
              <a:t>    </a:t>
            </a:r>
            <a:r>
              <a:rPr lang="ru-RU" dirty="0" err="1"/>
              <a:t>currentState</a:t>
            </a:r>
            <a:r>
              <a:rPr lang="ru-RU" dirty="0"/>
              <a:t> = </a:t>
            </a:r>
            <a:r>
              <a:rPr lang="ru-RU" dirty="0" err="1"/>
              <a:t>currentState</a:t>
            </a:r>
            <a:r>
              <a:rPr lang="ru-RU" dirty="0"/>
              <a:t> + 1;</a:t>
            </a:r>
          </a:p>
          <a:p>
            <a:r>
              <a:rPr lang="ru-RU" dirty="0"/>
              <a:t>    </a:t>
            </a:r>
            <a:r>
              <a:rPr lang="ru-RU" dirty="0" err="1"/>
              <a:t>return</a:t>
            </a:r>
            <a:r>
              <a:rPr lang="ru-RU" dirty="0"/>
              <a:t> </a:t>
            </a:r>
            <a:r>
              <a:rPr lang="ru-RU" dirty="0" err="1"/>
              <a:t>currentState</a:t>
            </a:r>
            <a:r>
              <a:rPr lang="ru-RU" dirty="0"/>
              <a:t>;</a:t>
            </a:r>
          </a:p>
          <a:p>
            <a:r>
              <a:rPr lang="ru-RU" dirty="0"/>
              <a:t>  }</a:t>
            </a:r>
          </a:p>
          <a:p>
            <a:r>
              <a:rPr lang="ru-RU" dirty="0"/>
              <a:t>}</a:t>
            </a:r>
          </a:p>
          <a:p>
            <a:endParaRPr lang="ru-RU" dirty="0"/>
          </a:p>
          <a:p>
            <a:r>
              <a:rPr lang="ru-RU" dirty="0"/>
              <a:t>В данном случае мы описали функцию, внутри которой находится замыкание, увеличивающее каждый раз счетчик и возвращающее его.</a:t>
            </a:r>
          </a:p>
          <a:p>
            <a:r>
              <a:rPr lang="ru-RU" dirty="0"/>
              <a:t>Давайте посмотрим, что получится если вызывать ее много раз </a:t>
            </a:r>
            <a:r>
              <a:rPr lang="ru-RU" dirty="0" err="1"/>
              <a:t>пордряд</a:t>
            </a:r>
            <a:r>
              <a:rPr lang="ru-RU" dirty="0"/>
              <a:t>.</a:t>
            </a:r>
          </a:p>
          <a:p>
            <a:endParaRPr lang="ru-RU" dirty="0"/>
          </a:p>
          <a:p>
            <a:r>
              <a:rPr lang="ru-RU" dirty="0" err="1"/>
              <a:t>var</a:t>
            </a:r>
            <a:r>
              <a:rPr lang="ru-RU" dirty="0"/>
              <a:t> </a:t>
            </a:r>
            <a:r>
              <a:rPr lang="ru-RU" dirty="0" err="1"/>
              <a:t>myCounter</a:t>
            </a:r>
            <a:r>
              <a:rPr lang="ru-RU" dirty="0"/>
              <a:t> = </a:t>
            </a:r>
            <a:r>
              <a:rPr lang="ru-RU" dirty="0" err="1"/>
              <a:t>makeCounter</a:t>
            </a:r>
            <a:r>
              <a:rPr lang="ru-RU" dirty="0"/>
              <a:t>(5);  // Создаем экземпляр счетчика и устанавливаем его начальное значение = 5</a:t>
            </a:r>
          </a:p>
          <a:p>
            <a:r>
              <a:rPr lang="ru-RU" dirty="0"/>
              <a:t>console.log(</a:t>
            </a:r>
            <a:r>
              <a:rPr lang="ru-RU" dirty="0" err="1"/>
              <a:t>myCounter</a:t>
            </a:r>
            <a:r>
              <a:rPr lang="ru-RU" dirty="0"/>
              <a:t>());        // В консоль будет выведено значение 6</a:t>
            </a:r>
          </a:p>
          <a:p>
            <a:r>
              <a:rPr lang="ru-RU" dirty="0"/>
              <a:t>console.log(</a:t>
            </a:r>
            <a:r>
              <a:rPr lang="ru-RU" dirty="0" err="1"/>
              <a:t>myCounter</a:t>
            </a:r>
            <a:r>
              <a:rPr lang="ru-RU" dirty="0"/>
              <a:t>());        // В консоль будет выведено значение 7 </a:t>
            </a:r>
          </a:p>
          <a:p>
            <a:r>
              <a:rPr lang="ru-RU" dirty="0"/>
              <a:t>console.log(</a:t>
            </a:r>
            <a:r>
              <a:rPr lang="ru-RU" dirty="0" err="1"/>
              <a:t>myCounter</a:t>
            </a:r>
            <a:r>
              <a:rPr lang="ru-RU" dirty="0"/>
              <a:t>());        // В консоль будет выведено значение 8 </a:t>
            </a:r>
          </a:p>
        </p:txBody>
      </p:sp>
    </p:spTree>
    <p:extLst>
      <p:ext uri="{BB962C8B-B14F-4D97-AF65-F5344CB8AC3E}">
        <p14:creationId xmlns:p14="http://schemas.microsoft.com/office/powerpoint/2010/main" val="4417352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Для начала - небольшой тест!</a:t>
            </a:r>
            <a:endParaRPr lang="ru-RU" dirty="0">
              <a:solidFill>
                <a:srgbClr val="0070C0"/>
              </a:solidFill>
            </a:endParaRPr>
          </a:p>
        </p:txBody>
      </p:sp>
      <p:sp>
        <p:nvSpPr>
          <p:cNvPr id="3" name="Объект 2"/>
          <p:cNvSpPr>
            <a:spLocks noGrp="1"/>
          </p:cNvSpPr>
          <p:nvPr>
            <p:ph idx="1"/>
          </p:nvPr>
        </p:nvSpPr>
        <p:spPr/>
        <p:txBody>
          <a:bodyPr>
            <a:normAutofit fontScale="92500" lnSpcReduction="20000"/>
          </a:bodyPr>
          <a:lstStyle/>
          <a:p>
            <a:r>
              <a:rPr lang="ru-RU" dirty="0" smtClean="0"/>
              <a:t>Если внутри обычной функции, вложенной в другую функцию, сделать обращение к выходному параметру внешней функции, то она будет называться замыканием</a:t>
            </a:r>
          </a:p>
          <a:p>
            <a:r>
              <a:rPr lang="ru-RU" dirty="0" smtClean="0"/>
              <a:t>Замыкание хранит ссылку на переменные, находящиеся в функции, внешней по отношению к ней</a:t>
            </a:r>
          </a:p>
          <a:p>
            <a:r>
              <a:rPr lang="ru-RU" dirty="0" smtClean="0"/>
              <a:t>После окончания выполнения функции замыкание теряет доступ к её данным</a:t>
            </a:r>
          </a:p>
          <a:p>
            <a:r>
              <a:rPr lang="ru-RU" dirty="0" smtClean="0"/>
              <a:t>Замыкание хранит фактическое значение переменных, полученных из функции, в которую оно вложено</a:t>
            </a:r>
          </a:p>
          <a:p>
            <a:r>
              <a:rPr lang="ru-RU" dirty="0" smtClean="0"/>
              <a:t>Если внутри обычной функции, вложенной в другую функцию, сделать обращение к переменной, находящейся во внешней функции, то она будет называться замыканием</a:t>
            </a:r>
            <a:endParaRPr lang="ru-RU" dirty="0"/>
          </a:p>
        </p:txBody>
      </p:sp>
    </p:spTree>
    <p:extLst>
      <p:ext uri="{BB962C8B-B14F-4D97-AF65-F5344CB8AC3E}">
        <p14:creationId xmlns:p14="http://schemas.microsoft.com/office/powerpoint/2010/main" val="17272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0" end="0"/>
                                            </p:txEl>
                                          </p:spTgt>
                                        </p:tgtEl>
                                        <p:attrNameLst>
                                          <p:attrName>style.color</p:attrName>
                                        </p:attrNameLst>
                                      </p:cBhvr>
                                      <p:to>
                                        <p:clrVal>
                                          <a:schemeClr val="accent2"/>
                                        </p:clrVal>
                                      </p:to>
                                    </p:set>
                                    <p:set>
                                      <p:cBhvr>
                                        <p:cTn id="11" dur="500" fill="hold"/>
                                        <p:tgtEl>
                                          <p:spTgt spid="3">
                                            <p:txEl>
                                              <p:pRg st="0" end="0"/>
                                            </p:txEl>
                                          </p:spTgt>
                                        </p:tgtEl>
                                        <p:attrNameLst>
                                          <p:attrName>fillcolor</p:attrName>
                                        </p:attrNameLst>
                                      </p:cBhvr>
                                      <p:to>
                                        <p:clrVal>
                                          <a:schemeClr val="accent2"/>
                                        </p:clrVal>
                                      </p:to>
                                    </p:set>
                                    <p:set>
                                      <p:cBhvr>
                                        <p:cTn id="12" dur="500" fill="hold"/>
                                        <p:tgtEl>
                                          <p:spTgt spid="3">
                                            <p:txEl>
                                              <p:pRg st="0" end="0"/>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1" end="1"/>
                                            </p:txEl>
                                          </p:spTgt>
                                        </p:tgtEl>
                                        <p:attrNameLst>
                                          <p:attrName>style.color</p:attrName>
                                        </p:attrNameLst>
                                      </p:cBhvr>
                                      <p:to>
                                        <p:clrVal>
                                          <a:schemeClr val="accent2"/>
                                        </p:clrVal>
                                      </p:to>
                                    </p:set>
                                    <p:set>
                                      <p:cBhvr>
                                        <p:cTn id="15" dur="500" fill="hold"/>
                                        <p:tgtEl>
                                          <p:spTgt spid="3">
                                            <p:txEl>
                                              <p:pRg st="1" end="1"/>
                                            </p:txEl>
                                          </p:spTgt>
                                        </p:tgtEl>
                                        <p:attrNameLst>
                                          <p:attrName>fillcolor</p:attrName>
                                        </p:attrNameLst>
                                      </p:cBhvr>
                                      <p:to>
                                        <p:clrVal>
                                          <a:schemeClr val="accent2"/>
                                        </p:clrVal>
                                      </p:to>
                                    </p:set>
                                    <p:set>
                                      <p:cBhvr>
                                        <p:cTn id="16"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dirty="0"/>
              <a:t>А теперь - задача на... программирование!) </a:t>
            </a:r>
            <a:br>
              <a:rPr lang="ru-RU" dirty="0"/>
            </a:br>
            <a:r>
              <a:rPr lang="ru-RU" dirty="0"/>
              <a:t>В тексте внизу описана анонимная функция, внутри которой находится замыкание, изменяющее значение переменной во внешней функции и возвращающее ее. Но вот проблема - строчки перепутались местами! Восстановите необходимую последовательность строк</a:t>
            </a:r>
          </a:p>
        </p:txBody>
      </p:sp>
    </p:spTree>
    <p:extLst>
      <p:ext uri="{BB962C8B-B14F-4D97-AF65-F5344CB8AC3E}">
        <p14:creationId xmlns:p14="http://schemas.microsoft.com/office/powerpoint/2010/main" val="400902045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smtClean="0"/>
              <a:t>}</a:t>
            </a:r>
            <a:br>
              <a:rPr lang="en-US" dirty="0" smtClean="0"/>
            </a:br>
            <a:r>
              <a:rPr lang="en-US" dirty="0"/>
              <a:t>return actual;</a:t>
            </a:r>
            <a:br>
              <a:rPr lang="en-US" dirty="0"/>
            </a:br>
            <a:r>
              <a:rPr lang="en-US" dirty="0" err="1" smtClean="0"/>
              <a:t>var</a:t>
            </a:r>
            <a:r>
              <a:rPr lang="en-US" dirty="0" smtClean="0"/>
              <a:t> </a:t>
            </a:r>
            <a:r>
              <a:rPr lang="en-US" dirty="0"/>
              <a:t>actual = 0;</a:t>
            </a:r>
            <a:br>
              <a:rPr lang="en-US" dirty="0"/>
            </a:br>
            <a:r>
              <a:rPr lang="en-US" dirty="0"/>
              <a:t>return function() {</a:t>
            </a:r>
            <a:br>
              <a:rPr lang="en-US" dirty="0"/>
            </a:br>
            <a:r>
              <a:rPr lang="en-US" dirty="0" err="1"/>
              <a:t>var</a:t>
            </a:r>
            <a:r>
              <a:rPr lang="en-US" dirty="0"/>
              <a:t> enumerator = (function() {</a:t>
            </a:r>
            <a:r>
              <a:rPr lang="en-US" dirty="0" smtClean="0"/>
              <a:t/>
            </a:r>
            <a:br>
              <a:rPr lang="en-US" dirty="0" smtClean="0"/>
            </a:br>
            <a:r>
              <a:rPr lang="en-US" dirty="0" smtClean="0"/>
              <a:t>actual ++;</a:t>
            </a:r>
            <a:r>
              <a:rPr lang="en-US" dirty="0"/>
              <a:t/>
            </a:r>
            <a:br>
              <a:rPr lang="en-US" dirty="0"/>
            </a:br>
            <a:r>
              <a:rPr lang="en-US" dirty="0" smtClean="0"/>
              <a:t>})();</a:t>
            </a:r>
            <a:endParaRPr lang="ru-RU" dirty="0"/>
          </a:p>
          <a:p>
            <a:endParaRPr lang="ru-RU" dirty="0"/>
          </a:p>
        </p:txBody>
      </p:sp>
    </p:spTree>
    <p:extLst>
      <p:ext uri="{BB962C8B-B14F-4D97-AF65-F5344CB8AC3E}">
        <p14:creationId xmlns:p14="http://schemas.microsoft.com/office/powerpoint/2010/main" val="254367285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a:t>
            </a:r>
            <a:endParaRPr lang="ru-RU" dirty="0"/>
          </a:p>
        </p:txBody>
      </p:sp>
      <p:sp>
        <p:nvSpPr>
          <p:cNvPr id="3" name="Объект 2"/>
          <p:cNvSpPr>
            <a:spLocks noGrp="1"/>
          </p:cNvSpPr>
          <p:nvPr>
            <p:ph idx="1"/>
          </p:nvPr>
        </p:nvSpPr>
        <p:spPr/>
        <p:txBody>
          <a:bodyPr/>
          <a:lstStyle/>
          <a:p>
            <a:r>
              <a:rPr lang="en-US" dirty="0" err="1" smtClean="0"/>
              <a:t>var</a:t>
            </a:r>
            <a:r>
              <a:rPr lang="en-US" dirty="0" smtClean="0"/>
              <a:t> enumerator = (function() {</a:t>
            </a:r>
            <a:br>
              <a:rPr lang="en-US" dirty="0" smtClean="0"/>
            </a:br>
            <a:r>
              <a:rPr lang="en-US" dirty="0" err="1" smtClean="0"/>
              <a:t>var</a:t>
            </a:r>
            <a:r>
              <a:rPr lang="en-US" dirty="0" smtClean="0"/>
              <a:t> actual = 0;</a:t>
            </a:r>
            <a:br>
              <a:rPr lang="en-US" dirty="0" smtClean="0"/>
            </a:br>
            <a:r>
              <a:rPr lang="en-US" dirty="0" smtClean="0"/>
              <a:t>return function() {</a:t>
            </a:r>
            <a:br>
              <a:rPr lang="en-US" dirty="0" smtClean="0"/>
            </a:br>
            <a:r>
              <a:rPr lang="en-US" dirty="0" smtClean="0"/>
              <a:t>actual ++;</a:t>
            </a:r>
            <a:br>
              <a:rPr lang="en-US" dirty="0" smtClean="0"/>
            </a:br>
            <a:r>
              <a:rPr lang="en-US" dirty="0" smtClean="0"/>
              <a:t>return actual;</a:t>
            </a:r>
            <a:br>
              <a:rPr lang="en-US" dirty="0" smtClean="0"/>
            </a:b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196848631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55000" lnSpcReduction="20000"/>
          </a:bodyPr>
          <a:lstStyle/>
          <a:p>
            <a:r>
              <a:rPr lang="ru-RU" dirty="0"/>
              <a:t>В этом курсе, после небольшого исторического обзора, мы рассмотрели самые базовые понятия языка программирования </a:t>
            </a:r>
            <a:r>
              <a:rPr lang="ru-RU" b="1" dirty="0" err="1"/>
              <a:t>JavaScript</a:t>
            </a:r>
            <a:r>
              <a:rPr lang="ru-RU" dirty="0"/>
              <a:t>:</a:t>
            </a:r>
            <a:br>
              <a:rPr lang="ru-RU" dirty="0"/>
            </a:br>
            <a:r>
              <a:rPr lang="ru-RU" dirty="0" smtClean="0"/>
              <a:t> </a:t>
            </a:r>
            <a:r>
              <a:rPr lang="ru-RU" dirty="0"/>
              <a:t/>
            </a:r>
            <a:br>
              <a:rPr lang="ru-RU" dirty="0"/>
            </a:br>
            <a:endParaRPr lang="ru-RU" dirty="0"/>
          </a:p>
          <a:p>
            <a:r>
              <a:rPr lang="ru-RU" dirty="0"/>
              <a:t>Понятия </a:t>
            </a:r>
            <a:r>
              <a:rPr lang="ru-RU" b="1" dirty="0"/>
              <a:t>переменных </a:t>
            </a:r>
            <a:r>
              <a:rPr lang="ru-RU" dirty="0"/>
              <a:t>и простейшие </a:t>
            </a:r>
            <a:r>
              <a:rPr lang="ru-RU" b="1" dirty="0"/>
              <a:t>операции</a:t>
            </a:r>
            <a:r>
              <a:rPr lang="ru-RU" dirty="0"/>
              <a:t> над ними.</a:t>
            </a:r>
            <a:br>
              <a:rPr lang="ru-RU" dirty="0"/>
            </a:br>
            <a:endParaRPr lang="ru-RU" dirty="0"/>
          </a:p>
          <a:p>
            <a:r>
              <a:rPr lang="ru-RU" dirty="0"/>
              <a:t>Основные приемы влияния на ход работы программы -</a:t>
            </a:r>
            <a:r>
              <a:rPr lang="ru-RU" b="1" dirty="0"/>
              <a:t> ветвление и циклы.</a:t>
            </a:r>
            <a:r>
              <a:rPr lang="ru-RU" dirty="0"/>
              <a:t/>
            </a:r>
            <a:br>
              <a:rPr lang="ru-RU" dirty="0"/>
            </a:br>
            <a:endParaRPr lang="ru-RU" dirty="0"/>
          </a:p>
          <a:p>
            <a:r>
              <a:rPr lang="ru-RU" dirty="0"/>
              <a:t>Узнали глобальные понятия </a:t>
            </a:r>
            <a:r>
              <a:rPr lang="ru-RU" b="1" dirty="0"/>
              <a:t>объекта</a:t>
            </a:r>
            <a:r>
              <a:rPr lang="ru-RU" dirty="0"/>
              <a:t> и </a:t>
            </a:r>
            <a:r>
              <a:rPr lang="ru-RU" b="1" dirty="0"/>
              <a:t>функции</a:t>
            </a:r>
            <a:r>
              <a:rPr lang="ru-RU" dirty="0"/>
              <a:t>.</a:t>
            </a:r>
            <a:br>
              <a:rPr lang="ru-RU" dirty="0"/>
            </a:br>
            <a:endParaRPr lang="ru-RU" dirty="0"/>
          </a:p>
          <a:p>
            <a:r>
              <a:rPr lang="ru-RU" dirty="0"/>
              <a:t>Подробно рассмотрели базовые классы, позволяющие работать со </a:t>
            </a:r>
            <a:r>
              <a:rPr lang="ru-RU" b="1" dirty="0"/>
              <a:t>строками, массивами, датой и временем</a:t>
            </a:r>
            <a:r>
              <a:rPr lang="ru-RU" dirty="0"/>
              <a:t>.</a:t>
            </a:r>
            <a:br>
              <a:rPr lang="ru-RU" dirty="0"/>
            </a:br>
            <a:endParaRPr lang="ru-RU" dirty="0"/>
          </a:p>
          <a:p>
            <a:r>
              <a:rPr lang="ru-RU" dirty="0"/>
              <a:t>Выяснили какие математические функции поддерживает объект </a:t>
            </a:r>
            <a:r>
              <a:rPr lang="ru-RU" b="1" dirty="0" err="1"/>
              <a:t>Math</a:t>
            </a:r>
            <a:r>
              <a:rPr lang="ru-RU" dirty="0"/>
              <a:t> и попробовали с ними работать.</a:t>
            </a:r>
            <a:br>
              <a:rPr lang="ru-RU" dirty="0"/>
            </a:br>
            <a:endParaRPr lang="ru-RU" dirty="0"/>
          </a:p>
          <a:p>
            <a:r>
              <a:rPr lang="ru-RU" dirty="0"/>
              <a:t>Научились обрабатывать </a:t>
            </a:r>
            <a:r>
              <a:rPr lang="ru-RU" b="1" dirty="0"/>
              <a:t>ошибки</a:t>
            </a:r>
            <a:r>
              <a:rPr lang="ru-RU" dirty="0"/>
              <a:t>.</a:t>
            </a:r>
            <a:br>
              <a:rPr lang="ru-RU" dirty="0"/>
            </a:br>
            <a:endParaRPr lang="ru-RU" dirty="0"/>
          </a:p>
          <a:p>
            <a:r>
              <a:rPr lang="ru-RU" dirty="0"/>
              <a:t>Изучили что представляют из себя </a:t>
            </a:r>
            <a:r>
              <a:rPr lang="ru-RU" b="1" dirty="0"/>
              <a:t>регулярные выражения</a:t>
            </a:r>
            <a:r>
              <a:rPr lang="ru-RU" dirty="0"/>
              <a:t> и как ими пользоваться.</a:t>
            </a:r>
            <a:br>
              <a:rPr lang="ru-RU" dirty="0"/>
            </a:br>
            <a:endParaRPr lang="ru-RU" dirty="0"/>
          </a:p>
          <a:p>
            <a:r>
              <a:rPr lang="ru-RU" dirty="0"/>
              <a:t>Получили понятие о такой сущности как </a:t>
            </a:r>
            <a:r>
              <a:rPr lang="ru-RU" b="1" dirty="0"/>
              <a:t>замыкание</a:t>
            </a:r>
            <a:r>
              <a:rPr lang="ru-RU" dirty="0"/>
              <a:t>.</a:t>
            </a:r>
          </a:p>
          <a:p>
            <a:endParaRPr lang="ru-RU" dirty="0"/>
          </a:p>
        </p:txBody>
      </p:sp>
    </p:spTree>
    <p:extLst>
      <p:ext uri="{BB962C8B-B14F-4D97-AF65-F5344CB8AC3E}">
        <p14:creationId xmlns:p14="http://schemas.microsoft.com/office/powerpoint/2010/main" val="357084190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76655458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03666328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857818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77800"/>
            <a:ext cx="10515600" cy="6311900"/>
          </a:xfrm>
        </p:spPr>
        <p:txBody>
          <a:bodyPr>
            <a:normAutofit fontScale="92500" lnSpcReduction="10000"/>
          </a:bodyPr>
          <a:lstStyle/>
          <a:p>
            <a:pPr marL="0" indent="0">
              <a:buNone/>
            </a:pPr>
            <a:r>
              <a:rPr lang="ru-RU" b="1" dirty="0"/>
              <a:t>Переменные в </a:t>
            </a:r>
            <a:r>
              <a:rPr lang="ru-RU" b="1" dirty="0" err="1"/>
              <a:t>JavaScript</a:t>
            </a:r>
            <a:r>
              <a:rPr lang="ru-RU" b="1" dirty="0"/>
              <a:t> </a:t>
            </a:r>
            <a:r>
              <a:rPr lang="ru-RU" dirty="0"/>
              <a:t>могут быть Локальными и Глобальными .</a:t>
            </a:r>
          </a:p>
          <a:p>
            <a:pPr marL="0" indent="0">
              <a:buNone/>
            </a:pPr>
            <a:r>
              <a:rPr lang="ru-RU" b="1" dirty="0"/>
              <a:t>Локальные переменные - </a:t>
            </a:r>
            <a:r>
              <a:rPr lang="ru-RU" dirty="0"/>
              <a:t>это переменные, объявленные внутри функции </a:t>
            </a:r>
            <a:r>
              <a:rPr lang="ru-RU" dirty="0" err="1"/>
              <a:t>JavaScript</a:t>
            </a:r>
            <a:r>
              <a:rPr lang="ru-RU" dirty="0"/>
              <a:t>. Они  доступны только в пределах той функции, внутри которой они объявлены. При выходе из этой функции переменные уничтожаются.</a:t>
            </a:r>
          </a:p>
          <a:p>
            <a:pPr marL="0" indent="0">
              <a:buNone/>
            </a:pPr>
            <a:r>
              <a:rPr lang="ru-RU" dirty="0"/>
              <a:t>Можно объявлять внутри разных функций переменные с одинаковым именем - они никак не будут пересекаться, поскольку используются только внутри функции, в которой они созданы.</a:t>
            </a:r>
          </a:p>
          <a:p>
            <a:pPr marL="0" indent="0">
              <a:buNone/>
            </a:pPr>
            <a:r>
              <a:rPr lang="ru-RU" b="1" dirty="0"/>
              <a:t>Глобальные переменные </a:t>
            </a:r>
            <a:r>
              <a:rPr lang="ru-RU" dirty="0"/>
              <a:t>объявляются вне функций и к ним могут обращаться все функции и скрипты на странице. Уничтожаются такие переменные при закрытии страницы. </a:t>
            </a:r>
          </a:p>
          <a:p>
            <a:pPr marL="0" indent="0">
              <a:buNone/>
            </a:pPr>
            <a:r>
              <a:rPr lang="ru-RU" dirty="0"/>
              <a:t>Если переменную объявить без использования ключевого слова "</a:t>
            </a:r>
            <a:r>
              <a:rPr lang="ru-RU" dirty="0" err="1"/>
              <a:t>var</a:t>
            </a:r>
            <a:r>
              <a:rPr lang="ru-RU" dirty="0"/>
              <a:t>", то она автоматически объявляется глобальной, даже если объявление произведено внутри функции.</a:t>
            </a:r>
          </a:p>
          <a:p>
            <a:pPr marL="0" indent="0">
              <a:buNone/>
            </a:pPr>
            <a:r>
              <a:rPr lang="ru-RU" dirty="0"/>
              <a:t>Например выражения x = 5; или </a:t>
            </a:r>
            <a:r>
              <a:rPr lang="ru-RU" dirty="0" err="1"/>
              <a:t>surName</a:t>
            </a:r>
            <a:r>
              <a:rPr lang="ru-RU" dirty="0"/>
              <a:t> = "</a:t>
            </a:r>
            <a:r>
              <a:rPr lang="ru-RU" dirty="0" err="1"/>
              <a:t>Ivanov</a:t>
            </a:r>
            <a:r>
              <a:rPr lang="ru-RU" dirty="0"/>
              <a:t>"; объявят переменные x и </a:t>
            </a:r>
            <a:r>
              <a:rPr lang="ru-RU" dirty="0" err="1"/>
              <a:t>surName</a:t>
            </a:r>
            <a:r>
              <a:rPr lang="ru-RU" dirty="0"/>
              <a:t> как глобальные, если их еще не существует.</a:t>
            </a:r>
          </a:p>
          <a:p>
            <a:endParaRPr lang="ru-RU" dirty="0"/>
          </a:p>
        </p:txBody>
      </p:sp>
    </p:spTree>
    <p:extLst>
      <p:ext uri="{BB962C8B-B14F-4D97-AF65-F5344CB8AC3E}">
        <p14:creationId xmlns:p14="http://schemas.microsoft.com/office/powerpoint/2010/main" val="7789759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410239688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59462687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9552249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47979900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871871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Соотнесите</a:t>
            </a:r>
            <a:endParaRPr lang="ru-RU" dirty="0">
              <a:solidFill>
                <a:srgbClr val="0070C0"/>
              </a:solidFill>
            </a:endParaRPr>
          </a:p>
        </p:txBody>
      </p:sp>
      <p:sp>
        <p:nvSpPr>
          <p:cNvPr id="3" name="Объект 2"/>
          <p:cNvSpPr>
            <a:spLocks noGrp="1"/>
          </p:cNvSpPr>
          <p:nvPr>
            <p:ph idx="1"/>
          </p:nvPr>
        </p:nvSpPr>
        <p:spPr>
          <a:xfrm>
            <a:off x="838200" y="1825624"/>
            <a:ext cx="10515600" cy="4879976"/>
          </a:xfrm>
        </p:spPr>
        <p:txBody>
          <a:bodyPr numCol="2">
            <a:normAutofit/>
          </a:bodyPr>
          <a:lstStyle/>
          <a:p>
            <a:r>
              <a:rPr lang="ru-RU" dirty="0" smtClean="0"/>
              <a:t>приведет </a:t>
            </a:r>
            <a:r>
              <a:rPr lang="ru-RU" dirty="0"/>
              <a:t>к </a:t>
            </a:r>
            <a:r>
              <a:rPr lang="ru-RU" dirty="0" smtClean="0"/>
              <a:t>созданию</a:t>
            </a:r>
            <a:br>
              <a:rPr lang="ru-RU" dirty="0" smtClean="0"/>
            </a:br>
            <a:r>
              <a:rPr lang="ru-RU" dirty="0" smtClean="0"/>
              <a:t> </a:t>
            </a:r>
            <a:r>
              <a:rPr lang="ru-RU" dirty="0"/>
              <a:t>локальной переменной. </a:t>
            </a:r>
          </a:p>
          <a:p>
            <a:r>
              <a:rPr lang="ru-RU" dirty="0"/>
              <a:t>имеет видимость для всей программы, в которой она объявлена </a:t>
            </a:r>
          </a:p>
          <a:p>
            <a:r>
              <a:rPr lang="ru-RU" dirty="0"/>
              <a:t>приведет к созданию глобальной переменной, если переменной с таким именем еще не было объявлено </a:t>
            </a:r>
          </a:p>
          <a:p>
            <a:r>
              <a:rPr lang="ru-RU" dirty="0"/>
              <a:t>уничтожится при закрытии функции </a:t>
            </a:r>
          </a:p>
          <a:p>
            <a:r>
              <a:rPr lang="ru-RU" dirty="0" smtClean="0"/>
              <a:t>Объявление "</a:t>
            </a:r>
            <a:r>
              <a:rPr lang="ru-RU" dirty="0" err="1" smtClean="0"/>
              <a:t>var</a:t>
            </a:r>
            <a:r>
              <a:rPr lang="ru-RU" dirty="0" smtClean="0"/>
              <a:t> x;" внутри функции </a:t>
            </a:r>
          </a:p>
          <a:p>
            <a:r>
              <a:rPr lang="ru-RU" dirty="0"/>
              <a:t>Локальная переменная созданная внутри </a:t>
            </a:r>
            <a:r>
              <a:rPr lang="ru-RU" dirty="0" smtClean="0"/>
              <a:t>функции</a:t>
            </a:r>
            <a:br>
              <a:rPr lang="ru-RU" dirty="0" smtClean="0"/>
            </a:br>
            <a:endParaRPr lang="ru-RU" dirty="0" smtClean="0"/>
          </a:p>
          <a:p>
            <a:r>
              <a:rPr lang="ru-RU" dirty="0"/>
              <a:t>Выражение внутри функции </a:t>
            </a:r>
            <a:r>
              <a:rPr lang="ru-RU" dirty="0" err="1"/>
              <a:t>name</a:t>
            </a:r>
            <a:r>
              <a:rPr lang="ru-RU" dirty="0"/>
              <a:t> = "</a:t>
            </a:r>
            <a:r>
              <a:rPr lang="ru-RU" dirty="0" err="1"/>
              <a:t>Victor</a:t>
            </a:r>
            <a:r>
              <a:rPr lang="ru-RU" dirty="0"/>
              <a:t>"; </a:t>
            </a:r>
            <a:endParaRPr lang="ru-RU" dirty="0" smtClean="0"/>
          </a:p>
          <a:p>
            <a:r>
              <a:rPr lang="ru-RU" dirty="0" smtClean="0"/>
              <a:t>Переменная</a:t>
            </a:r>
            <a:r>
              <a:rPr lang="ru-RU" dirty="0"/>
              <a:t>, объявленная вне функции </a:t>
            </a:r>
          </a:p>
          <a:p>
            <a:endParaRPr lang="ru-RU" dirty="0"/>
          </a:p>
        </p:txBody>
      </p:sp>
      <p:cxnSp>
        <p:nvCxnSpPr>
          <p:cNvPr id="5" name="Прямая со стрелкой 4"/>
          <p:cNvCxnSpPr/>
          <p:nvPr/>
        </p:nvCxnSpPr>
        <p:spPr>
          <a:xfrm>
            <a:off x="4775200" y="21463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5232400" y="3213100"/>
            <a:ext cx="927100" cy="185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5664200" y="4470400"/>
            <a:ext cx="520700" cy="59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5651500" y="3213100"/>
            <a:ext cx="508000" cy="281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2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965200" y="374421"/>
            <a:ext cx="10515600"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ru-RU" altLang="ru-RU" sz="2000" dirty="0"/>
              <a:t>Теперь, зная что такое переменная в </a:t>
            </a:r>
            <a:r>
              <a:rPr lang="ru-RU" altLang="ru-RU" sz="2000" dirty="0" err="1"/>
              <a:t>JavaScript</a:t>
            </a:r>
            <a:r>
              <a:rPr lang="ru-RU" altLang="ru-RU" sz="2000" dirty="0"/>
              <a:t> и умея создавать ее и записывать в нее данные, попробуем разобраться - что мы вообще можем в нее записать? Какие типы данных могут хранить переменные в </a:t>
            </a:r>
            <a:r>
              <a:rPr lang="ru-RU" altLang="ru-RU" sz="2000" dirty="0" err="1"/>
              <a:t>JavaScript</a:t>
            </a:r>
            <a:r>
              <a:rPr lang="ru-RU" altLang="ru-RU" sz="2000" dirty="0"/>
              <a:t>?</a:t>
            </a:r>
          </a:p>
          <a:p>
            <a:pPr marL="0" lvl="0" indent="0">
              <a:lnSpc>
                <a:spcPct val="100000"/>
              </a:lnSpc>
              <a:buNone/>
            </a:pPr>
            <a:endParaRPr lang="ru-RU" altLang="ru-RU" sz="2000" dirty="0"/>
          </a:p>
          <a:p>
            <a:pPr marL="0" lvl="0" indent="0">
              <a:lnSpc>
                <a:spcPct val="100000"/>
              </a:lnSpc>
              <a:buNone/>
            </a:pPr>
            <a:r>
              <a:rPr lang="ru-RU" altLang="ru-RU" sz="2000" dirty="0"/>
              <a:t>Типы данных в </a:t>
            </a:r>
            <a:r>
              <a:rPr lang="ru-RU" altLang="ru-RU" sz="2000" dirty="0" err="1"/>
              <a:t>JavaScript</a:t>
            </a:r>
            <a:r>
              <a:rPr lang="ru-RU" altLang="ru-RU" sz="2000" dirty="0"/>
              <a:t> могут быть следующих видов:</a:t>
            </a:r>
          </a:p>
          <a:p>
            <a:pPr marL="0" lvl="0" indent="0">
              <a:lnSpc>
                <a:spcPct val="100000"/>
              </a:lnSpc>
              <a:buNone/>
            </a:pPr>
            <a:r>
              <a:rPr lang="ru-RU" altLang="ru-RU" sz="2000" dirty="0"/>
              <a:t> - Числа (</a:t>
            </a:r>
            <a:r>
              <a:rPr lang="ru-RU" altLang="ru-RU" sz="2000" dirty="0" err="1"/>
              <a:t>number</a:t>
            </a:r>
            <a:r>
              <a:rPr lang="ru-RU" altLang="ru-RU" sz="2000" dirty="0"/>
              <a:t>)</a:t>
            </a:r>
          </a:p>
          <a:p>
            <a:pPr marL="0" lvl="0" indent="0">
              <a:lnSpc>
                <a:spcPct val="100000"/>
              </a:lnSpc>
              <a:buNone/>
            </a:pPr>
            <a:r>
              <a:rPr lang="ru-RU" altLang="ru-RU" sz="2000" dirty="0"/>
              <a:t> - Строки (</a:t>
            </a:r>
            <a:r>
              <a:rPr lang="ru-RU" altLang="ru-RU" sz="2000" dirty="0" err="1"/>
              <a:t>string</a:t>
            </a:r>
            <a:r>
              <a:rPr lang="ru-RU" altLang="ru-RU" sz="2000" dirty="0"/>
              <a:t>)</a:t>
            </a:r>
          </a:p>
          <a:p>
            <a:pPr marL="0" lvl="0" indent="0">
              <a:lnSpc>
                <a:spcPct val="100000"/>
              </a:lnSpc>
              <a:buNone/>
            </a:pPr>
            <a:r>
              <a:rPr lang="ru-RU" altLang="ru-RU" sz="2000" dirty="0"/>
              <a:t> - Логические (</a:t>
            </a:r>
            <a:r>
              <a:rPr lang="ru-RU" altLang="ru-RU" sz="2000" dirty="0" err="1"/>
              <a:t>boolean</a:t>
            </a:r>
            <a:r>
              <a:rPr lang="ru-RU" altLang="ru-RU" sz="2000" dirty="0"/>
              <a:t>)</a:t>
            </a:r>
          </a:p>
          <a:p>
            <a:pPr marL="0" lvl="0" indent="0">
              <a:lnSpc>
                <a:spcPct val="100000"/>
              </a:lnSpc>
              <a:buNone/>
            </a:pPr>
            <a:r>
              <a:rPr lang="ru-RU" altLang="ru-RU" sz="2000" dirty="0"/>
              <a:t> - Неопределенные (</a:t>
            </a:r>
            <a:r>
              <a:rPr lang="ru-RU" altLang="ru-RU" sz="2000" dirty="0" err="1"/>
              <a:t>undefined</a:t>
            </a:r>
            <a:r>
              <a:rPr lang="ru-RU" altLang="ru-RU" sz="2000" dirty="0"/>
              <a:t>)</a:t>
            </a:r>
          </a:p>
          <a:p>
            <a:pPr marL="0" lvl="0" indent="0">
              <a:lnSpc>
                <a:spcPct val="100000"/>
              </a:lnSpc>
              <a:buNone/>
            </a:pPr>
            <a:r>
              <a:rPr lang="ru-RU" altLang="ru-RU" sz="2000" dirty="0"/>
              <a:t> - Объект (</a:t>
            </a:r>
            <a:r>
              <a:rPr lang="ru-RU" altLang="ru-RU" sz="2000" dirty="0" err="1"/>
              <a:t>object</a:t>
            </a:r>
            <a:r>
              <a:rPr lang="ru-RU" altLang="ru-RU" sz="2000" dirty="0"/>
              <a:t>)</a:t>
            </a:r>
          </a:p>
          <a:p>
            <a:pPr marL="0" lvl="0" indent="0">
              <a:lnSpc>
                <a:spcPct val="100000"/>
              </a:lnSpc>
              <a:buNone/>
            </a:pPr>
            <a:r>
              <a:rPr lang="ru-RU" altLang="ru-RU" sz="2000" dirty="0"/>
              <a:t> - Пустой (</a:t>
            </a:r>
            <a:r>
              <a:rPr lang="ru-RU" altLang="ru-RU" sz="2000" dirty="0" err="1"/>
              <a:t>null</a:t>
            </a:r>
            <a:r>
              <a:rPr lang="ru-RU" altLang="ru-RU" sz="2000" dirty="0"/>
              <a:t>)</a:t>
            </a:r>
          </a:p>
          <a:p>
            <a:pPr marL="0" lvl="0" indent="0">
              <a:lnSpc>
                <a:spcPct val="100000"/>
              </a:lnSpc>
              <a:buNone/>
            </a:pPr>
            <a:endParaRPr lang="ru-RU" altLang="ru-RU" sz="2000" dirty="0"/>
          </a:p>
          <a:p>
            <a:pPr marL="0" lvl="0" indent="0">
              <a:lnSpc>
                <a:spcPct val="100000"/>
              </a:lnSpc>
              <a:buNone/>
            </a:pPr>
            <a:r>
              <a:rPr lang="ru-RU" altLang="ru-RU" sz="2000" dirty="0"/>
              <a:t>Для того, чтобы определить тип данных, записанных в переменной, мы можем воспользоваться оператором </a:t>
            </a:r>
            <a:r>
              <a:rPr lang="ru-RU" altLang="ru-RU" sz="2000" dirty="0" err="1"/>
              <a:t>typeof</a:t>
            </a:r>
            <a:r>
              <a:rPr lang="ru-RU" altLang="ru-RU" sz="2000" dirty="0"/>
              <a:t>.</a:t>
            </a:r>
          </a:p>
          <a:p>
            <a:pPr marL="0" lvl="0" indent="0">
              <a:lnSpc>
                <a:spcPct val="100000"/>
              </a:lnSpc>
              <a:buNone/>
            </a:pPr>
            <a:endParaRPr lang="ru-RU" altLang="ru-RU" sz="2000" dirty="0"/>
          </a:p>
          <a:p>
            <a:pPr marL="0" lvl="0" indent="0">
              <a:lnSpc>
                <a:spcPct val="100000"/>
              </a:lnSpc>
              <a:buNone/>
            </a:pPr>
            <a:r>
              <a:rPr lang="ru-RU" altLang="ru-RU" sz="2000" dirty="0"/>
              <a:t>Например, вот такой скрипт </a:t>
            </a:r>
            <a:r>
              <a:rPr lang="ru-RU" altLang="ru-RU" sz="2000" dirty="0" smtClean="0"/>
              <a:t>:</a:t>
            </a:r>
            <a:endParaRPr lang="ru-RU" altLang="ru-RU" sz="2000" dirty="0"/>
          </a:p>
          <a:p>
            <a:pPr marL="0" lvl="0" indent="0">
              <a:lnSpc>
                <a:spcPct val="100000"/>
              </a:lnSpc>
              <a:buNone/>
            </a:pPr>
            <a:r>
              <a:rPr lang="ru-RU" altLang="ru-RU" sz="2000" dirty="0" err="1">
                <a:solidFill>
                  <a:srgbClr val="00B050"/>
                </a:solidFill>
              </a:rPr>
              <a:t>var</a:t>
            </a:r>
            <a:r>
              <a:rPr lang="ru-RU" altLang="ru-RU" sz="2000" dirty="0">
                <a:solidFill>
                  <a:schemeClr val="accent6"/>
                </a:solidFill>
              </a:rPr>
              <a:t> </a:t>
            </a:r>
            <a:r>
              <a:rPr lang="ru-RU" altLang="ru-RU" sz="2000" i="1" dirty="0" err="1"/>
              <a:t>myName</a:t>
            </a:r>
            <a:r>
              <a:rPr lang="ru-RU" altLang="ru-RU" sz="2000" dirty="0"/>
              <a:t> = </a:t>
            </a:r>
            <a:r>
              <a:rPr lang="ru-RU" altLang="ru-RU" sz="2000" dirty="0">
                <a:solidFill>
                  <a:schemeClr val="accent1"/>
                </a:solidFill>
              </a:rPr>
              <a:t>"</a:t>
            </a:r>
            <a:r>
              <a:rPr lang="ru-RU" altLang="ru-RU" sz="2000" dirty="0" err="1">
                <a:solidFill>
                  <a:schemeClr val="accent1"/>
                </a:solidFill>
              </a:rPr>
              <a:t>Ivan</a:t>
            </a:r>
            <a:r>
              <a:rPr lang="ru-RU" altLang="ru-RU" sz="2000" dirty="0">
                <a:solidFill>
                  <a:schemeClr val="accent1"/>
                </a:solidFill>
              </a:rPr>
              <a:t>";</a:t>
            </a:r>
          </a:p>
          <a:p>
            <a:pPr marL="0" lvl="0" indent="0">
              <a:lnSpc>
                <a:spcPct val="100000"/>
              </a:lnSpc>
              <a:buNone/>
            </a:pPr>
            <a:r>
              <a:rPr lang="ru-RU" altLang="ru-RU" sz="2000" i="1" dirty="0" err="1"/>
              <a:t>alert</a:t>
            </a:r>
            <a:r>
              <a:rPr lang="ru-RU" altLang="ru-RU" sz="2000" dirty="0"/>
              <a:t> (</a:t>
            </a:r>
            <a:r>
              <a:rPr lang="ru-RU" altLang="ru-RU" sz="2000" dirty="0" err="1">
                <a:solidFill>
                  <a:srgbClr val="00B050"/>
                </a:solidFill>
              </a:rPr>
              <a:t>typeof</a:t>
            </a:r>
            <a:r>
              <a:rPr lang="ru-RU" altLang="ru-RU" sz="2000" dirty="0"/>
              <a:t> </a:t>
            </a:r>
            <a:r>
              <a:rPr lang="ru-RU" altLang="ru-RU" sz="2000" i="1" dirty="0" err="1"/>
              <a:t>myName</a:t>
            </a:r>
            <a:r>
              <a:rPr lang="ru-RU" altLang="ru-RU" sz="2000" dirty="0" smtClean="0"/>
              <a:t>);</a:t>
            </a:r>
            <a:br>
              <a:rPr lang="ru-RU" altLang="ru-RU" sz="2000" dirty="0" smtClean="0"/>
            </a:br>
            <a:endParaRPr lang="ru-RU" altLang="ru-RU" sz="2000" dirty="0"/>
          </a:p>
          <a:p>
            <a:pPr marL="0" lvl="0" indent="0">
              <a:lnSpc>
                <a:spcPct val="100000"/>
              </a:lnSpc>
              <a:buNone/>
            </a:pPr>
            <a:r>
              <a:rPr lang="ru-RU" altLang="ru-RU" sz="2000" dirty="0"/>
              <a:t>выдаст сообщение "</a:t>
            </a:r>
            <a:r>
              <a:rPr lang="ru-RU" altLang="ru-RU" sz="2000" dirty="0" err="1"/>
              <a:t>string</a:t>
            </a:r>
            <a:r>
              <a:rPr lang="ru-RU" altLang="ru-RU" sz="2000" dirty="0"/>
              <a:t>";</a:t>
            </a:r>
            <a:endParaRPr kumimoji="0" lang="ru-RU" altLang="ru-RU"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06728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41300"/>
            <a:ext cx="10515600" cy="5935663"/>
          </a:xfrm>
        </p:spPr>
        <p:txBody>
          <a:bodyPr>
            <a:normAutofit fontScale="85000" lnSpcReduction="20000"/>
          </a:bodyPr>
          <a:lstStyle/>
          <a:p>
            <a:pPr marL="0" indent="0">
              <a:buNone/>
            </a:pPr>
            <a:r>
              <a:rPr lang="ru-RU" dirty="0"/>
              <a:t>Теперь рассмотрим подробнее каждый тип данных.</a:t>
            </a:r>
          </a:p>
          <a:p>
            <a:pPr marL="0" indent="0">
              <a:buNone/>
            </a:pPr>
            <a:r>
              <a:rPr lang="ru-RU" b="1" dirty="0"/>
              <a:t>Тип данных </a:t>
            </a:r>
            <a:r>
              <a:rPr lang="ru-RU" b="1" dirty="0" err="1"/>
              <a:t>number</a:t>
            </a:r>
            <a:r>
              <a:rPr lang="ru-RU" dirty="0"/>
              <a:t> образуется, если переменной, в качестве значения, присваивается любое число.</a:t>
            </a:r>
          </a:p>
          <a:p>
            <a:pPr marL="0" indent="0">
              <a:buNone/>
            </a:pPr>
            <a:r>
              <a:rPr lang="ru-RU" dirty="0"/>
              <a:t>Например, команда </a:t>
            </a:r>
            <a:r>
              <a:rPr lang="ru-RU" b="1" dirty="0" err="1"/>
              <a:t>var</a:t>
            </a:r>
            <a:r>
              <a:rPr lang="ru-RU" b="1" dirty="0"/>
              <a:t> x = 5;</a:t>
            </a:r>
            <a:r>
              <a:rPr lang="ru-RU" dirty="0"/>
              <a:t> создаст переменную типа </a:t>
            </a:r>
            <a:r>
              <a:rPr lang="ru-RU" b="1" dirty="0" err="1"/>
              <a:t>number</a:t>
            </a:r>
            <a:r>
              <a:rPr lang="ru-RU" dirty="0"/>
              <a:t>.</a:t>
            </a:r>
          </a:p>
          <a:p>
            <a:pPr marL="0" indent="0">
              <a:buNone/>
            </a:pPr>
            <a:r>
              <a:rPr lang="ru-RU" dirty="0"/>
              <a:t>А если в этом примере цифру 5 заключить в кавычки, ( </a:t>
            </a:r>
            <a:r>
              <a:rPr lang="ru-RU" b="1" dirty="0" err="1"/>
              <a:t>var</a:t>
            </a:r>
            <a:r>
              <a:rPr lang="ru-RU" b="1" dirty="0"/>
              <a:t> x = "5";</a:t>
            </a:r>
            <a:r>
              <a:rPr lang="ru-RU" dirty="0"/>
              <a:t> ) то тип переменной будет </a:t>
            </a:r>
            <a:r>
              <a:rPr lang="ru-RU" b="1" dirty="0" err="1"/>
              <a:t>string</a:t>
            </a:r>
            <a:r>
              <a:rPr lang="ru-RU" b="1" dirty="0"/>
              <a:t>.</a:t>
            </a:r>
            <a:r>
              <a:rPr lang="ru-RU" dirty="0"/>
              <a:t/>
            </a:r>
            <a:br>
              <a:rPr lang="ru-RU" dirty="0"/>
            </a:br>
            <a:endParaRPr lang="ru-RU" dirty="0"/>
          </a:p>
          <a:p>
            <a:pPr marL="0" indent="0">
              <a:buNone/>
            </a:pPr>
            <a:r>
              <a:rPr lang="ru-RU" b="1" dirty="0"/>
              <a:t>Тип переменной </a:t>
            </a:r>
            <a:r>
              <a:rPr lang="ru-RU" b="1" dirty="0" err="1"/>
              <a:t>String</a:t>
            </a:r>
            <a:r>
              <a:rPr lang="ru-RU" b="1" dirty="0"/>
              <a:t> </a:t>
            </a:r>
            <a:r>
              <a:rPr lang="ru-RU" dirty="0"/>
              <a:t>получается если значение, присвоенное переменной, заключить в одинарные или двойные кавычки.</a:t>
            </a:r>
          </a:p>
          <a:p>
            <a:pPr marL="0" indent="0">
              <a:buNone/>
            </a:pPr>
            <a:r>
              <a:rPr lang="ru-RU" b="1" dirty="0"/>
              <a:t>Логический тип данных - </a:t>
            </a:r>
            <a:r>
              <a:rPr lang="ru-RU" b="1" dirty="0" err="1"/>
              <a:t>boolean</a:t>
            </a:r>
            <a:r>
              <a:rPr lang="ru-RU" dirty="0"/>
              <a:t>: это всего лишь два варианта значения переменной - </a:t>
            </a:r>
            <a:r>
              <a:rPr lang="ru-RU" b="1" dirty="0" err="1"/>
              <a:t>true</a:t>
            </a:r>
            <a:r>
              <a:rPr lang="ru-RU" b="1" dirty="0"/>
              <a:t> </a:t>
            </a:r>
            <a:r>
              <a:rPr lang="ru-RU" dirty="0"/>
              <a:t>(правда или логическая 1) и </a:t>
            </a:r>
            <a:r>
              <a:rPr lang="ru-RU" b="1" dirty="0" err="1"/>
              <a:t>false</a:t>
            </a:r>
            <a:r>
              <a:rPr lang="ru-RU" dirty="0"/>
              <a:t> (ложь или логический 0). Этот тип данных используется при применении операторов сравнения, логических операций и операторов ветвления.</a:t>
            </a:r>
          </a:p>
          <a:p>
            <a:pPr marL="0" indent="0">
              <a:buNone/>
            </a:pPr>
            <a:r>
              <a:rPr lang="ru-RU" b="1" dirty="0"/>
              <a:t>Тип данных </a:t>
            </a:r>
            <a:r>
              <a:rPr lang="ru-RU" b="1" dirty="0" err="1"/>
              <a:t>undefined</a:t>
            </a:r>
            <a:r>
              <a:rPr lang="ru-RU" b="1" dirty="0"/>
              <a:t> </a:t>
            </a:r>
            <a:r>
              <a:rPr lang="ru-RU" dirty="0"/>
              <a:t>переменная имеет в тот момент, когда она объявлена, но еще не инициализирована, то есть ее создали, а значение еще не присвоили</a:t>
            </a:r>
            <a:r>
              <a:rPr lang="ru-RU" dirty="0" smtClean="0"/>
              <a:t>.</a:t>
            </a:r>
            <a:r>
              <a:rPr lang="ru-RU" dirty="0"/>
              <a:t/>
            </a:r>
            <a:br>
              <a:rPr lang="ru-RU" dirty="0"/>
            </a:br>
            <a:endParaRPr lang="ru-RU" dirty="0"/>
          </a:p>
          <a:p>
            <a:pPr marL="0" indent="0">
              <a:buNone/>
            </a:pPr>
            <a:r>
              <a:rPr lang="ru-RU" dirty="0"/>
              <a:t>Типы данных </a:t>
            </a:r>
            <a:r>
              <a:rPr lang="ru-RU" dirty="0" err="1"/>
              <a:t>object</a:t>
            </a:r>
            <a:r>
              <a:rPr lang="ru-RU" dirty="0"/>
              <a:t> и </a:t>
            </a:r>
            <a:r>
              <a:rPr lang="ru-RU" dirty="0" err="1"/>
              <a:t>null</a:t>
            </a:r>
            <a:r>
              <a:rPr lang="ru-RU" dirty="0"/>
              <a:t> мы с вами рассмотрим позднее</a:t>
            </a:r>
            <a:r>
              <a:rPr lang="ru-RU" dirty="0" smtClean="0"/>
              <a:t>.</a:t>
            </a:r>
            <a:endParaRPr lang="ru-RU" dirty="0"/>
          </a:p>
        </p:txBody>
      </p:sp>
    </p:spTree>
    <p:extLst>
      <p:ext uri="{BB962C8B-B14F-4D97-AF65-F5344CB8AC3E}">
        <p14:creationId xmlns:p14="http://schemas.microsoft.com/office/powerpoint/2010/main" val="836666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В этом тесте вам нужно сопоставить объявления переменных и их тип.</a:t>
            </a:r>
          </a:p>
        </p:txBody>
      </p:sp>
      <p:sp>
        <p:nvSpPr>
          <p:cNvPr id="3" name="Объект 2"/>
          <p:cNvSpPr>
            <a:spLocks noGrp="1"/>
          </p:cNvSpPr>
          <p:nvPr>
            <p:ph idx="1"/>
          </p:nvPr>
        </p:nvSpPr>
        <p:spPr>
          <a:xfrm>
            <a:off x="838200" y="1825625"/>
            <a:ext cx="10515600" cy="4486276"/>
          </a:xfrm>
        </p:spPr>
        <p:txBody>
          <a:bodyPr numCol="2">
            <a:normAutofit fontScale="92500" lnSpcReduction="20000"/>
          </a:bodyPr>
          <a:lstStyle/>
          <a:p>
            <a:r>
              <a:rPr lang="en-US" dirty="0" err="1"/>
              <a:t>var</a:t>
            </a:r>
            <a:r>
              <a:rPr lang="en-US" dirty="0"/>
              <a:t> x; </a:t>
            </a:r>
          </a:p>
          <a:p>
            <a:r>
              <a:rPr lang="en-US" dirty="0" err="1"/>
              <a:t>var</a:t>
            </a:r>
            <a:r>
              <a:rPr lang="en-US" dirty="0"/>
              <a:t> x = 5; </a:t>
            </a:r>
          </a:p>
          <a:p>
            <a:r>
              <a:rPr lang="en-US" dirty="0" err="1"/>
              <a:t>var</a:t>
            </a:r>
            <a:r>
              <a:rPr lang="en-US" dirty="0"/>
              <a:t> y = '5'; </a:t>
            </a:r>
          </a:p>
          <a:p>
            <a:r>
              <a:rPr lang="en-US" dirty="0" err="1"/>
              <a:t>var</a:t>
            </a:r>
            <a:r>
              <a:rPr lang="en-US" dirty="0"/>
              <a:t> z = "5"; </a:t>
            </a:r>
          </a:p>
          <a:p>
            <a:r>
              <a:rPr lang="en-US" dirty="0" err="1"/>
              <a:t>var</a:t>
            </a:r>
            <a:r>
              <a:rPr lang="en-US" dirty="0"/>
              <a:t> x = true; </a:t>
            </a:r>
          </a:p>
          <a:p>
            <a:r>
              <a:rPr lang="en-US" dirty="0" err="1"/>
              <a:t>var</a:t>
            </a:r>
            <a:r>
              <a:rPr lang="en-US" dirty="0"/>
              <a:t> x = 'true'; </a:t>
            </a:r>
          </a:p>
          <a:p>
            <a:r>
              <a:rPr lang="en-US" dirty="0" err="1"/>
              <a:t>var</a:t>
            </a:r>
            <a:r>
              <a:rPr lang="en-US" dirty="0"/>
              <a:t> y = 0; </a:t>
            </a:r>
          </a:p>
          <a:p>
            <a:r>
              <a:rPr lang="en-US" dirty="0" err="1"/>
              <a:t>var</a:t>
            </a:r>
            <a:r>
              <a:rPr lang="en-US" dirty="0"/>
              <a:t> y = false; </a:t>
            </a:r>
          </a:p>
          <a:p>
            <a:r>
              <a:rPr lang="en-US" dirty="0" err="1"/>
              <a:t>var</a:t>
            </a:r>
            <a:r>
              <a:rPr lang="en-US" dirty="0"/>
              <a:t> z = 5</a:t>
            </a:r>
            <a:r>
              <a:rPr lang="en-US" dirty="0" smtClean="0"/>
              <a:t>;</a:t>
            </a:r>
            <a:r>
              <a:rPr lang="ru-RU" dirty="0" smtClean="0"/>
              <a:t/>
            </a:r>
            <a:br>
              <a:rPr lang="ru-RU" dirty="0" smtClean="0"/>
            </a:br>
            <a:r>
              <a:rPr lang="ru-RU" dirty="0" smtClean="0"/>
              <a:t/>
            </a:r>
            <a:br>
              <a:rPr lang="ru-RU" dirty="0" smtClean="0"/>
            </a:br>
            <a:r>
              <a:rPr lang="ru-RU" dirty="0" smtClean="0"/>
              <a:t/>
            </a:r>
            <a:br>
              <a:rPr lang="ru-RU" dirty="0" smtClean="0"/>
            </a:br>
            <a:endParaRPr lang="ru-RU" dirty="0" smtClean="0"/>
          </a:p>
          <a:p>
            <a:r>
              <a:rPr lang="ru-RU" dirty="0"/>
              <a:t>переменная х имеет тип </a:t>
            </a:r>
            <a:r>
              <a:rPr lang="en-US" dirty="0" smtClean="0"/>
              <a:t>undefined</a:t>
            </a:r>
            <a:endParaRPr lang="ru-RU" dirty="0" smtClean="0"/>
          </a:p>
          <a:p>
            <a:r>
              <a:rPr lang="ru-RU" dirty="0"/>
              <a:t>переменная </a:t>
            </a:r>
            <a:r>
              <a:rPr lang="en-US" dirty="0"/>
              <a:t>y </a:t>
            </a:r>
            <a:r>
              <a:rPr lang="ru-RU" dirty="0"/>
              <a:t>имеет тип </a:t>
            </a:r>
            <a:r>
              <a:rPr lang="en-US" dirty="0" err="1"/>
              <a:t>boolean</a:t>
            </a:r>
            <a:r>
              <a:rPr lang="en-US" dirty="0" smtClean="0"/>
              <a:t> </a:t>
            </a:r>
            <a:endParaRPr lang="en-US" dirty="0"/>
          </a:p>
          <a:p>
            <a:r>
              <a:rPr lang="ru-RU" dirty="0" smtClean="0"/>
              <a:t>переменная </a:t>
            </a:r>
            <a:r>
              <a:rPr lang="en-US" dirty="0"/>
              <a:t>z </a:t>
            </a:r>
            <a:r>
              <a:rPr lang="ru-RU" dirty="0"/>
              <a:t>имеет тип </a:t>
            </a:r>
            <a:r>
              <a:rPr lang="en-US" dirty="0"/>
              <a:t>string </a:t>
            </a:r>
          </a:p>
          <a:p>
            <a:r>
              <a:rPr lang="ru-RU" dirty="0"/>
              <a:t>переменная х имеет тип </a:t>
            </a:r>
            <a:r>
              <a:rPr lang="en-US" dirty="0" err="1"/>
              <a:t>boolean</a:t>
            </a:r>
            <a:r>
              <a:rPr lang="en-US" dirty="0"/>
              <a:t> </a:t>
            </a:r>
          </a:p>
          <a:p>
            <a:r>
              <a:rPr lang="ru-RU" dirty="0"/>
              <a:t>переменная х имеет тип </a:t>
            </a:r>
            <a:r>
              <a:rPr lang="en-US" dirty="0"/>
              <a:t>string </a:t>
            </a:r>
            <a:endParaRPr lang="ru-RU" dirty="0" smtClean="0"/>
          </a:p>
          <a:p>
            <a:r>
              <a:rPr lang="ru-RU" dirty="0"/>
              <a:t>переменная х имеет тип </a:t>
            </a:r>
            <a:r>
              <a:rPr lang="en-US" dirty="0"/>
              <a:t>number </a:t>
            </a:r>
            <a:endParaRPr lang="en-US" dirty="0" smtClean="0"/>
          </a:p>
          <a:p>
            <a:r>
              <a:rPr lang="ru-RU" dirty="0" smtClean="0"/>
              <a:t>переменная </a:t>
            </a:r>
            <a:r>
              <a:rPr lang="en-US" dirty="0"/>
              <a:t>y </a:t>
            </a:r>
            <a:r>
              <a:rPr lang="ru-RU" dirty="0"/>
              <a:t>имеет тип </a:t>
            </a:r>
            <a:r>
              <a:rPr lang="en-US" dirty="0"/>
              <a:t>number </a:t>
            </a:r>
            <a:r>
              <a:rPr lang="en-US" dirty="0" smtClean="0"/>
              <a:t> </a:t>
            </a:r>
            <a:endParaRPr lang="en-US" dirty="0"/>
          </a:p>
          <a:p>
            <a:r>
              <a:rPr lang="ru-RU" dirty="0"/>
              <a:t>переменная </a:t>
            </a:r>
            <a:r>
              <a:rPr lang="en-US" dirty="0"/>
              <a:t>z </a:t>
            </a:r>
            <a:r>
              <a:rPr lang="ru-RU" dirty="0"/>
              <a:t>имеет тип </a:t>
            </a:r>
            <a:r>
              <a:rPr lang="en-US" dirty="0"/>
              <a:t>number </a:t>
            </a:r>
          </a:p>
          <a:p>
            <a:r>
              <a:rPr lang="ru-RU" dirty="0"/>
              <a:t>переменная </a:t>
            </a:r>
            <a:r>
              <a:rPr lang="en-US" dirty="0"/>
              <a:t>y </a:t>
            </a:r>
            <a:r>
              <a:rPr lang="ru-RU" dirty="0"/>
              <a:t>имеет тип </a:t>
            </a:r>
            <a:r>
              <a:rPr lang="en-US" dirty="0"/>
              <a:t>string </a:t>
            </a:r>
          </a:p>
          <a:p>
            <a:endParaRPr lang="ru-RU" dirty="0"/>
          </a:p>
        </p:txBody>
      </p:sp>
      <p:cxnSp>
        <p:nvCxnSpPr>
          <p:cNvPr id="5" name="Прямая со стрелкой 4"/>
          <p:cNvCxnSpPr/>
          <p:nvPr/>
        </p:nvCxnSpPr>
        <p:spPr>
          <a:xfrm>
            <a:off x="3098800" y="1968500"/>
            <a:ext cx="256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3149600" y="2222500"/>
            <a:ext cx="2908300" cy="181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2946400" y="2819400"/>
            <a:ext cx="3162300" cy="2374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2755900" y="2781300"/>
            <a:ext cx="33020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2946400" y="3200400"/>
            <a:ext cx="311150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V="1">
            <a:off x="2946400" y="3635375"/>
            <a:ext cx="3111500" cy="44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2755900" y="4435475"/>
            <a:ext cx="3327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2946400" y="2400300"/>
            <a:ext cx="3111500" cy="248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V="1">
            <a:off x="2946400" y="4775200"/>
            <a:ext cx="31115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39700" y="923329"/>
            <a:ext cx="118237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ru-RU" altLang="ru-RU" sz="2000" dirty="0"/>
              <a:t>Теперь давайте поподробнее познакомимся с процессом решения задач на программирование, которые нам встретятся.</a:t>
            </a:r>
          </a:p>
          <a:p>
            <a:pPr marL="0" lvl="0" indent="0">
              <a:lnSpc>
                <a:spcPct val="100000"/>
              </a:lnSpc>
              <a:buNone/>
            </a:pPr>
            <a:r>
              <a:rPr lang="ru-RU" altLang="ru-RU" sz="2000" dirty="0"/>
              <a:t>Задание будет простое - присвоить входное значение из переменной "а", передаваемое в нашу функцию, переменной "х", которую мы возвращаем. Возвращение результата из функции, т.е. передача результата коду, который эту функцию вызвал, делается командой "</a:t>
            </a:r>
            <a:r>
              <a:rPr lang="ru-RU" altLang="ru-RU" sz="2000" dirty="0" err="1"/>
              <a:t>return</a:t>
            </a:r>
            <a:r>
              <a:rPr lang="ru-RU" altLang="ru-RU" sz="2000" dirty="0"/>
              <a:t>".</a:t>
            </a:r>
          </a:p>
          <a:p>
            <a:pPr marL="0" lvl="0" indent="0">
              <a:lnSpc>
                <a:spcPct val="100000"/>
              </a:lnSpc>
              <a:buNone/>
            </a:pPr>
            <a:r>
              <a:rPr lang="ru-RU" altLang="ru-RU" sz="2000" dirty="0"/>
              <a:t>В открывшемся окне редактора мы увидим заготовку кода. </a:t>
            </a:r>
          </a:p>
          <a:p>
            <a:pPr marL="0" lvl="0" indent="0">
              <a:lnSpc>
                <a:spcPct val="100000"/>
              </a:lnSpc>
              <a:buNone/>
            </a:pPr>
            <a:endParaRPr lang="ru-RU" altLang="ru-RU" sz="2000" dirty="0"/>
          </a:p>
          <a:p>
            <a:pPr marL="0" lvl="0" indent="0">
              <a:lnSpc>
                <a:spcPct val="100000"/>
              </a:lnSpc>
              <a:buNone/>
            </a:pPr>
            <a:r>
              <a:rPr lang="ru-RU" altLang="ru-RU" sz="2000" dirty="0" err="1">
                <a:solidFill>
                  <a:srgbClr val="0070C0"/>
                </a:solidFill>
              </a:rPr>
              <a:t>function</a:t>
            </a:r>
            <a:r>
              <a:rPr lang="ru-RU" altLang="ru-RU" sz="2000" dirty="0"/>
              <a:t> </a:t>
            </a:r>
            <a:r>
              <a:rPr lang="ru-RU" altLang="ru-RU" sz="2000" dirty="0" err="1">
                <a:solidFill>
                  <a:schemeClr val="accent6"/>
                </a:solidFill>
              </a:rPr>
              <a:t>testA</a:t>
            </a:r>
            <a:r>
              <a:rPr lang="ru-RU" altLang="ru-RU" sz="2000" dirty="0"/>
              <a:t>(a) {      // Определение функции. Это служебная информация, менять ее нельзя.</a:t>
            </a:r>
          </a:p>
          <a:p>
            <a:pPr marL="0" lvl="0" indent="0">
              <a:lnSpc>
                <a:spcPct val="100000"/>
              </a:lnSpc>
              <a:buNone/>
            </a:pPr>
            <a:r>
              <a:rPr lang="ru-RU" altLang="ru-RU" sz="2000" dirty="0"/>
              <a:t>                         // Мы видим, что у функции есть входной параметр - переменная "a".</a:t>
            </a:r>
          </a:p>
          <a:p>
            <a:pPr marL="0" lvl="0" indent="0">
              <a:lnSpc>
                <a:spcPct val="100000"/>
              </a:lnSpc>
              <a:buNone/>
            </a:pPr>
            <a:r>
              <a:rPr lang="ru-RU" altLang="ru-RU" sz="2000" dirty="0"/>
              <a:t>   </a:t>
            </a:r>
            <a:r>
              <a:rPr lang="ru-RU" altLang="ru-RU" sz="2000" dirty="0">
                <a:solidFill>
                  <a:schemeClr val="accent6"/>
                </a:solidFill>
              </a:rPr>
              <a:t> </a:t>
            </a:r>
            <a:r>
              <a:rPr lang="ru-RU" altLang="ru-RU" sz="2000" dirty="0" err="1">
                <a:solidFill>
                  <a:schemeClr val="accent6"/>
                </a:solidFill>
              </a:rPr>
              <a:t>var</a:t>
            </a:r>
            <a:r>
              <a:rPr lang="ru-RU" altLang="ru-RU" sz="2000" dirty="0">
                <a:solidFill>
                  <a:schemeClr val="accent6"/>
                </a:solidFill>
              </a:rPr>
              <a:t> </a:t>
            </a:r>
            <a:r>
              <a:rPr lang="ru-RU" altLang="ru-RU" sz="2000" dirty="0"/>
              <a:t>x=</a:t>
            </a:r>
            <a:r>
              <a:rPr lang="ru-RU" altLang="ru-RU" sz="2000" dirty="0">
                <a:solidFill>
                  <a:srgbClr val="0070C0"/>
                </a:solidFill>
              </a:rPr>
              <a:t>""</a:t>
            </a:r>
            <a:r>
              <a:rPr lang="ru-RU" altLang="ru-RU" sz="2000" dirty="0"/>
              <a:t>;     </a:t>
            </a:r>
            <a:r>
              <a:rPr lang="ru-RU" altLang="ru-RU" sz="2000" dirty="0" smtClean="0"/>
              <a:t> </a:t>
            </a:r>
            <a:r>
              <a:rPr lang="ru-RU" altLang="ru-RU" sz="2000" dirty="0"/>
              <a:t>// Объявление переменной "x", которую мы будем возвращать в качестве результата.</a:t>
            </a:r>
          </a:p>
          <a:p>
            <a:pPr marL="0" lvl="0" indent="0">
              <a:lnSpc>
                <a:spcPct val="100000"/>
              </a:lnSpc>
              <a:buNone/>
            </a:pPr>
            <a:endParaRPr lang="ru-RU" altLang="ru-RU" sz="2000" dirty="0"/>
          </a:p>
          <a:p>
            <a:pPr marL="0" lvl="0" indent="0">
              <a:lnSpc>
                <a:spcPct val="100000"/>
              </a:lnSpc>
              <a:buNone/>
            </a:pPr>
            <a:r>
              <a:rPr lang="ru-RU" altLang="ru-RU" sz="2000" dirty="0"/>
              <a:t>               </a:t>
            </a:r>
            <a:r>
              <a:rPr lang="ru-RU" altLang="ru-RU" sz="2000" dirty="0" smtClean="0"/>
              <a:t>         </a:t>
            </a:r>
            <a:r>
              <a:rPr lang="ru-RU" altLang="ru-RU" sz="2000" dirty="0"/>
              <a:t>// Тут нужно написать решение - код, который будет помещать результат в "x".</a:t>
            </a:r>
          </a:p>
          <a:p>
            <a:pPr marL="0" lvl="0" indent="0">
              <a:lnSpc>
                <a:spcPct val="100000"/>
              </a:lnSpc>
              <a:buNone/>
            </a:pPr>
            <a:endParaRPr lang="ru-RU" altLang="ru-RU" sz="2000" dirty="0"/>
          </a:p>
          <a:p>
            <a:pPr marL="0" lvl="0" indent="0">
              <a:lnSpc>
                <a:spcPct val="100000"/>
              </a:lnSpc>
              <a:buNone/>
            </a:pPr>
            <a:r>
              <a:rPr lang="ru-RU" altLang="ru-RU" sz="2000" dirty="0"/>
              <a:t>   </a:t>
            </a:r>
            <a:r>
              <a:rPr lang="ru-RU" altLang="ru-RU" sz="2000" dirty="0">
                <a:solidFill>
                  <a:schemeClr val="accent6"/>
                </a:solidFill>
              </a:rPr>
              <a:t> </a:t>
            </a:r>
            <a:r>
              <a:rPr lang="ru-RU" altLang="ru-RU" sz="2000" dirty="0" err="1">
                <a:solidFill>
                  <a:schemeClr val="accent6"/>
                </a:solidFill>
              </a:rPr>
              <a:t>return</a:t>
            </a:r>
            <a:r>
              <a:rPr lang="ru-RU" altLang="ru-RU" sz="2000" dirty="0">
                <a:solidFill>
                  <a:schemeClr val="accent6"/>
                </a:solidFill>
              </a:rPr>
              <a:t> </a:t>
            </a:r>
            <a:r>
              <a:rPr lang="ru-RU" altLang="ru-RU" sz="2000" dirty="0"/>
              <a:t>x;            // Команда вывода ("возврата") результата, ее тоже менять нежелательно.</a:t>
            </a:r>
          </a:p>
          <a:p>
            <a:pPr marL="0" lvl="0" indent="0">
              <a:lnSpc>
                <a:spcPct val="100000"/>
              </a:lnSpc>
              <a:buNone/>
            </a:pPr>
            <a:r>
              <a:rPr lang="ru-RU" altLang="ru-RU" sz="2000" dirty="0"/>
              <a:t>}                        // Закрывающая код фигурная скобка, она должна присутствовать обязательно.</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468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66700"/>
            <a:ext cx="10515600" cy="5910263"/>
          </a:xfrm>
        </p:spPr>
        <p:txBody>
          <a:bodyPr>
            <a:normAutofit fontScale="92500" lnSpcReduction="10000"/>
          </a:bodyPr>
          <a:lstStyle/>
          <a:p>
            <a:r>
              <a:rPr lang="ru-RU" dirty="0"/>
              <a:t>Также в задании нам встретятся выражения </a:t>
            </a:r>
            <a:r>
              <a:rPr lang="ru-RU" b="1" dirty="0" err="1"/>
              <a:t>Sample</a:t>
            </a:r>
            <a:r>
              <a:rPr lang="ru-RU" b="1" dirty="0"/>
              <a:t> </a:t>
            </a:r>
            <a:r>
              <a:rPr lang="ru-RU" b="1" dirty="0" err="1"/>
              <a:t>Input</a:t>
            </a:r>
            <a:r>
              <a:rPr lang="ru-RU" b="1" dirty="0"/>
              <a:t> </a:t>
            </a:r>
            <a:r>
              <a:rPr lang="ru-RU" dirty="0"/>
              <a:t>и </a:t>
            </a:r>
            <a:r>
              <a:rPr lang="ru-RU" b="1" dirty="0" err="1"/>
              <a:t>Sample</a:t>
            </a:r>
            <a:r>
              <a:rPr lang="ru-RU" b="1" dirty="0"/>
              <a:t> </a:t>
            </a:r>
            <a:r>
              <a:rPr lang="ru-RU" b="1" dirty="0" err="1"/>
              <a:t>Output</a:t>
            </a:r>
            <a:r>
              <a:rPr lang="ru-RU" dirty="0"/>
              <a:t>. Это примеры.</a:t>
            </a:r>
            <a:br>
              <a:rPr lang="ru-RU" dirty="0"/>
            </a:br>
            <a:r>
              <a:rPr lang="ru-RU" b="1" dirty="0" err="1"/>
              <a:t>Sample</a:t>
            </a:r>
            <a:r>
              <a:rPr lang="ru-RU" b="1" dirty="0"/>
              <a:t> </a:t>
            </a:r>
            <a:r>
              <a:rPr lang="ru-RU" b="1" dirty="0" err="1"/>
              <a:t>Input</a:t>
            </a:r>
            <a:r>
              <a:rPr lang="ru-RU" dirty="0"/>
              <a:t> показывает, что может быть передано в нашу функцию в виде переменной "а"</a:t>
            </a:r>
            <a:br>
              <a:rPr lang="ru-RU" dirty="0"/>
            </a:br>
            <a:r>
              <a:rPr lang="ru-RU" b="1" dirty="0" err="1"/>
              <a:t>Sample</a:t>
            </a:r>
            <a:r>
              <a:rPr lang="ru-RU" b="1" dirty="0"/>
              <a:t> </a:t>
            </a:r>
            <a:r>
              <a:rPr lang="ru-RU" b="1" dirty="0" err="1"/>
              <a:t>Output</a:t>
            </a:r>
            <a:r>
              <a:rPr lang="ru-RU" dirty="0"/>
              <a:t> демонстрирует что в результате вы должны присвоить переменной "x"</a:t>
            </a:r>
            <a:br>
              <a:rPr lang="ru-RU" dirty="0"/>
            </a:br>
            <a:r>
              <a:rPr lang="ru-RU" dirty="0"/>
              <a:t/>
            </a:r>
            <a:br>
              <a:rPr lang="ru-RU" dirty="0"/>
            </a:br>
            <a:r>
              <a:rPr lang="ru-RU" dirty="0"/>
              <a:t>Поскольку в данном задании нам нужно возвратить входные данные без изменений, то параметры </a:t>
            </a:r>
            <a:r>
              <a:rPr lang="ru-RU" dirty="0" err="1"/>
              <a:t>Sample</a:t>
            </a:r>
            <a:r>
              <a:rPr lang="ru-RU" dirty="0"/>
              <a:t> </a:t>
            </a:r>
            <a:r>
              <a:rPr lang="ru-RU" dirty="0" err="1"/>
              <a:t>Input</a:t>
            </a:r>
            <a:r>
              <a:rPr lang="ru-RU" dirty="0"/>
              <a:t> и </a:t>
            </a:r>
            <a:r>
              <a:rPr lang="ru-RU" dirty="0" err="1"/>
              <a:t>Sample</a:t>
            </a:r>
            <a:r>
              <a:rPr lang="ru-RU" dirty="0"/>
              <a:t> </a:t>
            </a:r>
            <a:r>
              <a:rPr lang="ru-RU" dirty="0" err="1"/>
              <a:t>Output</a:t>
            </a:r>
            <a:r>
              <a:rPr lang="ru-RU" dirty="0"/>
              <a:t> будут одинаковые.</a:t>
            </a:r>
            <a:br>
              <a:rPr lang="ru-RU" dirty="0"/>
            </a:br>
            <a:endParaRPr lang="ru-RU" dirty="0"/>
          </a:p>
          <a:p>
            <a:r>
              <a:rPr lang="ru-RU" b="1" dirty="0"/>
              <a:t>Итак, давайте попробуем! В место для решения нужно вписать код, который поместит значение из переменной "a" в переменную "x"</a:t>
            </a:r>
            <a:r>
              <a:rPr lang="ru-RU" dirty="0"/>
              <a:t>. Необходимо обратить внимание на частую ошибку: переменная "a" уже описана в первой строчке, и объявлять ее повторно не нужно. Также не нужно и помещать в нее какие-либо значения - они там уже есть!</a:t>
            </a:r>
          </a:p>
          <a:p>
            <a:endParaRPr lang="ru-RU" dirty="0"/>
          </a:p>
        </p:txBody>
      </p:sp>
    </p:spTree>
    <p:extLst>
      <p:ext uri="{BB962C8B-B14F-4D97-AF65-F5344CB8AC3E}">
        <p14:creationId xmlns:p14="http://schemas.microsoft.com/office/powerpoint/2010/main" val="4278529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rgbClr val="0070C0"/>
                </a:solidFill>
              </a:rPr>
              <a:t>нужно </a:t>
            </a:r>
            <a:r>
              <a:rPr lang="ru-RU" b="1" dirty="0" smtClean="0">
                <a:solidFill>
                  <a:srgbClr val="0070C0"/>
                </a:solidFill>
              </a:rPr>
              <a:t>написать </a:t>
            </a:r>
            <a:r>
              <a:rPr lang="ru-RU" b="1" dirty="0">
                <a:solidFill>
                  <a:srgbClr val="0070C0"/>
                </a:solidFill>
              </a:rPr>
              <a:t>код, который поместит значение из переменной "a" в переменную "x"</a:t>
            </a:r>
            <a:r>
              <a:rPr lang="ru-RU" dirty="0">
                <a:solidFill>
                  <a:srgbClr val="0070C0"/>
                </a:solidFill>
              </a:rPr>
              <a:t>. </a:t>
            </a:r>
            <a:r>
              <a:rPr lang="ru-RU" dirty="0"/>
              <a:t> </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testA</a:t>
            </a:r>
            <a:r>
              <a:rPr lang="ru-RU" dirty="0"/>
              <a:t>(a) {         </a:t>
            </a:r>
          </a:p>
          <a:p>
            <a:pPr marL="0" indent="0">
              <a:buNone/>
            </a:pPr>
            <a:r>
              <a:rPr lang="ru-RU" dirty="0"/>
              <a:t>    </a:t>
            </a:r>
            <a:r>
              <a:rPr lang="ru-RU" dirty="0" err="1"/>
              <a:t>var</a:t>
            </a:r>
            <a:r>
              <a:rPr lang="ru-RU" dirty="0"/>
              <a:t> x</a:t>
            </a:r>
            <a:r>
              <a:rPr lang="ru-RU" dirty="0" smtClean="0"/>
              <a:t>="";</a:t>
            </a:r>
            <a:endParaRPr lang="ru-RU" dirty="0"/>
          </a:p>
          <a:p>
            <a:pPr marL="0" indent="0">
              <a:buNone/>
            </a:pPr>
            <a:r>
              <a:rPr lang="ru-RU" dirty="0"/>
              <a:t>    // Тут нужно написать </a:t>
            </a:r>
            <a:r>
              <a:rPr lang="ru-RU" dirty="0" smtClean="0"/>
              <a:t>решение</a:t>
            </a:r>
            <a:endParaRPr lang="ru-RU" dirty="0"/>
          </a:p>
          <a:p>
            <a:pPr marL="0" indent="0">
              <a:buNone/>
            </a:pPr>
            <a:r>
              <a:rPr lang="ru-RU" dirty="0"/>
              <a:t>    </a:t>
            </a:r>
            <a:r>
              <a:rPr lang="ru-RU" dirty="0" err="1"/>
              <a:t>return</a:t>
            </a:r>
            <a:r>
              <a:rPr lang="ru-RU" dirty="0"/>
              <a:t> x;</a:t>
            </a:r>
          </a:p>
          <a:p>
            <a:pPr marL="0" indent="0">
              <a:buNone/>
            </a:pPr>
            <a:r>
              <a:rPr lang="ru-RU" dirty="0" smtClean="0"/>
              <a:t>}</a:t>
            </a:r>
            <a:endParaRPr lang="ru-RU" dirty="0"/>
          </a:p>
        </p:txBody>
      </p:sp>
    </p:spTree>
    <p:extLst>
      <p:ext uri="{BB962C8B-B14F-4D97-AF65-F5344CB8AC3E}">
        <p14:creationId xmlns:p14="http://schemas.microsoft.com/office/powerpoint/2010/main" val="1419234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testA</a:t>
            </a:r>
            <a:r>
              <a:rPr lang="en-US" dirty="0"/>
              <a:t>(a) {        </a:t>
            </a:r>
          </a:p>
          <a:p>
            <a:pPr marL="0" indent="0">
              <a:buNone/>
            </a:pPr>
            <a:r>
              <a:rPr lang="ru-RU" dirty="0"/>
              <a:t> </a:t>
            </a:r>
            <a:r>
              <a:rPr lang="ru-RU" dirty="0" smtClean="0"/>
              <a:t>   </a:t>
            </a:r>
            <a:r>
              <a:rPr lang="en-US" dirty="0" err="1" smtClean="0"/>
              <a:t>var</a:t>
            </a:r>
            <a:r>
              <a:rPr lang="en-US" dirty="0" smtClean="0"/>
              <a:t> </a:t>
            </a:r>
            <a:r>
              <a:rPr lang="en-US" dirty="0"/>
              <a:t>x</a:t>
            </a:r>
            <a:r>
              <a:rPr lang="en-US" dirty="0" smtClean="0"/>
              <a:t>="";</a:t>
            </a:r>
            <a:endParaRPr lang="en-US" dirty="0"/>
          </a:p>
          <a:p>
            <a:pPr marL="0" indent="0">
              <a:buNone/>
            </a:pPr>
            <a:r>
              <a:rPr lang="en-US" dirty="0"/>
              <a:t>    x=a;</a:t>
            </a:r>
          </a:p>
          <a:p>
            <a:pPr marL="0" indent="0">
              <a:buNone/>
            </a:pPr>
            <a:r>
              <a:rPr lang="en-US" dirty="0" smtClean="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1168955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Кто является владельцем торговой марки </a:t>
            </a:r>
            <a:r>
              <a:rPr lang="ru-RU" b="1" dirty="0" err="1">
                <a:solidFill>
                  <a:srgbClr val="0070C0"/>
                </a:solidFill>
              </a:rPr>
              <a:t>JavaScript</a:t>
            </a:r>
            <a:r>
              <a:rPr lang="ru-RU" dirty="0">
                <a:solidFill>
                  <a:srgbClr val="0070C0"/>
                </a:solidFill>
              </a:rPr>
              <a:t>?</a:t>
            </a:r>
          </a:p>
        </p:txBody>
      </p:sp>
      <p:sp>
        <p:nvSpPr>
          <p:cNvPr id="3" name="Объект 2"/>
          <p:cNvSpPr>
            <a:spLocks noGrp="1"/>
          </p:cNvSpPr>
          <p:nvPr>
            <p:ph idx="1"/>
          </p:nvPr>
        </p:nvSpPr>
        <p:spPr/>
        <p:txBody>
          <a:bodyPr/>
          <a:lstStyle/>
          <a:p>
            <a:r>
              <a:rPr lang="en-US" dirty="0"/>
              <a:t>Microsoft Corporation </a:t>
            </a:r>
            <a:endParaRPr lang="ru-RU" dirty="0" smtClean="0"/>
          </a:p>
          <a:p>
            <a:r>
              <a:rPr lang="en-US" dirty="0"/>
              <a:t>Sun Microsystems </a:t>
            </a:r>
            <a:endParaRPr lang="ru-RU" dirty="0" smtClean="0"/>
          </a:p>
          <a:p>
            <a:r>
              <a:rPr lang="en-US" dirty="0"/>
              <a:t>Oracle </a:t>
            </a:r>
            <a:r>
              <a:rPr lang="en-US" dirty="0" smtClean="0"/>
              <a:t>Corporation</a:t>
            </a:r>
            <a:endParaRPr lang="ru-RU" dirty="0" smtClean="0"/>
          </a:p>
          <a:p>
            <a:r>
              <a:rPr lang="en-US" dirty="0"/>
              <a:t>Intel </a:t>
            </a:r>
            <a:endParaRPr lang="ru-RU" dirty="0" smtClean="0"/>
          </a:p>
          <a:p>
            <a:r>
              <a:rPr lang="en-US" dirty="0"/>
              <a:t>Netscape Communications </a:t>
            </a:r>
            <a:endParaRPr lang="ru-RU" dirty="0"/>
          </a:p>
        </p:txBody>
      </p:sp>
    </p:spTree>
    <p:extLst>
      <p:ext uri="{BB962C8B-B14F-4D97-AF65-F5344CB8AC3E}">
        <p14:creationId xmlns:p14="http://schemas.microsoft.com/office/powerpoint/2010/main" val="405876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style.color</p:attrName>
                                        </p:attrNameLst>
                                      </p:cBhvr>
                                      <p:to>
                                        <p:clrVal>
                                          <a:schemeClr val="accent2"/>
                                        </p:clrVal>
                                      </p:to>
                                    </p:set>
                                    <p:set>
                                      <p:cBhvr>
                                        <p:cTn id="7" dur="500" fill="hold"/>
                                        <p:tgtEl>
                                          <p:spTgt spid="3">
                                            <p:txEl>
                                              <p:pRg st="2" end="2"/>
                                            </p:txEl>
                                          </p:spTgt>
                                        </p:tgtEl>
                                        <p:attrNameLst>
                                          <p:attrName>fillcolor</p:attrName>
                                        </p:attrNameLst>
                                      </p:cBhvr>
                                      <p:to>
                                        <p:clrVal>
                                          <a:schemeClr val="accent2"/>
                                        </p:clrVal>
                                      </p:to>
                                    </p:set>
                                    <p:set>
                                      <p:cBhvr>
                                        <p:cTn id="8"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1.4 Простейшие операции</a:t>
            </a:r>
          </a:p>
        </p:txBody>
      </p:sp>
      <p:sp>
        <p:nvSpPr>
          <p:cNvPr id="3" name="Объект 2"/>
          <p:cNvSpPr>
            <a:spLocks noGrp="1"/>
          </p:cNvSpPr>
          <p:nvPr>
            <p:ph idx="1"/>
          </p:nvPr>
        </p:nvSpPr>
        <p:spPr/>
        <p:txBody>
          <a:bodyPr>
            <a:normAutofit lnSpcReduction="10000"/>
          </a:bodyPr>
          <a:lstStyle/>
          <a:p>
            <a:pPr marL="0" indent="0">
              <a:buNone/>
            </a:pPr>
            <a:r>
              <a:rPr lang="ru-RU" dirty="0" smtClean="0"/>
              <a:t>Теперь </a:t>
            </a:r>
            <a:r>
              <a:rPr lang="ru-RU" dirty="0"/>
              <a:t>мы можем перейти к изучению операций. </a:t>
            </a:r>
            <a:br>
              <a:rPr lang="ru-RU" dirty="0"/>
            </a:br>
            <a:r>
              <a:rPr lang="ru-RU" b="1" dirty="0"/>
              <a:t>Операции в </a:t>
            </a:r>
            <a:r>
              <a:rPr lang="ru-RU" b="1" dirty="0" err="1"/>
              <a:t>JavaScript</a:t>
            </a:r>
            <a:r>
              <a:rPr lang="ru-RU" dirty="0"/>
              <a:t> условно можно разделить на несколько видов:</a:t>
            </a:r>
          </a:p>
          <a:p>
            <a:r>
              <a:rPr lang="ru-RU" dirty="0"/>
              <a:t>Арифметические операторы</a:t>
            </a:r>
            <a:br>
              <a:rPr lang="ru-RU" dirty="0"/>
            </a:br>
            <a:endParaRPr lang="ru-RU" dirty="0"/>
          </a:p>
          <a:p>
            <a:r>
              <a:rPr lang="ru-RU" dirty="0"/>
              <a:t>Операторы присваивания</a:t>
            </a:r>
            <a:br>
              <a:rPr lang="ru-RU" dirty="0"/>
            </a:br>
            <a:endParaRPr lang="ru-RU" dirty="0"/>
          </a:p>
          <a:p>
            <a:r>
              <a:rPr lang="ru-RU" dirty="0"/>
              <a:t>Операторы сравнения</a:t>
            </a:r>
            <a:br>
              <a:rPr lang="ru-RU" dirty="0"/>
            </a:br>
            <a:endParaRPr lang="ru-RU" dirty="0"/>
          </a:p>
          <a:p>
            <a:r>
              <a:rPr lang="ru-RU" dirty="0"/>
              <a:t>Логические операторы</a:t>
            </a:r>
          </a:p>
          <a:p>
            <a:endParaRPr lang="ru-RU" dirty="0"/>
          </a:p>
        </p:txBody>
      </p:sp>
    </p:spTree>
    <p:extLst>
      <p:ext uri="{BB962C8B-B14F-4D97-AF65-F5344CB8AC3E}">
        <p14:creationId xmlns:p14="http://schemas.microsoft.com/office/powerpoint/2010/main" val="3616232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15900"/>
            <a:ext cx="10515600" cy="5961063"/>
          </a:xfrm>
        </p:spPr>
        <p:txBody>
          <a:bodyPr/>
          <a:lstStyle/>
          <a:p>
            <a:pPr marL="0" indent="0">
              <a:buNone/>
            </a:pPr>
            <a:r>
              <a:rPr lang="ru-RU" dirty="0"/>
              <a:t>Начнем с самых простых - </a:t>
            </a:r>
            <a:r>
              <a:rPr lang="ru-RU" b="1" dirty="0"/>
              <a:t>Арифметические операторы</a:t>
            </a:r>
            <a:r>
              <a:rPr lang="ru-RU" dirty="0"/>
              <a:t>.</a:t>
            </a:r>
            <a:br>
              <a:rPr lang="ru-RU" dirty="0"/>
            </a:br>
            <a:r>
              <a:rPr lang="ru-RU" dirty="0"/>
              <a:t>Все результаты примеров будем рассматривать при исходных данных </a:t>
            </a:r>
            <a:r>
              <a:rPr lang="ru-RU" b="1" dirty="0"/>
              <a:t>y = 5</a:t>
            </a:r>
            <a:r>
              <a:rPr lang="ru-RU" dirty="0"/>
              <a:t> </a:t>
            </a:r>
          </a:p>
          <a:p>
            <a:pPr marL="0" indent="0">
              <a:buNone/>
            </a:pPr>
            <a:r>
              <a:rPr lang="ru-RU" b="1" dirty="0"/>
              <a:t>Сложение  "+"</a:t>
            </a:r>
            <a:br>
              <a:rPr lang="ru-RU" b="1" dirty="0"/>
            </a:br>
            <a:r>
              <a:rPr lang="ru-RU" dirty="0"/>
              <a:t>выражение x = y + 2 даст результат x = 7; y = 5;</a:t>
            </a:r>
          </a:p>
          <a:p>
            <a:pPr marL="0" indent="0">
              <a:buNone/>
            </a:pPr>
            <a:r>
              <a:rPr lang="ru-RU" b="1" dirty="0"/>
              <a:t>Вычитание "-"</a:t>
            </a:r>
            <a:br>
              <a:rPr lang="ru-RU" b="1" dirty="0"/>
            </a:br>
            <a:r>
              <a:rPr lang="ru-RU" dirty="0"/>
              <a:t>выражение x = y - 2 даст результат x = 3; y = 5; </a:t>
            </a:r>
          </a:p>
          <a:p>
            <a:pPr marL="0" indent="0">
              <a:buNone/>
            </a:pPr>
            <a:r>
              <a:rPr lang="ru-RU" b="1" dirty="0"/>
              <a:t>Умножение "*"</a:t>
            </a:r>
            <a:br>
              <a:rPr lang="ru-RU" b="1" dirty="0"/>
            </a:br>
            <a:r>
              <a:rPr lang="ru-RU" dirty="0"/>
              <a:t>выражение x = y * 2 даст результат x = 10; y = 5;</a:t>
            </a:r>
          </a:p>
          <a:p>
            <a:pPr marL="0" indent="0">
              <a:buNone/>
            </a:pPr>
            <a:r>
              <a:rPr lang="ru-RU" b="1" dirty="0" smtClean="0"/>
              <a:t>Деление "/"</a:t>
            </a:r>
            <a:br>
              <a:rPr lang="ru-RU" b="1" dirty="0" smtClean="0"/>
            </a:br>
            <a:r>
              <a:rPr lang="ru-RU" dirty="0" smtClean="0"/>
              <a:t>выражение x = y / 2 даст результат x = 2.5; y = 5;</a:t>
            </a:r>
            <a:br>
              <a:rPr lang="ru-RU" dirty="0" smtClean="0"/>
            </a:br>
            <a:endParaRPr lang="ru-RU" dirty="0" smtClean="0"/>
          </a:p>
          <a:p>
            <a:endParaRPr lang="ru-RU" dirty="0"/>
          </a:p>
        </p:txBody>
      </p:sp>
    </p:spTree>
    <p:extLst>
      <p:ext uri="{BB962C8B-B14F-4D97-AF65-F5344CB8AC3E}">
        <p14:creationId xmlns:p14="http://schemas.microsoft.com/office/powerpoint/2010/main" val="4151143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477000"/>
          </a:xfrm>
        </p:spPr>
        <p:txBody>
          <a:bodyPr>
            <a:normAutofit fontScale="92500" lnSpcReduction="10000"/>
          </a:bodyPr>
          <a:lstStyle/>
          <a:p>
            <a:pPr marL="0" indent="0">
              <a:buNone/>
            </a:pPr>
            <a:r>
              <a:rPr lang="ru-RU" dirty="0"/>
              <a:t>Более сложные </a:t>
            </a:r>
            <a:r>
              <a:rPr lang="ru-RU" b="1" dirty="0"/>
              <a:t>Арифметические операторы, </a:t>
            </a:r>
            <a:r>
              <a:rPr lang="ru-RU" dirty="0"/>
              <a:t>начальное значение </a:t>
            </a:r>
            <a:r>
              <a:rPr lang="ru-RU" b="1" dirty="0"/>
              <a:t>y = 5:</a:t>
            </a:r>
            <a:r>
              <a:rPr lang="ru-RU" dirty="0"/>
              <a:t/>
            </a:r>
            <a:br>
              <a:rPr lang="ru-RU" dirty="0"/>
            </a:br>
            <a:r>
              <a:rPr lang="ru-RU" b="1" dirty="0" smtClean="0"/>
              <a:t>Остаток </a:t>
            </a:r>
            <a:r>
              <a:rPr lang="ru-RU" b="1" dirty="0"/>
              <a:t>от деления (он же - деление по модулю) </a:t>
            </a:r>
            <a:r>
              <a:rPr lang="ru-RU" b="1" dirty="0" smtClean="0"/>
              <a:t>"%</a:t>
            </a:r>
            <a:r>
              <a:rPr lang="ru-RU" b="1" dirty="0"/>
              <a:t>"</a:t>
            </a:r>
            <a:br>
              <a:rPr lang="ru-RU" b="1" dirty="0"/>
            </a:br>
            <a:r>
              <a:rPr lang="ru-RU" dirty="0" smtClean="0"/>
              <a:t>выражение </a:t>
            </a:r>
            <a:r>
              <a:rPr lang="ru-RU" dirty="0"/>
              <a:t>x = y % 2 даст результат x = </a:t>
            </a:r>
            <a:r>
              <a:rPr lang="ru-RU" dirty="0" smtClean="0"/>
              <a:t>1; </a:t>
            </a:r>
            <a:r>
              <a:rPr lang="ru-RU" dirty="0"/>
              <a:t>y = 5</a:t>
            </a:r>
            <a:r>
              <a:rPr lang="ru-RU" dirty="0" smtClean="0"/>
              <a:t>;</a:t>
            </a:r>
          </a:p>
          <a:p>
            <a:pPr marL="0" indent="0">
              <a:buNone/>
            </a:pPr>
            <a:r>
              <a:rPr lang="ru-RU" dirty="0" smtClean="0"/>
              <a:t/>
            </a:r>
            <a:br>
              <a:rPr lang="ru-RU" dirty="0" smtClean="0"/>
            </a:br>
            <a:r>
              <a:rPr lang="ru-RU" b="1" dirty="0"/>
              <a:t>Инкремент "++"</a:t>
            </a:r>
            <a:br>
              <a:rPr lang="ru-RU" b="1" dirty="0"/>
            </a:br>
            <a:r>
              <a:rPr lang="ru-RU" dirty="0"/>
              <a:t>Эта операция производит увеличение аргумента на единицу, т.е. выражение x++ будет эквивалентно выражению x = x + 1.</a:t>
            </a:r>
            <a:br>
              <a:rPr lang="ru-RU" dirty="0"/>
            </a:br>
            <a:r>
              <a:rPr lang="ru-RU" dirty="0"/>
              <a:t>Порядок применения инкремента в </a:t>
            </a:r>
            <a:r>
              <a:rPr lang="ru-RU" dirty="0" err="1"/>
              <a:t>javascript</a:t>
            </a:r>
            <a:r>
              <a:rPr lang="ru-RU" dirty="0"/>
              <a:t> имеет значение, например:</a:t>
            </a:r>
            <a:br>
              <a:rPr lang="ru-RU" dirty="0"/>
            </a:br>
            <a:endParaRPr lang="ru-RU" dirty="0"/>
          </a:p>
          <a:p>
            <a:pPr marL="0" indent="0">
              <a:buNone/>
            </a:pPr>
            <a:r>
              <a:rPr lang="ru-RU" dirty="0" smtClean="0"/>
              <a:t>выражение </a:t>
            </a:r>
            <a:r>
              <a:rPr lang="ru-RU" dirty="0"/>
              <a:t>x = ++y даст результат x = 6, y = 6, так как </a:t>
            </a:r>
            <a:r>
              <a:rPr lang="ru-RU" b="1" dirty="0"/>
              <a:t>вначале</a:t>
            </a:r>
            <a:r>
              <a:rPr lang="ru-RU" dirty="0"/>
              <a:t> увеличивается значение переменной y на единицу и затем переменной x присваивается значение переменной y;</a:t>
            </a:r>
            <a:br>
              <a:rPr lang="ru-RU" dirty="0"/>
            </a:br>
            <a:endParaRPr lang="ru-RU" dirty="0"/>
          </a:p>
          <a:p>
            <a:pPr marL="0" indent="0">
              <a:buNone/>
            </a:pPr>
            <a:r>
              <a:rPr lang="ru-RU" dirty="0"/>
              <a:t>а выражение x = y++ даст результат x = 5, y = 6, поскольку в данном случае операция инкрементирования (увеличения) происходит ПОСЛЕ того как переменной х присвоили значение из переменной у.</a:t>
            </a:r>
          </a:p>
          <a:p>
            <a:pPr marL="0" indent="0">
              <a:buNone/>
            </a:pPr>
            <a:endParaRPr lang="ru-RU" dirty="0"/>
          </a:p>
        </p:txBody>
      </p:sp>
    </p:spTree>
    <p:extLst>
      <p:ext uri="{BB962C8B-B14F-4D97-AF65-F5344CB8AC3E}">
        <p14:creationId xmlns:p14="http://schemas.microsoft.com/office/powerpoint/2010/main" val="284809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1000"/>
            <a:ext cx="10515600" cy="5795963"/>
          </a:xfrm>
        </p:spPr>
        <p:txBody>
          <a:bodyPr/>
          <a:lstStyle/>
          <a:p>
            <a:pPr marL="0" indent="0">
              <a:buNone/>
            </a:pPr>
            <a:r>
              <a:rPr lang="ru-RU" b="1" dirty="0"/>
              <a:t>Декремент "--"</a:t>
            </a:r>
            <a:br>
              <a:rPr lang="ru-RU" b="1" dirty="0"/>
            </a:br>
            <a:r>
              <a:rPr lang="ru-RU" dirty="0"/>
              <a:t>А эта операция производит уменьшение значения переменной на единицу, т.е. х-- эквивалентно x = х - 1. Порядок применения декремента в </a:t>
            </a:r>
            <a:r>
              <a:rPr lang="ru-RU" dirty="0" err="1"/>
              <a:t>javascript</a:t>
            </a:r>
            <a:r>
              <a:rPr lang="ru-RU" dirty="0"/>
              <a:t> также имеет значение, например:</a:t>
            </a:r>
            <a:br>
              <a:rPr lang="ru-RU" dirty="0"/>
            </a:br>
            <a:endParaRPr lang="ru-RU" dirty="0"/>
          </a:p>
          <a:p>
            <a:r>
              <a:rPr lang="ru-RU" dirty="0"/>
              <a:t>выражение x = --y даст результат x = 4, y = 4 - тут мы вначале уменьшаем на единицу переменную y, а затем присваиваем переменной x значение переменной y;</a:t>
            </a:r>
            <a:br>
              <a:rPr lang="ru-RU" dirty="0"/>
            </a:br>
            <a:endParaRPr lang="ru-RU" dirty="0"/>
          </a:p>
          <a:p>
            <a:r>
              <a:rPr lang="ru-RU" dirty="0"/>
              <a:t>а выражение x = y-- даст результат x = 5, y = 4 -  так как операция декремент была выполнена ПОСЛЕ того как переменной х присвоили значение из переменной у.</a:t>
            </a:r>
          </a:p>
          <a:p>
            <a:endParaRPr lang="ru-RU" dirty="0"/>
          </a:p>
        </p:txBody>
      </p:sp>
    </p:spTree>
    <p:extLst>
      <p:ext uri="{BB962C8B-B14F-4D97-AF65-F5344CB8AC3E}">
        <p14:creationId xmlns:p14="http://schemas.microsoft.com/office/powerpoint/2010/main" val="600155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777999"/>
          </a:xfrm>
        </p:spPr>
        <p:txBody>
          <a:bodyPr>
            <a:noAutofit/>
          </a:bodyPr>
          <a:lstStyle/>
          <a:p>
            <a:r>
              <a:rPr lang="ru-RU" sz="2800" dirty="0">
                <a:solidFill>
                  <a:srgbClr val="0070C0"/>
                </a:solidFill>
              </a:rPr>
              <a:t>Сопоставьте простейшие операции, указанные в левом столбце с  результатами их вычислений, приведенными в правом. Изначальные значения для всех операций: х=6 и y=3;</a:t>
            </a:r>
          </a:p>
        </p:txBody>
      </p:sp>
      <p:sp>
        <p:nvSpPr>
          <p:cNvPr id="3" name="Объект 2"/>
          <p:cNvSpPr>
            <a:spLocks noGrp="1"/>
          </p:cNvSpPr>
          <p:nvPr>
            <p:ph idx="1"/>
          </p:nvPr>
        </p:nvSpPr>
        <p:spPr>
          <a:xfrm>
            <a:off x="723900" y="1460500"/>
            <a:ext cx="10515600" cy="5194301"/>
          </a:xfrm>
        </p:spPr>
        <p:txBody>
          <a:bodyPr numCol="2">
            <a:normAutofit fontScale="92500" lnSpcReduction="10000"/>
          </a:bodyPr>
          <a:lstStyle/>
          <a:p>
            <a:r>
              <a:rPr lang="es-ES" dirty="0"/>
              <a:t>x=y </a:t>
            </a:r>
          </a:p>
          <a:p>
            <a:r>
              <a:rPr lang="es-ES" dirty="0"/>
              <a:t>x = x + y </a:t>
            </a:r>
          </a:p>
          <a:p>
            <a:r>
              <a:rPr lang="es-ES" dirty="0"/>
              <a:t>x = y - x </a:t>
            </a:r>
          </a:p>
          <a:p>
            <a:r>
              <a:rPr lang="es-ES" dirty="0"/>
              <a:t>x = x * y </a:t>
            </a:r>
          </a:p>
          <a:p>
            <a:r>
              <a:rPr lang="es-ES" dirty="0"/>
              <a:t>x = x % y </a:t>
            </a:r>
          </a:p>
          <a:p>
            <a:r>
              <a:rPr lang="es-ES" dirty="0"/>
              <a:t>x = x / y </a:t>
            </a:r>
          </a:p>
          <a:p>
            <a:r>
              <a:rPr lang="es-ES" dirty="0"/>
              <a:t>x = ++y </a:t>
            </a:r>
          </a:p>
          <a:p>
            <a:r>
              <a:rPr lang="es-ES" dirty="0"/>
              <a:t>x = y++ </a:t>
            </a:r>
          </a:p>
          <a:p>
            <a:r>
              <a:rPr lang="es-ES" dirty="0"/>
              <a:t>x = - -y </a:t>
            </a:r>
          </a:p>
          <a:p>
            <a:r>
              <a:rPr lang="es-ES" dirty="0"/>
              <a:t>x = y- </a:t>
            </a:r>
            <a:r>
              <a:rPr lang="es-ES" dirty="0" smtClean="0"/>
              <a:t>-</a:t>
            </a:r>
          </a:p>
          <a:p>
            <a:endParaRPr lang="es-ES" dirty="0" smtClean="0"/>
          </a:p>
          <a:p>
            <a:r>
              <a:rPr lang="es-ES" dirty="0"/>
              <a:t>x = 9; y = 3; </a:t>
            </a:r>
          </a:p>
          <a:p>
            <a:r>
              <a:rPr lang="es-ES" dirty="0"/>
              <a:t>x = 3; y = 4; </a:t>
            </a:r>
          </a:p>
          <a:p>
            <a:r>
              <a:rPr lang="es-ES" dirty="0"/>
              <a:t>x = 2; y = 2; </a:t>
            </a:r>
            <a:endParaRPr lang="es-ES" dirty="0" smtClean="0"/>
          </a:p>
          <a:p>
            <a:r>
              <a:rPr lang="es-ES" dirty="0"/>
              <a:t>x = 4; y = 4; </a:t>
            </a:r>
            <a:endParaRPr lang="ru-RU" dirty="0" smtClean="0"/>
          </a:p>
          <a:p>
            <a:r>
              <a:rPr lang="en-US" dirty="0" smtClean="0"/>
              <a:t>x</a:t>
            </a:r>
            <a:r>
              <a:rPr lang="es-ES" dirty="0"/>
              <a:t>= 3; y = 3; </a:t>
            </a:r>
          </a:p>
          <a:p>
            <a:r>
              <a:rPr lang="es-ES" dirty="0" smtClean="0"/>
              <a:t>x </a:t>
            </a:r>
            <a:r>
              <a:rPr lang="es-ES" dirty="0"/>
              <a:t>= -3; y = 3; </a:t>
            </a:r>
          </a:p>
          <a:p>
            <a:r>
              <a:rPr lang="es-ES" dirty="0" smtClean="0"/>
              <a:t>x </a:t>
            </a:r>
            <a:r>
              <a:rPr lang="es-ES" dirty="0"/>
              <a:t>= 0; y = 3; </a:t>
            </a:r>
          </a:p>
          <a:p>
            <a:r>
              <a:rPr lang="es-ES" dirty="0"/>
              <a:t>x = 2; y = 3; </a:t>
            </a:r>
          </a:p>
          <a:p>
            <a:r>
              <a:rPr lang="es-ES" dirty="0" smtClean="0"/>
              <a:t>x </a:t>
            </a:r>
            <a:r>
              <a:rPr lang="es-ES" dirty="0"/>
              <a:t>= 3; y = 2; </a:t>
            </a:r>
          </a:p>
          <a:p>
            <a:r>
              <a:rPr lang="es-ES" dirty="0"/>
              <a:t>x = 18; y = 3; </a:t>
            </a:r>
          </a:p>
          <a:p>
            <a:endParaRPr lang="ru-RU" dirty="0"/>
          </a:p>
        </p:txBody>
      </p:sp>
      <p:cxnSp>
        <p:nvCxnSpPr>
          <p:cNvPr id="5" name="Прямая со стрелкой 4"/>
          <p:cNvCxnSpPr/>
          <p:nvPr/>
        </p:nvCxnSpPr>
        <p:spPr>
          <a:xfrm>
            <a:off x="2044700" y="1638300"/>
            <a:ext cx="3898900" cy="176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flipV="1">
            <a:off x="2527300" y="1638300"/>
            <a:ext cx="3416300" cy="49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2438400" y="2520950"/>
            <a:ext cx="3390900" cy="128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2336800" y="3086100"/>
            <a:ext cx="3606800" cy="25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2438400" y="3403600"/>
            <a:ext cx="3505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2222500" y="3968750"/>
            <a:ext cx="3721100" cy="79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2336800" y="3006725"/>
            <a:ext cx="3492500" cy="13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V="1">
            <a:off x="2324100" y="2073276"/>
            <a:ext cx="3619500" cy="2689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V="1">
            <a:off x="2336800" y="2586039"/>
            <a:ext cx="3492500" cy="267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flipV="1">
            <a:off x="2324100" y="5210173"/>
            <a:ext cx="3505200" cy="46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9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8900"/>
            <a:ext cx="10515600" cy="6088063"/>
          </a:xfrm>
        </p:spPr>
        <p:txBody>
          <a:bodyPr>
            <a:normAutofit fontScale="92500" lnSpcReduction="20000"/>
          </a:bodyPr>
          <a:lstStyle/>
          <a:p>
            <a:pPr marL="0" indent="0">
              <a:buNone/>
            </a:pPr>
            <a:r>
              <a:rPr lang="ru-RU" b="1" dirty="0"/>
              <a:t>Операторы присваивания</a:t>
            </a:r>
            <a:r>
              <a:rPr lang="ru-RU" dirty="0"/>
              <a:t> бывают такие:</a:t>
            </a:r>
          </a:p>
          <a:p>
            <a:pPr marL="0" indent="0">
              <a:buNone/>
            </a:pPr>
            <a:r>
              <a:rPr lang="ru-RU" dirty="0"/>
              <a:t>В примерах будем рассматривать x = 10; y = 5;</a:t>
            </a:r>
          </a:p>
          <a:p>
            <a:pPr marL="0" indent="0">
              <a:buNone/>
            </a:pPr>
            <a:r>
              <a:rPr lang="ru-RU" b="1" dirty="0"/>
              <a:t>Оператор =</a:t>
            </a:r>
            <a:r>
              <a:rPr lang="ru-RU" dirty="0"/>
              <a:t>  это обычный оператор присваивания. </a:t>
            </a:r>
            <a:br>
              <a:rPr lang="ru-RU" dirty="0"/>
            </a:br>
            <a:r>
              <a:rPr lang="ru-RU" dirty="0"/>
              <a:t>Выполнение x = y приведет к x = 5.</a:t>
            </a:r>
          </a:p>
          <a:p>
            <a:pPr marL="0" indent="0">
              <a:buNone/>
            </a:pPr>
            <a:r>
              <a:rPr lang="ru-RU" dirty="0"/>
              <a:t>Некоторые арифметические операторы можно использовать вместе с оператором присваивания:</a:t>
            </a:r>
          </a:p>
          <a:p>
            <a:pPr marL="0" indent="0">
              <a:buNone/>
            </a:pPr>
            <a:r>
              <a:rPr lang="ru-RU" b="1" dirty="0"/>
              <a:t>Оператор +=</a:t>
            </a:r>
            <a:r>
              <a:rPr lang="ru-RU" dirty="0"/>
              <a:t>  Это присваивание со сложением</a:t>
            </a:r>
            <a:br>
              <a:rPr lang="ru-RU" dirty="0"/>
            </a:br>
            <a:r>
              <a:rPr lang="ru-RU" dirty="0"/>
              <a:t>Выполнение x += y приведет к x = 15, эквивалентно x = x + y</a:t>
            </a:r>
          </a:p>
          <a:p>
            <a:pPr marL="0" indent="0">
              <a:buNone/>
            </a:pPr>
            <a:r>
              <a:rPr lang="ru-RU" b="1" dirty="0"/>
              <a:t>Оператор -=</a:t>
            </a:r>
            <a:r>
              <a:rPr lang="ru-RU" dirty="0"/>
              <a:t>  Это присваивание с вычитанием</a:t>
            </a:r>
            <a:br>
              <a:rPr lang="ru-RU" dirty="0"/>
            </a:br>
            <a:r>
              <a:rPr lang="ru-RU" dirty="0"/>
              <a:t>Выполнение x -= y приведет к x = 5, эквивалентно x = x - y </a:t>
            </a:r>
          </a:p>
          <a:p>
            <a:pPr marL="0" indent="0">
              <a:buNone/>
            </a:pPr>
            <a:r>
              <a:rPr lang="ru-RU" b="1" dirty="0"/>
              <a:t>Оператор *=</a:t>
            </a:r>
            <a:r>
              <a:rPr lang="ru-RU" dirty="0"/>
              <a:t>  Присваивание с умножением</a:t>
            </a:r>
            <a:br>
              <a:rPr lang="ru-RU" dirty="0"/>
            </a:br>
            <a:r>
              <a:rPr lang="ru-RU" dirty="0"/>
              <a:t>Выполнение x *= y приведет к x = 50, эквивалентно x = x * y </a:t>
            </a:r>
          </a:p>
          <a:p>
            <a:pPr marL="0" indent="0">
              <a:buNone/>
            </a:pPr>
            <a:r>
              <a:rPr lang="ru-RU" b="1" dirty="0"/>
              <a:t>Оператор /=</a:t>
            </a:r>
            <a:r>
              <a:rPr lang="ru-RU" dirty="0"/>
              <a:t>  Присваивание и деление.</a:t>
            </a:r>
            <a:br>
              <a:rPr lang="ru-RU" dirty="0"/>
            </a:br>
            <a:r>
              <a:rPr lang="ru-RU" dirty="0"/>
              <a:t>Выполнение x /= y приведет к x = 2, эквивалентно x = x / y </a:t>
            </a:r>
          </a:p>
          <a:p>
            <a:pPr marL="0" indent="0">
              <a:buNone/>
            </a:pPr>
            <a:r>
              <a:rPr lang="ru-RU" b="1" dirty="0"/>
              <a:t>Оператор %=</a:t>
            </a:r>
            <a:r>
              <a:rPr lang="ru-RU" dirty="0"/>
              <a:t>  Присваивание с операцией "остаток от деления"</a:t>
            </a:r>
          </a:p>
          <a:p>
            <a:pPr marL="0" indent="0">
              <a:buNone/>
            </a:pPr>
            <a:r>
              <a:rPr lang="ru-RU" dirty="0"/>
              <a:t>Выполнение x %= y приведет к x = 0, эквивалентно x = x % y </a:t>
            </a:r>
          </a:p>
          <a:p>
            <a:endParaRPr lang="ru-RU" dirty="0"/>
          </a:p>
        </p:txBody>
      </p:sp>
    </p:spTree>
    <p:extLst>
      <p:ext uri="{BB962C8B-B14F-4D97-AF65-F5344CB8AC3E}">
        <p14:creationId xmlns:p14="http://schemas.microsoft.com/office/powerpoint/2010/main" val="39169037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Сопоставьте результаты вычисления операций присваивания при изначальных значениях х = 6 и y = 3;</a:t>
            </a:r>
          </a:p>
        </p:txBody>
      </p:sp>
      <p:sp>
        <p:nvSpPr>
          <p:cNvPr id="3" name="Объект 2"/>
          <p:cNvSpPr>
            <a:spLocks noGrp="1"/>
          </p:cNvSpPr>
          <p:nvPr>
            <p:ph idx="1"/>
          </p:nvPr>
        </p:nvSpPr>
        <p:spPr/>
        <p:txBody>
          <a:bodyPr numCol="2"/>
          <a:lstStyle/>
          <a:p>
            <a:r>
              <a:rPr lang="es-ES" dirty="0"/>
              <a:t>x += y </a:t>
            </a:r>
          </a:p>
          <a:p>
            <a:r>
              <a:rPr lang="es-ES" dirty="0"/>
              <a:t>x -= y </a:t>
            </a:r>
          </a:p>
          <a:p>
            <a:r>
              <a:rPr lang="es-ES" dirty="0"/>
              <a:t>x *= y </a:t>
            </a:r>
          </a:p>
          <a:p>
            <a:r>
              <a:rPr lang="es-ES" dirty="0"/>
              <a:t>x /= y </a:t>
            </a:r>
          </a:p>
          <a:p>
            <a:r>
              <a:rPr lang="es-ES" dirty="0"/>
              <a:t>x %= y</a:t>
            </a:r>
          </a:p>
          <a:p>
            <a:endParaRPr lang="en-US" dirty="0" smtClean="0"/>
          </a:p>
          <a:p>
            <a:endParaRPr lang="en-US" dirty="0"/>
          </a:p>
          <a:p>
            <a:endParaRPr lang="en-US" dirty="0" smtClean="0"/>
          </a:p>
          <a:p>
            <a:r>
              <a:rPr lang="en-US" dirty="0"/>
              <a:t>x = </a:t>
            </a:r>
            <a:r>
              <a:rPr lang="en-US" dirty="0" smtClean="0"/>
              <a:t>2 </a:t>
            </a:r>
            <a:endParaRPr lang="en-US" dirty="0"/>
          </a:p>
          <a:p>
            <a:r>
              <a:rPr lang="en-US" dirty="0"/>
              <a:t>x = 0</a:t>
            </a:r>
            <a:r>
              <a:rPr lang="en-US" dirty="0" smtClean="0"/>
              <a:t> </a:t>
            </a:r>
            <a:endParaRPr lang="en-US" dirty="0"/>
          </a:p>
          <a:p>
            <a:r>
              <a:rPr lang="en-US" dirty="0"/>
              <a:t>x = 18 </a:t>
            </a:r>
          </a:p>
          <a:p>
            <a:r>
              <a:rPr lang="en-US" dirty="0"/>
              <a:t>x = 9</a:t>
            </a:r>
          </a:p>
          <a:p>
            <a:r>
              <a:rPr lang="en-US" dirty="0"/>
              <a:t>x = 3</a:t>
            </a:r>
          </a:p>
        </p:txBody>
      </p:sp>
      <p:cxnSp>
        <p:nvCxnSpPr>
          <p:cNvPr id="5" name="Прямая со стрелкой 4"/>
          <p:cNvCxnSpPr/>
          <p:nvPr/>
        </p:nvCxnSpPr>
        <p:spPr>
          <a:xfrm>
            <a:off x="2667000" y="3048000"/>
            <a:ext cx="3365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2679700" y="2082800"/>
            <a:ext cx="3352800" cy="148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2667000" y="2565400"/>
            <a:ext cx="3365500" cy="146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2679700" y="2082800"/>
            <a:ext cx="3352800" cy="148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2679700" y="2565400"/>
            <a:ext cx="3352800" cy="146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9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задании вам нужно вписать в указанное место код, который будет присваивать переменной "х" значение суммы переменных "a" и "b"</a:t>
            </a:r>
          </a:p>
        </p:txBody>
      </p:sp>
      <p:sp>
        <p:nvSpPr>
          <p:cNvPr id="3" name="Объект 2"/>
          <p:cNvSpPr>
            <a:spLocks noGrp="1"/>
          </p:cNvSpPr>
          <p:nvPr>
            <p:ph idx="1"/>
          </p:nvPr>
        </p:nvSpPr>
        <p:spPr>
          <a:xfrm>
            <a:off x="838200" y="2133599"/>
            <a:ext cx="10515600" cy="4043363"/>
          </a:xfrm>
        </p:spPr>
        <p:txBody>
          <a:bodyPr/>
          <a:lstStyle/>
          <a:p>
            <a:pPr marL="0" indent="0">
              <a:buNone/>
            </a:pPr>
            <a:r>
              <a:rPr lang="en-US" dirty="0"/>
              <a:t>function </a:t>
            </a:r>
            <a:r>
              <a:rPr lang="en-US" dirty="0" err="1"/>
              <a:t>testSum</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892065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testSum</a:t>
            </a:r>
            <a:r>
              <a:rPr lang="en-US" dirty="0"/>
              <a:t>(a, b) {</a:t>
            </a:r>
          </a:p>
          <a:p>
            <a:pPr marL="0" indent="0">
              <a:buNone/>
            </a:pPr>
            <a:r>
              <a:rPr lang="en-US" dirty="0"/>
              <a:t>    </a:t>
            </a:r>
            <a:r>
              <a:rPr lang="en-US" dirty="0" err="1"/>
              <a:t>var</a:t>
            </a:r>
            <a:r>
              <a:rPr lang="en-US" dirty="0"/>
              <a:t> x;</a:t>
            </a:r>
          </a:p>
          <a:p>
            <a:pPr marL="0" indent="0">
              <a:buNone/>
            </a:pPr>
            <a:r>
              <a:rPr lang="en-US" dirty="0"/>
              <a:t>    x=</a:t>
            </a:r>
            <a:r>
              <a:rPr lang="en-US" dirty="0" err="1"/>
              <a:t>a+b</a:t>
            </a:r>
            <a:r>
              <a:rPr lang="en-US" dirty="0"/>
              <a:t>;</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34527500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
            <a:ext cx="10515600" cy="6024563"/>
          </a:xfrm>
        </p:spPr>
        <p:txBody>
          <a:bodyPr>
            <a:normAutofit fontScale="77500" lnSpcReduction="20000"/>
          </a:bodyPr>
          <a:lstStyle/>
          <a:p>
            <a:pPr marL="0" indent="0">
              <a:buNone/>
            </a:pPr>
            <a:r>
              <a:rPr lang="ru-RU" b="1" dirty="0"/>
              <a:t>Операторы сравнения</a:t>
            </a:r>
            <a:r>
              <a:rPr lang="ru-RU" dirty="0"/>
              <a:t> :</a:t>
            </a:r>
          </a:p>
          <a:p>
            <a:pPr marL="0" indent="0">
              <a:buNone/>
            </a:pPr>
            <a:r>
              <a:rPr lang="ru-RU" dirty="0"/>
              <a:t>Все следующие примеры рассматриваем при x = 5</a:t>
            </a:r>
          </a:p>
          <a:p>
            <a:pPr marL="0" indent="0">
              <a:buNone/>
            </a:pPr>
            <a:r>
              <a:rPr lang="ru-RU" dirty="0"/>
              <a:t>Оператор </a:t>
            </a:r>
            <a:r>
              <a:rPr lang="ru-RU" b="1" dirty="0"/>
              <a:t>равно ==</a:t>
            </a:r>
            <a:r>
              <a:rPr lang="ru-RU" dirty="0"/>
              <a:t> </a:t>
            </a:r>
            <a:br>
              <a:rPr lang="ru-RU" dirty="0"/>
            </a:br>
            <a:r>
              <a:rPr lang="ru-RU" dirty="0"/>
              <a:t>Эта операция выполняется с преобразованием типов, т.е. если один из операндов - число три, а второй - символ тройки, то выражение 3 == '3' будет истинным, поскольку второй операнд будет приведен к типу первого, если это допускается.</a:t>
            </a:r>
            <a:br>
              <a:rPr lang="ru-RU" dirty="0"/>
            </a:br>
            <a:r>
              <a:rPr lang="ru-RU" dirty="0"/>
              <a:t>(x == 8 будет </a:t>
            </a:r>
            <a:r>
              <a:rPr lang="ru-RU" dirty="0" err="1"/>
              <a:t>false</a:t>
            </a:r>
            <a:r>
              <a:rPr lang="ru-RU" dirty="0"/>
              <a:t>, x == y будет </a:t>
            </a:r>
            <a:r>
              <a:rPr lang="ru-RU" dirty="0" err="1"/>
              <a:t>true</a:t>
            </a:r>
            <a:r>
              <a:rPr lang="ru-RU" dirty="0"/>
              <a:t> при y = '5' )</a:t>
            </a:r>
          </a:p>
          <a:p>
            <a:pPr marL="0" indent="0">
              <a:buNone/>
            </a:pPr>
            <a:r>
              <a:rPr lang="ru-RU" dirty="0"/>
              <a:t>Оператор </a:t>
            </a:r>
            <a:r>
              <a:rPr lang="ru-RU" b="1" dirty="0"/>
              <a:t>строго равно ===</a:t>
            </a:r>
            <a:r>
              <a:rPr lang="ru-RU" dirty="0"/>
              <a:t> </a:t>
            </a:r>
            <a:br>
              <a:rPr lang="ru-RU" dirty="0"/>
            </a:br>
            <a:r>
              <a:rPr lang="ru-RU" dirty="0"/>
              <a:t>Это сравнение будет истинным без учета преобразования типа</a:t>
            </a:r>
            <a:br>
              <a:rPr lang="ru-RU" dirty="0"/>
            </a:br>
            <a:r>
              <a:rPr lang="ru-RU" dirty="0"/>
              <a:t>( x === 5 будет </a:t>
            </a:r>
            <a:r>
              <a:rPr lang="ru-RU" dirty="0" err="1"/>
              <a:t>true</a:t>
            </a:r>
            <a:r>
              <a:rPr lang="ru-RU" dirty="0"/>
              <a:t>, x === '5' будет </a:t>
            </a:r>
            <a:r>
              <a:rPr lang="ru-RU" dirty="0" err="1"/>
              <a:t>false</a:t>
            </a:r>
            <a:r>
              <a:rPr lang="ru-RU" dirty="0"/>
              <a:t>)</a:t>
            </a:r>
          </a:p>
          <a:p>
            <a:pPr marL="0" indent="0">
              <a:buNone/>
            </a:pPr>
            <a:r>
              <a:rPr lang="ru-RU" dirty="0"/>
              <a:t>Оператор </a:t>
            </a:r>
            <a:r>
              <a:rPr lang="ru-RU" b="1" dirty="0"/>
              <a:t>не равно !=</a:t>
            </a:r>
            <a:r>
              <a:rPr lang="ru-RU" dirty="0"/>
              <a:t> (x != 8 будет </a:t>
            </a:r>
            <a:r>
              <a:rPr lang="ru-RU" dirty="0" err="1"/>
              <a:t>true</a:t>
            </a:r>
            <a:r>
              <a:rPr lang="ru-RU" dirty="0"/>
              <a:t>)</a:t>
            </a:r>
          </a:p>
          <a:p>
            <a:pPr marL="0" indent="0">
              <a:buNone/>
            </a:pPr>
            <a:r>
              <a:rPr lang="ru-RU" dirty="0"/>
              <a:t>Оператор </a:t>
            </a:r>
            <a:r>
              <a:rPr lang="ru-RU" b="1" dirty="0"/>
              <a:t>строго не равно !== </a:t>
            </a:r>
            <a:r>
              <a:rPr lang="ru-RU" dirty="0"/>
              <a:t>(возвращает </a:t>
            </a:r>
            <a:r>
              <a:rPr lang="ru-RU" b="1" dirty="0" err="1"/>
              <a:t>true</a:t>
            </a:r>
            <a:r>
              <a:rPr lang="ru-RU" dirty="0"/>
              <a:t> если операнды строго не равны или имеют разный тип.)</a:t>
            </a:r>
          </a:p>
          <a:p>
            <a:pPr marL="0" indent="0">
              <a:buNone/>
            </a:pPr>
            <a:r>
              <a:rPr lang="ru-RU" dirty="0"/>
              <a:t>Оператор </a:t>
            </a:r>
            <a:r>
              <a:rPr lang="ru-RU" b="1" dirty="0"/>
              <a:t>больше чем &gt;</a:t>
            </a:r>
            <a:r>
              <a:rPr lang="ru-RU" dirty="0"/>
              <a:t> (x &gt; 8 это </a:t>
            </a:r>
            <a:r>
              <a:rPr lang="ru-RU" dirty="0" err="1" smtClean="0"/>
              <a:t>false</a:t>
            </a:r>
            <a:r>
              <a:rPr lang="ru-RU" dirty="0" smtClean="0"/>
              <a:t>)</a:t>
            </a:r>
            <a:br>
              <a:rPr lang="ru-RU" dirty="0" smtClean="0"/>
            </a:br>
            <a:r>
              <a:rPr lang="ru-RU" dirty="0" smtClean="0"/>
              <a:t>Оператор </a:t>
            </a:r>
            <a:r>
              <a:rPr lang="ru-RU" b="1" dirty="0"/>
              <a:t>меньше чем &lt;</a:t>
            </a:r>
            <a:r>
              <a:rPr lang="ru-RU" dirty="0"/>
              <a:t> (x &lt; 8 это </a:t>
            </a:r>
            <a:r>
              <a:rPr lang="ru-RU" dirty="0" err="1"/>
              <a:t>true</a:t>
            </a:r>
            <a:r>
              <a:rPr lang="ru-RU" dirty="0"/>
              <a:t>) </a:t>
            </a:r>
          </a:p>
          <a:p>
            <a:pPr marL="0" indent="0">
              <a:buNone/>
            </a:pPr>
            <a:r>
              <a:rPr lang="ru-RU" dirty="0"/>
              <a:t>Оператор </a:t>
            </a:r>
            <a:r>
              <a:rPr lang="ru-RU" b="1" dirty="0"/>
              <a:t>больше или равно &gt;=</a:t>
            </a:r>
            <a:r>
              <a:rPr lang="ru-RU" dirty="0"/>
              <a:t> </a:t>
            </a:r>
            <a:br>
              <a:rPr lang="ru-RU" dirty="0"/>
            </a:br>
            <a:r>
              <a:rPr lang="ru-RU" dirty="0"/>
              <a:t>(x &gt;= 8 это </a:t>
            </a:r>
            <a:r>
              <a:rPr lang="ru-RU" dirty="0" err="1"/>
              <a:t>false</a:t>
            </a:r>
            <a:r>
              <a:rPr lang="ru-RU" dirty="0"/>
              <a:t>) </a:t>
            </a:r>
            <a:br>
              <a:rPr lang="ru-RU" dirty="0"/>
            </a:br>
            <a:r>
              <a:rPr lang="ru-RU" dirty="0"/>
              <a:t>Оператор </a:t>
            </a:r>
            <a:r>
              <a:rPr lang="ru-RU" b="1" dirty="0"/>
              <a:t>меньше или равно &lt;=</a:t>
            </a:r>
            <a:r>
              <a:rPr lang="ru-RU" dirty="0"/>
              <a:t> </a:t>
            </a:r>
            <a:br>
              <a:rPr lang="ru-RU" dirty="0"/>
            </a:br>
            <a:r>
              <a:rPr lang="ru-RU" dirty="0"/>
              <a:t>(x &lt;= 8 это </a:t>
            </a:r>
            <a:r>
              <a:rPr lang="ru-RU" dirty="0" err="1"/>
              <a:t>true</a:t>
            </a:r>
            <a:r>
              <a:rPr lang="ru-RU" dirty="0"/>
              <a:t>) </a:t>
            </a:r>
            <a:br>
              <a:rPr lang="ru-RU" dirty="0"/>
            </a:br>
            <a:endParaRPr lang="ru-RU" dirty="0"/>
          </a:p>
          <a:p>
            <a:endParaRPr lang="ru-RU" dirty="0"/>
          </a:p>
        </p:txBody>
      </p:sp>
    </p:spTree>
    <p:extLst>
      <p:ext uri="{BB962C8B-B14F-4D97-AF65-F5344CB8AC3E}">
        <p14:creationId xmlns:p14="http://schemas.microsoft.com/office/powerpoint/2010/main" val="1580031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
            <a:ext cx="10515600" cy="6705600"/>
          </a:xfrm>
        </p:spPr>
        <p:txBody>
          <a:bodyPr>
            <a:normAutofit fontScale="85000" lnSpcReduction="20000"/>
          </a:bodyPr>
          <a:lstStyle/>
          <a:p>
            <a:pPr marL="0" indent="0">
              <a:buNone/>
            </a:pPr>
            <a:r>
              <a:rPr lang="ru-RU" dirty="0"/>
              <a:t>Для полноценного использования </a:t>
            </a:r>
            <a:r>
              <a:rPr lang="ru-RU" dirty="0" err="1"/>
              <a:t>JavaScript</a:t>
            </a:r>
            <a:r>
              <a:rPr lang="ru-RU" dirty="0"/>
              <a:t>  вам необходимо пройти несколько шагов:</a:t>
            </a:r>
          </a:p>
          <a:p>
            <a:pPr marL="0" indent="0">
              <a:buNone/>
            </a:pPr>
            <a:r>
              <a:rPr lang="ru-RU" dirty="0"/>
              <a:t>1. Изучение базового синтаксиса </a:t>
            </a:r>
            <a:r>
              <a:rPr lang="ru-RU" dirty="0" err="1"/>
              <a:t>JavaScript</a:t>
            </a:r>
            <a:r>
              <a:rPr lang="ru-RU" dirty="0"/>
              <a:t> - типы данных, переменные, операции, ветвление и циклы.</a:t>
            </a:r>
            <a:br>
              <a:rPr lang="ru-RU" dirty="0"/>
            </a:br>
            <a:endParaRPr lang="ru-RU" dirty="0"/>
          </a:p>
          <a:p>
            <a:pPr marL="0" indent="0">
              <a:buNone/>
            </a:pPr>
            <a:r>
              <a:rPr lang="ru-RU" dirty="0"/>
              <a:t>2. Освоение понятий функций, объектов и массивов, используемые в </a:t>
            </a:r>
            <a:r>
              <a:rPr lang="ru-RU" dirty="0" err="1"/>
              <a:t>JavaScript</a:t>
            </a:r>
            <a:r>
              <a:rPr lang="ru-RU" dirty="0"/>
              <a:t>.</a:t>
            </a:r>
          </a:p>
          <a:p>
            <a:pPr marL="0" indent="0">
              <a:buNone/>
            </a:pPr>
            <a:r>
              <a:rPr lang="ru-RU" dirty="0"/>
              <a:t>3. Изучение DOM и управление им с помощью </a:t>
            </a:r>
            <a:r>
              <a:rPr lang="ru-RU" dirty="0" err="1"/>
              <a:t>JavaScript</a:t>
            </a:r>
            <a:r>
              <a:rPr lang="ru-RU" dirty="0"/>
              <a:t>. DOM (</a:t>
            </a:r>
            <a:r>
              <a:rPr lang="ru-RU" dirty="0" err="1"/>
              <a:t>Document</a:t>
            </a:r>
            <a:r>
              <a:rPr lang="ru-RU" dirty="0"/>
              <a:t> </a:t>
            </a:r>
            <a:r>
              <a:rPr lang="ru-RU" dirty="0" err="1"/>
              <a:t>Object</a:t>
            </a:r>
            <a:r>
              <a:rPr lang="ru-RU" dirty="0"/>
              <a:t> </a:t>
            </a:r>
            <a:r>
              <a:rPr lang="ru-RU" dirty="0" err="1"/>
              <a:t>Model</a:t>
            </a:r>
            <a:r>
              <a:rPr lang="ru-RU" dirty="0"/>
              <a:t>) - это объектная модель документа, благодаря которой можно работать с тегами HTML-документа как с деревом объектов, каждый из которых имеет свой уникальный адрес. Обращаясь по этому адресу с помощью </a:t>
            </a:r>
            <a:r>
              <a:rPr lang="ru-RU" dirty="0" err="1"/>
              <a:t>JavaScript</a:t>
            </a:r>
            <a:r>
              <a:rPr lang="ru-RU" dirty="0"/>
              <a:t> можно получить доступ к тому или иному HTML-объекту и управлять его свойствами - изменять размер, цвет и т.п.</a:t>
            </a:r>
          </a:p>
          <a:p>
            <a:pPr marL="0" indent="0">
              <a:buNone/>
            </a:pPr>
            <a:r>
              <a:rPr lang="ru-RU" dirty="0"/>
              <a:t>4. Изучение BOM (</a:t>
            </a:r>
            <a:r>
              <a:rPr lang="ru-RU" dirty="0" err="1"/>
              <a:t>Browser</a:t>
            </a:r>
            <a:r>
              <a:rPr lang="ru-RU" dirty="0"/>
              <a:t> </a:t>
            </a:r>
            <a:r>
              <a:rPr lang="ru-RU" dirty="0" err="1"/>
              <a:t>Object</a:t>
            </a:r>
            <a:r>
              <a:rPr lang="ru-RU" dirty="0"/>
              <a:t> </a:t>
            </a:r>
            <a:r>
              <a:rPr lang="ru-RU" dirty="0" err="1"/>
              <a:t>Model</a:t>
            </a:r>
            <a:r>
              <a:rPr lang="ru-RU" dirty="0"/>
              <a:t>) - структуры, имеющей схожее строение с DOM и включающее в себя элементы браузера - окна браузера, статусная строка, история просмотра и другие. Ими также можно управлять с помощью </a:t>
            </a:r>
            <a:r>
              <a:rPr lang="ru-RU" dirty="0" err="1"/>
              <a:t>JavaScript</a:t>
            </a:r>
            <a:r>
              <a:rPr lang="ru-RU" dirty="0"/>
              <a:t>.</a:t>
            </a:r>
            <a:br>
              <a:rPr lang="ru-RU" dirty="0"/>
            </a:br>
            <a:endParaRPr lang="ru-RU" dirty="0"/>
          </a:p>
          <a:p>
            <a:pPr marL="0" indent="0">
              <a:buNone/>
            </a:pPr>
            <a:r>
              <a:rPr lang="ru-RU" dirty="0"/>
              <a:t>5. После освоения уже чуть более сложных скриптов можно переходить к изучению и использованию основных </a:t>
            </a:r>
            <a:r>
              <a:rPr lang="ru-RU" dirty="0" err="1"/>
              <a:t>JavaScript</a:t>
            </a:r>
            <a:r>
              <a:rPr lang="ru-RU" dirty="0"/>
              <a:t>-библиотек, упрощающих взаимодействие </a:t>
            </a:r>
            <a:r>
              <a:rPr lang="ru-RU" dirty="0" err="1"/>
              <a:t>JavaScript</a:t>
            </a:r>
            <a:r>
              <a:rPr lang="ru-RU" dirty="0"/>
              <a:t> и HTML, таких как </a:t>
            </a:r>
            <a:r>
              <a:rPr lang="ru-RU" dirty="0" err="1"/>
              <a:t>JQuery</a:t>
            </a:r>
            <a:r>
              <a:rPr lang="ru-RU" dirty="0"/>
              <a:t>, </a:t>
            </a:r>
            <a:r>
              <a:rPr lang="ru-RU" dirty="0" err="1"/>
              <a:t>Prototype</a:t>
            </a:r>
            <a:r>
              <a:rPr lang="ru-RU" dirty="0"/>
              <a:t>.</a:t>
            </a:r>
          </a:p>
          <a:p>
            <a:endParaRPr lang="ru-RU" dirty="0"/>
          </a:p>
        </p:txBody>
      </p:sp>
    </p:spTree>
    <p:extLst>
      <p:ext uri="{BB962C8B-B14F-4D97-AF65-F5344CB8AC3E}">
        <p14:creationId xmlns:p14="http://schemas.microsoft.com/office/powerpoint/2010/main" val="1846940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все верные, с вашей точки зрения, ответы при значении x равном 7.</a:t>
            </a:r>
          </a:p>
        </p:txBody>
      </p:sp>
      <p:sp>
        <p:nvSpPr>
          <p:cNvPr id="3" name="Объект 2"/>
          <p:cNvSpPr>
            <a:spLocks noGrp="1"/>
          </p:cNvSpPr>
          <p:nvPr>
            <p:ph idx="1"/>
          </p:nvPr>
        </p:nvSpPr>
        <p:spPr/>
        <p:txBody>
          <a:bodyPr/>
          <a:lstStyle/>
          <a:p>
            <a:r>
              <a:rPr lang="ru-RU" dirty="0"/>
              <a:t>Результатом x === '7' будет </a:t>
            </a:r>
            <a:r>
              <a:rPr lang="ru-RU" dirty="0" err="1" smtClean="0"/>
              <a:t>true</a:t>
            </a:r>
            <a:endParaRPr lang="en-US" dirty="0" smtClean="0"/>
          </a:p>
          <a:p>
            <a:r>
              <a:rPr lang="ru-RU" dirty="0"/>
              <a:t>Результатом x &gt; 7 будет </a:t>
            </a:r>
            <a:r>
              <a:rPr lang="ru-RU" dirty="0" err="1"/>
              <a:t>true</a:t>
            </a:r>
            <a:r>
              <a:rPr lang="ru-RU" dirty="0"/>
              <a:t> </a:t>
            </a:r>
            <a:endParaRPr lang="en-US" dirty="0" smtClean="0"/>
          </a:p>
          <a:p>
            <a:r>
              <a:rPr lang="ru-RU" dirty="0" smtClean="0"/>
              <a:t> </a:t>
            </a:r>
            <a:r>
              <a:rPr lang="ru-RU" dirty="0"/>
              <a:t>Результатом x == 8 будет </a:t>
            </a:r>
            <a:r>
              <a:rPr lang="ru-RU" dirty="0" err="1"/>
              <a:t>false</a:t>
            </a:r>
            <a:r>
              <a:rPr lang="ru-RU" dirty="0"/>
              <a:t> </a:t>
            </a:r>
            <a:endParaRPr lang="en-US" dirty="0" smtClean="0"/>
          </a:p>
          <a:p>
            <a:r>
              <a:rPr lang="ru-RU" dirty="0"/>
              <a:t>Результатом x &gt;= 7 будет </a:t>
            </a:r>
            <a:r>
              <a:rPr lang="ru-RU" dirty="0" err="1"/>
              <a:t>true</a:t>
            </a:r>
            <a:r>
              <a:rPr lang="ru-RU" dirty="0"/>
              <a:t> </a:t>
            </a:r>
            <a:endParaRPr lang="en-US" dirty="0" smtClean="0"/>
          </a:p>
          <a:p>
            <a:r>
              <a:rPr lang="ru-RU" dirty="0"/>
              <a:t>Результатом x &gt; 8 будет </a:t>
            </a:r>
            <a:r>
              <a:rPr lang="ru-RU" dirty="0" err="1"/>
              <a:t>false</a:t>
            </a:r>
            <a:r>
              <a:rPr lang="ru-RU" dirty="0"/>
              <a:t> </a:t>
            </a:r>
            <a:endParaRPr lang="en-US" dirty="0" smtClean="0"/>
          </a:p>
          <a:p>
            <a:r>
              <a:rPr lang="ru-RU" dirty="0"/>
              <a:t>Результатом x &lt;= 8 будет </a:t>
            </a:r>
            <a:r>
              <a:rPr lang="ru-RU" dirty="0" err="1"/>
              <a:t>false</a:t>
            </a:r>
            <a:r>
              <a:rPr lang="ru-RU" dirty="0"/>
              <a:t> </a:t>
            </a:r>
            <a:endParaRPr lang="en-US" dirty="0" smtClean="0"/>
          </a:p>
          <a:p>
            <a:r>
              <a:rPr lang="ru-RU" dirty="0"/>
              <a:t>Результатом x != 8 будет </a:t>
            </a:r>
            <a:r>
              <a:rPr lang="ru-RU" dirty="0" err="1"/>
              <a:t>true</a:t>
            </a:r>
            <a:r>
              <a:rPr lang="ru-RU" dirty="0"/>
              <a:t> </a:t>
            </a:r>
          </a:p>
        </p:txBody>
      </p:sp>
    </p:spTree>
    <p:extLst>
      <p:ext uri="{BB962C8B-B14F-4D97-AF65-F5344CB8AC3E}">
        <p14:creationId xmlns:p14="http://schemas.microsoft.com/office/powerpoint/2010/main" val="15528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6" end="6"/>
                                            </p:txEl>
                                          </p:spTgt>
                                        </p:tgtEl>
                                        <p:attrNameLst>
                                          <p:attrName>style.color</p:attrName>
                                        </p:attrNameLst>
                                      </p:cBhvr>
                                      <p:to>
                                        <p:clrVal>
                                          <a:schemeClr val="accent2"/>
                                        </p:clrVal>
                                      </p:to>
                                    </p:set>
                                    <p:set>
                                      <p:cBhvr>
                                        <p:cTn id="7" dur="500" fill="hold"/>
                                        <p:tgtEl>
                                          <p:spTgt spid="3">
                                            <p:txEl>
                                              <p:pRg st="6" end="6"/>
                                            </p:txEl>
                                          </p:spTgt>
                                        </p:tgtEl>
                                        <p:attrNameLst>
                                          <p:attrName>fillcolor</p:attrName>
                                        </p:attrNameLst>
                                      </p:cBhvr>
                                      <p:to>
                                        <p:clrVal>
                                          <a:schemeClr val="accent2"/>
                                        </p:clrVal>
                                      </p:to>
                                    </p:set>
                                    <p:set>
                                      <p:cBhvr>
                                        <p:cTn id="8" dur="500" fill="hold"/>
                                        <p:tgtEl>
                                          <p:spTgt spid="3">
                                            <p:txEl>
                                              <p:pRg st="6" end="6"/>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chemeClr val="accent2"/>
                                        </p:clrVal>
                                      </p:to>
                                    </p:set>
                                    <p:set>
                                      <p:cBhvr>
                                        <p:cTn id="11" dur="500" fill="hold"/>
                                        <p:tgtEl>
                                          <p:spTgt spid="3">
                                            <p:txEl>
                                              <p:pRg st="2" end="2"/>
                                            </p:txEl>
                                          </p:spTgt>
                                        </p:tgtEl>
                                        <p:attrNameLst>
                                          <p:attrName>fillcolor</p:attrName>
                                        </p:attrNameLst>
                                      </p:cBhvr>
                                      <p:to>
                                        <p:clrVal>
                                          <a:schemeClr val="accent2"/>
                                        </p:clrVal>
                                      </p:to>
                                    </p:set>
                                    <p:set>
                                      <p:cBhvr>
                                        <p:cTn id="12" dur="500" fill="hold"/>
                                        <p:tgtEl>
                                          <p:spTgt spid="3">
                                            <p:txEl>
                                              <p:pRg st="2" end="2"/>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3" end="3"/>
                                            </p:txEl>
                                          </p:spTgt>
                                        </p:tgtEl>
                                        <p:attrNameLst>
                                          <p:attrName>style.color</p:attrName>
                                        </p:attrNameLst>
                                      </p:cBhvr>
                                      <p:to>
                                        <p:clrVal>
                                          <a:schemeClr val="accent2"/>
                                        </p:clrVal>
                                      </p:to>
                                    </p:set>
                                    <p:set>
                                      <p:cBhvr>
                                        <p:cTn id="15" dur="500" fill="hold"/>
                                        <p:tgtEl>
                                          <p:spTgt spid="3">
                                            <p:txEl>
                                              <p:pRg st="3" end="3"/>
                                            </p:txEl>
                                          </p:spTgt>
                                        </p:tgtEl>
                                        <p:attrNameLst>
                                          <p:attrName>fillcolor</p:attrName>
                                        </p:attrNameLst>
                                      </p:cBhvr>
                                      <p:to>
                                        <p:clrVal>
                                          <a:schemeClr val="accent2"/>
                                        </p:clrVal>
                                      </p:to>
                                    </p:set>
                                    <p:set>
                                      <p:cBhvr>
                                        <p:cTn id="16" dur="500" fill="hold"/>
                                        <p:tgtEl>
                                          <p:spTgt spid="3">
                                            <p:txEl>
                                              <p:pRg st="3" end="3"/>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4" end="4"/>
                                            </p:txEl>
                                          </p:spTgt>
                                        </p:tgtEl>
                                        <p:attrNameLst>
                                          <p:attrName>style.color</p:attrName>
                                        </p:attrNameLst>
                                      </p:cBhvr>
                                      <p:to>
                                        <p:clrVal>
                                          <a:schemeClr val="accent2"/>
                                        </p:clrVal>
                                      </p:to>
                                    </p:set>
                                    <p:set>
                                      <p:cBhvr>
                                        <p:cTn id="19" dur="500" fill="hold"/>
                                        <p:tgtEl>
                                          <p:spTgt spid="3">
                                            <p:txEl>
                                              <p:pRg st="4" end="4"/>
                                            </p:txEl>
                                          </p:spTgt>
                                        </p:tgtEl>
                                        <p:attrNameLst>
                                          <p:attrName>fillcolor</p:attrName>
                                        </p:attrNameLst>
                                      </p:cBhvr>
                                      <p:to>
                                        <p:clrVal>
                                          <a:schemeClr val="accent2"/>
                                        </p:clrVal>
                                      </p:to>
                                    </p:set>
                                    <p:set>
                                      <p:cBhvr>
                                        <p:cTn id="20"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5137" y="169817"/>
            <a:ext cx="10515600" cy="6583680"/>
          </a:xfrm>
        </p:spPr>
        <p:txBody>
          <a:bodyPr>
            <a:normAutofit fontScale="85000" lnSpcReduction="20000"/>
          </a:bodyPr>
          <a:lstStyle/>
          <a:p>
            <a:pPr marL="0" indent="0">
              <a:buNone/>
            </a:pPr>
            <a:r>
              <a:rPr lang="ru-RU" dirty="0"/>
              <a:t> наконец логические операторы, их немного.</a:t>
            </a:r>
          </a:p>
          <a:p>
            <a:pPr marL="0" indent="0">
              <a:buNone/>
            </a:pPr>
            <a:r>
              <a:rPr lang="ru-RU" dirty="0" smtClean="0"/>
              <a:t>В </a:t>
            </a:r>
            <a:r>
              <a:rPr lang="ru-RU" dirty="0"/>
              <a:t>данных примерах x = 6; y = </a:t>
            </a:r>
            <a:r>
              <a:rPr lang="ru-RU" dirty="0" smtClean="0"/>
              <a:t>3;</a:t>
            </a:r>
            <a:r>
              <a:rPr lang="en-US" dirty="0" smtClean="0"/>
              <a:t/>
            </a:r>
            <a:br>
              <a:rPr lang="en-US" dirty="0" smtClean="0"/>
            </a:br>
            <a:r>
              <a:rPr lang="ru-RU" dirty="0" smtClean="0"/>
              <a:t>Оператор </a:t>
            </a:r>
            <a:r>
              <a:rPr lang="ru-RU" dirty="0"/>
              <a:t>&amp;&amp; (Логическое И) </a:t>
            </a:r>
            <a:r>
              <a:rPr lang="en-US" dirty="0" smtClean="0"/>
              <a:t/>
            </a:r>
            <a:br>
              <a:rPr lang="en-US" dirty="0" smtClean="0"/>
            </a:br>
            <a:r>
              <a:rPr lang="ru-RU" dirty="0" smtClean="0"/>
              <a:t>x </a:t>
            </a:r>
            <a:r>
              <a:rPr lang="ru-RU" dirty="0"/>
              <a:t>&lt; 10 &amp;&amp; y &gt; 1 это </a:t>
            </a:r>
            <a:r>
              <a:rPr lang="ru-RU" dirty="0" err="1" smtClean="0"/>
              <a:t>true</a:t>
            </a:r>
            <a:r>
              <a:rPr lang="en-US" dirty="0" smtClean="0"/>
              <a:t/>
            </a:r>
            <a:br>
              <a:rPr lang="en-US" dirty="0" smtClean="0"/>
            </a:br>
            <a:r>
              <a:rPr lang="ru-RU" dirty="0" smtClean="0"/>
              <a:t>Оператор </a:t>
            </a:r>
            <a:r>
              <a:rPr lang="ru-RU" dirty="0"/>
              <a:t>|| (Логическое ИЛИ) </a:t>
            </a:r>
            <a:r>
              <a:rPr lang="en-US" dirty="0" smtClean="0"/>
              <a:t/>
            </a:r>
            <a:br>
              <a:rPr lang="en-US" dirty="0" smtClean="0"/>
            </a:br>
            <a:r>
              <a:rPr lang="ru-RU" dirty="0" smtClean="0"/>
              <a:t>x </a:t>
            </a:r>
            <a:r>
              <a:rPr lang="ru-RU" dirty="0"/>
              <a:t>== 5 || y == 5 это </a:t>
            </a:r>
            <a:r>
              <a:rPr lang="ru-RU" dirty="0" err="1" smtClean="0"/>
              <a:t>false</a:t>
            </a:r>
            <a:r>
              <a:rPr lang="en-US" dirty="0" smtClean="0"/>
              <a:t/>
            </a:r>
            <a:br>
              <a:rPr lang="en-US" dirty="0" smtClean="0"/>
            </a:br>
            <a:r>
              <a:rPr lang="ru-RU" dirty="0" smtClean="0"/>
              <a:t>Оператор </a:t>
            </a:r>
            <a:r>
              <a:rPr lang="ru-RU" dirty="0"/>
              <a:t>! (Логическое НЕ) </a:t>
            </a:r>
            <a:r>
              <a:rPr lang="en-US" dirty="0" smtClean="0"/>
              <a:t/>
            </a:r>
            <a:br>
              <a:rPr lang="en-US" dirty="0" smtClean="0"/>
            </a:br>
            <a:r>
              <a:rPr lang="ru-RU" dirty="0" smtClean="0"/>
              <a:t>!(</a:t>
            </a:r>
            <a:r>
              <a:rPr lang="ru-RU" dirty="0"/>
              <a:t>x == y) это </a:t>
            </a:r>
            <a:r>
              <a:rPr lang="ru-RU" dirty="0" err="1"/>
              <a:t>true</a:t>
            </a:r>
            <a:endParaRPr lang="ru-RU" dirty="0"/>
          </a:p>
          <a:p>
            <a:pPr marL="0" indent="0">
              <a:buNone/>
            </a:pPr>
            <a:r>
              <a:rPr lang="ru-RU" dirty="0" smtClean="0"/>
              <a:t>В </a:t>
            </a:r>
            <a:r>
              <a:rPr lang="ru-RU" dirty="0" err="1"/>
              <a:t>JavaScript</a:t>
            </a:r>
            <a:r>
              <a:rPr lang="ru-RU" dirty="0"/>
              <a:t> также имеется так называемый условный оператор (его также иногда называют тернарный оператор), он присваивает значение переменной на основе некоторого условия.  Синтаксис условного оператора выглядит так:</a:t>
            </a:r>
          </a:p>
          <a:p>
            <a:pPr marL="0" indent="0">
              <a:buNone/>
            </a:pPr>
            <a:r>
              <a:rPr lang="ru-RU" dirty="0" err="1">
                <a:solidFill>
                  <a:srgbClr val="00B050"/>
                </a:solidFill>
              </a:rPr>
              <a:t>имя_переменной</a:t>
            </a:r>
            <a:r>
              <a:rPr lang="ru-RU" dirty="0">
                <a:solidFill>
                  <a:srgbClr val="00B050"/>
                </a:solidFill>
              </a:rPr>
              <a:t> = (условие) ? значение1 : значение2;</a:t>
            </a:r>
          </a:p>
          <a:p>
            <a:pPr marL="0" indent="0">
              <a:buNone/>
            </a:pPr>
            <a:r>
              <a:rPr lang="ru-RU" dirty="0"/>
              <a:t>Например выражение </a:t>
            </a:r>
          </a:p>
          <a:p>
            <a:pPr marL="0" indent="0">
              <a:buNone/>
            </a:pPr>
            <a:r>
              <a:rPr lang="en-US" dirty="0" smtClean="0"/>
              <a:t/>
            </a:r>
            <a:br>
              <a:rPr lang="en-US" dirty="0" smtClean="0"/>
            </a:br>
            <a:r>
              <a:rPr lang="ru-RU" dirty="0" err="1" smtClean="0"/>
              <a:t>hiJack</a:t>
            </a:r>
            <a:r>
              <a:rPr lang="ru-RU" dirty="0" smtClean="0"/>
              <a:t> </a:t>
            </a:r>
            <a:r>
              <a:rPr lang="ru-RU" dirty="0"/>
              <a:t>= (</a:t>
            </a:r>
            <a:r>
              <a:rPr lang="ru-RU" dirty="0" err="1"/>
              <a:t>friend</a:t>
            </a:r>
            <a:r>
              <a:rPr lang="ru-RU" dirty="0"/>
              <a:t> == "</a:t>
            </a:r>
            <a:r>
              <a:rPr lang="ru-RU" dirty="0" err="1"/>
              <a:t>Jack</a:t>
            </a:r>
            <a:r>
              <a:rPr lang="ru-RU" dirty="0"/>
              <a:t>") ? "</a:t>
            </a:r>
            <a:r>
              <a:rPr lang="ru-RU" dirty="0" err="1"/>
              <a:t>Hi</a:t>
            </a:r>
            <a:r>
              <a:rPr lang="ru-RU" dirty="0"/>
              <a:t>, </a:t>
            </a:r>
            <a:r>
              <a:rPr lang="ru-RU" dirty="0" err="1"/>
              <a:t>Jack</a:t>
            </a:r>
            <a:r>
              <a:rPr lang="ru-RU" dirty="0"/>
              <a:t>!" : "</a:t>
            </a:r>
            <a:r>
              <a:rPr lang="ru-RU" dirty="0" err="1"/>
              <a:t>Hi</a:t>
            </a:r>
            <a:r>
              <a:rPr lang="ru-RU" dirty="0"/>
              <a:t>";</a:t>
            </a:r>
          </a:p>
          <a:p>
            <a:pPr marL="0" indent="0">
              <a:buNone/>
            </a:pPr>
            <a:r>
              <a:rPr lang="ru-RU" dirty="0" smtClean="0"/>
              <a:t>console.log(</a:t>
            </a:r>
            <a:r>
              <a:rPr lang="ru-RU" dirty="0" err="1" smtClean="0"/>
              <a:t>hiJack</a:t>
            </a:r>
            <a:r>
              <a:rPr lang="ru-RU" dirty="0"/>
              <a:t>);</a:t>
            </a:r>
          </a:p>
          <a:p>
            <a:endParaRPr lang="ru-RU" dirty="0"/>
          </a:p>
          <a:p>
            <a:pPr marL="0" indent="0">
              <a:buNone/>
            </a:pPr>
            <a:r>
              <a:rPr lang="ru-RU" dirty="0"/>
              <a:t>приведет к выводу "</a:t>
            </a:r>
            <a:r>
              <a:rPr lang="ru-RU" dirty="0" err="1"/>
              <a:t>Hi</a:t>
            </a:r>
            <a:r>
              <a:rPr lang="ru-RU" dirty="0"/>
              <a:t>, </a:t>
            </a:r>
            <a:r>
              <a:rPr lang="ru-RU" dirty="0" err="1"/>
              <a:t>Jack</a:t>
            </a:r>
            <a:r>
              <a:rPr lang="ru-RU" dirty="0"/>
              <a:t>" если переменная </a:t>
            </a:r>
            <a:r>
              <a:rPr lang="ru-RU" dirty="0" err="1"/>
              <a:t>friend</a:t>
            </a:r>
            <a:r>
              <a:rPr lang="ru-RU" dirty="0"/>
              <a:t> будет иметь значение "</a:t>
            </a:r>
            <a:r>
              <a:rPr lang="ru-RU" dirty="0" err="1"/>
              <a:t>Jack</a:t>
            </a:r>
            <a:r>
              <a:rPr lang="ru-RU" dirty="0"/>
              <a:t>" или к выводу "</a:t>
            </a:r>
            <a:r>
              <a:rPr lang="ru-RU" dirty="0" err="1"/>
              <a:t>Hi</a:t>
            </a:r>
            <a:r>
              <a:rPr lang="ru-RU" dirty="0"/>
              <a:t>" при любом другом значении.</a:t>
            </a:r>
          </a:p>
        </p:txBody>
      </p:sp>
    </p:spTree>
    <p:extLst>
      <p:ext uri="{BB962C8B-B14F-4D97-AF65-F5344CB8AC3E}">
        <p14:creationId xmlns:p14="http://schemas.microsoft.com/office/powerpoint/2010/main" val="2666669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Давайте проверим, насколько понятно был описан материал предыдущего шага! </a:t>
            </a:r>
          </a:p>
        </p:txBody>
      </p:sp>
      <p:sp>
        <p:nvSpPr>
          <p:cNvPr id="3" name="Объект 2"/>
          <p:cNvSpPr>
            <a:spLocks noGrp="1"/>
          </p:cNvSpPr>
          <p:nvPr>
            <p:ph idx="1"/>
          </p:nvPr>
        </p:nvSpPr>
        <p:spPr/>
        <p:txBody>
          <a:bodyPr/>
          <a:lstStyle/>
          <a:p>
            <a:r>
              <a:rPr lang="ru-RU" dirty="0"/>
              <a:t>При x = 3 и y = 6 результатом операции x == 3 || y &gt; 6 будет </a:t>
            </a:r>
            <a:r>
              <a:rPr lang="ru-RU" dirty="0" err="1"/>
              <a:t>true</a:t>
            </a:r>
            <a:r>
              <a:rPr lang="ru-RU" dirty="0"/>
              <a:t> </a:t>
            </a:r>
            <a:endParaRPr lang="en-US" dirty="0" smtClean="0"/>
          </a:p>
          <a:p>
            <a:r>
              <a:rPr lang="ru-RU" dirty="0"/>
              <a:t>При x = 3 и y = 6 результатом операции x &lt; 3 &amp;&amp; y == 6 будет </a:t>
            </a:r>
            <a:r>
              <a:rPr lang="ru-RU" dirty="0" err="1"/>
              <a:t>false</a:t>
            </a:r>
            <a:r>
              <a:rPr lang="ru-RU" dirty="0"/>
              <a:t> </a:t>
            </a:r>
            <a:endParaRPr lang="en-US" dirty="0" smtClean="0"/>
          </a:p>
          <a:p>
            <a:r>
              <a:rPr lang="ru-RU" dirty="0"/>
              <a:t>При x = 3 и y = 6 результатом операции !(x &gt; y) будет </a:t>
            </a:r>
            <a:r>
              <a:rPr lang="ru-RU" dirty="0" err="1" smtClean="0"/>
              <a:t>true</a:t>
            </a:r>
            <a:endParaRPr lang="en-US" dirty="0" smtClean="0"/>
          </a:p>
          <a:p>
            <a:r>
              <a:rPr lang="ru-RU" dirty="0"/>
              <a:t>При x = 3 и y = 6 в результате выполнения операции z = (x &gt; y &amp;&amp; y &lt; 6) ? </a:t>
            </a:r>
            <a:r>
              <a:rPr lang="ru-RU" dirty="0" err="1"/>
              <a:t>true</a:t>
            </a:r>
            <a:r>
              <a:rPr lang="ru-RU" dirty="0"/>
              <a:t> : </a:t>
            </a:r>
            <a:r>
              <a:rPr lang="ru-RU" dirty="0" err="1"/>
              <a:t>false</a:t>
            </a:r>
            <a:r>
              <a:rPr lang="ru-RU" dirty="0"/>
              <a:t>; значение z = </a:t>
            </a:r>
            <a:r>
              <a:rPr lang="ru-RU" dirty="0" err="1"/>
              <a:t>true</a:t>
            </a:r>
            <a:r>
              <a:rPr lang="ru-RU" dirty="0"/>
              <a:t> </a:t>
            </a:r>
          </a:p>
        </p:txBody>
      </p:sp>
    </p:spTree>
    <p:extLst>
      <p:ext uri="{BB962C8B-B14F-4D97-AF65-F5344CB8AC3E}">
        <p14:creationId xmlns:p14="http://schemas.microsoft.com/office/powerpoint/2010/main" val="17574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chemeClr val="accent2"/>
                                        </p:clrVal>
                                      </p:to>
                                    </p:set>
                                    <p:set>
                                      <p:cBhvr>
                                        <p:cTn id="11" dur="500" fill="hold"/>
                                        <p:tgtEl>
                                          <p:spTgt spid="3">
                                            <p:txEl>
                                              <p:pRg st="1" end="1"/>
                                            </p:txEl>
                                          </p:spTgt>
                                        </p:tgtEl>
                                        <p:attrNameLst>
                                          <p:attrName>fillcolor</p:attrName>
                                        </p:attrNameLst>
                                      </p:cBhvr>
                                      <p:to>
                                        <p:clrVal>
                                          <a:schemeClr val="accent2"/>
                                        </p:clrVal>
                                      </p:to>
                                    </p:set>
                                    <p:set>
                                      <p:cBhvr>
                                        <p:cTn id="12" dur="500" fill="hold"/>
                                        <p:tgtEl>
                                          <p:spTgt spid="3">
                                            <p:txEl>
                                              <p:pRg st="1" end="1"/>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a:solidFill>
                  <a:srgbClr val="0070C0"/>
                </a:solidFill>
              </a:rPr>
              <a:t>В этом задании вам нужно вписать в указанное место код, который будет присваивать переменной "х" удвоенное значение остатка от деления произведения переменных "a" и "b" на их сумму.</a:t>
            </a:r>
          </a:p>
        </p:txBody>
      </p:sp>
      <p:sp>
        <p:nvSpPr>
          <p:cNvPr id="3" name="Объект 2"/>
          <p:cNvSpPr>
            <a:spLocks noGrp="1"/>
          </p:cNvSpPr>
          <p:nvPr>
            <p:ph idx="1"/>
          </p:nvPr>
        </p:nvSpPr>
        <p:spPr>
          <a:xfrm>
            <a:off x="838200" y="2050869"/>
            <a:ext cx="10515600" cy="4126094"/>
          </a:xfrm>
        </p:spPr>
        <p:txBody>
          <a:bodyPr/>
          <a:lstStyle/>
          <a:p>
            <a:pPr marL="0" indent="0">
              <a:buNone/>
            </a:pPr>
            <a:r>
              <a:rPr lang="en-US" dirty="0"/>
              <a:t>function </a:t>
            </a:r>
            <a:r>
              <a:rPr lang="en-US" dirty="0" err="1"/>
              <a:t>testOperation</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422998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testOperation</a:t>
            </a:r>
            <a:r>
              <a:rPr lang="en-US" dirty="0"/>
              <a:t>(a, b) {</a:t>
            </a:r>
          </a:p>
          <a:p>
            <a:pPr marL="0" indent="0">
              <a:buNone/>
            </a:pPr>
            <a:r>
              <a:rPr lang="en-US" dirty="0"/>
              <a:t>    </a:t>
            </a:r>
            <a:r>
              <a:rPr lang="en-US" dirty="0" err="1"/>
              <a:t>var</a:t>
            </a:r>
            <a:r>
              <a:rPr lang="en-US" dirty="0"/>
              <a:t> x;</a:t>
            </a:r>
          </a:p>
          <a:p>
            <a:pPr marL="0" indent="0">
              <a:buNone/>
            </a:pPr>
            <a:r>
              <a:rPr lang="en-US" dirty="0"/>
              <a:t>    x=2*((a*b)%(</a:t>
            </a:r>
            <a:r>
              <a:rPr lang="en-US" dirty="0" err="1"/>
              <a:t>a+b</a:t>
            </a:r>
            <a:r>
              <a:rPr lang="en-US" dirty="0"/>
              <a:t>))</a:t>
            </a:r>
          </a:p>
          <a:p>
            <a:pPr marL="0" indent="0">
              <a:buNone/>
            </a:pPr>
            <a:r>
              <a:rPr lang="en-US" dirty="0"/>
              <a:t>    return x;</a:t>
            </a:r>
          </a:p>
          <a:p>
            <a:pPr marL="0" indent="0">
              <a:buNone/>
            </a:pPr>
            <a:r>
              <a:rPr lang="en-US" dirty="0"/>
              <a:t>}</a:t>
            </a:r>
            <a:endParaRPr lang="ru-RU" dirty="0"/>
          </a:p>
          <a:p>
            <a:endParaRPr lang="ru-RU" dirty="0"/>
          </a:p>
        </p:txBody>
      </p:sp>
    </p:spTree>
    <p:extLst>
      <p:ext uri="{BB962C8B-B14F-4D97-AF65-F5344CB8AC3E}">
        <p14:creationId xmlns:p14="http://schemas.microsoft.com/office/powerpoint/2010/main" val="40036554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1.5 Ветвление.</a:t>
            </a:r>
          </a:p>
        </p:txBody>
      </p:sp>
      <p:sp>
        <p:nvSpPr>
          <p:cNvPr id="3" name="Объект 2"/>
          <p:cNvSpPr>
            <a:spLocks noGrp="1"/>
          </p:cNvSpPr>
          <p:nvPr>
            <p:ph idx="1"/>
          </p:nvPr>
        </p:nvSpPr>
        <p:spPr/>
        <p:txBody>
          <a:bodyPr>
            <a:normAutofit fontScale="92500" lnSpcReduction="10000"/>
          </a:bodyPr>
          <a:lstStyle/>
          <a:p>
            <a:pPr marL="0" indent="0">
              <a:buNone/>
            </a:pPr>
            <a:r>
              <a:rPr lang="ru-RU" dirty="0"/>
              <a:t>В данном уроке мы рассмотрим варианты изменения поведения программы в зависимости от значений заданного условия. Эти конструкции так и называются - условные предложения.</a:t>
            </a:r>
          </a:p>
          <a:p>
            <a:pPr marL="0" indent="0">
              <a:buNone/>
            </a:pPr>
            <a:r>
              <a:rPr lang="ru-RU" dirty="0"/>
              <a:t>В </a:t>
            </a:r>
            <a:r>
              <a:rPr lang="ru-RU" dirty="0" err="1"/>
              <a:t>JavaScript</a:t>
            </a:r>
            <a:r>
              <a:rPr lang="ru-RU" dirty="0"/>
              <a:t> имеется два варианта условных предложений: конструкция </a:t>
            </a:r>
            <a:r>
              <a:rPr lang="ru-RU" dirty="0" err="1"/>
              <a:t>if</a:t>
            </a:r>
            <a:r>
              <a:rPr lang="ru-RU" dirty="0"/>
              <a:t> ... </a:t>
            </a:r>
            <a:r>
              <a:rPr lang="ru-RU" dirty="0" err="1"/>
              <a:t>else</a:t>
            </a:r>
            <a:r>
              <a:rPr lang="ru-RU" dirty="0"/>
              <a:t> и конструкция </a:t>
            </a:r>
            <a:r>
              <a:rPr lang="ru-RU" dirty="0" err="1"/>
              <a:t>switch</a:t>
            </a:r>
            <a:endParaRPr lang="ru-RU" dirty="0"/>
          </a:p>
          <a:p>
            <a:pPr marL="0" indent="0">
              <a:buNone/>
            </a:pPr>
            <a:r>
              <a:rPr lang="ru-RU" dirty="0" smtClean="0"/>
              <a:t>Первая </a:t>
            </a:r>
            <a:r>
              <a:rPr lang="ru-RU" dirty="0"/>
              <a:t>из них используется для выполнения некоторого кода, если указанное условие истинное.</a:t>
            </a:r>
          </a:p>
          <a:p>
            <a:endParaRPr lang="ru-RU" dirty="0"/>
          </a:p>
          <a:p>
            <a:pPr marL="0" indent="0">
              <a:buNone/>
            </a:pPr>
            <a:r>
              <a:rPr lang="ru-RU" dirty="0" err="1">
                <a:solidFill>
                  <a:srgbClr val="0070C0"/>
                </a:solidFill>
              </a:rPr>
              <a:t>if</a:t>
            </a:r>
            <a:r>
              <a:rPr lang="ru-RU" dirty="0"/>
              <a:t> (</a:t>
            </a:r>
            <a:r>
              <a:rPr lang="ru-RU" i="1" dirty="0"/>
              <a:t>условие</a:t>
            </a:r>
            <a:r>
              <a:rPr lang="ru-RU" dirty="0"/>
              <a:t>) {</a:t>
            </a:r>
          </a:p>
          <a:p>
            <a:pPr marL="0" indent="0">
              <a:buNone/>
            </a:pPr>
            <a:r>
              <a:rPr lang="ru-RU" i="1" dirty="0"/>
              <a:t>код для выполнения если условие истинно</a:t>
            </a:r>
          </a:p>
          <a:p>
            <a:pPr marL="0" indent="0">
              <a:buNone/>
            </a:pPr>
            <a:r>
              <a:rPr lang="ru-RU" dirty="0"/>
              <a:t>}</a:t>
            </a:r>
          </a:p>
        </p:txBody>
      </p:sp>
    </p:spTree>
    <p:extLst>
      <p:ext uri="{BB962C8B-B14F-4D97-AF65-F5344CB8AC3E}">
        <p14:creationId xmlns:p14="http://schemas.microsoft.com/office/powerpoint/2010/main" val="19330697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5760"/>
            <a:ext cx="10515600" cy="5811203"/>
          </a:xfrm>
        </p:spPr>
        <p:txBody>
          <a:bodyPr>
            <a:normAutofit/>
          </a:bodyPr>
          <a:lstStyle/>
          <a:p>
            <a:r>
              <a:rPr lang="ru-RU" dirty="0"/>
              <a:t>Давайте рассмотрим пример:</a:t>
            </a:r>
          </a:p>
          <a:p>
            <a:endParaRPr lang="ru-RU" dirty="0"/>
          </a:p>
          <a:p>
            <a:pPr marL="0" indent="0">
              <a:buNone/>
            </a:pPr>
            <a:r>
              <a:rPr lang="ru-RU" dirty="0" err="1"/>
              <a:t>var</a:t>
            </a:r>
            <a:r>
              <a:rPr lang="ru-RU" dirty="0"/>
              <a:t> x = 10;</a:t>
            </a:r>
          </a:p>
          <a:p>
            <a:pPr marL="0" indent="0">
              <a:buNone/>
            </a:pPr>
            <a:r>
              <a:rPr lang="ru-RU" dirty="0" err="1"/>
              <a:t>var</a:t>
            </a:r>
            <a:r>
              <a:rPr lang="ru-RU" dirty="0"/>
              <a:t> y = 50;</a:t>
            </a:r>
          </a:p>
          <a:p>
            <a:pPr marL="0" indent="0">
              <a:buNone/>
            </a:pPr>
            <a:r>
              <a:rPr lang="ru-RU" dirty="0" err="1" smtClean="0"/>
              <a:t>if</a:t>
            </a:r>
            <a:r>
              <a:rPr lang="ru-RU" dirty="0" smtClean="0"/>
              <a:t> </a:t>
            </a:r>
            <a:r>
              <a:rPr lang="ru-RU" dirty="0"/>
              <a:t>(x &gt; 11) {</a:t>
            </a:r>
          </a:p>
          <a:p>
            <a:pPr marL="0" indent="0">
              <a:buNone/>
            </a:pPr>
            <a:r>
              <a:rPr lang="ru-RU" dirty="0"/>
              <a:t> x += y;</a:t>
            </a:r>
          </a:p>
          <a:p>
            <a:pPr marL="0" indent="0">
              <a:buNone/>
            </a:pPr>
            <a:r>
              <a:rPr lang="ru-RU" dirty="0"/>
              <a:t>}</a:t>
            </a:r>
          </a:p>
          <a:p>
            <a:endParaRPr lang="ru-RU" dirty="0"/>
          </a:p>
          <a:p>
            <a:endParaRPr lang="ru-RU" dirty="0"/>
          </a:p>
          <a:p>
            <a:r>
              <a:rPr lang="ru-RU" dirty="0"/>
              <a:t>В данном примере оператор проверяет условие и если х больше 11, то переменная x увеличивается на величину y.</a:t>
            </a:r>
          </a:p>
        </p:txBody>
      </p:sp>
    </p:spTree>
    <p:extLst>
      <p:ext uri="{BB962C8B-B14F-4D97-AF65-F5344CB8AC3E}">
        <p14:creationId xmlns:p14="http://schemas.microsoft.com/office/powerpoint/2010/main" val="878020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753497"/>
          </a:xfrm>
        </p:spPr>
        <p:txBody>
          <a:bodyPr>
            <a:normAutofit fontScale="77500" lnSpcReduction="20000"/>
          </a:bodyPr>
          <a:lstStyle/>
          <a:p>
            <a:pPr marL="0" indent="0">
              <a:buNone/>
            </a:pPr>
            <a:r>
              <a:rPr lang="ru-RU" dirty="0" smtClean="0"/>
              <a:t>Существует </a:t>
            </a:r>
            <a:r>
              <a:rPr lang="ru-RU" dirty="0"/>
              <a:t>еще один вариант использования данного оператора - когда можно выполнять некоторый код если условие истинно и другой код, если условие ложно. Синтаксис выглядит следующим образом</a:t>
            </a:r>
            <a:r>
              <a:rPr lang="ru-RU" dirty="0" smtClean="0"/>
              <a:t>:</a:t>
            </a:r>
            <a:endParaRPr lang="ru-RU" dirty="0"/>
          </a:p>
          <a:p>
            <a:pPr marL="0" indent="0">
              <a:buNone/>
            </a:pPr>
            <a:r>
              <a:rPr lang="ru-RU" dirty="0" err="1">
                <a:solidFill>
                  <a:srgbClr val="0070C0"/>
                </a:solidFill>
              </a:rPr>
              <a:t>if</a:t>
            </a:r>
            <a:r>
              <a:rPr lang="ru-RU" dirty="0"/>
              <a:t> (условие) {</a:t>
            </a:r>
          </a:p>
          <a:p>
            <a:pPr marL="0" indent="0">
              <a:buNone/>
            </a:pPr>
            <a:r>
              <a:rPr lang="ru-RU" dirty="0"/>
              <a:t>  </a:t>
            </a:r>
            <a:r>
              <a:rPr lang="ru-RU" i="1" dirty="0"/>
              <a:t>код для выполнения если условие истинно</a:t>
            </a:r>
          </a:p>
          <a:p>
            <a:pPr marL="0" indent="0">
              <a:buNone/>
            </a:pPr>
            <a:r>
              <a:rPr lang="ru-RU" dirty="0"/>
              <a:t>} </a:t>
            </a:r>
            <a:r>
              <a:rPr lang="ru-RU" dirty="0" err="1">
                <a:solidFill>
                  <a:srgbClr val="0070C0"/>
                </a:solidFill>
              </a:rPr>
              <a:t>else</a:t>
            </a:r>
            <a:r>
              <a:rPr lang="ru-RU" dirty="0"/>
              <a:t> {</a:t>
            </a:r>
          </a:p>
          <a:p>
            <a:pPr marL="0" indent="0">
              <a:buNone/>
            </a:pPr>
            <a:r>
              <a:rPr lang="ru-RU" dirty="0"/>
              <a:t>  </a:t>
            </a:r>
            <a:r>
              <a:rPr lang="ru-RU" i="1" dirty="0"/>
              <a:t>код для выполнения если условие ложно</a:t>
            </a:r>
          </a:p>
          <a:p>
            <a:pPr marL="0" indent="0">
              <a:buNone/>
            </a:pPr>
            <a:r>
              <a:rPr lang="ru-RU" dirty="0" smtClean="0"/>
              <a:t>}</a:t>
            </a:r>
            <a:r>
              <a:rPr lang="ru-RU" dirty="0"/>
              <a:t> </a:t>
            </a:r>
          </a:p>
          <a:p>
            <a:pPr marL="0" indent="0">
              <a:buNone/>
            </a:pPr>
            <a:r>
              <a:rPr lang="ru-RU" dirty="0"/>
              <a:t>В качестве примера рассмотрим такой вариант:</a:t>
            </a:r>
          </a:p>
          <a:p>
            <a:pPr marL="0" indent="0">
              <a:buNone/>
            </a:pPr>
            <a:endParaRPr lang="ru-RU" dirty="0"/>
          </a:p>
          <a:p>
            <a:pPr marL="0" indent="0">
              <a:buNone/>
            </a:pPr>
            <a:r>
              <a:rPr lang="ru-RU" dirty="0" err="1">
                <a:solidFill>
                  <a:srgbClr val="0070C0"/>
                </a:solidFill>
              </a:rPr>
              <a:t>var</a:t>
            </a:r>
            <a:r>
              <a:rPr lang="ru-RU" dirty="0"/>
              <a:t> x = 10;</a:t>
            </a:r>
          </a:p>
          <a:p>
            <a:pPr marL="0" indent="0">
              <a:buNone/>
            </a:pPr>
            <a:r>
              <a:rPr lang="ru-RU" dirty="0" err="1">
                <a:solidFill>
                  <a:srgbClr val="0070C0"/>
                </a:solidFill>
              </a:rPr>
              <a:t>var</a:t>
            </a:r>
            <a:r>
              <a:rPr lang="ru-RU" dirty="0"/>
              <a:t> y = 50</a:t>
            </a:r>
            <a:r>
              <a:rPr lang="ru-RU" dirty="0" smtClean="0"/>
              <a:t>;</a:t>
            </a:r>
            <a:endParaRPr lang="ru-RU" dirty="0"/>
          </a:p>
          <a:p>
            <a:pPr marL="0" indent="0">
              <a:buNone/>
            </a:pPr>
            <a:r>
              <a:rPr lang="ru-RU" dirty="0" err="1">
                <a:solidFill>
                  <a:srgbClr val="0070C0"/>
                </a:solidFill>
              </a:rPr>
              <a:t>if</a:t>
            </a:r>
            <a:r>
              <a:rPr lang="ru-RU" dirty="0"/>
              <a:t> (x &gt; 11) {</a:t>
            </a:r>
          </a:p>
          <a:p>
            <a:pPr marL="0" indent="0">
              <a:buNone/>
            </a:pPr>
            <a:r>
              <a:rPr lang="ru-RU" dirty="0"/>
              <a:t>  x += y; </a:t>
            </a:r>
          </a:p>
          <a:p>
            <a:pPr marL="0" indent="0">
              <a:buNone/>
            </a:pPr>
            <a:r>
              <a:rPr lang="ru-RU" dirty="0"/>
              <a:t>} </a:t>
            </a:r>
            <a:r>
              <a:rPr lang="ru-RU" dirty="0" err="1">
                <a:solidFill>
                  <a:srgbClr val="0070C0"/>
                </a:solidFill>
              </a:rPr>
              <a:t>else</a:t>
            </a:r>
            <a:r>
              <a:rPr lang="ru-RU" dirty="0"/>
              <a:t> {</a:t>
            </a:r>
          </a:p>
          <a:p>
            <a:pPr marL="0" indent="0">
              <a:buNone/>
            </a:pPr>
            <a:r>
              <a:rPr lang="ru-RU" dirty="0"/>
              <a:t>  x -= y;</a:t>
            </a:r>
          </a:p>
          <a:p>
            <a:pPr marL="0" indent="0">
              <a:buNone/>
            </a:pPr>
            <a:r>
              <a:rPr lang="ru-RU" dirty="0"/>
              <a:t>}</a:t>
            </a:r>
          </a:p>
          <a:p>
            <a:pPr marL="0" indent="0">
              <a:buNone/>
            </a:pPr>
            <a:r>
              <a:rPr lang="ru-RU" dirty="0" smtClean="0"/>
              <a:t>В </a:t>
            </a:r>
            <a:r>
              <a:rPr lang="ru-RU" dirty="0"/>
              <a:t>данном случае если x &gt; 11 то он увеличивается на величину y, а если меньше 11 - то уменьшается на эту же величину.</a:t>
            </a:r>
          </a:p>
        </p:txBody>
      </p:sp>
    </p:spTree>
    <p:extLst>
      <p:ext uri="{BB962C8B-B14F-4D97-AF65-F5344CB8AC3E}">
        <p14:creationId xmlns:p14="http://schemas.microsoft.com/office/powerpoint/2010/main" val="33923793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solidFill>
                  <a:srgbClr val="0070C0"/>
                </a:solidFill>
              </a:rPr>
              <a:t>В этом задании вам нужно вписать в указанное место код, который будет присваивать переменной "х" значение суммы переменных "a" и "b" в случае если  a &gt; b или их произведение в остальных случаях.</a:t>
            </a:r>
          </a:p>
        </p:txBody>
      </p:sp>
      <p:sp>
        <p:nvSpPr>
          <p:cNvPr id="3" name="Объект 2"/>
          <p:cNvSpPr>
            <a:spLocks noGrp="1"/>
          </p:cNvSpPr>
          <p:nvPr>
            <p:ph idx="1"/>
          </p:nvPr>
        </p:nvSpPr>
        <p:spPr/>
        <p:txBody>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3094089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normAutofit lnSpcReduction="10000"/>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if (a&gt;b){</a:t>
            </a:r>
          </a:p>
          <a:p>
            <a:pPr marL="0" indent="0">
              <a:buNone/>
            </a:pPr>
            <a:r>
              <a:rPr lang="en-US" dirty="0"/>
              <a:t>    x=</a:t>
            </a:r>
            <a:r>
              <a:rPr lang="en-US" dirty="0" err="1"/>
              <a:t>a+b</a:t>
            </a:r>
            <a:r>
              <a:rPr lang="en-US" dirty="0"/>
              <a:t>;</a:t>
            </a:r>
          </a:p>
          <a:p>
            <a:pPr marL="0" indent="0">
              <a:buNone/>
            </a:pPr>
            <a:r>
              <a:rPr lang="en-US" dirty="0"/>
              <a:t>    } else {</a:t>
            </a:r>
          </a:p>
          <a:p>
            <a:pPr marL="0" indent="0">
              <a:buNone/>
            </a:pPr>
            <a:r>
              <a:rPr lang="en-US" dirty="0"/>
              <a:t>        x=a*b</a:t>
            </a:r>
            <a:r>
              <a:rPr lang="en-US" dirty="0" smtClean="0"/>
              <a:t>;</a:t>
            </a:r>
            <a:r>
              <a:rPr lang="ru-RU" dirty="0" smtClean="0"/>
              <a:t/>
            </a:r>
            <a:br>
              <a:rPr lang="ru-RU" dirty="0" smtClean="0"/>
            </a:br>
            <a:r>
              <a:rPr lang="ru-RU" dirty="0" smtClean="0"/>
              <a:t>    </a:t>
            </a:r>
            <a:r>
              <a:rPr lang="en-US" dirty="0" smtClean="0"/>
              <a:t>}    </a:t>
            </a:r>
            <a:endParaRPr lang="en-US" dirty="0"/>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1766470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Сопоставьте определения, которые вы узнали на предыдущих шагах.</a:t>
            </a:r>
          </a:p>
        </p:txBody>
      </p:sp>
      <p:sp>
        <p:nvSpPr>
          <p:cNvPr id="3" name="Объект 2"/>
          <p:cNvSpPr>
            <a:spLocks noGrp="1"/>
          </p:cNvSpPr>
          <p:nvPr>
            <p:ph idx="1"/>
          </p:nvPr>
        </p:nvSpPr>
        <p:spPr>
          <a:xfrm>
            <a:off x="838200" y="1825624"/>
            <a:ext cx="10515600" cy="5032375"/>
          </a:xfrm>
        </p:spPr>
        <p:txBody>
          <a:bodyPr numCol="2">
            <a:normAutofit fontScale="85000" lnSpcReduction="20000"/>
          </a:bodyPr>
          <a:lstStyle/>
          <a:p>
            <a:r>
              <a:rPr lang="en-US" dirty="0" smtClean="0"/>
              <a:t>DOM</a:t>
            </a:r>
            <a:br>
              <a:rPr lang="en-US" dirty="0" smtClean="0"/>
            </a:br>
            <a:r>
              <a:rPr lang="en-US" dirty="0" smtClean="0"/>
              <a:t/>
            </a:r>
            <a:br>
              <a:rPr lang="en-US" dirty="0" smtClean="0"/>
            </a:br>
            <a:r>
              <a:rPr lang="en-US" dirty="0" smtClean="0"/>
              <a:t/>
            </a:r>
            <a:br>
              <a:rPr lang="en-US" dirty="0" smtClean="0"/>
            </a:br>
            <a:r>
              <a:rPr lang="en-US" dirty="0" smtClean="0"/>
              <a:t> </a:t>
            </a:r>
            <a:endParaRPr lang="en-US" dirty="0"/>
          </a:p>
          <a:p>
            <a:r>
              <a:rPr lang="en-US" dirty="0" smtClean="0"/>
              <a:t>BOM</a:t>
            </a:r>
            <a:br>
              <a:rPr lang="en-US" dirty="0" smtClean="0"/>
            </a:br>
            <a:r>
              <a:rPr lang="en-US" dirty="0" smtClean="0"/>
              <a:t/>
            </a:r>
            <a:br>
              <a:rPr lang="en-US" dirty="0" smtClean="0"/>
            </a:br>
            <a:r>
              <a:rPr lang="en-US" dirty="0" smtClean="0"/>
              <a:t> </a:t>
            </a:r>
            <a:endParaRPr lang="en-US" dirty="0"/>
          </a:p>
          <a:p>
            <a:r>
              <a:rPr lang="en-US" dirty="0" err="1" smtClean="0"/>
              <a:t>Jquery</a:t>
            </a:r>
            <a:r>
              <a:rPr lang="en-US" dirty="0" smtClean="0"/>
              <a:t/>
            </a:r>
            <a:br>
              <a:rPr lang="en-US" dirty="0" smtClean="0"/>
            </a:br>
            <a:r>
              <a:rPr lang="en-US" dirty="0" smtClean="0"/>
              <a:t/>
            </a:r>
            <a:br>
              <a:rPr lang="en-US" dirty="0" smtClean="0"/>
            </a:br>
            <a:r>
              <a:rPr lang="en-US" dirty="0" smtClean="0"/>
              <a:t> </a:t>
            </a:r>
            <a:endParaRPr lang="en-US" dirty="0"/>
          </a:p>
          <a:p>
            <a:r>
              <a:rPr lang="en-US" dirty="0" smtClean="0"/>
              <a:t>JavaScript</a:t>
            </a:r>
            <a:br>
              <a:rPr lang="en-US" dirty="0" smtClean="0"/>
            </a:br>
            <a:r>
              <a:rPr lang="en-US" dirty="0" smtClean="0"/>
              <a:t/>
            </a:r>
            <a:br>
              <a:rPr lang="en-US" dirty="0" smtClean="0"/>
            </a:br>
            <a:r>
              <a:rPr lang="en-US" dirty="0" smtClean="0"/>
              <a:t> </a:t>
            </a:r>
            <a:endParaRPr lang="en-US" dirty="0"/>
          </a:p>
          <a:p>
            <a:r>
              <a:rPr lang="ru-RU" dirty="0"/>
              <a:t>Язык </a:t>
            </a:r>
            <a:r>
              <a:rPr lang="ru-RU" dirty="0" smtClean="0"/>
              <a:t>Си</a:t>
            </a:r>
            <a:r>
              <a:rPr lang="en-US" dirty="0" smtClean="0"/>
              <a:t/>
            </a:r>
            <a:br>
              <a:rPr lang="en-US" dirty="0" smtClean="0"/>
            </a:br>
            <a:r>
              <a:rPr lang="en-US" dirty="0" smtClean="0"/>
              <a:t/>
            </a:r>
            <a:br>
              <a:rPr lang="en-US" dirty="0" smtClean="0"/>
            </a:br>
            <a:r>
              <a:rPr lang="en-US" dirty="0" smtClean="0"/>
              <a:t/>
            </a:r>
            <a:br>
              <a:rPr lang="en-US" dirty="0" smtClean="0"/>
            </a:br>
            <a:endParaRPr lang="ru-RU" dirty="0"/>
          </a:p>
          <a:p>
            <a:r>
              <a:rPr lang="ru-RU" dirty="0" smtClean="0"/>
              <a:t>это </a:t>
            </a:r>
            <a:r>
              <a:rPr lang="ru-RU" dirty="0"/>
              <a:t>модель структурирующая элементы браузера и позволяющая обращаться к ним по уникальному адресу </a:t>
            </a:r>
          </a:p>
          <a:p>
            <a:r>
              <a:rPr lang="ru-RU" dirty="0" smtClean="0"/>
              <a:t>не </a:t>
            </a:r>
            <a:r>
              <a:rPr lang="ru-RU" dirty="0"/>
              <a:t>обладает системой автоматической сборки мусора </a:t>
            </a:r>
          </a:p>
          <a:p>
            <a:r>
              <a:rPr lang="ru-RU" dirty="0"/>
              <a:t>обладает системой автоматической сборки мусора </a:t>
            </a:r>
          </a:p>
          <a:p>
            <a:r>
              <a:rPr lang="ru-RU" dirty="0" smtClean="0"/>
              <a:t>это </a:t>
            </a:r>
            <a:r>
              <a:rPr lang="ru-RU" dirty="0"/>
              <a:t>модель структурирующая HTML-тэги и позволяющая обращаться к ним по уникальному адресу </a:t>
            </a:r>
            <a:endParaRPr lang="en-US" dirty="0" smtClean="0"/>
          </a:p>
          <a:p>
            <a:r>
              <a:rPr lang="ru-RU" dirty="0"/>
              <a:t>Библиотека </a:t>
            </a:r>
            <a:r>
              <a:rPr lang="ru-RU" dirty="0" err="1"/>
              <a:t>JavaScript</a:t>
            </a:r>
            <a:r>
              <a:rPr lang="ru-RU" dirty="0"/>
              <a:t>, упрощающая работу по взаимодействию </a:t>
            </a:r>
            <a:r>
              <a:rPr lang="ru-RU" dirty="0" err="1"/>
              <a:t>JavaScript</a:t>
            </a:r>
            <a:r>
              <a:rPr lang="ru-RU" dirty="0"/>
              <a:t> и HTML </a:t>
            </a:r>
            <a:endParaRPr lang="en-US" dirty="0"/>
          </a:p>
          <a:p>
            <a:endParaRPr lang="ru-RU" dirty="0"/>
          </a:p>
          <a:p>
            <a:endParaRPr lang="ru-RU" dirty="0" smtClean="0"/>
          </a:p>
        </p:txBody>
      </p:sp>
      <p:cxnSp>
        <p:nvCxnSpPr>
          <p:cNvPr id="5" name="Прямая со стрелкой 4"/>
          <p:cNvCxnSpPr/>
          <p:nvPr/>
        </p:nvCxnSpPr>
        <p:spPr>
          <a:xfrm flipV="1">
            <a:off x="2311400" y="2286000"/>
            <a:ext cx="35687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2755900" y="2019300"/>
            <a:ext cx="3124200" cy="257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2133600" y="4089400"/>
            <a:ext cx="3746500" cy="134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V="1">
            <a:off x="2438400" y="3810000"/>
            <a:ext cx="35306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flipV="1">
            <a:off x="2514600" y="3200400"/>
            <a:ext cx="3556000" cy="259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71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583680"/>
          </a:xfrm>
        </p:spPr>
        <p:txBody>
          <a:bodyPr>
            <a:normAutofit fontScale="92500" lnSpcReduction="20000"/>
          </a:bodyPr>
          <a:lstStyle/>
          <a:p>
            <a:pPr marL="0" indent="0">
              <a:buNone/>
            </a:pPr>
            <a:r>
              <a:rPr lang="ru-RU" dirty="0"/>
              <a:t>Также нужно отметить что конструкции </a:t>
            </a:r>
            <a:r>
              <a:rPr lang="ru-RU" dirty="0" err="1"/>
              <a:t>if</a:t>
            </a:r>
            <a:r>
              <a:rPr lang="ru-RU" dirty="0"/>
              <a:t> ... </a:t>
            </a:r>
            <a:r>
              <a:rPr lang="ru-RU" dirty="0" err="1"/>
              <a:t>else</a:t>
            </a:r>
            <a:r>
              <a:rPr lang="ru-RU" dirty="0"/>
              <a:t> могут продолжать друг друга. Например:</a:t>
            </a:r>
          </a:p>
          <a:p>
            <a:endParaRPr lang="ru-RU" dirty="0"/>
          </a:p>
          <a:p>
            <a:pPr marL="0" indent="0">
              <a:buNone/>
            </a:pPr>
            <a:r>
              <a:rPr lang="ru-RU" dirty="0" err="1"/>
              <a:t>if</a:t>
            </a:r>
            <a:r>
              <a:rPr lang="ru-RU" dirty="0"/>
              <a:t> (x &gt; 11) {</a:t>
            </a:r>
          </a:p>
          <a:p>
            <a:pPr marL="0" indent="0">
              <a:buNone/>
            </a:pPr>
            <a:r>
              <a:rPr lang="ru-RU" dirty="0"/>
              <a:t>  x += y;</a:t>
            </a:r>
          </a:p>
          <a:p>
            <a:pPr marL="0" indent="0">
              <a:buNone/>
            </a:pPr>
            <a:r>
              <a:rPr lang="ru-RU" dirty="0"/>
              <a:t>} </a:t>
            </a:r>
            <a:r>
              <a:rPr lang="ru-RU" dirty="0" err="1"/>
              <a:t>else</a:t>
            </a:r>
            <a:r>
              <a:rPr lang="ru-RU" dirty="0"/>
              <a:t> </a:t>
            </a:r>
            <a:r>
              <a:rPr lang="ru-RU" dirty="0" err="1"/>
              <a:t>if</a:t>
            </a:r>
            <a:r>
              <a:rPr lang="ru-RU" dirty="0"/>
              <a:t> (x == 4) { </a:t>
            </a:r>
          </a:p>
          <a:p>
            <a:pPr marL="0" indent="0">
              <a:buNone/>
            </a:pPr>
            <a:r>
              <a:rPr lang="ru-RU" dirty="0"/>
              <a:t>  x -= y; </a:t>
            </a:r>
          </a:p>
          <a:p>
            <a:pPr marL="0" indent="0">
              <a:buNone/>
            </a:pPr>
            <a:r>
              <a:rPr lang="ru-RU" dirty="0"/>
              <a:t>} </a:t>
            </a:r>
            <a:r>
              <a:rPr lang="ru-RU" dirty="0" err="1"/>
              <a:t>else</a:t>
            </a:r>
            <a:r>
              <a:rPr lang="ru-RU" dirty="0"/>
              <a:t> { </a:t>
            </a:r>
          </a:p>
          <a:p>
            <a:pPr marL="0" indent="0">
              <a:buNone/>
            </a:pPr>
            <a:r>
              <a:rPr lang="ru-RU" dirty="0"/>
              <a:t>  x = y;</a:t>
            </a:r>
          </a:p>
          <a:p>
            <a:pPr marL="0" indent="0">
              <a:buNone/>
            </a:pPr>
            <a:r>
              <a:rPr lang="ru-RU" dirty="0"/>
              <a:t>}</a:t>
            </a:r>
          </a:p>
          <a:p>
            <a:pPr marL="0" indent="0">
              <a:buNone/>
            </a:pPr>
            <a:r>
              <a:rPr lang="ru-RU" dirty="0" smtClean="0"/>
              <a:t>В </a:t>
            </a:r>
            <a:r>
              <a:rPr lang="ru-RU" dirty="0"/>
              <a:t>данном примере х увеличит значение на величину y если он больше 11, уменьшит значение на величину y если равен 4 и примет значение y во всех остальных случаях, т.е. если </a:t>
            </a:r>
          </a:p>
          <a:p>
            <a:pPr marL="0" indent="0">
              <a:buNone/>
            </a:pPr>
            <a:r>
              <a:rPr lang="ru-RU" dirty="0"/>
              <a:t>x⩽11</a:t>
            </a:r>
          </a:p>
          <a:p>
            <a:pPr marL="0" indent="0">
              <a:buNone/>
            </a:pPr>
            <a:r>
              <a:rPr lang="ru-RU" dirty="0"/>
              <a:t>x⩽11</a:t>
            </a:r>
          </a:p>
          <a:p>
            <a:pPr marL="0" indent="0">
              <a:buNone/>
            </a:pPr>
            <a:r>
              <a:rPr lang="ru-RU" dirty="0"/>
              <a:t>и не равен 4.</a:t>
            </a:r>
          </a:p>
        </p:txBody>
      </p:sp>
    </p:spTree>
    <p:extLst>
      <p:ext uri="{BB962C8B-B14F-4D97-AF65-F5344CB8AC3E}">
        <p14:creationId xmlns:p14="http://schemas.microsoft.com/office/powerpoint/2010/main" val="3432169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В этом задании вам нужно вписать в указанное место код, который будет присваивать переменной "х" значение суммы переменных "a" и "b" - в случае если  a &lt; b, разность "a" и "b" - в случае если  a &gt; b, и их произведение  в остальных случаях.</a:t>
            </a:r>
          </a:p>
        </p:txBody>
      </p:sp>
      <p:sp>
        <p:nvSpPr>
          <p:cNvPr id="3" name="Объект 2"/>
          <p:cNvSpPr>
            <a:spLocks noGrp="1"/>
          </p:cNvSpPr>
          <p:nvPr>
            <p:ph idx="1"/>
          </p:nvPr>
        </p:nvSpPr>
        <p:spPr/>
        <p:txBody>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31415909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if (a&lt;b) {</a:t>
            </a:r>
          </a:p>
          <a:p>
            <a:pPr marL="0" indent="0">
              <a:buNone/>
            </a:pPr>
            <a:r>
              <a:rPr lang="en-US" dirty="0"/>
              <a:t>        x=</a:t>
            </a:r>
            <a:r>
              <a:rPr lang="en-US" dirty="0" err="1"/>
              <a:t>a+b</a:t>
            </a:r>
            <a:r>
              <a:rPr lang="en-US" dirty="0"/>
              <a:t>;} else if (a&gt;b) {</a:t>
            </a:r>
          </a:p>
          <a:p>
            <a:pPr marL="0" indent="0">
              <a:buNone/>
            </a:pPr>
            <a:r>
              <a:rPr lang="en-US" dirty="0"/>
              <a:t>            x=a-b;}else { </a:t>
            </a:r>
          </a:p>
          <a:p>
            <a:pPr marL="0" indent="0">
              <a:buNone/>
            </a:pPr>
            <a:r>
              <a:rPr lang="en-US" dirty="0"/>
              <a:t>                x=a*b;}</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2340891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0446" y="156754"/>
            <a:ext cx="11678194" cy="6544492"/>
          </a:xfrm>
        </p:spPr>
        <p:txBody>
          <a:bodyPr>
            <a:normAutofit fontScale="70000" lnSpcReduction="20000"/>
          </a:bodyPr>
          <a:lstStyle/>
          <a:p>
            <a:pPr marL="0" indent="0">
              <a:buNone/>
            </a:pPr>
            <a:r>
              <a:rPr lang="ru-RU" dirty="0"/>
              <a:t>Второй вариант управления ходом выполнения программы это конструкция </a:t>
            </a:r>
            <a:r>
              <a:rPr lang="ru-RU" dirty="0" err="1" smtClean="0">
                <a:solidFill>
                  <a:srgbClr val="00B050"/>
                </a:solidFill>
              </a:rPr>
              <a:t>switch</a:t>
            </a:r>
            <a:r>
              <a:rPr lang="ru-RU" dirty="0" smtClean="0"/>
              <a:t>. Данная </a:t>
            </a:r>
            <a:r>
              <a:rPr lang="ru-RU" dirty="0"/>
              <a:t>конструкция позволяет выбирать один из многих вариантов кода на выполнение в зависимости от условия (обычно это значение одиночной переменной). Синтаксис команды выглядит следующим образом</a:t>
            </a:r>
            <a:r>
              <a:rPr lang="ru-RU" dirty="0" smtClean="0"/>
              <a:t>:</a:t>
            </a:r>
            <a:endParaRPr lang="ru-RU" dirty="0"/>
          </a:p>
          <a:p>
            <a:pPr marL="0" indent="0">
              <a:buNone/>
            </a:pPr>
            <a:r>
              <a:rPr lang="ru-RU" dirty="0" err="1">
                <a:solidFill>
                  <a:srgbClr val="00B050"/>
                </a:solidFill>
              </a:rPr>
              <a:t>switch</a:t>
            </a:r>
            <a:r>
              <a:rPr lang="ru-RU" dirty="0"/>
              <a:t>(n) {</a:t>
            </a:r>
          </a:p>
          <a:p>
            <a:pPr marL="0" indent="0">
              <a:buNone/>
            </a:pPr>
            <a:r>
              <a:rPr lang="ru-RU" dirty="0"/>
              <a:t>  </a:t>
            </a:r>
            <a:r>
              <a:rPr lang="ru-RU" dirty="0" err="1">
                <a:solidFill>
                  <a:srgbClr val="00B050"/>
                </a:solidFill>
              </a:rPr>
              <a:t>case</a:t>
            </a:r>
            <a:r>
              <a:rPr lang="ru-RU" dirty="0"/>
              <a:t> </a:t>
            </a:r>
            <a:r>
              <a:rPr lang="ru-RU" dirty="0">
                <a:solidFill>
                  <a:srgbClr val="0070C0"/>
                </a:solidFill>
              </a:rPr>
              <a:t>1</a:t>
            </a:r>
            <a:r>
              <a:rPr lang="ru-RU" dirty="0"/>
              <a:t>:</a:t>
            </a:r>
          </a:p>
          <a:p>
            <a:pPr marL="0" indent="0">
              <a:buNone/>
            </a:pPr>
            <a:r>
              <a:rPr lang="ru-RU" dirty="0"/>
              <a:t>    блок кода 1;</a:t>
            </a:r>
          </a:p>
          <a:p>
            <a:pPr marL="0" indent="0">
              <a:buNone/>
            </a:pPr>
            <a:r>
              <a:rPr lang="ru-RU" dirty="0"/>
              <a:t>   </a:t>
            </a:r>
            <a:r>
              <a:rPr lang="ru-RU" dirty="0">
                <a:solidFill>
                  <a:srgbClr val="0070C0"/>
                </a:solidFill>
              </a:rPr>
              <a:t> </a:t>
            </a:r>
            <a:r>
              <a:rPr lang="ru-RU" dirty="0" err="1">
                <a:solidFill>
                  <a:srgbClr val="0070C0"/>
                </a:solidFill>
              </a:rPr>
              <a:t>break</a:t>
            </a:r>
            <a:r>
              <a:rPr lang="ru-RU" dirty="0">
                <a:solidFill>
                  <a:srgbClr val="0070C0"/>
                </a:solidFill>
              </a:rPr>
              <a:t>;</a:t>
            </a:r>
          </a:p>
          <a:p>
            <a:pPr marL="0" indent="0">
              <a:buNone/>
            </a:pPr>
            <a:r>
              <a:rPr lang="ru-RU" dirty="0"/>
              <a:t>  </a:t>
            </a:r>
            <a:r>
              <a:rPr lang="ru-RU" dirty="0" err="1">
                <a:solidFill>
                  <a:srgbClr val="00B050"/>
                </a:solidFill>
              </a:rPr>
              <a:t>case</a:t>
            </a:r>
            <a:r>
              <a:rPr lang="ru-RU" dirty="0"/>
              <a:t> </a:t>
            </a:r>
            <a:r>
              <a:rPr lang="ru-RU" dirty="0">
                <a:solidFill>
                  <a:srgbClr val="0070C0"/>
                </a:solidFill>
              </a:rPr>
              <a:t>2</a:t>
            </a:r>
            <a:r>
              <a:rPr lang="ru-RU" dirty="0"/>
              <a:t>:</a:t>
            </a:r>
          </a:p>
          <a:p>
            <a:pPr marL="0" indent="0">
              <a:buNone/>
            </a:pPr>
            <a:r>
              <a:rPr lang="ru-RU" dirty="0"/>
              <a:t>    блок кода 2;</a:t>
            </a:r>
          </a:p>
          <a:p>
            <a:pPr marL="0" indent="0">
              <a:buNone/>
            </a:pPr>
            <a:r>
              <a:rPr lang="ru-RU" dirty="0"/>
              <a:t>   </a:t>
            </a:r>
            <a:r>
              <a:rPr lang="ru-RU" dirty="0">
                <a:solidFill>
                  <a:srgbClr val="0070C0"/>
                </a:solidFill>
              </a:rPr>
              <a:t> </a:t>
            </a:r>
            <a:r>
              <a:rPr lang="ru-RU" dirty="0" err="1">
                <a:solidFill>
                  <a:srgbClr val="0070C0"/>
                </a:solidFill>
              </a:rPr>
              <a:t>break</a:t>
            </a:r>
            <a:r>
              <a:rPr lang="ru-RU" dirty="0">
                <a:solidFill>
                  <a:srgbClr val="0070C0"/>
                </a:solidFill>
              </a:rPr>
              <a:t>;  </a:t>
            </a:r>
          </a:p>
          <a:p>
            <a:pPr marL="0" indent="0">
              <a:buNone/>
            </a:pPr>
            <a:r>
              <a:rPr lang="ru-RU" dirty="0"/>
              <a:t>  // .......</a:t>
            </a:r>
          </a:p>
          <a:p>
            <a:pPr marL="0" indent="0">
              <a:buNone/>
            </a:pPr>
            <a:r>
              <a:rPr lang="ru-RU" dirty="0"/>
              <a:t>  // другие варианты  </a:t>
            </a:r>
            <a:r>
              <a:rPr lang="ru-RU" dirty="0" err="1"/>
              <a:t>case</a:t>
            </a:r>
            <a:endParaRPr lang="ru-RU" dirty="0"/>
          </a:p>
          <a:p>
            <a:pPr marL="0" indent="0">
              <a:buNone/>
            </a:pPr>
            <a:r>
              <a:rPr lang="ru-RU" dirty="0" smtClean="0"/>
              <a:t> </a:t>
            </a:r>
            <a:r>
              <a:rPr lang="ru-RU" dirty="0"/>
              <a:t>// .......  </a:t>
            </a:r>
          </a:p>
          <a:p>
            <a:pPr marL="0" indent="0">
              <a:buNone/>
            </a:pPr>
            <a:r>
              <a:rPr lang="ru-RU" dirty="0"/>
              <a:t>  </a:t>
            </a:r>
            <a:r>
              <a:rPr lang="ru-RU" dirty="0" err="1">
                <a:solidFill>
                  <a:srgbClr val="00B050"/>
                </a:solidFill>
              </a:rPr>
              <a:t>default</a:t>
            </a:r>
            <a:r>
              <a:rPr lang="ru-RU" dirty="0"/>
              <a:t>: </a:t>
            </a:r>
          </a:p>
          <a:p>
            <a:pPr marL="0" indent="0">
              <a:buNone/>
            </a:pPr>
            <a:r>
              <a:rPr lang="ru-RU" dirty="0"/>
              <a:t>    блок кода если не подошло ни одно условие;</a:t>
            </a:r>
          </a:p>
          <a:p>
            <a:pPr marL="0" indent="0">
              <a:buNone/>
            </a:pPr>
            <a:r>
              <a:rPr lang="ru-RU" dirty="0" smtClean="0"/>
              <a:t>}</a:t>
            </a:r>
            <a:endParaRPr lang="ru-RU" dirty="0"/>
          </a:p>
          <a:p>
            <a:pPr marL="0" indent="0">
              <a:buNone/>
            </a:pPr>
            <a:r>
              <a:rPr lang="ru-RU" dirty="0"/>
              <a:t>Выражение условия вычисляется один раз, затем результат выражения сравнивается с каждым</a:t>
            </a:r>
            <a:r>
              <a:rPr lang="ru-RU" dirty="0">
                <a:solidFill>
                  <a:srgbClr val="00B050"/>
                </a:solidFill>
              </a:rPr>
              <a:t> </a:t>
            </a:r>
            <a:r>
              <a:rPr lang="ru-RU" dirty="0" err="1">
                <a:solidFill>
                  <a:srgbClr val="00B050"/>
                </a:solidFill>
              </a:rPr>
              <a:t>case</a:t>
            </a:r>
            <a:r>
              <a:rPr lang="ru-RU" dirty="0">
                <a:solidFill>
                  <a:srgbClr val="00B050"/>
                </a:solidFill>
              </a:rPr>
              <a:t> </a:t>
            </a:r>
            <a:r>
              <a:rPr lang="ru-RU" dirty="0"/>
              <a:t>в данной </a:t>
            </a:r>
            <a:r>
              <a:rPr lang="ru-RU" dirty="0" err="1" smtClean="0"/>
              <a:t>конструкции.Если</a:t>
            </a:r>
            <a:r>
              <a:rPr lang="ru-RU" dirty="0" smtClean="0"/>
              <a:t> </a:t>
            </a:r>
            <a:r>
              <a:rPr lang="ru-RU" dirty="0"/>
              <a:t>условие совпадает, то выполняется блок кода, связанный с соответствующим </a:t>
            </a:r>
            <a:r>
              <a:rPr lang="ru-RU" dirty="0" err="1">
                <a:solidFill>
                  <a:srgbClr val="00B050"/>
                </a:solidFill>
              </a:rPr>
              <a:t>case</a:t>
            </a:r>
            <a:r>
              <a:rPr lang="ru-RU" dirty="0"/>
              <a:t>. Если ни одно условие не подошло, то выполняется код, указанный в блоке </a:t>
            </a:r>
            <a:r>
              <a:rPr lang="ru-RU" dirty="0" err="1">
                <a:solidFill>
                  <a:srgbClr val="00B050"/>
                </a:solidFill>
              </a:rPr>
              <a:t>default</a:t>
            </a:r>
            <a:r>
              <a:rPr lang="ru-RU" dirty="0"/>
              <a:t>, если он есть. Для выхода из конструкции используется команда </a:t>
            </a:r>
            <a:r>
              <a:rPr lang="ru-RU" dirty="0" err="1">
                <a:solidFill>
                  <a:srgbClr val="0070C0"/>
                </a:solidFill>
              </a:rPr>
              <a:t>break</a:t>
            </a:r>
            <a:r>
              <a:rPr lang="ru-RU" dirty="0"/>
              <a:t>. Если ее не указывать, автоматически выполнится блок кода в следующем </a:t>
            </a:r>
            <a:r>
              <a:rPr lang="ru-RU" dirty="0" err="1">
                <a:solidFill>
                  <a:srgbClr val="00B050"/>
                </a:solidFill>
              </a:rPr>
              <a:t>case</a:t>
            </a:r>
            <a:r>
              <a:rPr lang="ru-RU" dirty="0"/>
              <a:t> и т.д.</a:t>
            </a:r>
          </a:p>
        </p:txBody>
      </p:sp>
    </p:spTree>
    <p:extLst>
      <p:ext uri="{BB962C8B-B14F-4D97-AF65-F5344CB8AC3E}">
        <p14:creationId xmlns:p14="http://schemas.microsoft.com/office/powerpoint/2010/main" val="30031561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8194" y="143691"/>
            <a:ext cx="11678195" cy="6609806"/>
          </a:xfrm>
        </p:spPr>
        <p:txBody>
          <a:bodyPr>
            <a:normAutofit fontScale="70000" lnSpcReduction="20000"/>
          </a:bodyPr>
          <a:lstStyle/>
          <a:p>
            <a:pPr marL="0" indent="0">
              <a:buNone/>
            </a:pPr>
            <a:r>
              <a:rPr lang="ru-RU" dirty="0"/>
              <a:t>Давайте рассмотрим пример использования конструкции </a:t>
            </a:r>
            <a:r>
              <a:rPr lang="en-US" dirty="0"/>
              <a:t>switch:</a:t>
            </a:r>
          </a:p>
          <a:p>
            <a:pPr marL="0" indent="0">
              <a:buNone/>
            </a:pPr>
            <a:endParaRPr lang="en-US" dirty="0"/>
          </a:p>
          <a:p>
            <a:pPr marL="0" indent="0">
              <a:buNone/>
            </a:pPr>
            <a:r>
              <a:rPr lang="en-US" dirty="0" err="1">
                <a:solidFill>
                  <a:srgbClr val="00B050"/>
                </a:solidFill>
              </a:rPr>
              <a:t>var</a:t>
            </a:r>
            <a:r>
              <a:rPr lang="en-US" dirty="0"/>
              <a:t> x = 3;          //</a:t>
            </a:r>
            <a:r>
              <a:rPr lang="ru-RU" dirty="0"/>
              <a:t>объявляем переменную по которой будем делать выборку</a:t>
            </a:r>
          </a:p>
          <a:p>
            <a:pPr marL="0" indent="0">
              <a:buNone/>
            </a:pPr>
            <a:r>
              <a:rPr lang="en-US" dirty="0" err="1">
                <a:solidFill>
                  <a:srgbClr val="00B050"/>
                </a:solidFill>
              </a:rPr>
              <a:t>var</a:t>
            </a:r>
            <a:r>
              <a:rPr lang="en-US" dirty="0"/>
              <a:t> </a:t>
            </a:r>
            <a:r>
              <a:rPr lang="en-US" dirty="0" err="1"/>
              <a:t>myResult</a:t>
            </a:r>
            <a:r>
              <a:rPr lang="en-US" dirty="0"/>
              <a:t> = </a:t>
            </a:r>
            <a:r>
              <a:rPr lang="en-US" dirty="0">
                <a:solidFill>
                  <a:srgbClr val="0070C0"/>
                </a:solidFill>
              </a:rPr>
              <a:t>""</a:t>
            </a:r>
            <a:r>
              <a:rPr lang="en-US" dirty="0"/>
              <a:t>;  //</a:t>
            </a:r>
            <a:r>
              <a:rPr lang="ru-RU" dirty="0"/>
              <a:t>объявляем переменную в которую будем записывать результат</a:t>
            </a:r>
          </a:p>
          <a:p>
            <a:endParaRPr lang="ru-RU" dirty="0"/>
          </a:p>
          <a:p>
            <a:pPr marL="0" indent="0">
              <a:buNone/>
            </a:pPr>
            <a:r>
              <a:rPr lang="en-US" dirty="0">
                <a:solidFill>
                  <a:srgbClr val="00B050"/>
                </a:solidFill>
              </a:rPr>
              <a:t>switch</a:t>
            </a:r>
            <a:r>
              <a:rPr lang="en-US" dirty="0"/>
              <a:t> (x) {</a:t>
            </a:r>
          </a:p>
          <a:p>
            <a:pPr marL="0" indent="0">
              <a:buNone/>
            </a:pPr>
            <a:r>
              <a:rPr lang="en-US" dirty="0"/>
              <a:t>  </a:t>
            </a:r>
            <a:r>
              <a:rPr lang="en-US" dirty="0">
                <a:solidFill>
                  <a:srgbClr val="00B050"/>
                </a:solidFill>
              </a:rPr>
              <a:t>case</a:t>
            </a:r>
            <a:r>
              <a:rPr lang="en-US" dirty="0"/>
              <a:t> </a:t>
            </a:r>
            <a:r>
              <a:rPr lang="en-US" dirty="0">
                <a:solidFill>
                  <a:srgbClr val="0070C0"/>
                </a:solidFill>
              </a:rPr>
              <a:t>1</a:t>
            </a:r>
            <a:r>
              <a:rPr lang="en-US" dirty="0"/>
              <a:t>:                               //</a:t>
            </a:r>
            <a:r>
              <a:rPr lang="ru-RU" dirty="0"/>
              <a:t>если х равен единице то записываем </a:t>
            </a:r>
          </a:p>
          <a:p>
            <a:pPr marL="0" indent="0">
              <a:buNone/>
            </a:pPr>
            <a:r>
              <a:rPr lang="ru-RU" dirty="0"/>
              <a:t>    </a:t>
            </a:r>
            <a:r>
              <a:rPr lang="en-US" dirty="0" err="1"/>
              <a:t>myResult</a:t>
            </a:r>
            <a:r>
              <a:rPr lang="en-US" dirty="0"/>
              <a:t> = </a:t>
            </a:r>
            <a:r>
              <a:rPr lang="en-US" dirty="0">
                <a:solidFill>
                  <a:srgbClr val="0070C0"/>
                </a:solidFill>
              </a:rPr>
              <a:t>"</a:t>
            </a:r>
            <a:r>
              <a:rPr lang="ru-RU" dirty="0">
                <a:solidFill>
                  <a:srgbClr val="0070C0"/>
                </a:solidFill>
              </a:rPr>
              <a:t>Икс равен единице!";  </a:t>
            </a:r>
            <a:r>
              <a:rPr lang="ru-RU" dirty="0"/>
              <a:t>// в переменную </a:t>
            </a:r>
            <a:r>
              <a:rPr lang="en-US" dirty="0" err="1"/>
              <a:t>myResult</a:t>
            </a:r>
            <a:r>
              <a:rPr lang="en-US" dirty="0"/>
              <a:t> </a:t>
            </a:r>
            <a:r>
              <a:rPr lang="ru-RU" dirty="0"/>
              <a:t>фразу "Икс равен единице!"</a:t>
            </a:r>
          </a:p>
          <a:p>
            <a:pPr marL="0" indent="0">
              <a:buNone/>
            </a:pPr>
            <a:r>
              <a:rPr lang="ru-RU" dirty="0">
                <a:solidFill>
                  <a:srgbClr val="0070C0"/>
                </a:solidFill>
              </a:rPr>
              <a:t>    </a:t>
            </a:r>
            <a:r>
              <a:rPr lang="en-US" dirty="0">
                <a:solidFill>
                  <a:srgbClr val="0070C0"/>
                </a:solidFill>
              </a:rPr>
              <a:t>break;</a:t>
            </a:r>
          </a:p>
          <a:p>
            <a:pPr marL="0" indent="0">
              <a:buNone/>
            </a:pPr>
            <a:r>
              <a:rPr lang="en-US" dirty="0"/>
              <a:t>  </a:t>
            </a:r>
            <a:r>
              <a:rPr lang="en-US" dirty="0">
                <a:solidFill>
                  <a:srgbClr val="00B050"/>
                </a:solidFill>
              </a:rPr>
              <a:t>case</a:t>
            </a:r>
            <a:r>
              <a:rPr lang="en-US" dirty="0"/>
              <a:t> </a:t>
            </a:r>
            <a:r>
              <a:rPr lang="en-US" dirty="0">
                <a:solidFill>
                  <a:srgbClr val="0070C0"/>
                </a:solidFill>
              </a:rPr>
              <a:t>2</a:t>
            </a:r>
            <a:r>
              <a:rPr lang="en-US" dirty="0"/>
              <a:t>:</a:t>
            </a:r>
          </a:p>
          <a:p>
            <a:pPr marL="0" indent="0">
              <a:buNone/>
            </a:pPr>
            <a:r>
              <a:rPr lang="en-US" dirty="0"/>
              <a:t>    </a:t>
            </a:r>
            <a:r>
              <a:rPr lang="en-US" dirty="0" err="1"/>
              <a:t>myResult</a:t>
            </a:r>
            <a:r>
              <a:rPr lang="en-US" dirty="0"/>
              <a:t> = </a:t>
            </a:r>
            <a:r>
              <a:rPr lang="en-US" dirty="0">
                <a:solidFill>
                  <a:srgbClr val="0070C0"/>
                </a:solidFill>
              </a:rPr>
              <a:t>"</a:t>
            </a:r>
            <a:r>
              <a:rPr lang="ru-RU" dirty="0">
                <a:solidFill>
                  <a:srgbClr val="0070C0"/>
                </a:solidFill>
              </a:rPr>
              <a:t>Икс равен двум!";</a:t>
            </a:r>
          </a:p>
          <a:p>
            <a:pPr marL="0" indent="0">
              <a:buNone/>
            </a:pPr>
            <a:r>
              <a:rPr lang="ru-RU" dirty="0"/>
              <a:t>    </a:t>
            </a:r>
            <a:r>
              <a:rPr lang="en-US" dirty="0">
                <a:solidFill>
                  <a:srgbClr val="0070C0"/>
                </a:solidFill>
              </a:rPr>
              <a:t>break</a:t>
            </a:r>
            <a:r>
              <a:rPr lang="en-US" dirty="0"/>
              <a:t>;</a:t>
            </a:r>
          </a:p>
          <a:p>
            <a:pPr marL="0" indent="0">
              <a:buNone/>
            </a:pPr>
            <a:r>
              <a:rPr lang="en-US" dirty="0"/>
              <a:t>  </a:t>
            </a:r>
            <a:r>
              <a:rPr lang="en-US" dirty="0">
                <a:solidFill>
                  <a:srgbClr val="00B050"/>
                </a:solidFill>
              </a:rPr>
              <a:t>case</a:t>
            </a:r>
            <a:r>
              <a:rPr lang="en-US" dirty="0"/>
              <a:t> </a:t>
            </a:r>
            <a:r>
              <a:rPr lang="en-US" dirty="0">
                <a:solidFill>
                  <a:srgbClr val="0070C0"/>
                </a:solidFill>
              </a:rPr>
              <a:t>3</a:t>
            </a:r>
            <a:r>
              <a:rPr lang="en-US" dirty="0"/>
              <a:t>:</a:t>
            </a:r>
          </a:p>
          <a:p>
            <a:pPr marL="0" indent="0">
              <a:buNone/>
            </a:pPr>
            <a:r>
              <a:rPr lang="en-US" dirty="0"/>
              <a:t>    </a:t>
            </a:r>
            <a:r>
              <a:rPr lang="en-US" dirty="0" err="1"/>
              <a:t>myResult</a:t>
            </a:r>
            <a:r>
              <a:rPr lang="en-US" dirty="0"/>
              <a:t> = </a:t>
            </a:r>
            <a:r>
              <a:rPr lang="en-US" dirty="0">
                <a:solidFill>
                  <a:srgbClr val="0070C0"/>
                </a:solidFill>
              </a:rPr>
              <a:t>"</a:t>
            </a:r>
            <a:r>
              <a:rPr lang="ru-RU" dirty="0">
                <a:solidFill>
                  <a:srgbClr val="0070C0"/>
                </a:solidFill>
              </a:rPr>
              <a:t>Икс равен трем!";</a:t>
            </a:r>
          </a:p>
          <a:p>
            <a:pPr marL="0" indent="0">
              <a:buNone/>
            </a:pPr>
            <a:r>
              <a:rPr lang="ru-RU" dirty="0"/>
              <a:t>    </a:t>
            </a:r>
            <a:r>
              <a:rPr lang="en-US" dirty="0">
                <a:solidFill>
                  <a:srgbClr val="0070C0"/>
                </a:solidFill>
              </a:rPr>
              <a:t>break</a:t>
            </a:r>
            <a:r>
              <a:rPr lang="en-US" dirty="0"/>
              <a:t>;</a:t>
            </a:r>
          </a:p>
          <a:p>
            <a:pPr marL="0" indent="0">
              <a:buNone/>
            </a:pPr>
            <a:r>
              <a:rPr lang="en-US" dirty="0"/>
              <a:t>  </a:t>
            </a:r>
            <a:r>
              <a:rPr lang="en-US" dirty="0">
                <a:solidFill>
                  <a:srgbClr val="00B050"/>
                </a:solidFill>
              </a:rPr>
              <a:t>default</a:t>
            </a:r>
            <a:r>
              <a:rPr lang="en-US" dirty="0"/>
              <a:t>:</a:t>
            </a:r>
          </a:p>
          <a:p>
            <a:pPr marL="0" indent="0">
              <a:buNone/>
            </a:pPr>
            <a:r>
              <a:rPr lang="en-US" dirty="0"/>
              <a:t>    </a:t>
            </a:r>
            <a:r>
              <a:rPr lang="en-US" dirty="0" err="1"/>
              <a:t>myResult</a:t>
            </a:r>
            <a:r>
              <a:rPr lang="en-US" dirty="0"/>
              <a:t> = </a:t>
            </a:r>
            <a:r>
              <a:rPr lang="en-US" dirty="0">
                <a:solidFill>
                  <a:srgbClr val="0070C0"/>
                </a:solidFill>
              </a:rPr>
              <a:t>"</a:t>
            </a:r>
            <a:r>
              <a:rPr lang="ru-RU" dirty="0">
                <a:solidFill>
                  <a:srgbClr val="0070C0"/>
                </a:solidFill>
              </a:rPr>
              <a:t>Икс не равен 1, 2 или 3!";</a:t>
            </a:r>
          </a:p>
          <a:p>
            <a:pPr marL="0" indent="0">
              <a:buNone/>
            </a:pPr>
            <a:r>
              <a:rPr lang="ru-RU" dirty="0"/>
              <a:t>}</a:t>
            </a:r>
          </a:p>
          <a:p>
            <a:pPr marL="0" indent="0">
              <a:buNone/>
            </a:pPr>
            <a:r>
              <a:rPr lang="en-US" dirty="0" err="1"/>
              <a:t>document.</a:t>
            </a:r>
            <a:r>
              <a:rPr lang="en-US" dirty="0" err="1">
                <a:solidFill>
                  <a:srgbClr val="0070C0"/>
                </a:solidFill>
              </a:rPr>
              <a:t>write</a:t>
            </a:r>
            <a:r>
              <a:rPr lang="en-US" dirty="0"/>
              <a:t> (</a:t>
            </a:r>
            <a:r>
              <a:rPr lang="en-US" dirty="0" err="1"/>
              <a:t>myResult</a:t>
            </a:r>
            <a:r>
              <a:rPr lang="en-US" dirty="0"/>
              <a:t>); //</a:t>
            </a:r>
            <a:r>
              <a:rPr lang="ru-RU" dirty="0"/>
              <a:t>Выводим результат в веб-документе</a:t>
            </a:r>
          </a:p>
        </p:txBody>
      </p:sp>
    </p:spTree>
    <p:extLst>
      <p:ext uri="{BB962C8B-B14F-4D97-AF65-F5344CB8AC3E}">
        <p14:creationId xmlns:p14="http://schemas.microsoft.com/office/powerpoint/2010/main" val="3718450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600256"/>
            <a:ext cx="11101251" cy="1325563"/>
          </a:xfrm>
        </p:spPr>
        <p:txBody>
          <a:bodyPr>
            <a:noAutofit/>
          </a:bodyPr>
          <a:lstStyle/>
          <a:p>
            <a:r>
              <a:rPr lang="ru-RU" sz="2800" dirty="0">
                <a:solidFill>
                  <a:srgbClr val="0070C0"/>
                </a:solidFill>
              </a:rPr>
              <a:t>В этом задании вам нужно вписать в указанное место код, который будет присваивать переменной "х" название цифры, переданной в переменную "а". Цифра в переменную "а" будет передана случайным образом и может оказаться в диапазоне от 0 до 9, название должно быть написано по-русски с большой буквы - "Ноль", "Один", "Два" и т.д.</a:t>
            </a:r>
          </a:p>
        </p:txBody>
      </p:sp>
      <p:sp>
        <p:nvSpPr>
          <p:cNvPr id="3" name="Объект 2"/>
          <p:cNvSpPr>
            <a:spLocks noGrp="1"/>
          </p:cNvSpPr>
          <p:nvPr>
            <p:ph idx="1"/>
          </p:nvPr>
        </p:nvSpPr>
        <p:spPr>
          <a:xfrm>
            <a:off x="838200" y="2364377"/>
            <a:ext cx="10515600" cy="3812586"/>
          </a:xfrm>
        </p:spPr>
        <p:txBody>
          <a:bodyPr/>
          <a:lstStyle/>
          <a:p>
            <a:endParaRPr lang="ru-RU" dirty="0"/>
          </a:p>
        </p:txBody>
      </p:sp>
    </p:spTree>
    <p:extLst>
      <p:ext uri="{BB962C8B-B14F-4D97-AF65-F5344CB8AC3E}">
        <p14:creationId xmlns:p14="http://schemas.microsoft.com/office/powerpoint/2010/main" val="36220985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a:xfrm>
            <a:off x="838200" y="1240971"/>
            <a:ext cx="10515600" cy="5525589"/>
          </a:xfrm>
        </p:spPr>
        <p:txBody>
          <a:bodyPr>
            <a:normAutofit fontScale="92500" lnSpcReduction="20000"/>
          </a:bodyPr>
          <a:lstStyle/>
          <a:p>
            <a:pPr marL="0" indent="0">
              <a:buNone/>
            </a:pPr>
            <a:r>
              <a:rPr lang="en-US" dirty="0"/>
              <a:t>function </a:t>
            </a:r>
            <a:r>
              <a:rPr lang="en-US" dirty="0" err="1"/>
              <a:t>testCase</a:t>
            </a:r>
            <a:r>
              <a:rPr lang="en-US" dirty="0"/>
              <a:t>(a) </a:t>
            </a:r>
            <a:r>
              <a:rPr lang="en-US" dirty="0" smtClean="0"/>
              <a:t>{</a:t>
            </a:r>
            <a:r>
              <a:rPr lang="ru-RU" dirty="0" smtClean="0"/>
              <a:t/>
            </a:r>
            <a:br>
              <a:rPr lang="ru-RU" dirty="0" smtClean="0"/>
            </a:br>
            <a:r>
              <a:rPr lang="en-US" dirty="0" smtClean="0"/>
              <a:t>    </a:t>
            </a:r>
            <a:r>
              <a:rPr lang="en-US" dirty="0" err="1"/>
              <a:t>var</a:t>
            </a:r>
            <a:r>
              <a:rPr lang="en-US" dirty="0"/>
              <a:t> x = </a:t>
            </a:r>
            <a:r>
              <a:rPr lang="en-US" dirty="0" smtClean="0"/>
              <a:t>"";</a:t>
            </a:r>
            <a:r>
              <a:rPr lang="ru-RU" dirty="0" smtClean="0"/>
              <a:t/>
            </a:r>
            <a:br>
              <a:rPr lang="ru-RU" dirty="0" smtClean="0"/>
            </a:br>
            <a:r>
              <a:rPr lang="en-US" dirty="0" smtClean="0"/>
              <a:t> </a:t>
            </a:r>
            <a:r>
              <a:rPr lang="en-US" dirty="0"/>
              <a:t>switch(a) { </a:t>
            </a:r>
            <a:r>
              <a:rPr lang="ru-RU" dirty="0" smtClean="0"/>
              <a:t/>
            </a:r>
            <a:br>
              <a:rPr lang="ru-RU" dirty="0" smtClean="0"/>
            </a:br>
            <a:r>
              <a:rPr lang="en-US" dirty="0" smtClean="0"/>
              <a:t>     </a:t>
            </a:r>
            <a:r>
              <a:rPr lang="en-US" dirty="0"/>
              <a:t>case 0: </a:t>
            </a:r>
            <a:r>
              <a:rPr lang="ru-RU" dirty="0" smtClean="0"/>
              <a:t/>
            </a:r>
            <a:br>
              <a:rPr lang="ru-RU" dirty="0" smtClean="0"/>
            </a:br>
            <a:r>
              <a:rPr lang="en-US" dirty="0" smtClean="0"/>
              <a:t>     </a:t>
            </a:r>
            <a:r>
              <a:rPr lang="en-US" dirty="0"/>
              <a:t>x="</a:t>
            </a:r>
            <a:r>
              <a:rPr lang="ru-RU" dirty="0"/>
              <a:t>Ноль"; </a:t>
            </a:r>
            <a:br>
              <a:rPr lang="ru-RU" dirty="0"/>
            </a:br>
            <a:r>
              <a:rPr lang="ru-RU" dirty="0" smtClean="0"/>
              <a:t>     </a:t>
            </a:r>
            <a:r>
              <a:rPr lang="en-US" dirty="0"/>
              <a:t>break</a:t>
            </a:r>
            <a:r>
              <a:rPr lang="en-US" dirty="0" smtClean="0"/>
              <a:t>;</a:t>
            </a:r>
            <a:r>
              <a:rPr lang="ru-RU" dirty="0" smtClean="0"/>
              <a:t/>
            </a:r>
            <a:br>
              <a:rPr lang="ru-RU" dirty="0" smtClean="0"/>
            </a:br>
            <a:r>
              <a:rPr lang="en-US" dirty="0" smtClean="0"/>
              <a:t>        </a:t>
            </a:r>
            <a:r>
              <a:rPr lang="en-US" dirty="0"/>
              <a:t>case 1: x="</a:t>
            </a:r>
            <a:r>
              <a:rPr lang="ru-RU" dirty="0"/>
              <a:t>Один"; </a:t>
            </a:r>
            <a:r>
              <a:rPr lang="en-US" dirty="0"/>
              <a:t>break</a:t>
            </a:r>
            <a:r>
              <a:rPr lang="en-US" dirty="0" smtClean="0"/>
              <a:t>;</a:t>
            </a:r>
            <a:r>
              <a:rPr lang="ru-RU" dirty="0" smtClean="0"/>
              <a:t/>
            </a:r>
            <a:br>
              <a:rPr lang="ru-RU" dirty="0" smtClean="0"/>
            </a:br>
            <a:r>
              <a:rPr lang="en-US" dirty="0" smtClean="0"/>
              <a:t>        </a:t>
            </a:r>
            <a:r>
              <a:rPr lang="en-US" dirty="0"/>
              <a:t>case 2: x="</a:t>
            </a:r>
            <a:r>
              <a:rPr lang="ru-RU" dirty="0"/>
              <a:t>Два"; </a:t>
            </a:r>
            <a:r>
              <a:rPr lang="en-US" dirty="0"/>
              <a:t>break</a:t>
            </a:r>
            <a:r>
              <a:rPr lang="en-US" dirty="0" smtClean="0"/>
              <a:t>;</a:t>
            </a:r>
            <a:r>
              <a:rPr lang="ru-RU" dirty="0" smtClean="0"/>
              <a:t/>
            </a:r>
            <a:br>
              <a:rPr lang="ru-RU" dirty="0" smtClean="0"/>
            </a:br>
            <a:r>
              <a:rPr lang="en-US" dirty="0" smtClean="0"/>
              <a:t>        </a:t>
            </a:r>
            <a:r>
              <a:rPr lang="en-US" dirty="0"/>
              <a:t>case 3: x="</a:t>
            </a:r>
            <a:r>
              <a:rPr lang="ru-RU" dirty="0"/>
              <a:t>Три"; </a:t>
            </a:r>
            <a:r>
              <a:rPr lang="en-US" dirty="0"/>
              <a:t>break</a:t>
            </a:r>
            <a:r>
              <a:rPr lang="en-US" dirty="0" smtClean="0"/>
              <a:t>;</a:t>
            </a:r>
            <a:r>
              <a:rPr lang="ru-RU" dirty="0" smtClean="0"/>
              <a:t/>
            </a:r>
            <a:br>
              <a:rPr lang="ru-RU" dirty="0" smtClean="0"/>
            </a:br>
            <a:r>
              <a:rPr lang="en-US" dirty="0" smtClean="0"/>
              <a:t>        </a:t>
            </a:r>
            <a:r>
              <a:rPr lang="en-US" dirty="0"/>
              <a:t>case 4: x="</a:t>
            </a:r>
            <a:r>
              <a:rPr lang="ru-RU" dirty="0"/>
              <a:t>Четыре"; </a:t>
            </a:r>
            <a:r>
              <a:rPr lang="en-US" dirty="0"/>
              <a:t>break</a:t>
            </a:r>
            <a:r>
              <a:rPr lang="en-US" dirty="0" smtClean="0"/>
              <a:t>;</a:t>
            </a:r>
            <a:r>
              <a:rPr lang="ru-RU" dirty="0" smtClean="0"/>
              <a:t/>
            </a:r>
            <a:br>
              <a:rPr lang="ru-RU" dirty="0" smtClean="0"/>
            </a:br>
            <a:r>
              <a:rPr lang="en-US" dirty="0" smtClean="0"/>
              <a:t>        </a:t>
            </a:r>
            <a:r>
              <a:rPr lang="en-US" dirty="0"/>
              <a:t>case 5: x="</a:t>
            </a:r>
            <a:r>
              <a:rPr lang="ru-RU" dirty="0"/>
              <a:t>Пять"; </a:t>
            </a:r>
            <a:r>
              <a:rPr lang="en-US" dirty="0"/>
              <a:t>break</a:t>
            </a:r>
            <a:r>
              <a:rPr lang="en-US" dirty="0" smtClean="0"/>
              <a:t>;</a:t>
            </a:r>
            <a:r>
              <a:rPr lang="ru-RU" dirty="0" smtClean="0"/>
              <a:t/>
            </a:r>
            <a:br>
              <a:rPr lang="ru-RU" dirty="0" smtClean="0"/>
            </a:br>
            <a:r>
              <a:rPr lang="en-US" dirty="0" smtClean="0"/>
              <a:t>        </a:t>
            </a:r>
            <a:r>
              <a:rPr lang="en-US" dirty="0"/>
              <a:t>case 6: x="</a:t>
            </a:r>
            <a:r>
              <a:rPr lang="ru-RU" dirty="0"/>
              <a:t>Шесть"; </a:t>
            </a:r>
            <a:r>
              <a:rPr lang="en-US" dirty="0"/>
              <a:t>break</a:t>
            </a:r>
            <a:r>
              <a:rPr lang="en-US" dirty="0" smtClean="0"/>
              <a:t>;</a:t>
            </a:r>
            <a:r>
              <a:rPr lang="ru-RU" dirty="0" smtClean="0"/>
              <a:t/>
            </a:r>
            <a:br>
              <a:rPr lang="ru-RU" dirty="0" smtClean="0"/>
            </a:br>
            <a:r>
              <a:rPr lang="en-US" dirty="0" smtClean="0"/>
              <a:t>        </a:t>
            </a:r>
            <a:r>
              <a:rPr lang="en-US" dirty="0"/>
              <a:t>case 7: x="</a:t>
            </a:r>
            <a:r>
              <a:rPr lang="ru-RU" dirty="0"/>
              <a:t>Семь"; </a:t>
            </a:r>
            <a:r>
              <a:rPr lang="en-US" dirty="0"/>
              <a:t>break</a:t>
            </a:r>
            <a:r>
              <a:rPr lang="en-US" dirty="0" smtClean="0"/>
              <a:t>;</a:t>
            </a:r>
            <a:r>
              <a:rPr lang="ru-RU" dirty="0" smtClean="0"/>
              <a:t/>
            </a:r>
            <a:br>
              <a:rPr lang="ru-RU" dirty="0" smtClean="0"/>
            </a:br>
            <a:r>
              <a:rPr lang="en-US" dirty="0" smtClean="0"/>
              <a:t>        </a:t>
            </a:r>
            <a:r>
              <a:rPr lang="en-US" dirty="0"/>
              <a:t>case 8: x="</a:t>
            </a:r>
            <a:r>
              <a:rPr lang="ru-RU" dirty="0"/>
              <a:t>Восемь"; </a:t>
            </a:r>
            <a:r>
              <a:rPr lang="en-US" dirty="0"/>
              <a:t>break</a:t>
            </a:r>
            <a:r>
              <a:rPr lang="en-US" dirty="0" smtClean="0"/>
              <a:t>;</a:t>
            </a:r>
            <a:r>
              <a:rPr lang="ru-RU" dirty="0" smtClean="0"/>
              <a:t/>
            </a:r>
            <a:br>
              <a:rPr lang="ru-RU" dirty="0" smtClean="0"/>
            </a:br>
            <a:r>
              <a:rPr lang="en-US" dirty="0" smtClean="0"/>
              <a:t>        </a:t>
            </a:r>
            <a:r>
              <a:rPr lang="en-US" dirty="0"/>
              <a:t>case 9: x="</a:t>
            </a:r>
            <a:r>
              <a:rPr lang="ru-RU" dirty="0"/>
              <a:t>Девять"; </a:t>
            </a:r>
            <a:r>
              <a:rPr lang="en-US" dirty="0"/>
              <a:t>break; </a:t>
            </a:r>
            <a:r>
              <a:rPr lang="ru-RU" dirty="0" smtClean="0"/>
              <a:t/>
            </a:r>
            <a:br>
              <a:rPr lang="ru-RU" dirty="0" smtClean="0"/>
            </a:br>
            <a:r>
              <a:rPr lang="en-US" dirty="0" smtClean="0"/>
              <a:t>    }</a:t>
            </a:r>
            <a:r>
              <a:rPr lang="ru-RU" dirty="0" smtClean="0"/>
              <a:t/>
            </a:r>
            <a:br>
              <a:rPr lang="ru-RU" dirty="0" smtClean="0"/>
            </a:br>
            <a:r>
              <a:rPr lang="en-US" dirty="0" smtClean="0"/>
              <a:t>   </a:t>
            </a:r>
            <a:r>
              <a:rPr lang="en-US" dirty="0"/>
              <a:t>return x</a:t>
            </a:r>
            <a:r>
              <a:rPr lang="en-US" dirty="0" smtClean="0"/>
              <a:t>;</a:t>
            </a:r>
            <a:r>
              <a:rPr lang="ru-RU" dirty="0" smtClean="0"/>
              <a:t/>
            </a:r>
            <a:br>
              <a:rPr lang="ru-RU" dirty="0" smtClean="0"/>
            </a:br>
            <a:r>
              <a:rPr lang="en-US" dirty="0" smtClean="0"/>
              <a:t>}</a:t>
            </a:r>
            <a:endParaRPr lang="ru-RU" dirty="0"/>
          </a:p>
        </p:txBody>
      </p:sp>
    </p:spTree>
    <p:extLst>
      <p:ext uri="{BB962C8B-B14F-4D97-AF65-F5344CB8AC3E}">
        <p14:creationId xmlns:p14="http://schemas.microsoft.com/office/powerpoint/2010/main" val="29710991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1.6 Циклы</a:t>
            </a:r>
          </a:p>
        </p:txBody>
      </p:sp>
      <p:sp>
        <p:nvSpPr>
          <p:cNvPr id="3" name="Объект 2"/>
          <p:cNvSpPr>
            <a:spLocks noGrp="1"/>
          </p:cNvSpPr>
          <p:nvPr>
            <p:ph idx="1"/>
          </p:nvPr>
        </p:nvSpPr>
        <p:spPr>
          <a:xfrm>
            <a:off x="838200" y="1841863"/>
            <a:ext cx="10515600" cy="4846320"/>
          </a:xfrm>
        </p:spPr>
        <p:txBody>
          <a:bodyPr>
            <a:normAutofit/>
          </a:bodyPr>
          <a:lstStyle/>
          <a:p>
            <a:pPr marL="0" indent="0">
              <a:buNone/>
            </a:pPr>
            <a:r>
              <a:rPr lang="ru-RU" dirty="0"/>
              <a:t>Зачастую нам приходится повторять один и тот же блок кода для выполнения одной и той же операции с одними и теми же переменными но с разными значениями. Чтобы не писать каждый раз полностью этот блок кода, мы можем использовать </a:t>
            </a:r>
            <a:r>
              <a:rPr lang="ru-RU" b="1" dirty="0"/>
              <a:t>Циклы</a:t>
            </a:r>
            <a:r>
              <a:rPr lang="ru-RU" dirty="0"/>
              <a:t>. </a:t>
            </a:r>
            <a:br>
              <a:rPr lang="ru-RU" dirty="0"/>
            </a:br>
            <a:endParaRPr lang="ru-RU" dirty="0"/>
          </a:p>
          <a:p>
            <a:pPr marL="0" indent="0">
              <a:buNone/>
            </a:pPr>
            <a:r>
              <a:rPr lang="ru-RU" b="1" dirty="0"/>
              <a:t>Циклы </a:t>
            </a:r>
            <a:r>
              <a:rPr lang="ru-RU" dirty="0"/>
              <a:t>выполняют необходимый блок кода нужное количество раз, в зависимости от состояния счетчика или от заданного условия. </a:t>
            </a:r>
            <a:br>
              <a:rPr lang="ru-RU" dirty="0"/>
            </a:br>
            <a:r>
              <a:rPr lang="ru-RU" dirty="0"/>
              <a:t/>
            </a:r>
            <a:br>
              <a:rPr lang="ru-RU" dirty="0"/>
            </a:br>
            <a:r>
              <a:rPr lang="ru-RU" dirty="0"/>
              <a:t>В </a:t>
            </a:r>
            <a:r>
              <a:rPr lang="ru-RU" dirty="0" err="1"/>
              <a:t>JavaScript</a:t>
            </a:r>
            <a:r>
              <a:rPr lang="ru-RU" dirty="0"/>
              <a:t> мы имеем </a:t>
            </a:r>
            <a:r>
              <a:rPr lang="ru-RU" b="1" dirty="0"/>
              <a:t>два вида циклов:</a:t>
            </a:r>
            <a:endParaRPr lang="ru-RU" dirty="0"/>
          </a:p>
          <a:p>
            <a:pPr marL="0" indent="0">
              <a:buNone/>
            </a:pPr>
            <a:r>
              <a:rPr lang="ru-RU" dirty="0"/>
              <a:t> </a:t>
            </a:r>
            <a:r>
              <a:rPr lang="ru-RU" b="1" dirty="0" err="1"/>
              <a:t>for</a:t>
            </a:r>
            <a:r>
              <a:rPr lang="ru-RU" dirty="0"/>
              <a:t> - выполнение кода указанное количество раз </a:t>
            </a:r>
            <a:r>
              <a:rPr lang="ru-RU" b="1" dirty="0" err="1"/>
              <a:t>while</a:t>
            </a:r>
            <a:r>
              <a:rPr lang="ru-RU" b="1" dirty="0"/>
              <a:t> </a:t>
            </a:r>
            <a:r>
              <a:rPr lang="ru-RU" dirty="0"/>
              <a:t>- выполнение кода пока истинно заданное условие.</a:t>
            </a:r>
          </a:p>
          <a:p>
            <a:endParaRPr lang="ru-RU" dirty="0"/>
          </a:p>
        </p:txBody>
      </p:sp>
    </p:spTree>
    <p:extLst>
      <p:ext uri="{BB962C8B-B14F-4D97-AF65-F5344CB8AC3E}">
        <p14:creationId xmlns:p14="http://schemas.microsoft.com/office/powerpoint/2010/main" val="36330478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09006"/>
            <a:ext cx="10515600" cy="6361611"/>
          </a:xfrm>
        </p:spPr>
        <p:txBody>
          <a:bodyPr/>
          <a:lstStyle/>
          <a:p>
            <a:pPr marL="0" indent="0">
              <a:buNone/>
            </a:pPr>
            <a:r>
              <a:rPr lang="ru-RU" b="1" dirty="0"/>
              <a:t>Цикл </a:t>
            </a:r>
            <a:r>
              <a:rPr lang="ru-RU" b="1" dirty="0" err="1"/>
              <a:t>For</a:t>
            </a:r>
            <a:r>
              <a:rPr lang="ru-RU" dirty="0"/>
              <a:t> используется в тех случаях, когда мы можем определить заранее - сколько раз должен выполниться заданный блок кода.</a:t>
            </a:r>
          </a:p>
          <a:p>
            <a:pPr marL="0" indent="0">
              <a:buNone/>
            </a:pPr>
            <a:r>
              <a:rPr lang="ru-RU" dirty="0"/>
              <a:t>Синтаксис команды выглядит так :</a:t>
            </a:r>
          </a:p>
          <a:p>
            <a:pPr marL="0" indent="0">
              <a:buNone/>
            </a:pPr>
            <a:r>
              <a:rPr lang="ru-RU" b="1" i="1" dirty="0" err="1"/>
              <a:t>for</a:t>
            </a:r>
            <a:r>
              <a:rPr lang="ru-RU" b="1" i="1" dirty="0"/>
              <a:t> (</a:t>
            </a:r>
            <a:r>
              <a:rPr lang="ru-RU" i="1" dirty="0"/>
              <a:t>переменная </a:t>
            </a:r>
            <a:r>
              <a:rPr lang="ru-RU" b="1" i="1" dirty="0"/>
              <a:t>= </a:t>
            </a:r>
            <a:r>
              <a:rPr lang="ru-RU" i="1" dirty="0" err="1"/>
              <a:t>начальное_значение</a:t>
            </a:r>
            <a:r>
              <a:rPr lang="ru-RU" b="1" i="1" dirty="0"/>
              <a:t>;   </a:t>
            </a:r>
            <a:br>
              <a:rPr lang="ru-RU" b="1" i="1" dirty="0"/>
            </a:br>
            <a:r>
              <a:rPr lang="ru-RU" i="1" dirty="0"/>
              <a:t>//первым задается начальное значение переменной-счетчика</a:t>
            </a:r>
            <a:endParaRPr lang="ru-RU" dirty="0"/>
          </a:p>
          <a:p>
            <a:pPr marL="0" indent="0">
              <a:buNone/>
            </a:pPr>
            <a:r>
              <a:rPr lang="ru-RU" i="1" dirty="0"/>
              <a:t>переменная </a:t>
            </a:r>
            <a:r>
              <a:rPr lang="ru-RU" b="1" i="1" dirty="0"/>
              <a:t>&lt;= </a:t>
            </a:r>
            <a:r>
              <a:rPr lang="ru-RU" i="1" dirty="0" err="1"/>
              <a:t>конечное_значение</a:t>
            </a:r>
            <a:r>
              <a:rPr lang="ru-RU" b="1" i="1" dirty="0"/>
              <a:t>;</a:t>
            </a:r>
            <a:r>
              <a:rPr lang="ru-RU" dirty="0"/>
              <a:t>  </a:t>
            </a:r>
            <a:br>
              <a:rPr lang="ru-RU" dirty="0"/>
            </a:br>
            <a:r>
              <a:rPr lang="ru-RU" i="1" dirty="0"/>
              <a:t>//после этого задается условие, которое проверяется при выполнении каждого цикла</a:t>
            </a:r>
            <a:endParaRPr lang="ru-RU" dirty="0"/>
          </a:p>
          <a:p>
            <a:pPr marL="0" indent="0">
              <a:buNone/>
            </a:pPr>
            <a:r>
              <a:rPr lang="ru-RU" i="1" dirty="0"/>
              <a:t>переменная </a:t>
            </a:r>
            <a:r>
              <a:rPr lang="ru-RU" b="1" i="1" dirty="0"/>
              <a:t>= </a:t>
            </a:r>
            <a:r>
              <a:rPr lang="ru-RU" i="1" dirty="0"/>
              <a:t>переменная </a:t>
            </a:r>
            <a:r>
              <a:rPr lang="ru-RU" b="1" i="1" dirty="0"/>
              <a:t>+ </a:t>
            </a:r>
            <a:r>
              <a:rPr lang="ru-RU" i="1" dirty="0"/>
              <a:t>шаг</a:t>
            </a:r>
            <a:r>
              <a:rPr lang="ru-RU" b="1" i="1" dirty="0"/>
              <a:t>)</a:t>
            </a:r>
            <a:r>
              <a:rPr lang="ru-RU" dirty="0"/>
              <a:t>    </a:t>
            </a:r>
            <a:br>
              <a:rPr lang="ru-RU" dirty="0"/>
            </a:br>
            <a:r>
              <a:rPr lang="ru-RU" i="1" dirty="0"/>
              <a:t>//и наконец последним задается операция изменения состояния переменной-счетчика</a:t>
            </a:r>
            <a:endParaRPr lang="ru-RU" dirty="0"/>
          </a:p>
          <a:p>
            <a:pPr marL="0" indent="0">
              <a:buNone/>
            </a:pPr>
            <a:r>
              <a:rPr lang="ru-RU" b="1" i="1" dirty="0"/>
              <a:t>{</a:t>
            </a:r>
            <a:r>
              <a:rPr lang="ru-RU" dirty="0"/>
              <a:t/>
            </a:r>
            <a:br>
              <a:rPr lang="ru-RU" dirty="0"/>
            </a:br>
            <a:r>
              <a:rPr lang="ru-RU" i="1" dirty="0"/>
              <a:t>исполняемый код</a:t>
            </a:r>
            <a:r>
              <a:rPr lang="ru-RU" dirty="0"/>
              <a:t/>
            </a:r>
            <a:br>
              <a:rPr lang="ru-RU" dirty="0"/>
            </a:br>
            <a:r>
              <a:rPr lang="ru-RU" b="1" i="1" dirty="0"/>
              <a:t>}</a:t>
            </a:r>
            <a:endParaRPr lang="ru-RU" dirty="0"/>
          </a:p>
          <a:p>
            <a:endParaRPr lang="ru-RU" dirty="0"/>
          </a:p>
        </p:txBody>
      </p:sp>
    </p:spTree>
    <p:extLst>
      <p:ext uri="{BB962C8B-B14F-4D97-AF65-F5344CB8AC3E}">
        <p14:creationId xmlns:p14="http://schemas.microsoft.com/office/powerpoint/2010/main" val="38593860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7566"/>
            <a:ext cx="10515600" cy="6570617"/>
          </a:xfrm>
        </p:spPr>
        <p:txBody>
          <a:bodyPr>
            <a:normAutofit/>
          </a:bodyPr>
          <a:lstStyle/>
          <a:p>
            <a:pPr marL="0" indent="0">
              <a:buNone/>
            </a:pPr>
            <a:r>
              <a:rPr lang="ru-RU" dirty="0"/>
              <a:t>Например:</a:t>
            </a:r>
          </a:p>
          <a:p>
            <a:pPr marL="0" indent="0">
              <a:buNone/>
            </a:pPr>
            <a:r>
              <a:rPr lang="ru-RU" dirty="0" err="1" smtClean="0">
                <a:solidFill>
                  <a:srgbClr val="0070C0"/>
                </a:solidFill>
              </a:rPr>
              <a:t>for</a:t>
            </a:r>
            <a:r>
              <a:rPr lang="ru-RU" dirty="0" smtClean="0"/>
              <a:t> </a:t>
            </a:r>
            <a:r>
              <a:rPr lang="ru-RU" dirty="0"/>
              <a:t>(i = 1; i &lt;= 5; i = i + 1) </a:t>
            </a:r>
            <a:r>
              <a:rPr lang="ru-RU" dirty="0" smtClean="0"/>
              <a:t>{</a:t>
            </a:r>
            <a:br>
              <a:rPr lang="ru-RU" dirty="0" smtClean="0"/>
            </a:br>
            <a:r>
              <a:rPr lang="ru-RU" dirty="0" smtClean="0"/>
              <a:t>  </a:t>
            </a:r>
            <a:r>
              <a:rPr lang="ru-RU" dirty="0">
                <a:solidFill>
                  <a:srgbClr val="00B050"/>
                </a:solidFill>
              </a:rPr>
              <a:t>console</a:t>
            </a:r>
            <a:r>
              <a:rPr lang="ru-RU" dirty="0"/>
              <a:t>.</a:t>
            </a:r>
            <a:r>
              <a:rPr lang="ru-RU" dirty="0">
                <a:solidFill>
                  <a:srgbClr val="0070C0"/>
                </a:solidFill>
              </a:rPr>
              <a:t>log</a:t>
            </a:r>
            <a:r>
              <a:rPr lang="ru-RU" dirty="0"/>
              <a:t>("i = " + i</a:t>
            </a:r>
            <a:r>
              <a:rPr lang="ru-RU" dirty="0" smtClean="0"/>
              <a:t>);</a:t>
            </a:r>
            <a:br>
              <a:rPr lang="ru-RU" dirty="0" smtClean="0"/>
            </a:br>
            <a:r>
              <a:rPr lang="ru-RU" dirty="0" smtClean="0"/>
              <a:t>}</a:t>
            </a:r>
            <a:endParaRPr lang="ru-RU" dirty="0"/>
          </a:p>
          <a:p>
            <a:pPr marL="0" indent="0">
              <a:buNone/>
            </a:pPr>
            <a:r>
              <a:rPr lang="ru-RU" dirty="0" smtClean="0"/>
              <a:t>Результатом </a:t>
            </a:r>
            <a:r>
              <a:rPr lang="ru-RU" dirty="0"/>
              <a:t>выполнения данного цикла будет пятикратное выведение значения переменной i в виде i = 1, i = 2 и т.д.</a:t>
            </a:r>
          </a:p>
          <a:p>
            <a:pPr marL="0" indent="0">
              <a:buNone/>
            </a:pPr>
            <a:r>
              <a:rPr lang="ru-RU" dirty="0" smtClean="0"/>
              <a:t>Замечание</a:t>
            </a:r>
            <a:r>
              <a:rPr lang="ru-RU" dirty="0"/>
              <a:t>: </a:t>
            </a:r>
            <a:r>
              <a:rPr lang="ru-RU" dirty="0" smtClean="0"/>
              <a:t/>
            </a:r>
            <a:br>
              <a:rPr lang="ru-RU" dirty="0" smtClean="0"/>
            </a:br>
            <a:r>
              <a:rPr lang="ru-RU" dirty="0" smtClean="0"/>
              <a:t>Немного </a:t>
            </a:r>
            <a:r>
              <a:rPr lang="ru-RU" dirty="0"/>
              <a:t>забегая вперед, поясним - с помощью + можно объединять строки.  В примере выше, в конструкции "i = " + i мы к строке прибавляем число, которое "приводится" к строковому типу данных и в такой ситуации, если i = 1, получаем в результате строку "i = 1".</a:t>
            </a:r>
          </a:p>
        </p:txBody>
      </p:sp>
    </p:spTree>
    <p:extLst>
      <p:ext uri="{BB962C8B-B14F-4D97-AF65-F5344CB8AC3E}">
        <p14:creationId xmlns:p14="http://schemas.microsoft.com/office/powerpoint/2010/main" val="16388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1.2 Внедрение кода, структура программы, комментарии.</a:t>
            </a:r>
          </a:p>
        </p:txBody>
      </p:sp>
      <p:sp>
        <p:nvSpPr>
          <p:cNvPr id="3" name="Объект 2"/>
          <p:cNvSpPr>
            <a:spLocks noGrp="1"/>
          </p:cNvSpPr>
          <p:nvPr>
            <p:ph idx="1"/>
          </p:nvPr>
        </p:nvSpPr>
        <p:spPr>
          <a:xfrm>
            <a:off x="838200" y="1825624"/>
            <a:ext cx="10515600" cy="4524375"/>
          </a:xfrm>
        </p:spPr>
        <p:txBody>
          <a:bodyPr>
            <a:normAutofit fontScale="92500" lnSpcReduction="20000"/>
          </a:bodyPr>
          <a:lstStyle/>
          <a:p>
            <a:pPr marL="0" indent="0">
              <a:buNone/>
            </a:pPr>
            <a:r>
              <a:rPr lang="ru-RU" dirty="0"/>
              <a:t>Внедрение кода </a:t>
            </a:r>
            <a:r>
              <a:rPr lang="ru-RU" dirty="0" err="1"/>
              <a:t>JavaScript</a:t>
            </a:r>
            <a:r>
              <a:rPr lang="ru-RU" dirty="0"/>
              <a:t> в документ HTML можно выполнить двумя </a:t>
            </a:r>
            <a:r>
              <a:rPr lang="ru-RU" dirty="0" smtClean="0"/>
              <a:t>способами:</a:t>
            </a:r>
            <a:r>
              <a:rPr lang="en-US" dirty="0" smtClean="0"/>
              <a:t/>
            </a:r>
            <a:br>
              <a:rPr lang="en-US" dirty="0" smtClean="0"/>
            </a:br>
            <a:r>
              <a:rPr lang="ru-RU" dirty="0" smtClean="0"/>
              <a:t>Первый </a:t>
            </a:r>
            <a:r>
              <a:rPr lang="ru-RU" dirty="0"/>
              <a:t>- размещение кода непосредственно в HTML-файле </a:t>
            </a:r>
            <a:r>
              <a:rPr lang="en-US" dirty="0" smtClean="0"/>
              <a:t/>
            </a:r>
            <a:br>
              <a:rPr lang="en-US" dirty="0" smtClean="0"/>
            </a:br>
            <a:r>
              <a:rPr lang="ru-RU" dirty="0" smtClean="0"/>
              <a:t>Второй </a:t>
            </a:r>
            <a:r>
              <a:rPr lang="ru-RU" dirty="0"/>
              <a:t>- размещение кода в отдельном </a:t>
            </a:r>
            <a:r>
              <a:rPr lang="ru-RU" dirty="0" smtClean="0"/>
              <a:t>файле.</a:t>
            </a:r>
            <a:r>
              <a:rPr lang="en-US" dirty="0" smtClean="0"/>
              <a:t/>
            </a:r>
            <a:br>
              <a:rPr lang="en-US" dirty="0" smtClean="0"/>
            </a:br>
            <a:r>
              <a:rPr lang="ru-RU" dirty="0" smtClean="0"/>
              <a:t>Рассмотрим </a:t>
            </a:r>
            <a:r>
              <a:rPr lang="ru-RU" dirty="0"/>
              <a:t>оба </a:t>
            </a:r>
            <a:r>
              <a:rPr lang="ru-RU" dirty="0" smtClean="0"/>
              <a:t>способа:</a:t>
            </a:r>
            <a:r>
              <a:rPr lang="en-US" dirty="0" smtClean="0"/>
              <a:t/>
            </a:r>
            <a:br>
              <a:rPr lang="en-US" dirty="0" smtClean="0"/>
            </a:br>
            <a:r>
              <a:rPr lang="ru-RU" dirty="0" smtClean="0"/>
              <a:t>При </a:t>
            </a:r>
            <a:r>
              <a:rPr lang="ru-RU" dirty="0"/>
              <a:t>размещении кода внутри HTML-файла код </a:t>
            </a:r>
            <a:r>
              <a:rPr lang="ru-RU" dirty="0" err="1"/>
              <a:t>JavaScript</a:t>
            </a:r>
            <a:r>
              <a:rPr lang="ru-RU" dirty="0"/>
              <a:t> обрамляется тэгом </a:t>
            </a:r>
            <a:r>
              <a:rPr lang="ru-RU" dirty="0">
                <a:solidFill>
                  <a:srgbClr val="0070C0"/>
                </a:solidFill>
              </a:rPr>
              <a:t>&lt;</a:t>
            </a:r>
            <a:r>
              <a:rPr lang="ru-RU" dirty="0" err="1" smtClean="0">
                <a:solidFill>
                  <a:srgbClr val="0070C0"/>
                </a:solidFill>
              </a:rPr>
              <a:t>script</a:t>
            </a:r>
            <a:r>
              <a:rPr lang="ru-RU" dirty="0" smtClean="0">
                <a:solidFill>
                  <a:srgbClr val="0070C0"/>
                </a:solidFill>
              </a:rPr>
              <a:t>&gt;</a:t>
            </a:r>
            <a:r>
              <a:rPr lang="en-US" dirty="0" smtClean="0">
                <a:solidFill>
                  <a:srgbClr val="0070C0"/>
                </a:solidFill>
              </a:rPr>
              <a:t/>
            </a:r>
            <a:br>
              <a:rPr lang="en-US" dirty="0" smtClean="0">
                <a:solidFill>
                  <a:srgbClr val="0070C0"/>
                </a:solidFill>
              </a:rPr>
            </a:br>
            <a:r>
              <a:rPr lang="ru-RU" dirty="0" smtClean="0"/>
              <a:t>Выглядит </a:t>
            </a:r>
            <a:r>
              <a:rPr lang="ru-RU" dirty="0"/>
              <a:t>это примерно так</a:t>
            </a:r>
            <a:r>
              <a:rPr lang="ru-RU" dirty="0" smtClean="0"/>
              <a:t>:</a:t>
            </a:r>
            <a:r>
              <a:rPr lang="en-US" dirty="0" smtClean="0"/>
              <a:t/>
            </a:r>
            <a:br>
              <a:rPr lang="en-US" dirty="0" smtClean="0"/>
            </a:b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a:t>
            </a:r>
            <a:r>
              <a:rPr lang="en-US" dirty="0" smtClean="0"/>
              <a:t/>
            </a:r>
            <a:br>
              <a:rPr lang="en-US" dirty="0" smtClean="0"/>
            </a:br>
            <a:r>
              <a:rPr lang="ru-RU" dirty="0" smtClean="0"/>
              <a:t>  </a:t>
            </a:r>
            <a:r>
              <a:rPr lang="ru-RU" dirty="0"/>
              <a:t>... </a:t>
            </a:r>
            <a:r>
              <a:rPr lang="ru-RU" dirty="0" err="1"/>
              <a:t>JavaScript</a:t>
            </a:r>
            <a:r>
              <a:rPr lang="ru-RU" dirty="0"/>
              <a:t>-код </a:t>
            </a:r>
            <a:r>
              <a:rPr lang="ru-RU" dirty="0" smtClean="0"/>
              <a:t>...</a:t>
            </a:r>
            <a:r>
              <a:rPr lang="en-US" dirty="0" smtClean="0"/>
              <a:t/>
            </a:r>
            <a:br>
              <a:rPr lang="en-US" dirty="0" smtClean="0"/>
            </a:br>
            <a:r>
              <a:rPr lang="ru-RU" dirty="0" smtClean="0">
                <a:solidFill>
                  <a:srgbClr val="0070C0"/>
                </a:solidFill>
              </a:rPr>
              <a:t>&lt;/</a:t>
            </a:r>
            <a:r>
              <a:rPr lang="ru-RU" dirty="0" err="1" smtClean="0">
                <a:solidFill>
                  <a:srgbClr val="0070C0"/>
                </a:solidFill>
              </a:rPr>
              <a:t>script</a:t>
            </a:r>
            <a:r>
              <a:rPr lang="ru-RU" dirty="0" smtClean="0">
                <a:solidFill>
                  <a:srgbClr val="0070C0"/>
                </a:solidFill>
              </a:rPr>
              <a:t>&gt;</a:t>
            </a:r>
            <a:r>
              <a:rPr lang="en-US" dirty="0" smtClean="0"/>
              <a:t/>
            </a:r>
            <a:br>
              <a:rPr lang="en-US" dirty="0" smtClean="0"/>
            </a:br>
            <a:r>
              <a:rPr lang="en-US" dirty="0" smtClean="0"/>
              <a:t/>
            </a:r>
            <a:br>
              <a:rPr lang="en-US" dirty="0" smtClean="0"/>
            </a:br>
            <a:endParaRPr lang="ru-RU" dirty="0"/>
          </a:p>
        </p:txBody>
      </p:sp>
    </p:spTree>
    <p:extLst>
      <p:ext uri="{BB962C8B-B14F-4D97-AF65-F5344CB8AC3E}">
        <p14:creationId xmlns:p14="http://schemas.microsoft.com/office/powerpoint/2010/main" val="4227793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0892" y="365760"/>
            <a:ext cx="11038114" cy="6217920"/>
          </a:xfrm>
        </p:spPr>
        <p:txBody>
          <a:bodyPr>
            <a:normAutofit fontScale="85000" lnSpcReduction="20000"/>
          </a:bodyPr>
          <a:lstStyle/>
          <a:p>
            <a:pPr marL="0" indent="0">
              <a:buNone/>
            </a:pPr>
            <a:r>
              <a:rPr lang="ru-RU" dirty="0"/>
              <a:t>Давайте теперь поподробнее рассмотрим работу цикла FOR.</a:t>
            </a:r>
          </a:p>
          <a:p>
            <a:pPr marL="0" indent="0">
              <a:buNone/>
            </a:pPr>
            <a:r>
              <a:rPr lang="ru-RU" dirty="0" err="1" smtClean="0">
                <a:solidFill>
                  <a:srgbClr val="0070C0"/>
                </a:solidFill>
              </a:rPr>
              <a:t>for</a:t>
            </a:r>
            <a:r>
              <a:rPr lang="ru-RU" dirty="0" smtClean="0"/>
              <a:t> </a:t>
            </a:r>
            <a:r>
              <a:rPr lang="ru-RU" dirty="0"/>
              <a:t>(i = 1; i &lt; 3; i = i + 1) {</a:t>
            </a:r>
          </a:p>
          <a:p>
            <a:pPr marL="0" indent="0">
              <a:buNone/>
            </a:pPr>
            <a:r>
              <a:rPr lang="ru-RU" dirty="0"/>
              <a:t>  </a:t>
            </a:r>
            <a:r>
              <a:rPr lang="ru-RU" dirty="0">
                <a:solidFill>
                  <a:srgbClr val="0070C0"/>
                </a:solidFill>
              </a:rPr>
              <a:t>console.log</a:t>
            </a:r>
            <a:r>
              <a:rPr lang="ru-RU" dirty="0"/>
              <a:t>("i = " + i);</a:t>
            </a:r>
          </a:p>
          <a:p>
            <a:pPr marL="0" indent="0">
              <a:buNone/>
            </a:pPr>
            <a:r>
              <a:rPr lang="ru-RU" dirty="0" smtClean="0"/>
              <a:t>}</a:t>
            </a:r>
            <a:endParaRPr lang="ru-RU" dirty="0"/>
          </a:p>
          <a:p>
            <a:pPr marL="0" indent="0">
              <a:buNone/>
            </a:pPr>
            <a:r>
              <a:rPr lang="ru-RU" dirty="0"/>
              <a:t>В первой строчке мы задаем параметры работы цикла:</a:t>
            </a:r>
          </a:p>
          <a:p>
            <a:pPr marL="0" indent="0">
              <a:buNone/>
            </a:pPr>
            <a:r>
              <a:rPr lang="ru-RU" dirty="0"/>
              <a:t>i = 1       //Устанавливаем значение, с которого будет начинаться счет.</a:t>
            </a:r>
          </a:p>
          <a:p>
            <a:pPr marL="0" indent="0">
              <a:buNone/>
            </a:pPr>
            <a:r>
              <a:rPr lang="ru-RU" dirty="0"/>
              <a:t>i &lt; 3       //Указываем условие, которое будет проверяться каждый цикл (обычно говорят - каждую итерацию)</a:t>
            </a:r>
          </a:p>
          <a:p>
            <a:pPr marL="0" indent="0">
              <a:buNone/>
            </a:pPr>
            <a:r>
              <a:rPr lang="ru-RU" dirty="0"/>
              <a:t>i = i + 1   //Указываем как будет изменяться счетчик при каждой следующей итерации - увеличиваться на 1</a:t>
            </a:r>
          </a:p>
          <a:p>
            <a:endParaRPr lang="ru-RU" dirty="0"/>
          </a:p>
          <a:p>
            <a:pPr marL="0" indent="0">
              <a:buNone/>
            </a:pPr>
            <a:r>
              <a:rPr lang="ru-RU" dirty="0"/>
              <a:t>В фигурных скобках мы пишем тело цикла - тот код, который будет выполняться каждое </a:t>
            </a:r>
            <a:r>
              <a:rPr lang="ru-RU" dirty="0" smtClean="0"/>
              <a:t>повторение цикла</a:t>
            </a:r>
            <a:r>
              <a:rPr lang="ru-RU" dirty="0"/>
              <a:t>, пока верно наше условие.</a:t>
            </a:r>
          </a:p>
          <a:p>
            <a:pPr marL="0" indent="0">
              <a:buNone/>
            </a:pPr>
            <a:r>
              <a:rPr lang="ru-RU" dirty="0"/>
              <a:t>{</a:t>
            </a:r>
          </a:p>
          <a:p>
            <a:pPr marL="0" indent="0">
              <a:buNone/>
            </a:pPr>
            <a:r>
              <a:rPr lang="ru-RU" dirty="0"/>
              <a:t>  </a:t>
            </a:r>
            <a:r>
              <a:rPr lang="ru-RU" dirty="0">
                <a:solidFill>
                  <a:srgbClr val="0070C0"/>
                </a:solidFill>
              </a:rPr>
              <a:t>console.log</a:t>
            </a:r>
            <a:r>
              <a:rPr lang="ru-RU" dirty="0"/>
              <a:t>("i = " + i);  //Тело цикла. В нашем случае - вывод в консоль текста "i =  </a:t>
            </a:r>
            <a:r>
              <a:rPr lang="ru-RU" dirty="0" smtClean="0"/>
              <a:t>" </a:t>
            </a:r>
            <a:r>
              <a:rPr lang="en-US" dirty="0" smtClean="0"/>
              <a:t/>
            </a:r>
            <a:br>
              <a:rPr lang="en-US" dirty="0" smtClean="0"/>
            </a:br>
            <a:r>
              <a:rPr lang="en-US" dirty="0" smtClean="0"/>
              <a:t>                                          </a:t>
            </a:r>
            <a:r>
              <a:rPr lang="ru-RU" dirty="0" smtClean="0"/>
              <a:t>//и </a:t>
            </a:r>
            <a:r>
              <a:rPr lang="ru-RU" dirty="0"/>
              <a:t>значения переменной i</a:t>
            </a:r>
          </a:p>
          <a:p>
            <a:pPr marL="0" indent="0">
              <a:buNone/>
            </a:pPr>
            <a:r>
              <a:rPr lang="ru-RU" dirty="0"/>
              <a:t>}</a:t>
            </a:r>
          </a:p>
        </p:txBody>
      </p:sp>
    </p:spTree>
    <p:extLst>
      <p:ext uri="{BB962C8B-B14F-4D97-AF65-F5344CB8AC3E}">
        <p14:creationId xmlns:p14="http://schemas.microsoft.com/office/powerpoint/2010/main" val="10462298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95943"/>
            <a:ext cx="10515600" cy="5981020"/>
          </a:xfrm>
        </p:spPr>
        <p:txBody>
          <a:bodyPr>
            <a:normAutofit fontScale="92500" lnSpcReduction="20000"/>
          </a:bodyPr>
          <a:lstStyle/>
          <a:p>
            <a:r>
              <a:rPr lang="ru-RU" dirty="0"/>
              <a:t>В данном примере происходят следующие действия:</a:t>
            </a:r>
          </a:p>
          <a:p>
            <a:r>
              <a:rPr lang="ru-RU" i="1" dirty="0"/>
              <a:t>Устанавливаем начальное значение</a:t>
            </a:r>
            <a:r>
              <a:rPr lang="ru-RU" dirty="0"/>
              <a:t/>
            </a:r>
            <a:br>
              <a:rPr lang="ru-RU" dirty="0"/>
            </a:br>
            <a:r>
              <a:rPr lang="ru-RU" dirty="0"/>
              <a:t>1. Переменная i получает значение "1"</a:t>
            </a:r>
          </a:p>
          <a:p>
            <a:r>
              <a:rPr lang="ru-RU" i="1" dirty="0"/>
              <a:t>Первая итерация</a:t>
            </a:r>
            <a:r>
              <a:rPr lang="ru-RU" dirty="0"/>
              <a:t/>
            </a:r>
            <a:br>
              <a:rPr lang="ru-RU" dirty="0"/>
            </a:br>
            <a:r>
              <a:rPr lang="ru-RU" dirty="0"/>
              <a:t>2. Производится проверка условия что i меньше 3</a:t>
            </a:r>
            <a:br>
              <a:rPr lang="ru-RU" dirty="0"/>
            </a:br>
            <a:r>
              <a:rPr lang="ru-RU" dirty="0"/>
              <a:t>3. Поскольку i сейчас равно 1, т.е. меньше 3, то происходит выполнение тела цикла, в нашем примере - вывод на экран переменной i.</a:t>
            </a:r>
            <a:br>
              <a:rPr lang="ru-RU" dirty="0"/>
            </a:br>
            <a:r>
              <a:rPr lang="ru-RU" dirty="0"/>
              <a:t>4. Переменная i увеличивается на 1 и становится равной 2.</a:t>
            </a:r>
          </a:p>
          <a:p>
            <a:r>
              <a:rPr lang="ru-RU" i="1" dirty="0"/>
              <a:t>Вторая итерация</a:t>
            </a:r>
            <a:r>
              <a:rPr lang="ru-RU" dirty="0"/>
              <a:t/>
            </a:r>
            <a:br>
              <a:rPr lang="ru-RU" dirty="0"/>
            </a:br>
            <a:r>
              <a:rPr lang="ru-RU" dirty="0"/>
              <a:t>5. Производится проверка условия что i меньше 3 </a:t>
            </a:r>
            <a:br>
              <a:rPr lang="ru-RU" dirty="0"/>
            </a:br>
            <a:r>
              <a:rPr lang="ru-RU" dirty="0"/>
              <a:t>6. Поскольку i равно 2, т.е. меньше 3, то происходит выполнение тела цикла  - вывод на экран переменной i.</a:t>
            </a:r>
            <a:br>
              <a:rPr lang="ru-RU" dirty="0"/>
            </a:br>
            <a:r>
              <a:rPr lang="ru-RU" dirty="0"/>
              <a:t>7. Переменная i увеличивается на 1 и становится равной 3</a:t>
            </a:r>
          </a:p>
          <a:p>
            <a:r>
              <a:rPr lang="ru-RU" i="1" dirty="0"/>
              <a:t>Третья итерация</a:t>
            </a:r>
            <a:r>
              <a:rPr lang="ru-RU" dirty="0"/>
              <a:t/>
            </a:r>
            <a:br>
              <a:rPr lang="ru-RU" dirty="0"/>
            </a:br>
            <a:r>
              <a:rPr lang="ru-RU" dirty="0"/>
              <a:t>8. Производится проверка условия что i меньше 3 </a:t>
            </a:r>
            <a:br>
              <a:rPr lang="ru-RU" dirty="0"/>
            </a:br>
            <a:r>
              <a:rPr lang="ru-RU" dirty="0"/>
              <a:t>9. Поскольку i равно 3, т.е. условие i &lt; 3 перестает быть верным, работа цикла завершается.</a:t>
            </a:r>
          </a:p>
          <a:p>
            <a:endParaRPr lang="ru-RU" dirty="0"/>
          </a:p>
        </p:txBody>
      </p:sp>
    </p:spTree>
    <p:extLst>
      <p:ext uri="{BB962C8B-B14F-4D97-AF65-F5344CB8AC3E}">
        <p14:creationId xmlns:p14="http://schemas.microsoft.com/office/powerpoint/2010/main" val="24671929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Алгоритм выполнения такого цикла можно наглядно увидеть на этой картинке:</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332" y="1690688"/>
            <a:ext cx="7155336" cy="5020901"/>
          </a:xfrm>
        </p:spPr>
      </p:pic>
    </p:spTree>
    <p:extLst>
      <p:ext uri="{BB962C8B-B14F-4D97-AF65-F5344CB8AC3E}">
        <p14:creationId xmlns:p14="http://schemas.microsoft.com/office/powerpoint/2010/main" val="1209233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4766"/>
            <a:ext cx="10515600" cy="5602197"/>
          </a:xfrm>
        </p:spPr>
        <p:txBody>
          <a:bodyPr>
            <a:normAutofit fontScale="92500" lnSpcReduction="20000"/>
          </a:bodyPr>
          <a:lstStyle/>
          <a:p>
            <a:pPr marL="0" indent="0">
              <a:buNone/>
            </a:pPr>
            <a:r>
              <a:rPr lang="ru-RU" dirty="0"/>
              <a:t>У цикла </a:t>
            </a:r>
            <a:r>
              <a:rPr lang="ru-RU" dirty="0" err="1"/>
              <a:t>for</a:t>
            </a:r>
            <a:r>
              <a:rPr lang="ru-RU" dirty="0"/>
              <a:t> существует еще одна разновидность - конструкция </a:t>
            </a:r>
            <a:r>
              <a:rPr lang="ru-RU" dirty="0" err="1"/>
              <a:t>for</a:t>
            </a:r>
            <a:r>
              <a:rPr lang="ru-RU" dirty="0"/>
              <a:t> ... </a:t>
            </a:r>
            <a:r>
              <a:rPr lang="ru-RU" dirty="0" err="1"/>
              <a:t>in</a:t>
            </a:r>
            <a:endParaRPr lang="ru-RU" dirty="0"/>
          </a:p>
          <a:p>
            <a:pPr marL="0" indent="0">
              <a:buNone/>
            </a:pPr>
            <a:r>
              <a:rPr lang="ru-RU" dirty="0"/>
              <a:t>Этой операцией производится перебор всех разрешенных свойств объекта. Более подробно мы рассмотрим использование этой конструкции позже, при изучении объектов, а пока лишь упомянем ее синтаксис :</a:t>
            </a:r>
          </a:p>
          <a:p>
            <a:endParaRPr lang="ru-RU" dirty="0"/>
          </a:p>
          <a:p>
            <a:pPr marL="0" indent="0">
              <a:buNone/>
            </a:pPr>
            <a:r>
              <a:rPr lang="ru-RU" dirty="0" err="1">
                <a:solidFill>
                  <a:srgbClr val="0070C0"/>
                </a:solidFill>
              </a:rPr>
              <a:t>for</a:t>
            </a:r>
            <a:r>
              <a:rPr lang="ru-RU" dirty="0"/>
              <a:t> (переменная </a:t>
            </a:r>
            <a:r>
              <a:rPr lang="ru-RU" dirty="0" err="1"/>
              <a:t>in</a:t>
            </a:r>
            <a:r>
              <a:rPr lang="ru-RU" dirty="0"/>
              <a:t> объект) {</a:t>
            </a:r>
          </a:p>
          <a:p>
            <a:pPr marL="0" indent="0">
              <a:buNone/>
            </a:pPr>
            <a:r>
              <a:rPr lang="ru-RU" dirty="0"/>
              <a:t>  исполняемый код</a:t>
            </a:r>
          </a:p>
          <a:p>
            <a:pPr marL="0" indent="0">
              <a:buNone/>
            </a:pPr>
            <a:r>
              <a:rPr lang="ru-RU" dirty="0"/>
              <a:t>}</a:t>
            </a:r>
          </a:p>
          <a:p>
            <a:endParaRPr lang="ru-RU" dirty="0"/>
          </a:p>
          <a:p>
            <a:pPr marL="0" indent="0">
              <a:buNone/>
            </a:pPr>
            <a:r>
              <a:rPr lang="ru-RU" dirty="0"/>
              <a:t>Например приведенный ниже код выведет все свойства объекта </a:t>
            </a:r>
            <a:r>
              <a:rPr lang="ru-RU" dirty="0" err="1"/>
              <a:t>car</a:t>
            </a:r>
            <a:endParaRPr lang="ru-RU" dirty="0"/>
          </a:p>
          <a:p>
            <a:pPr marL="0" indent="0">
              <a:buNone/>
            </a:pPr>
            <a:r>
              <a:rPr lang="ru-RU" dirty="0" err="1">
                <a:solidFill>
                  <a:srgbClr val="0070C0"/>
                </a:solidFill>
              </a:rPr>
              <a:t>for</a:t>
            </a:r>
            <a:r>
              <a:rPr lang="ru-RU" dirty="0"/>
              <a:t> (i </a:t>
            </a:r>
            <a:r>
              <a:rPr lang="ru-RU" dirty="0" err="1"/>
              <a:t>in</a:t>
            </a:r>
            <a:r>
              <a:rPr lang="ru-RU" dirty="0"/>
              <a:t> </a:t>
            </a:r>
            <a:r>
              <a:rPr lang="ru-RU" dirty="0" err="1"/>
              <a:t>car</a:t>
            </a:r>
            <a:r>
              <a:rPr lang="ru-RU" dirty="0"/>
              <a:t>) {</a:t>
            </a:r>
          </a:p>
          <a:p>
            <a:pPr marL="0" indent="0">
              <a:buNone/>
            </a:pPr>
            <a:r>
              <a:rPr lang="ru-RU" dirty="0">
                <a:solidFill>
                  <a:srgbClr val="0070C0"/>
                </a:solidFill>
              </a:rPr>
              <a:t>  console.log</a:t>
            </a:r>
            <a:r>
              <a:rPr lang="ru-RU" dirty="0"/>
              <a:t>(</a:t>
            </a:r>
            <a:r>
              <a:rPr lang="ru-RU" dirty="0" err="1"/>
              <a:t>car</a:t>
            </a:r>
            <a:r>
              <a:rPr lang="ru-RU" dirty="0"/>
              <a:t>[i] + ' ');</a:t>
            </a:r>
          </a:p>
          <a:p>
            <a:pPr marL="0" indent="0">
              <a:buNone/>
            </a:pPr>
            <a:r>
              <a:rPr lang="ru-RU" dirty="0"/>
              <a:t>}</a:t>
            </a:r>
          </a:p>
        </p:txBody>
      </p:sp>
    </p:spTree>
    <p:extLst>
      <p:ext uri="{BB962C8B-B14F-4D97-AF65-F5344CB8AC3E}">
        <p14:creationId xmlns:p14="http://schemas.microsoft.com/office/powerpoint/2010/main" val="21411378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171" y="418011"/>
            <a:ext cx="11660778" cy="1298803"/>
          </a:xfrm>
        </p:spPr>
        <p:txBody>
          <a:bodyPr>
            <a:noAutofit/>
          </a:bodyPr>
          <a:lstStyle/>
          <a:p>
            <a:r>
              <a:rPr lang="ru-RU" sz="2800" dirty="0">
                <a:solidFill>
                  <a:srgbClr val="0070C0"/>
                </a:solidFill>
              </a:rPr>
              <a:t>В этом задании вам нужно вычислить факториал для числа, передаваемого в нашу функцию. На всякий случай напоминаем, что факториал числа a это произведение всех целых чисел от 1 до a, например, если а = 5, то факториал a будет равен </a:t>
            </a:r>
            <a:br>
              <a:rPr lang="ru-RU" sz="2800" dirty="0">
                <a:solidFill>
                  <a:srgbClr val="0070C0"/>
                </a:solidFill>
              </a:rPr>
            </a:br>
            <a:r>
              <a:rPr lang="ru-RU" sz="2800" dirty="0">
                <a:solidFill>
                  <a:srgbClr val="0070C0"/>
                </a:solidFill>
              </a:rPr>
              <a:t>1 * 2 * 3 * 4 * 5</a:t>
            </a:r>
          </a:p>
        </p:txBody>
      </p:sp>
      <p:sp>
        <p:nvSpPr>
          <p:cNvPr id="3" name="Объект 2"/>
          <p:cNvSpPr>
            <a:spLocks noGrp="1"/>
          </p:cNvSpPr>
          <p:nvPr>
            <p:ph idx="1"/>
          </p:nvPr>
        </p:nvSpPr>
        <p:spPr>
          <a:xfrm>
            <a:off x="838200" y="2050869"/>
            <a:ext cx="10515600" cy="4126094"/>
          </a:xfrm>
        </p:spPr>
        <p:txBody>
          <a:bodyPr/>
          <a:lstStyle/>
          <a:p>
            <a:pPr marL="0" indent="0">
              <a:buNone/>
            </a:pPr>
            <a:r>
              <a:rPr lang="en-US" dirty="0"/>
              <a:t>function </a:t>
            </a:r>
            <a:r>
              <a:rPr lang="en-US" dirty="0" err="1"/>
              <a:t>testFactorial</a:t>
            </a:r>
            <a:r>
              <a:rPr lang="en-US" dirty="0"/>
              <a:t>(a)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4855765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testFactorial</a:t>
            </a:r>
            <a:r>
              <a:rPr lang="en-US" dirty="0"/>
              <a:t>(a) {</a:t>
            </a:r>
          </a:p>
          <a:p>
            <a:pPr marL="0" indent="0">
              <a:buNone/>
            </a:pPr>
            <a:r>
              <a:rPr lang="en-US" dirty="0"/>
              <a:t>    </a:t>
            </a:r>
            <a:r>
              <a:rPr lang="en-US" dirty="0" err="1"/>
              <a:t>var</a:t>
            </a:r>
            <a:r>
              <a:rPr lang="en-US" dirty="0"/>
              <a:t> x="";</a:t>
            </a:r>
          </a:p>
          <a:p>
            <a:pPr marL="0" indent="0">
              <a:buNone/>
            </a:pPr>
            <a:r>
              <a:rPr lang="en-US" dirty="0"/>
              <a:t>    x=1;</a:t>
            </a:r>
          </a:p>
          <a:p>
            <a:pPr marL="0" indent="0">
              <a:buNone/>
            </a:pPr>
            <a:r>
              <a:rPr lang="en-US" dirty="0"/>
              <a:t>    for (</a:t>
            </a:r>
            <a:r>
              <a:rPr lang="en-US" dirty="0" err="1"/>
              <a:t>i</a:t>
            </a:r>
            <a:r>
              <a:rPr lang="en-US" dirty="0"/>
              <a:t>=1; </a:t>
            </a:r>
            <a:r>
              <a:rPr lang="en-US" dirty="0" err="1"/>
              <a:t>i</a:t>
            </a:r>
            <a:r>
              <a:rPr lang="en-US" dirty="0"/>
              <a:t>&lt;=a; </a:t>
            </a:r>
            <a:r>
              <a:rPr lang="en-US" dirty="0" err="1"/>
              <a:t>i</a:t>
            </a:r>
            <a:r>
              <a:rPr lang="en-US" dirty="0"/>
              <a:t>++)</a:t>
            </a:r>
          </a:p>
          <a:p>
            <a:pPr marL="0" indent="0">
              <a:buNone/>
            </a:pPr>
            <a:r>
              <a:rPr lang="en-US" dirty="0"/>
              <a:t>    { x*=</a:t>
            </a:r>
            <a:r>
              <a:rPr lang="en-US" dirty="0" err="1"/>
              <a:t>i</a:t>
            </a:r>
            <a:r>
              <a:rPr lang="en-US" dirty="0"/>
              <a:t>; }</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1290979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5131" y="169816"/>
            <a:ext cx="11118669" cy="6570617"/>
          </a:xfrm>
        </p:spPr>
        <p:txBody>
          <a:bodyPr>
            <a:normAutofit fontScale="70000" lnSpcReduction="20000"/>
          </a:bodyPr>
          <a:lstStyle/>
          <a:p>
            <a:pPr marL="0" indent="0">
              <a:buNone/>
            </a:pPr>
            <a:r>
              <a:rPr lang="ru-RU" dirty="0"/>
              <a:t>Теперь рассмотрим цикл </a:t>
            </a:r>
            <a:r>
              <a:rPr lang="ru-RU" dirty="0" err="1"/>
              <a:t>while</a:t>
            </a:r>
            <a:r>
              <a:rPr lang="ru-RU" dirty="0"/>
              <a:t>. В нем происходит выполнение блока кода пока заданное </a:t>
            </a:r>
            <a:r>
              <a:rPr lang="ru-RU" dirty="0" smtClean="0"/>
              <a:t>условие истинно</a:t>
            </a:r>
            <a:r>
              <a:rPr lang="ru-RU" dirty="0"/>
              <a:t>.</a:t>
            </a:r>
          </a:p>
          <a:p>
            <a:pPr marL="0" indent="0">
              <a:buNone/>
            </a:pPr>
            <a:r>
              <a:rPr lang="ru-RU" dirty="0"/>
              <a:t>Синтаксис выглядит следующим образом :</a:t>
            </a:r>
          </a:p>
          <a:p>
            <a:endParaRPr lang="ru-RU" dirty="0"/>
          </a:p>
          <a:p>
            <a:pPr marL="0" indent="0">
              <a:buNone/>
            </a:pPr>
            <a:r>
              <a:rPr lang="ru-RU" dirty="0" err="1"/>
              <a:t>while</a:t>
            </a:r>
            <a:r>
              <a:rPr lang="ru-RU" dirty="0"/>
              <a:t> (переменная == конечное значение) {  </a:t>
            </a:r>
          </a:p>
          <a:p>
            <a:pPr marL="0" indent="0">
              <a:buNone/>
            </a:pPr>
            <a:r>
              <a:rPr lang="ru-RU" dirty="0"/>
              <a:t>//конечно в цикле может использоваться не только оператор сравнения, а любое </a:t>
            </a:r>
            <a:r>
              <a:rPr lang="ru-RU" dirty="0" smtClean="0"/>
              <a:t>выражение, </a:t>
            </a:r>
            <a:br>
              <a:rPr lang="ru-RU" dirty="0" smtClean="0"/>
            </a:br>
            <a:r>
              <a:rPr lang="ru-RU" dirty="0" smtClean="0"/>
              <a:t>//возвращающее </a:t>
            </a:r>
            <a:r>
              <a:rPr lang="ru-RU" dirty="0"/>
              <a:t>логическое значение</a:t>
            </a:r>
          </a:p>
          <a:p>
            <a:pPr marL="0" indent="0">
              <a:buNone/>
            </a:pPr>
            <a:r>
              <a:rPr lang="ru-RU" dirty="0"/>
              <a:t>  исполняемый код</a:t>
            </a:r>
          </a:p>
          <a:p>
            <a:pPr marL="0" indent="0">
              <a:buNone/>
            </a:pPr>
            <a:r>
              <a:rPr lang="ru-RU" dirty="0"/>
              <a:t>}</a:t>
            </a:r>
          </a:p>
          <a:p>
            <a:pPr marL="0" indent="0">
              <a:buNone/>
            </a:pPr>
            <a:endParaRPr lang="ru-RU" dirty="0"/>
          </a:p>
          <a:p>
            <a:pPr marL="0" indent="0">
              <a:buNone/>
            </a:pPr>
            <a:r>
              <a:rPr lang="ru-RU" dirty="0"/>
              <a:t>Например : </a:t>
            </a:r>
          </a:p>
          <a:p>
            <a:pPr marL="0" indent="0">
              <a:buNone/>
            </a:pPr>
            <a:r>
              <a:rPr lang="ru-RU" dirty="0" err="1"/>
              <a:t>var</a:t>
            </a:r>
            <a:r>
              <a:rPr lang="ru-RU" dirty="0"/>
              <a:t> x = 1; </a:t>
            </a:r>
          </a:p>
          <a:p>
            <a:pPr marL="0" indent="0">
              <a:buNone/>
            </a:pPr>
            <a:r>
              <a:rPr lang="ru-RU" dirty="0"/>
              <a:t>//объявляем и инициализируем переменную, которую </a:t>
            </a:r>
          </a:p>
          <a:p>
            <a:pPr marL="0" indent="0">
              <a:buNone/>
            </a:pPr>
            <a:r>
              <a:rPr lang="ru-RU" dirty="0"/>
              <a:t>//мы будем использовать как условие цикла</a:t>
            </a:r>
          </a:p>
          <a:p>
            <a:pPr marL="0" indent="0">
              <a:buNone/>
            </a:pPr>
            <a:r>
              <a:rPr lang="ru-RU" dirty="0" err="1"/>
              <a:t>while</a:t>
            </a:r>
            <a:r>
              <a:rPr lang="ru-RU" dirty="0"/>
              <a:t> (x &lt;= 5) {</a:t>
            </a:r>
          </a:p>
          <a:p>
            <a:pPr marL="0" indent="0">
              <a:buNone/>
            </a:pPr>
            <a:r>
              <a:rPr lang="ru-RU" dirty="0"/>
              <a:t>  console.log(" x= " + x);</a:t>
            </a:r>
          </a:p>
          <a:p>
            <a:pPr marL="0" indent="0">
              <a:buNone/>
            </a:pPr>
            <a:r>
              <a:rPr lang="ru-RU" dirty="0"/>
              <a:t>  x = x + 1;</a:t>
            </a:r>
          </a:p>
          <a:p>
            <a:pPr marL="0" indent="0">
              <a:buNone/>
            </a:pPr>
            <a:r>
              <a:rPr lang="ru-RU" dirty="0"/>
              <a:t>}</a:t>
            </a:r>
          </a:p>
          <a:p>
            <a:pPr marL="0" indent="0">
              <a:buNone/>
            </a:pPr>
            <a:r>
              <a:rPr lang="ru-RU" dirty="0" smtClean="0"/>
              <a:t>В </a:t>
            </a:r>
            <a:r>
              <a:rPr lang="ru-RU" dirty="0"/>
              <a:t>результате выполнения данного кода произойдет пятикратный вывод значения переменной х</a:t>
            </a:r>
          </a:p>
        </p:txBody>
      </p:sp>
    </p:spTree>
    <p:extLst>
      <p:ext uri="{BB962C8B-B14F-4D97-AF65-F5344CB8AC3E}">
        <p14:creationId xmlns:p14="http://schemas.microsoft.com/office/powerpoint/2010/main" val="444246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817"/>
            <a:ext cx="10515600" cy="6335486"/>
          </a:xfrm>
        </p:spPr>
        <p:txBody>
          <a:bodyPr>
            <a:normAutofit fontScale="77500" lnSpcReduction="20000"/>
          </a:bodyPr>
          <a:lstStyle/>
          <a:p>
            <a:pPr marL="0" indent="0">
              <a:buNone/>
            </a:pPr>
            <a:r>
              <a:rPr lang="ru-RU" dirty="0"/>
              <a:t>У цикла </a:t>
            </a:r>
            <a:r>
              <a:rPr lang="ru-RU" dirty="0" err="1"/>
              <a:t>while</a:t>
            </a:r>
            <a:r>
              <a:rPr lang="ru-RU" dirty="0"/>
              <a:t> есть разновидность : конструкция </a:t>
            </a:r>
            <a:r>
              <a:rPr lang="ru-RU" dirty="0" err="1"/>
              <a:t>do</a:t>
            </a:r>
            <a:r>
              <a:rPr lang="ru-RU" dirty="0"/>
              <a:t> ... </a:t>
            </a:r>
            <a:r>
              <a:rPr lang="ru-RU" dirty="0" err="1"/>
              <a:t>while</a:t>
            </a:r>
            <a:endParaRPr lang="ru-RU" dirty="0"/>
          </a:p>
          <a:p>
            <a:pPr marL="0" indent="0">
              <a:buNone/>
            </a:pPr>
            <a:r>
              <a:rPr lang="ru-RU" dirty="0"/>
              <a:t>Данная конструкция отличается от предыдущей тем, что оператор проверки условия расположен ПОСЛЕ основного тела исполняемого кода, что </a:t>
            </a:r>
            <a:r>
              <a:rPr lang="ru-RU" dirty="0" smtClean="0"/>
              <a:t>обеспечивает как </a:t>
            </a:r>
            <a:r>
              <a:rPr lang="ru-RU" dirty="0"/>
              <a:t>минимум однократное выполнение блока кода.</a:t>
            </a:r>
          </a:p>
          <a:p>
            <a:pPr marL="0" indent="0">
              <a:buNone/>
            </a:pPr>
            <a:r>
              <a:rPr lang="ru-RU" dirty="0"/>
              <a:t>Синтаксис выглядит следующим образом:</a:t>
            </a:r>
          </a:p>
          <a:p>
            <a:pPr marL="0" indent="0">
              <a:buNone/>
            </a:pPr>
            <a:r>
              <a:rPr lang="ru-RU" dirty="0" err="1"/>
              <a:t>do</a:t>
            </a:r>
            <a:r>
              <a:rPr lang="ru-RU" dirty="0"/>
              <a:t> {</a:t>
            </a:r>
          </a:p>
          <a:p>
            <a:pPr marL="0" indent="0">
              <a:buNone/>
            </a:pPr>
            <a:r>
              <a:rPr lang="ru-RU" dirty="0"/>
              <a:t>  исполняемый код</a:t>
            </a:r>
          </a:p>
          <a:p>
            <a:pPr marL="0" indent="0">
              <a:buNone/>
            </a:pPr>
            <a:r>
              <a:rPr lang="ru-RU" dirty="0"/>
              <a:t>} </a:t>
            </a:r>
            <a:r>
              <a:rPr lang="ru-RU" dirty="0" err="1"/>
              <a:t>while</a:t>
            </a:r>
            <a:r>
              <a:rPr lang="ru-RU" dirty="0"/>
              <a:t> (переменная == проверочное значение);</a:t>
            </a:r>
          </a:p>
          <a:p>
            <a:endParaRPr lang="ru-RU" dirty="0"/>
          </a:p>
          <a:p>
            <a:pPr marL="0" indent="0">
              <a:buNone/>
            </a:pPr>
            <a:r>
              <a:rPr lang="ru-RU" dirty="0"/>
              <a:t>Приведем пример использования этой конструкции:</a:t>
            </a:r>
          </a:p>
          <a:p>
            <a:pPr marL="0" indent="0">
              <a:buNone/>
            </a:pPr>
            <a:r>
              <a:rPr lang="ru-RU" dirty="0" err="1"/>
              <a:t>var</a:t>
            </a:r>
            <a:r>
              <a:rPr lang="ru-RU" dirty="0"/>
              <a:t> x = 5;                //установка начального значения</a:t>
            </a:r>
          </a:p>
          <a:p>
            <a:pPr marL="0" indent="0">
              <a:buNone/>
            </a:pPr>
            <a:r>
              <a:rPr lang="ru-RU" dirty="0" err="1"/>
              <a:t>do</a:t>
            </a:r>
            <a:r>
              <a:rPr lang="ru-RU" dirty="0"/>
              <a:t> {                      //начало выполнения цикла</a:t>
            </a:r>
          </a:p>
          <a:p>
            <a:pPr marL="0" indent="0">
              <a:buNone/>
            </a:pPr>
            <a:r>
              <a:rPr lang="ru-RU" dirty="0"/>
              <a:t>  console.log(x);         //вывод данных в консоль</a:t>
            </a:r>
          </a:p>
          <a:p>
            <a:pPr marL="0" indent="0">
              <a:buNone/>
            </a:pPr>
            <a:r>
              <a:rPr lang="ru-RU" dirty="0"/>
              <a:t>  x = x - 1;              //уменьшение значения на 1</a:t>
            </a:r>
          </a:p>
          <a:p>
            <a:pPr marL="0" indent="0">
              <a:buNone/>
            </a:pPr>
            <a:r>
              <a:rPr lang="ru-RU" dirty="0"/>
              <a:t>} </a:t>
            </a:r>
            <a:r>
              <a:rPr lang="ru-RU" dirty="0" err="1"/>
              <a:t>while</a:t>
            </a:r>
            <a:r>
              <a:rPr lang="ru-RU" dirty="0"/>
              <a:t> (x &gt;= 1);         //проверка условия</a:t>
            </a:r>
          </a:p>
          <a:p>
            <a:endParaRPr lang="ru-RU" dirty="0"/>
          </a:p>
          <a:p>
            <a:pPr marL="0" indent="0">
              <a:buNone/>
            </a:pPr>
            <a:r>
              <a:rPr lang="ru-RU" dirty="0"/>
              <a:t>В данном случае программа будет выводить в консоль значение переменной "х" в диапазоне от 5 до 1, результат будет "54321"</a:t>
            </a:r>
          </a:p>
        </p:txBody>
      </p:sp>
    </p:spTree>
    <p:extLst>
      <p:ext uri="{BB962C8B-B14F-4D97-AF65-F5344CB8AC3E}">
        <p14:creationId xmlns:p14="http://schemas.microsoft.com/office/powerpoint/2010/main" val="32253142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solidFill>
                  <a:srgbClr val="0070C0"/>
                </a:solidFill>
              </a:rPr>
              <a:t>В этом задании вам нужно вычислить сумму всех четных чисел, встречающихся в ряду от 1 до числа (включительно), передаваемого в нашу функцию (переменная "а"). </a:t>
            </a:r>
          </a:p>
        </p:txBody>
      </p:sp>
      <p:sp>
        <p:nvSpPr>
          <p:cNvPr id="3" name="Объект 2"/>
          <p:cNvSpPr>
            <a:spLocks noGrp="1"/>
          </p:cNvSpPr>
          <p:nvPr>
            <p:ph idx="1"/>
          </p:nvPr>
        </p:nvSpPr>
        <p:spPr/>
        <p:txBody>
          <a:bodyPr/>
          <a:lstStyle/>
          <a:p>
            <a:pPr marL="0" indent="0">
              <a:buNone/>
            </a:pPr>
            <a:r>
              <a:rPr lang="en-US" dirty="0"/>
              <a:t>function </a:t>
            </a:r>
            <a:r>
              <a:rPr lang="en-US" dirty="0" err="1"/>
              <a:t>testWhile</a:t>
            </a:r>
            <a:r>
              <a:rPr lang="en-US" dirty="0"/>
              <a:t>(a) {</a:t>
            </a:r>
          </a:p>
          <a:p>
            <a:pPr marL="0" indent="0">
              <a:buNone/>
            </a:pPr>
            <a:r>
              <a:rPr lang="en-US" dirty="0"/>
              <a:t>    </a:t>
            </a:r>
            <a:r>
              <a:rPr lang="en-US" dirty="0" err="1"/>
              <a:t>var</a:t>
            </a:r>
            <a:r>
              <a:rPr lang="en-US" dirty="0"/>
              <a:t> x=0;</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14001575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normAutofit fontScale="92500" lnSpcReduction="20000"/>
          </a:bodyPr>
          <a:lstStyle/>
          <a:p>
            <a:pPr marL="0" indent="0">
              <a:buNone/>
            </a:pPr>
            <a:r>
              <a:rPr lang="en-US" dirty="0"/>
              <a:t>function </a:t>
            </a:r>
            <a:r>
              <a:rPr lang="en-US" dirty="0" err="1"/>
              <a:t>testWhile</a:t>
            </a:r>
            <a:r>
              <a:rPr lang="en-US" dirty="0"/>
              <a:t>(a) {</a:t>
            </a:r>
          </a:p>
          <a:p>
            <a:pPr marL="0" indent="0">
              <a:buNone/>
            </a:pPr>
            <a:r>
              <a:rPr lang="en-US" dirty="0"/>
              <a:t>    </a:t>
            </a:r>
            <a:r>
              <a:rPr lang="en-US" dirty="0" err="1"/>
              <a:t>var</a:t>
            </a:r>
            <a:r>
              <a:rPr lang="en-US" dirty="0"/>
              <a:t> x=0;</a:t>
            </a:r>
          </a:p>
          <a:p>
            <a:pPr marL="0" indent="0">
              <a:buNone/>
            </a:pPr>
            <a:r>
              <a:rPr lang="en-US" dirty="0"/>
              <a:t>    </a:t>
            </a:r>
            <a:r>
              <a:rPr lang="en-US" dirty="0" err="1"/>
              <a:t>var</a:t>
            </a:r>
            <a:r>
              <a:rPr lang="en-US" dirty="0"/>
              <a:t> </a:t>
            </a:r>
            <a:r>
              <a:rPr lang="en-US" dirty="0" err="1"/>
              <a:t>i</a:t>
            </a:r>
            <a:r>
              <a:rPr lang="en-US" dirty="0"/>
              <a:t>=2;</a:t>
            </a:r>
          </a:p>
          <a:p>
            <a:pPr marL="0" indent="0">
              <a:buNone/>
            </a:pPr>
            <a:r>
              <a:rPr lang="en-US" dirty="0"/>
              <a:t>    while (</a:t>
            </a:r>
            <a:r>
              <a:rPr lang="en-US" dirty="0" err="1"/>
              <a:t>i</a:t>
            </a:r>
            <a:r>
              <a:rPr lang="en-US" dirty="0"/>
              <a:t>&lt;=a)</a:t>
            </a:r>
          </a:p>
          <a:p>
            <a:pPr marL="0" indent="0">
              <a:buNone/>
            </a:pPr>
            <a:r>
              <a:rPr lang="en-US" dirty="0"/>
              <a:t>    {</a:t>
            </a:r>
          </a:p>
          <a:p>
            <a:pPr marL="0" indent="0">
              <a:buNone/>
            </a:pPr>
            <a:r>
              <a:rPr lang="en-US" dirty="0"/>
              <a:t>        x+=</a:t>
            </a:r>
            <a:r>
              <a:rPr lang="en-US" dirty="0" err="1"/>
              <a:t>i</a:t>
            </a:r>
            <a:r>
              <a:rPr lang="en-US" dirty="0"/>
              <a:t>;</a:t>
            </a:r>
          </a:p>
          <a:p>
            <a:pPr marL="0" indent="0">
              <a:buNone/>
            </a:pPr>
            <a:r>
              <a:rPr lang="en-US" dirty="0"/>
              <a:t>        </a:t>
            </a:r>
            <a:r>
              <a:rPr lang="en-US" dirty="0" err="1"/>
              <a:t>i</a:t>
            </a:r>
            <a:r>
              <a:rPr lang="en-US" dirty="0"/>
              <a:t>+=2;</a:t>
            </a:r>
          </a:p>
          <a:p>
            <a:pPr marL="0" indent="0">
              <a:buNone/>
            </a:pPr>
            <a:r>
              <a:rPr lang="en-US" dirty="0"/>
              <a:t>    }</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1689499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0200"/>
            <a:ext cx="10515600" cy="5846763"/>
          </a:xfrm>
        </p:spPr>
        <p:txBody>
          <a:bodyPr>
            <a:normAutofit fontScale="92500" lnSpcReduction="10000"/>
          </a:bodyPr>
          <a:lstStyle/>
          <a:p>
            <a:r>
              <a:rPr lang="ru-RU" dirty="0"/>
              <a:t>Давайте посмотрим как выглядит код такой страницы:</a:t>
            </a:r>
            <a:r>
              <a:rPr lang="en-US" dirty="0"/>
              <a:t/>
            </a:r>
            <a:br>
              <a:rPr lang="en-US" dirty="0"/>
            </a:br>
            <a:r>
              <a:rPr lang="en-US" dirty="0"/>
              <a:t/>
            </a:r>
            <a:br>
              <a:rPr lang="en-US" dirty="0"/>
            </a:br>
            <a:r>
              <a:rPr lang="ru-RU" dirty="0">
                <a:solidFill>
                  <a:srgbClr val="0070C0"/>
                </a:solidFill>
              </a:rPr>
              <a:t>&lt;</a:t>
            </a:r>
            <a:r>
              <a:rPr lang="ru-RU" dirty="0" err="1">
                <a:solidFill>
                  <a:srgbClr val="0070C0"/>
                </a:solidFill>
              </a:rPr>
              <a:t>html</a:t>
            </a:r>
            <a:r>
              <a:rPr lang="ru-RU" dirty="0">
                <a:solidFill>
                  <a:srgbClr val="0070C0"/>
                </a:solidFill>
              </a:rPr>
              <a:t>&gt;</a:t>
            </a:r>
            <a:r>
              <a:rPr lang="en-US" dirty="0">
                <a:solidFill>
                  <a:srgbClr val="0070C0"/>
                </a:solidFill>
              </a:rPr>
              <a:t/>
            </a:r>
            <a:br>
              <a:rPr lang="en-US" dirty="0">
                <a:solidFill>
                  <a:srgbClr val="0070C0"/>
                </a:solidFill>
              </a:rPr>
            </a:br>
            <a:r>
              <a:rPr lang="en-US" dirty="0">
                <a:solidFill>
                  <a:srgbClr val="0070C0"/>
                </a:solidFill>
              </a:rPr>
              <a:t>            </a:t>
            </a:r>
            <a:r>
              <a:rPr lang="ru-RU" dirty="0">
                <a:solidFill>
                  <a:srgbClr val="0070C0"/>
                </a:solidFill>
              </a:rPr>
              <a:t>&lt;</a:t>
            </a:r>
            <a:r>
              <a:rPr lang="ru-RU" dirty="0" err="1">
                <a:solidFill>
                  <a:srgbClr val="0070C0"/>
                </a:solidFill>
              </a:rPr>
              <a:t>head</a:t>
            </a:r>
            <a:r>
              <a:rPr lang="ru-RU" dirty="0">
                <a:solidFill>
                  <a:srgbClr val="0070C0"/>
                </a:solidFill>
              </a:rPr>
              <a:t>&gt;</a:t>
            </a:r>
            <a:r>
              <a:rPr lang="en-US" dirty="0"/>
              <a:t/>
            </a:r>
            <a:br>
              <a:rPr lang="en-US" dirty="0"/>
            </a:br>
            <a:r>
              <a:rPr lang="en-US" dirty="0"/>
              <a:t>	</a:t>
            </a:r>
            <a:r>
              <a:rPr lang="ru-RU" dirty="0">
                <a:solidFill>
                  <a:srgbClr val="0070C0"/>
                </a:solidFill>
              </a:rPr>
              <a:t>&lt;</a:t>
            </a:r>
            <a:r>
              <a:rPr lang="ru-RU" dirty="0" err="1">
                <a:solidFill>
                  <a:srgbClr val="0070C0"/>
                </a:solidFill>
              </a:rPr>
              <a:t>title</a:t>
            </a:r>
            <a:r>
              <a:rPr lang="ru-RU" dirty="0">
                <a:solidFill>
                  <a:srgbClr val="0070C0"/>
                </a:solidFill>
              </a:rPr>
              <a:t>&gt;</a:t>
            </a:r>
            <a:r>
              <a:rPr lang="ru-RU" dirty="0"/>
              <a:t>Страница с примером кода </a:t>
            </a:r>
            <a:r>
              <a:rPr lang="ru-RU" dirty="0" err="1"/>
              <a:t>JavaScript</a:t>
            </a:r>
            <a:r>
              <a:rPr lang="ru-RU" dirty="0">
                <a:solidFill>
                  <a:srgbClr val="0070C0"/>
                </a:solidFill>
              </a:rPr>
              <a:t>&lt;/</a:t>
            </a:r>
            <a:r>
              <a:rPr lang="ru-RU" dirty="0" err="1">
                <a:solidFill>
                  <a:srgbClr val="0070C0"/>
                </a:solidFill>
              </a:rPr>
              <a:t>title</a:t>
            </a:r>
            <a:r>
              <a:rPr lang="ru-RU" dirty="0">
                <a:solidFill>
                  <a:srgbClr val="0070C0"/>
                </a:solidFill>
              </a:rPr>
              <a:t>&gt;</a:t>
            </a:r>
            <a:r>
              <a:rPr lang="en-US" dirty="0">
                <a:solidFill>
                  <a:srgbClr val="0070C0"/>
                </a:solidFill>
              </a:rPr>
              <a:t/>
            </a:r>
            <a:br>
              <a:rPr lang="en-US" dirty="0">
                <a:solidFill>
                  <a:srgbClr val="0070C0"/>
                </a:solidFill>
              </a:rPr>
            </a:br>
            <a:r>
              <a:rPr lang="en-US" dirty="0"/>
              <a:t>	</a:t>
            </a:r>
            <a:r>
              <a:rPr lang="ru-RU" dirty="0">
                <a:solidFill>
                  <a:srgbClr val="0070C0"/>
                </a:solidFill>
              </a:rPr>
              <a:t>&lt;</a:t>
            </a:r>
            <a:r>
              <a:rPr lang="ru-RU" dirty="0" err="1">
                <a:solidFill>
                  <a:srgbClr val="0070C0"/>
                </a:solidFill>
              </a:rPr>
              <a:t>script</a:t>
            </a:r>
            <a:r>
              <a:rPr lang="ru-RU" dirty="0">
                <a:solidFill>
                  <a:srgbClr val="0070C0"/>
                </a:solidFill>
              </a:rPr>
              <a:t>&gt;</a:t>
            </a:r>
            <a:r>
              <a:rPr lang="en-US" dirty="0"/>
              <a:t/>
            </a:r>
            <a:br>
              <a:rPr lang="en-US" dirty="0"/>
            </a:br>
            <a:r>
              <a:rPr lang="en-US" dirty="0"/>
              <a:t>	</a:t>
            </a:r>
            <a:r>
              <a:rPr lang="ru-RU" dirty="0" err="1"/>
              <a:t>alert</a:t>
            </a:r>
            <a:r>
              <a:rPr lang="ru-RU" dirty="0"/>
              <a:t>("</a:t>
            </a:r>
            <a:r>
              <a:rPr lang="ru-RU" dirty="0" err="1"/>
              <a:t>Hello</a:t>
            </a:r>
            <a:r>
              <a:rPr lang="ru-RU" dirty="0"/>
              <a:t> </a:t>
            </a:r>
            <a:r>
              <a:rPr lang="ru-RU" dirty="0" err="1"/>
              <a:t>World</a:t>
            </a:r>
            <a:r>
              <a:rPr lang="ru-RU" dirty="0"/>
              <a:t>!");</a:t>
            </a:r>
            <a:r>
              <a:rPr lang="en-US" dirty="0"/>
              <a:t/>
            </a:r>
            <a:br>
              <a:rPr lang="en-US" dirty="0"/>
            </a:br>
            <a:r>
              <a:rPr lang="en-US" dirty="0"/>
              <a:t>	</a:t>
            </a:r>
            <a:r>
              <a:rPr lang="ru-RU" dirty="0">
                <a:solidFill>
                  <a:srgbClr val="0070C0"/>
                </a:solidFill>
              </a:rPr>
              <a:t>&lt;/</a:t>
            </a:r>
            <a:r>
              <a:rPr lang="ru-RU" dirty="0" err="1">
                <a:solidFill>
                  <a:srgbClr val="0070C0"/>
                </a:solidFill>
              </a:rPr>
              <a:t>script</a:t>
            </a:r>
            <a:r>
              <a:rPr lang="ru-RU" dirty="0">
                <a:solidFill>
                  <a:srgbClr val="0070C0"/>
                </a:solidFill>
              </a:rPr>
              <a:t>&gt;</a:t>
            </a:r>
            <a:r>
              <a:rPr lang="en-US" dirty="0">
                <a:solidFill>
                  <a:srgbClr val="0070C0"/>
                </a:solidFill>
              </a:rPr>
              <a:t/>
            </a:r>
            <a:br>
              <a:rPr lang="en-US" dirty="0">
                <a:solidFill>
                  <a:srgbClr val="0070C0"/>
                </a:solidFill>
              </a:rPr>
            </a:br>
            <a:r>
              <a:rPr lang="en-US" dirty="0">
                <a:solidFill>
                  <a:srgbClr val="0070C0"/>
                </a:solidFill>
              </a:rPr>
              <a:t>             </a:t>
            </a:r>
            <a:r>
              <a:rPr lang="ru-RU" dirty="0">
                <a:solidFill>
                  <a:srgbClr val="0070C0"/>
                </a:solidFill>
              </a:rPr>
              <a:t>&lt;/</a:t>
            </a:r>
            <a:r>
              <a:rPr lang="ru-RU" dirty="0" err="1">
                <a:solidFill>
                  <a:srgbClr val="0070C0"/>
                </a:solidFill>
              </a:rPr>
              <a:t>head</a:t>
            </a:r>
            <a:r>
              <a:rPr lang="ru-RU" dirty="0">
                <a:solidFill>
                  <a:srgbClr val="0070C0"/>
                </a:solidFill>
              </a:rPr>
              <a:t>&gt;</a:t>
            </a:r>
            <a:r>
              <a:rPr lang="en-US" dirty="0">
                <a:solidFill>
                  <a:srgbClr val="0070C0"/>
                </a:solidFill>
              </a:rPr>
              <a:t/>
            </a:r>
            <a:br>
              <a:rPr lang="en-US" dirty="0">
                <a:solidFill>
                  <a:srgbClr val="0070C0"/>
                </a:solidFill>
              </a:rPr>
            </a:br>
            <a:r>
              <a:rPr lang="en-US" dirty="0">
                <a:solidFill>
                  <a:srgbClr val="0070C0"/>
                </a:solidFill>
              </a:rPr>
              <a:t>             </a:t>
            </a:r>
            <a:r>
              <a:rPr lang="ru-RU" dirty="0">
                <a:solidFill>
                  <a:srgbClr val="0070C0"/>
                </a:solidFill>
              </a:rPr>
              <a:t>&lt;</a:t>
            </a:r>
            <a:r>
              <a:rPr lang="ru-RU" dirty="0" err="1">
                <a:solidFill>
                  <a:srgbClr val="0070C0"/>
                </a:solidFill>
              </a:rPr>
              <a:t>body</a:t>
            </a:r>
            <a:r>
              <a:rPr lang="ru-RU" dirty="0">
                <a:solidFill>
                  <a:srgbClr val="0070C0"/>
                </a:solidFill>
              </a:rPr>
              <a:t>&gt;</a:t>
            </a:r>
            <a:r>
              <a:rPr lang="en-US" dirty="0"/>
              <a:t/>
            </a:r>
            <a:br>
              <a:rPr lang="en-US" dirty="0"/>
            </a:br>
            <a:r>
              <a:rPr lang="en-US" dirty="0"/>
              <a:t>	</a:t>
            </a:r>
            <a:r>
              <a:rPr lang="ru-RU" dirty="0"/>
              <a:t>Это текст основной страницы</a:t>
            </a:r>
            <a:r>
              <a:rPr lang="en-US" dirty="0"/>
              <a:t/>
            </a:r>
            <a:br>
              <a:rPr lang="en-US" dirty="0"/>
            </a:br>
            <a:r>
              <a:rPr lang="en-US" dirty="0">
                <a:solidFill>
                  <a:srgbClr val="0070C0"/>
                </a:solidFill>
              </a:rPr>
              <a:t>             </a:t>
            </a:r>
            <a:r>
              <a:rPr lang="ru-RU" dirty="0">
                <a:solidFill>
                  <a:srgbClr val="0070C0"/>
                </a:solidFill>
              </a:rPr>
              <a:t>&lt;/</a:t>
            </a:r>
            <a:r>
              <a:rPr lang="ru-RU" dirty="0" err="1">
                <a:solidFill>
                  <a:srgbClr val="0070C0"/>
                </a:solidFill>
              </a:rPr>
              <a:t>body</a:t>
            </a:r>
            <a:r>
              <a:rPr lang="ru-RU" dirty="0">
                <a:solidFill>
                  <a:srgbClr val="0070C0"/>
                </a:solidFill>
              </a:rPr>
              <a:t>&gt;</a:t>
            </a:r>
            <a:r>
              <a:rPr lang="en-US" dirty="0">
                <a:solidFill>
                  <a:srgbClr val="0070C0"/>
                </a:solidFill>
              </a:rPr>
              <a:t/>
            </a:r>
            <a:br>
              <a:rPr lang="en-US" dirty="0">
                <a:solidFill>
                  <a:srgbClr val="0070C0"/>
                </a:solidFill>
              </a:rPr>
            </a:br>
            <a:r>
              <a:rPr lang="ru-RU" dirty="0">
                <a:solidFill>
                  <a:srgbClr val="0070C0"/>
                </a:solidFill>
              </a:rPr>
              <a:t>&lt;/</a:t>
            </a:r>
            <a:r>
              <a:rPr lang="ru-RU" dirty="0" err="1">
                <a:solidFill>
                  <a:srgbClr val="0070C0"/>
                </a:solidFill>
              </a:rPr>
              <a:t>html</a:t>
            </a:r>
            <a:r>
              <a:rPr lang="ru-RU" dirty="0">
                <a:solidFill>
                  <a:srgbClr val="0070C0"/>
                </a:solidFill>
              </a:rPr>
              <a:t>&gt;</a:t>
            </a:r>
            <a:r>
              <a:rPr lang="en-US" dirty="0">
                <a:solidFill>
                  <a:srgbClr val="0070C0"/>
                </a:solidFill>
              </a:rPr>
              <a:t/>
            </a:r>
            <a:br>
              <a:rPr lang="en-US" dirty="0">
                <a:solidFill>
                  <a:srgbClr val="0070C0"/>
                </a:solidFill>
              </a:rPr>
            </a:br>
            <a:r>
              <a:rPr lang="en-US" dirty="0"/>
              <a:t/>
            </a:r>
            <a:br>
              <a:rPr lang="en-US" dirty="0"/>
            </a:br>
            <a:r>
              <a:rPr lang="ru-RU" dirty="0"/>
              <a:t>При открытии данной страницы появится окошко с надписью "</a:t>
            </a:r>
            <a:r>
              <a:rPr lang="ru-RU" dirty="0" err="1"/>
              <a:t>Hello</a:t>
            </a:r>
            <a:r>
              <a:rPr lang="ru-RU" dirty="0"/>
              <a:t> </a:t>
            </a:r>
            <a:r>
              <a:rPr lang="ru-RU" dirty="0" err="1"/>
              <a:t>World</a:t>
            </a:r>
            <a:r>
              <a:rPr lang="ru-RU" dirty="0"/>
              <a:t>!" и кнопкой "OK". После нажатия на кнопку "OK" продолжится выполнение страницы и на ней появится надпись "Это текст основной страницы"</a:t>
            </a:r>
          </a:p>
          <a:p>
            <a:endParaRPr lang="ru-RU" dirty="0"/>
          </a:p>
        </p:txBody>
      </p:sp>
    </p:spTree>
    <p:extLst>
      <p:ext uri="{BB962C8B-B14F-4D97-AF65-F5344CB8AC3E}">
        <p14:creationId xmlns:p14="http://schemas.microsoft.com/office/powerpoint/2010/main" val="27110018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3691"/>
            <a:ext cx="10515600" cy="6033272"/>
          </a:xfrm>
        </p:spPr>
        <p:txBody>
          <a:bodyPr>
            <a:normAutofit fontScale="92500" lnSpcReduction="20000"/>
          </a:bodyPr>
          <a:lstStyle/>
          <a:p>
            <a:pPr marL="0" indent="0">
              <a:buNone/>
            </a:pPr>
            <a:r>
              <a:rPr lang="ru-RU" dirty="0"/>
              <a:t>Ну и завершим урок про циклы рассмотрением двух команд, обеспечивающих прерывание цикла - </a:t>
            </a:r>
            <a:r>
              <a:rPr lang="ru-RU" dirty="0" err="1"/>
              <a:t>break</a:t>
            </a:r>
            <a:r>
              <a:rPr lang="ru-RU" dirty="0"/>
              <a:t> и </a:t>
            </a:r>
            <a:r>
              <a:rPr lang="ru-RU" dirty="0" err="1"/>
              <a:t>continue</a:t>
            </a:r>
            <a:r>
              <a:rPr lang="ru-RU" dirty="0"/>
              <a:t>.</a:t>
            </a:r>
          </a:p>
          <a:p>
            <a:pPr marL="0" indent="0">
              <a:buNone/>
            </a:pPr>
            <a:r>
              <a:rPr lang="ru-RU" dirty="0"/>
              <a:t>Ключевое слово </a:t>
            </a:r>
            <a:r>
              <a:rPr lang="ru-RU" dirty="0" err="1"/>
              <a:t>break</a:t>
            </a:r>
            <a:r>
              <a:rPr lang="ru-RU" dirty="0"/>
              <a:t> позволяет нам прервать цикл и перейти к </a:t>
            </a:r>
            <a:r>
              <a:rPr lang="ru-RU" dirty="0" smtClean="0"/>
              <a:t>коду, следующему </a:t>
            </a:r>
            <a:r>
              <a:rPr lang="ru-RU" dirty="0"/>
              <a:t>после цикла. </a:t>
            </a:r>
          </a:p>
          <a:p>
            <a:pPr marL="0" indent="0">
              <a:buNone/>
            </a:pPr>
            <a:r>
              <a:rPr lang="ru-RU" dirty="0"/>
              <a:t>Рассмотрим пример:</a:t>
            </a:r>
          </a:p>
          <a:p>
            <a:endParaRPr lang="ru-RU" dirty="0"/>
          </a:p>
          <a:p>
            <a:pPr marL="0" indent="0">
              <a:buNone/>
            </a:pPr>
            <a:r>
              <a:rPr lang="ru-RU" dirty="0" err="1"/>
              <a:t>for</a:t>
            </a:r>
            <a:r>
              <a:rPr lang="ru-RU" dirty="0"/>
              <a:t> (i = 1; i &lt; 10; i = i + 1) {</a:t>
            </a:r>
          </a:p>
          <a:p>
            <a:pPr marL="0" indent="0">
              <a:buNone/>
            </a:pPr>
            <a:r>
              <a:rPr lang="ru-RU" dirty="0"/>
              <a:t>  </a:t>
            </a:r>
            <a:r>
              <a:rPr lang="ru-RU" dirty="0" err="1"/>
              <a:t>if</a:t>
            </a:r>
            <a:r>
              <a:rPr lang="ru-RU" dirty="0"/>
              <a:t> (i == 5) {</a:t>
            </a:r>
          </a:p>
          <a:p>
            <a:pPr marL="0" indent="0">
              <a:buNone/>
            </a:pPr>
            <a:r>
              <a:rPr lang="ru-RU" dirty="0"/>
              <a:t>    </a:t>
            </a:r>
            <a:r>
              <a:rPr lang="ru-RU" dirty="0" err="1"/>
              <a:t>break</a:t>
            </a:r>
            <a:r>
              <a:rPr lang="ru-RU" dirty="0"/>
              <a:t>;</a:t>
            </a:r>
          </a:p>
          <a:p>
            <a:pPr marL="0" indent="0">
              <a:buNone/>
            </a:pPr>
            <a:r>
              <a:rPr lang="ru-RU" dirty="0"/>
              <a:t>  }</a:t>
            </a:r>
          </a:p>
          <a:p>
            <a:pPr marL="0" indent="0">
              <a:buNone/>
            </a:pPr>
            <a:r>
              <a:rPr lang="ru-RU" dirty="0"/>
              <a:t>  console.log('i= '+i);</a:t>
            </a:r>
          </a:p>
          <a:p>
            <a:pPr marL="0" indent="0">
              <a:buNone/>
            </a:pPr>
            <a:r>
              <a:rPr lang="ru-RU" dirty="0"/>
              <a:t>}</a:t>
            </a:r>
          </a:p>
          <a:p>
            <a:endParaRPr lang="ru-RU" dirty="0"/>
          </a:p>
          <a:p>
            <a:pPr marL="0" indent="0">
              <a:buNone/>
            </a:pPr>
            <a:r>
              <a:rPr lang="ru-RU" dirty="0"/>
              <a:t>В данном случае цикл прервется при достижении переменной i значения 5. До этого момента каждую итерацию будет происходить вывод в консоль значения переменной i.</a:t>
            </a:r>
          </a:p>
          <a:p>
            <a:endParaRPr lang="ru-RU" dirty="0"/>
          </a:p>
        </p:txBody>
      </p:sp>
    </p:spTree>
    <p:extLst>
      <p:ext uri="{BB962C8B-B14F-4D97-AF65-F5344CB8AC3E}">
        <p14:creationId xmlns:p14="http://schemas.microsoft.com/office/powerpoint/2010/main" val="7368083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9451"/>
            <a:ext cx="10515600" cy="5667512"/>
          </a:xfrm>
        </p:spPr>
        <p:txBody>
          <a:bodyPr>
            <a:normAutofit fontScale="92500" lnSpcReduction="20000"/>
          </a:bodyPr>
          <a:lstStyle/>
          <a:p>
            <a:pPr marL="0" indent="0">
              <a:buNone/>
            </a:pPr>
            <a:r>
              <a:rPr lang="ru-RU" dirty="0"/>
              <a:t>Ключевое слово </a:t>
            </a:r>
            <a:r>
              <a:rPr lang="ru-RU" dirty="0" err="1"/>
              <a:t>continue</a:t>
            </a:r>
            <a:r>
              <a:rPr lang="ru-RU" dirty="0"/>
              <a:t> прерывает текущую итерацию цикла и переходит к следующей. </a:t>
            </a:r>
          </a:p>
          <a:p>
            <a:pPr marL="0" indent="0">
              <a:buNone/>
            </a:pPr>
            <a:r>
              <a:rPr lang="ru-RU" dirty="0"/>
              <a:t>В качестве примера рассмотрим такой код:</a:t>
            </a:r>
          </a:p>
          <a:p>
            <a:endParaRPr lang="ru-RU" dirty="0"/>
          </a:p>
          <a:p>
            <a:pPr marL="0" indent="0">
              <a:buNone/>
            </a:pPr>
            <a:r>
              <a:rPr lang="ru-RU" dirty="0" err="1"/>
              <a:t>for</a:t>
            </a:r>
            <a:r>
              <a:rPr lang="ru-RU" dirty="0"/>
              <a:t> (i = 1; i &lt; 10; i = i + 1) {</a:t>
            </a:r>
          </a:p>
          <a:p>
            <a:pPr marL="0" indent="0">
              <a:buNone/>
            </a:pPr>
            <a:r>
              <a:rPr lang="ru-RU" dirty="0"/>
              <a:t>  </a:t>
            </a:r>
            <a:r>
              <a:rPr lang="ru-RU" dirty="0" err="1"/>
              <a:t>if</a:t>
            </a:r>
            <a:r>
              <a:rPr lang="ru-RU" dirty="0"/>
              <a:t> (i == 5) {</a:t>
            </a:r>
          </a:p>
          <a:p>
            <a:pPr marL="0" indent="0">
              <a:buNone/>
            </a:pPr>
            <a:r>
              <a:rPr lang="ru-RU" dirty="0"/>
              <a:t>    </a:t>
            </a:r>
            <a:r>
              <a:rPr lang="ru-RU" dirty="0" err="1"/>
              <a:t>continue</a:t>
            </a:r>
            <a:r>
              <a:rPr lang="ru-RU" dirty="0"/>
              <a:t>;</a:t>
            </a:r>
          </a:p>
          <a:p>
            <a:pPr marL="0" indent="0">
              <a:buNone/>
            </a:pPr>
            <a:r>
              <a:rPr lang="ru-RU" dirty="0"/>
              <a:t>  }</a:t>
            </a:r>
          </a:p>
          <a:p>
            <a:pPr marL="0" indent="0">
              <a:buNone/>
            </a:pPr>
            <a:r>
              <a:rPr lang="ru-RU" dirty="0"/>
              <a:t>  console.log('i= ' + i);</a:t>
            </a:r>
          </a:p>
          <a:p>
            <a:pPr marL="0" indent="0">
              <a:buNone/>
            </a:pPr>
            <a:r>
              <a:rPr lang="ru-RU" dirty="0"/>
              <a:t>}</a:t>
            </a:r>
          </a:p>
          <a:p>
            <a:endParaRPr lang="ru-RU" dirty="0"/>
          </a:p>
          <a:p>
            <a:pPr marL="0" indent="0">
              <a:buNone/>
            </a:pPr>
            <a:r>
              <a:rPr lang="ru-RU" dirty="0"/>
              <a:t>В данном случае </a:t>
            </a:r>
            <a:r>
              <a:rPr lang="ru-RU" dirty="0" err="1"/>
              <a:t>continue</a:t>
            </a:r>
            <a:r>
              <a:rPr lang="ru-RU" dirty="0"/>
              <a:t> помешает выполниться выводу в консоль при значении переменной равном 5, все остальные значения будут напечатаны.</a:t>
            </a:r>
          </a:p>
        </p:txBody>
      </p:sp>
    </p:spTree>
    <p:extLst>
      <p:ext uri="{BB962C8B-B14F-4D97-AF65-F5344CB8AC3E}">
        <p14:creationId xmlns:p14="http://schemas.microsoft.com/office/powerpoint/2010/main" val="9156323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74320"/>
            <a:ext cx="10515600" cy="5902643"/>
          </a:xfrm>
        </p:spPr>
        <p:txBody>
          <a:bodyPr>
            <a:normAutofit fontScale="70000" lnSpcReduction="20000"/>
          </a:bodyPr>
          <a:lstStyle/>
          <a:p>
            <a:pPr marL="0" indent="0">
              <a:buNone/>
            </a:pPr>
            <a:r>
              <a:rPr lang="ru-RU" dirty="0"/>
              <a:t>Говоря о циклах и выходе из них необходимо также упомянуть такой инструмент как метки. Метки в </a:t>
            </a:r>
            <a:r>
              <a:rPr lang="ru-RU" dirty="0" err="1"/>
              <a:t>JavaScript</a:t>
            </a:r>
            <a:r>
              <a:rPr lang="ru-RU" dirty="0"/>
              <a:t> действуют только для циклов и оператора </a:t>
            </a:r>
            <a:r>
              <a:rPr lang="ru-RU" dirty="0" err="1"/>
              <a:t>Switch</a:t>
            </a:r>
            <a:r>
              <a:rPr lang="ru-RU" dirty="0"/>
              <a:t>, так что сделать из них полноценный переход в любую точку программы не получится. Однако, этого вполне хватает для перемещения в любое место вложенности внутри циклов.</a:t>
            </a:r>
          </a:p>
          <a:p>
            <a:pPr marL="0" indent="0">
              <a:buNone/>
            </a:pPr>
            <a:r>
              <a:rPr lang="ru-RU" dirty="0"/>
              <a:t>Например:</a:t>
            </a:r>
          </a:p>
          <a:p>
            <a:pPr marL="0" indent="0">
              <a:buNone/>
            </a:pPr>
            <a:r>
              <a:rPr lang="ru-RU" dirty="0" err="1"/>
              <a:t>metka</a:t>
            </a:r>
            <a:r>
              <a:rPr lang="ru-RU" dirty="0"/>
              <a:t>: </a:t>
            </a:r>
            <a:r>
              <a:rPr lang="ru-RU" dirty="0" err="1"/>
              <a:t>for</a:t>
            </a:r>
            <a:r>
              <a:rPr lang="ru-RU" dirty="0"/>
              <a:t> (i = 1; i &lt;= 50; i++) {</a:t>
            </a:r>
          </a:p>
          <a:p>
            <a:pPr marL="0" indent="0">
              <a:buNone/>
            </a:pPr>
            <a:r>
              <a:rPr lang="ru-RU" dirty="0"/>
              <a:t>  </a:t>
            </a:r>
            <a:r>
              <a:rPr lang="ru-RU" dirty="0" err="1"/>
              <a:t>while</a:t>
            </a:r>
            <a:r>
              <a:rPr lang="ru-RU" dirty="0"/>
              <a:t> (i &lt; a) {</a:t>
            </a:r>
          </a:p>
          <a:p>
            <a:pPr marL="0" indent="0">
              <a:buNone/>
            </a:pPr>
            <a:r>
              <a:rPr lang="ru-RU" dirty="0"/>
              <a:t>    Console.log(i);</a:t>
            </a:r>
          </a:p>
          <a:p>
            <a:pPr marL="0" indent="0">
              <a:buNone/>
            </a:pPr>
            <a:r>
              <a:rPr lang="ru-RU" dirty="0"/>
              <a:t>    </a:t>
            </a:r>
            <a:r>
              <a:rPr lang="ru-RU" dirty="0" err="1"/>
              <a:t>if</a:t>
            </a:r>
            <a:r>
              <a:rPr lang="ru-RU" dirty="0"/>
              <a:t> (i == a) {</a:t>
            </a:r>
          </a:p>
          <a:p>
            <a:pPr marL="0" indent="0">
              <a:buNone/>
            </a:pPr>
            <a:r>
              <a:rPr lang="ru-RU" dirty="0"/>
              <a:t>      </a:t>
            </a:r>
            <a:r>
              <a:rPr lang="ru-RU" dirty="0" err="1"/>
              <a:t>break</a:t>
            </a:r>
            <a:r>
              <a:rPr lang="ru-RU" dirty="0"/>
              <a:t> </a:t>
            </a:r>
            <a:r>
              <a:rPr lang="ru-RU" dirty="0" err="1"/>
              <a:t>metka</a:t>
            </a:r>
            <a:r>
              <a:rPr lang="ru-RU" dirty="0"/>
              <a:t>; </a:t>
            </a:r>
          </a:p>
          <a:p>
            <a:pPr marL="0" indent="0">
              <a:buNone/>
            </a:pPr>
            <a:r>
              <a:rPr lang="ru-RU" dirty="0"/>
              <a:t>    </a:t>
            </a:r>
            <a:r>
              <a:rPr lang="ru-RU" dirty="0" smtClean="0"/>
              <a:t>}</a:t>
            </a:r>
            <a:endParaRPr lang="ru-RU" dirty="0"/>
          </a:p>
          <a:p>
            <a:pPr marL="0" indent="0">
              <a:buNone/>
            </a:pPr>
            <a:r>
              <a:rPr lang="ru-RU" dirty="0"/>
              <a:t>    </a:t>
            </a:r>
            <a:r>
              <a:rPr lang="ru-RU" dirty="0" err="1"/>
              <a:t>if</a:t>
            </a:r>
            <a:r>
              <a:rPr lang="ru-RU" dirty="0"/>
              <a:t> (i == b) {</a:t>
            </a:r>
          </a:p>
          <a:p>
            <a:pPr marL="0" indent="0">
              <a:buNone/>
            </a:pPr>
            <a:r>
              <a:rPr lang="ru-RU" dirty="0"/>
              <a:t>      </a:t>
            </a:r>
            <a:r>
              <a:rPr lang="ru-RU" dirty="0" err="1"/>
              <a:t>continue</a:t>
            </a:r>
            <a:r>
              <a:rPr lang="ru-RU" dirty="0"/>
              <a:t> </a:t>
            </a:r>
            <a:r>
              <a:rPr lang="ru-RU" dirty="0" err="1"/>
              <a:t>metka</a:t>
            </a:r>
            <a:r>
              <a:rPr lang="ru-RU" dirty="0"/>
              <a:t>; </a:t>
            </a:r>
          </a:p>
          <a:p>
            <a:pPr marL="0" indent="0">
              <a:buNone/>
            </a:pPr>
            <a:r>
              <a:rPr lang="ru-RU" dirty="0"/>
              <a:t>    }</a:t>
            </a:r>
          </a:p>
          <a:p>
            <a:pPr marL="0" indent="0">
              <a:buNone/>
            </a:pPr>
            <a:r>
              <a:rPr lang="ru-RU" dirty="0"/>
              <a:t>  }</a:t>
            </a:r>
          </a:p>
          <a:p>
            <a:pPr marL="0" indent="0">
              <a:buNone/>
            </a:pPr>
            <a:r>
              <a:rPr lang="ru-RU" dirty="0" smtClean="0"/>
              <a:t>}</a:t>
            </a:r>
            <a:endParaRPr lang="ru-RU" dirty="0"/>
          </a:p>
          <a:p>
            <a:pPr marL="0" indent="0">
              <a:buNone/>
            </a:pPr>
            <a:r>
              <a:rPr lang="ru-RU" dirty="0"/>
              <a:t>В этом примере при значении счетчика равном значению переменной "а" произойдет прерывание внешнего цикла, а при  значении счетчика равном значению переменной "b" произойдет выход из текущей итерации и продолжение работы внешнего цикла.</a:t>
            </a:r>
          </a:p>
        </p:txBody>
      </p:sp>
    </p:spTree>
    <p:extLst>
      <p:ext uri="{BB962C8B-B14F-4D97-AF65-F5344CB8AC3E}">
        <p14:creationId xmlns:p14="http://schemas.microsoft.com/office/powerpoint/2010/main" val="9766972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37063" y="1240972"/>
            <a:ext cx="9144000" cy="4010298"/>
          </a:xfrm>
        </p:spPr>
        <p:txBody>
          <a:bodyPr>
            <a:noAutofit/>
          </a:bodyPr>
          <a:lstStyle/>
          <a:p>
            <a:r>
              <a:rPr lang="ru-RU" dirty="0" smtClean="0">
                <a:solidFill>
                  <a:srgbClr val="0070C0"/>
                </a:solidFill>
              </a:rPr>
              <a:t>Глава 2</a:t>
            </a:r>
            <a:br>
              <a:rPr lang="ru-RU" dirty="0" smtClean="0">
                <a:solidFill>
                  <a:srgbClr val="0070C0"/>
                </a:solidFill>
              </a:rPr>
            </a:br>
            <a:r>
              <a:rPr lang="ru-RU" dirty="0">
                <a:solidFill>
                  <a:srgbClr val="0070C0"/>
                </a:solidFill>
              </a:rPr>
              <a:t> </a:t>
            </a:r>
            <a:r>
              <a:rPr lang="ru-RU" dirty="0" smtClean="0">
                <a:solidFill>
                  <a:srgbClr val="0070C0"/>
                </a:solidFill>
              </a:rPr>
              <a:t>Стандартные объекты </a:t>
            </a:r>
            <a:r>
              <a:rPr lang="ru-RU" dirty="0">
                <a:solidFill>
                  <a:srgbClr val="0070C0"/>
                </a:solidFill>
              </a:rPr>
              <a:t/>
            </a:r>
            <a:br>
              <a:rPr lang="ru-RU" dirty="0">
                <a:solidFill>
                  <a:srgbClr val="0070C0"/>
                </a:solidFill>
              </a:rPr>
            </a:br>
            <a:endParaRPr lang="ru-RU" dirty="0">
              <a:solidFill>
                <a:srgbClr val="0070C0"/>
              </a:solidFill>
            </a:endParaRPr>
          </a:p>
        </p:txBody>
      </p:sp>
    </p:spTree>
    <p:extLst>
      <p:ext uri="{BB962C8B-B14F-4D97-AF65-F5344CB8AC3E}">
        <p14:creationId xmlns:p14="http://schemas.microsoft.com/office/powerpoint/2010/main" val="36738735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2.1 Функции </a:t>
            </a:r>
          </a:p>
        </p:txBody>
      </p:sp>
      <p:sp>
        <p:nvSpPr>
          <p:cNvPr id="3" name="Объект 2"/>
          <p:cNvSpPr>
            <a:spLocks noGrp="1"/>
          </p:cNvSpPr>
          <p:nvPr>
            <p:ph idx="1"/>
          </p:nvPr>
        </p:nvSpPr>
        <p:spPr>
          <a:xfrm>
            <a:off x="838200" y="1825624"/>
            <a:ext cx="10515600" cy="4875621"/>
          </a:xfrm>
        </p:spPr>
        <p:txBody>
          <a:bodyPr>
            <a:normAutofit fontScale="85000" lnSpcReduction="20000"/>
          </a:bodyPr>
          <a:lstStyle/>
          <a:p>
            <a:pPr marL="0" indent="0">
              <a:buNone/>
            </a:pPr>
            <a:r>
              <a:rPr lang="ru-RU" b="1" dirty="0"/>
              <a:t>Функции в </a:t>
            </a:r>
            <a:r>
              <a:rPr lang="ru-RU" b="1" dirty="0" err="1"/>
              <a:t>JavaScript</a:t>
            </a:r>
            <a:r>
              <a:rPr lang="ru-RU" dirty="0"/>
              <a:t> - это блоки кода, которые имеют свое имя (кроме анонимных) и могут быть вызваны по этому имени</a:t>
            </a:r>
            <a:r>
              <a:rPr lang="ru-RU" dirty="0" smtClean="0"/>
              <a:t>.</a:t>
            </a:r>
            <a:br>
              <a:rPr lang="ru-RU" dirty="0" smtClean="0"/>
            </a:br>
            <a:r>
              <a:rPr lang="ru-RU" dirty="0"/>
              <a:t/>
            </a:r>
            <a:br>
              <a:rPr lang="ru-RU" dirty="0"/>
            </a:br>
            <a:r>
              <a:rPr lang="ru-RU" b="1" dirty="0" smtClean="0"/>
              <a:t>Функции</a:t>
            </a:r>
            <a:r>
              <a:rPr lang="ru-RU" b="1" dirty="0"/>
              <a:t>  в </a:t>
            </a:r>
            <a:r>
              <a:rPr lang="ru-RU" b="1" dirty="0" err="1"/>
              <a:t>JavaScript</a:t>
            </a:r>
            <a:r>
              <a:rPr lang="ru-RU" dirty="0"/>
              <a:t> бывают </a:t>
            </a:r>
            <a:r>
              <a:rPr lang="ru-RU" b="1" dirty="0"/>
              <a:t>встроенными</a:t>
            </a:r>
            <a:r>
              <a:rPr lang="ru-RU" dirty="0"/>
              <a:t>, например </a:t>
            </a:r>
            <a:r>
              <a:rPr lang="ru-RU" dirty="0" err="1"/>
              <a:t>alert</a:t>
            </a:r>
            <a:r>
              <a:rPr lang="ru-RU" dirty="0"/>
              <a:t>() и </a:t>
            </a:r>
            <a:r>
              <a:rPr lang="ru-RU" b="1" dirty="0"/>
              <a:t>пользовательскими</a:t>
            </a:r>
            <a:r>
              <a:rPr lang="ru-RU" dirty="0"/>
              <a:t>, которые программист создает сам.</a:t>
            </a:r>
            <a:br>
              <a:rPr lang="ru-RU" dirty="0"/>
            </a:br>
            <a:endParaRPr lang="ru-RU" dirty="0"/>
          </a:p>
          <a:p>
            <a:pPr marL="0" indent="0">
              <a:buNone/>
            </a:pPr>
            <a:r>
              <a:rPr lang="ru-RU" b="1" dirty="0"/>
              <a:t>В Функции в </a:t>
            </a:r>
            <a:r>
              <a:rPr lang="ru-RU" b="1" dirty="0" err="1"/>
              <a:t>JavaScript</a:t>
            </a:r>
            <a:r>
              <a:rPr lang="ru-RU" dirty="0"/>
              <a:t> могут передаваться некоторые параметры, например необходимые для вычисления возвращаемых значений</a:t>
            </a:r>
            <a:r>
              <a:rPr lang="ru-RU" dirty="0" smtClean="0"/>
              <a:t>.</a:t>
            </a:r>
            <a:endParaRPr lang="ru-RU" dirty="0"/>
          </a:p>
          <a:p>
            <a:pPr marL="0" indent="0">
              <a:buNone/>
            </a:pPr>
            <a:r>
              <a:rPr lang="ru-RU" b="1" dirty="0"/>
              <a:t>Функции в </a:t>
            </a:r>
            <a:r>
              <a:rPr lang="ru-RU" b="1" dirty="0" err="1"/>
              <a:t>JavaScript</a:t>
            </a:r>
            <a:r>
              <a:rPr lang="ru-RU" dirty="0"/>
              <a:t> являются объектами, и как следствие могут, например, присваиваться переменным, передаваться другим функциям, можно присваивать значения их свойствам и вызывать их методы. (Понятие объекта мы рассмотрим более подробно в следующем уроке</a:t>
            </a:r>
            <a:r>
              <a:rPr lang="ru-RU" dirty="0" smtClean="0"/>
              <a:t>).</a:t>
            </a:r>
            <a:endParaRPr lang="ru-RU" dirty="0"/>
          </a:p>
          <a:p>
            <a:pPr marL="0" indent="0">
              <a:buNone/>
            </a:pPr>
            <a:r>
              <a:rPr lang="ru-RU" b="1" dirty="0"/>
              <a:t>Функции в </a:t>
            </a:r>
            <a:r>
              <a:rPr lang="ru-RU" b="1" dirty="0" err="1"/>
              <a:t>JavaScript</a:t>
            </a:r>
            <a:r>
              <a:rPr lang="ru-RU" dirty="0"/>
              <a:t> именуются по тем же правилам что и </a:t>
            </a:r>
            <a:r>
              <a:rPr lang="ru-RU" dirty="0" smtClean="0"/>
              <a:t>переменные.</a:t>
            </a:r>
            <a:endParaRPr lang="ru-RU" dirty="0"/>
          </a:p>
          <a:p>
            <a:pPr marL="0" indent="0">
              <a:buNone/>
            </a:pPr>
            <a:r>
              <a:rPr lang="ru-RU" dirty="0"/>
              <a:t>Основное назначение функции заключается в том, чтобы избавить программу от дублирования кода. Записав определенную последовательность команд можно вызывать ее сколько угодно раз. </a:t>
            </a:r>
          </a:p>
          <a:p>
            <a:endParaRPr lang="ru-RU" dirty="0"/>
          </a:p>
        </p:txBody>
      </p:sp>
    </p:spTree>
    <p:extLst>
      <p:ext uri="{BB962C8B-B14F-4D97-AF65-F5344CB8AC3E}">
        <p14:creationId xmlns:p14="http://schemas.microsoft.com/office/powerpoint/2010/main" val="37925224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3691"/>
            <a:ext cx="10515600" cy="6033272"/>
          </a:xfrm>
        </p:spPr>
        <p:txBody>
          <a:bodyPr>
            <a:normAutofit fontScale="77500" lnSpcReduction="20000"/>
          </a:bodyPr>
          <a:lstStyle/>
          <a:p>
            <a:pPr marL="0" indent="0">
              <a:buNone/>
            </a:pPr>
            <a:r>
              <a:rPr lang="ru-RU" dirty="0"/>
              <a:t>Создание, т.е. определение функции начинается с ключевого слова </a:t>
            </a:r>
            <a:r>
              <a:rPr lang="ru-RU" dirty="0" err="1"/>
              <a:t>function</a:t>
            </a:r>
            <a:r>
              <a:rPr lang="ru-RU" dirty="0"/>
              <a:t>, после которого указываются следующие данные:</a:t>
            </a:r>
          </a:p>
          <a:p>
            <a:pPr marL="0" indent="0">
              <a:buNone/>
            </a:pPr>
            <a:r>
              <a:rPr lang="ru-RU" dirty="0"/>
              <a:t>Имя функции, которое будет использовано при создании переменной, которой будет присвоен объект нашей новой функции.</a:t>
            </a:r>
          </a:p>
          <a:p>
            <a:pPr marL="0" indent="0">
              <a:buNone/>
            </a:pPr>
            <a:r>
              <a:rPr lang="ru-RU" dirty="0"/>
              <a:t>Список входных параметров в круглых скобках (может отсутствовать).</a:t>
            </a:r>
          </a:p>
          <a:p>
            <a:pPr marL="0" indent="0">
              <a:buNone/>
            </a:pPr>
            <a:r>
              <a:rPr lang="ru-RU" dirty="0"/>
              <a:t>Тело функции в фигурных скобках - собственно список исполняемых команд (также может отсутствовать) .</a:t>
            </a:r>
          </a:p>
          <a:p>
            <a:pPr marL="0" indent="0">
              <a:buNone/>
            </a:pPr>
            <a:r>
              <a:rPr lang="ru-RU" dirty="0"/>
              <a:t>Давайте рассмотрим пример создания функции, которая будет выводить слова "</a:t>
            </a:r>
            <a:r>
              <a:rPr lang="ru-RU" dirty="0" err="1"/>
              <a:t>Hello</a:t>
            </a:r>
            <a:r>
              <a:rPr lang="ru-RU" dirty="0"/>
              <a:t> </a:t>
            </a:r>
            <a:r>
              <a:rPr lang="ru-RU" dirty="0" err="1"/>
              <a:t>World</a:t>
            </a:r>
            <a:r>
              <a:rPr lang="ru-RU" dirty="0"/>
              <a:t>!"</a:t>
            </a:r>
          </a:p>
          <a:p>
            <a:pPr marL="0" indent="0">
              <a:buNone/>
            </a:pPr>
            <a:endParaRPr lang="ru-RU" dirty="0"/>
          </a:p>
          <a:p>
            <a:pPr marL="0" indent="0">
              <a:buNone/>
            </a:pPr>
            <a:r>
              <a:rPr lang="ru-RU" dirty="0" err="1">
                <a:solidFill>
                  <a:srgbClr val="0070C0"/>
                </a:solidFill>
              </a:rPr>
              <a:t>function</a:t>
            </a:r>
            <a:r>
              <a:rPr lang="ru-RU" dirty="0"/>
              <a:t> </a:t>
            </a:r>
            <a:r>
              <a:rPr lang="ru-RU" dirty="0" err="1">
                <a:solidFill>
                  <a:srgbClr val="00B050"/>
                </a:solidFill>
              </a:rPr>
              <a:t>printText</a:t>
            </a:r>
            <a:r>
              <a:rPr lang="ru-RU" dirty="0">
                <a:solidFill>
                  <a:srgbClr val="00B050"/>
                </a:solidFill>
              </a:rPr>
              <a:t>() </a:t>
            </a:r>
            <a:r>
              <a:rPr lang="ru-RU" dirty="0"/>
              <a:t>{                   //Определение функции</a:t>
            </a:r>
          </a:p>
          <a:p>
            <a:pPr marL="0" indent="0">
              <a:buNone/>
            </a:pPr>
            <a:r>
              <a:rPr lang="ru-RU" dirty="0"/>
              <a:t>  </a:t>
            </a:r>
            <a:r>
              <a:rPr lang="ru-RU" dirty="0" err="1"/>
              <a:t>document.</a:t>
            </a:r>
            <a:r>
              <a:rPr lang="ru-RU" dirty="0" err="1">
                <a:solidFill>
                  <a:srgbClr val="0070C0"/>
                </a:solidFill>
              </a:rPr>
              <a:t>write</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        //Тело функции - вывод текста в документ</a:t>
            </a:r>
          </a:p>
          <a:p>
            <a:pPr marL="0" indent="0">
              <a:buNone/>
            </a:pPr>
            <a:r>
              <a:rPr lang="ru-RU" dirty="0"/>
              <a:t>};</a:t>
            </a:r>
          </a:p>
          <a:p>
            <a:endParaRPr lang="ru-RU" dirty="0"/>
          </a:p>
          <a:p>
            <a:pPr marL="0" indent="0">
              <a:buNone/>
            </a:pPr>
            <a:r>
              <a:rPr lang="ru-RU" dirty="0"/>
              <a:t>Теперь для того, чтобы напечатать на экране  слова "</a:t>
            </a:r>
            <a:r>
              <a:rPr lang="ru-RU" dirty="0" err="1"/>
              <a:t>Hello</a:t>
            </a:r>
            <a:r>
              <a:rPr lang="ru-RU" dirty="0"/>
              <a:t> </a:t>
            </a:r>
            <a:r>
              <a:rPr lang="ru-RU" dirty="0" err="1"/>
              <a:t>World</a:t>
            </a:r>
            <a:r>
              <a:rPr lang="ru-RU" dirty="0"/>
              <a:t>!" нам достаточно в коде просто вызвать эту функцию:</a:t>
            </a:r>
          </a:p>
          <a:p>
            <a:endParaRPr lang="ru-RU" dirty="0">
              <a:solidFill>
                <a:srgbClr val="00B050"/>
              </a:solidFill>
            </a:endParaRPr>
          </a:p>
          <a:p>
            <a:pPr marL="0" indent="0">
              <a:buNone/>
            </a:pPr>
            <a:r>
              <a:rPr lang="ru-RU" dirty="0" err="1">
                <a:solidFill>
                  <a:srgbClr val="00B050"/>
                </a:solidFill>
              </a:rPr>
              <a:t>printText</a:t>
            </a:r>
            <a:r>
              <a:rPr lang="ru-RU" dirty="0">
                <a:solidFill>
                  <a:srgbClr val="00B050"/>
                </a:solidFill>
              </a:rPr>
              <a:t>();</a:t>
            </a:r>
          </a:p>
        </p:txBody>
      </p:sp>
    </p:spTree>
    <p:extLst>
      <p:ext uri="{BB962C8B-B14F-4D97-AF65-F5344CB8AC3E}">
        <p14:creationId xmlns:p14="http://schemas.microsoft.com/office/powerpoint/2010/main" val="29110008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61257"/>
            <a:ext cx="10515600" cy="5915706"/>
          </a:xfrm>
        </p:spPr>
        <p:txBody>
          <a:bodyPr>
            <a:normAutofit lnSpcReduction="10000"/>
          </a:bodyPr>
          <a:lstStyle/>
          <a:p>
            <a:pPr marL="0" indent="0">
              <a:buNone/>
            </a:pPr>
            <a:r>
              <a:rPr lang="ru-RU" dirty="0"/>
              <a:t>А если мы хотим создать функцию, в которую будет передаваться произвольное значение, которое нужно вывести, то нам нужно создать функцию с параметром: </a:t>
            </a:r>
          </a:p>
          <a:p>
            <a:endParaRPr lang="ru-RU" dirty="0"/>
          </a:p>
          <a:p>
            <a:pPr marL="0" indent="0">
              <a:buNone/>
            </a:pPr>
            <a:r>
              <a:rPr lang="ru-RU" dirty="0" err="1"/>
              <a:t>function</a:t>
            </a:r>
            <a:r>
              <a:rPr lang="ru-RU" dirty="0"/>
              <a:t> </a:t>
            </a:r>
            <a:r>
              <a:rPr lang="ru-RU" dirty="0" err="1">
                <a:solidFill>
                  <a:srgbClr val="00B050"/>
                </a:solidFill>
              </a:rPr>
              <a:t>printText</a:t>
            </a:r>
            <a:r>
              <a:rPr lang="ru-RU" dirty="0">
                <a:solidFill>
                  <a:srgbClr val="00B050"/>
                </a:solidFill>
              </a:rPr>
              <a:t>(</a:t>
            </a:r>
            <a:r>
              <a:rPr lang="ru-RU" dirty="0">
                <a:solidFill>
                  <a:srgbClr val="0070C0"/>
                </a:solidFill>
              </a:rPr>
              <a:t>a</a:t>
            </a:r>
            <a:r>
              <a:rPr lang="ru-RU" dirty="0">
                <a:solidFill>
                  <a:srgbClr val="00B050"/>
                </a:solidFill>
              </a:rPr>
              <a:t>) </a:t>
            </a:r>
            <a:r>
              <a:rPr lang="ru-RU" dirty="0"/>
              <a:t>{           //Определение функции</a:t>
            </a:r>
          </a:p>
          <a:p>
            <a:pPr marL="0" indent="0">
              <a:buNone/>
            </a:pP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a:t>);              //Тело функции - вывод содержимого </a:t>
            </a:r>
            <a:r>
              <a:rPr lang="ru-RU" dirty="0" smtClean="0"/>
              <a:t/>
            </a:r>
            <a:br>
              <a:rPr lang="ru-RU" dirty="0" smtClean="0"/>
            </a:br>
            <a:r>
              <a:rPr lang="ru-RU" dirty="0" smtClean="0"/>
              <a:t>                                                  //переменной </a:t>
            </a:r>
            <a:r>
              <a:rPr lang="ru-RU" dirty="0"/>
              <a:t>"а" в документ</a:t>
            </a:r>
          </a:p>
          <a:p>
            <a:pPr marL="0" indent="0">
              <a:buNone/>
            </a:pPr>
            <a:r>
              <a:rPr lang="ru-RU" dirty="0"/>
              <a:t>};</a:t>
            </a:r>
          </a:p>
          <a:p>
            <a:endParaRPr lang="ru-RU" dirty="0"/>
          </a:p>
          <a:p>
            <a:endParaRPr lang="ru-RU" dirty="0"/>
          </a:p>
          <a:p>
            <a:pPr marL="0" indent="0">
              <a:buNone/>
            </a:pPr>
            <a:r>
              <a:rPr lang="ru-RU" dirty="0"/>
              <a:t>Теперь мы можем вызывать нашу функцию с параметром:</a:t>
            </a:r>
          </a:p>
          <a:p>
            <a:endParaRPr lang="ru-RU" dirty="0"/>
          </a:p>
          <a:p>
            <a:pPr marL="0" indent="0">
              <a:buNone/>
            </a:pPr>
            <a:r>
              <a:rPr lang="ru-RU" dirty="0" err="1" smtClean="0">
                <a:solidFill>
                  <a:srgbClr val="00B050"/>
                </a:solidFill>
              </a:rPr>
              <a:t>printText</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p>
          <a:p>
            <a:endParaRPr lang="ru-RU" dirty="0"/>
          </a:p>
        </p:txBody>
      </p:sp>
    </p:spTree>
    <p:extLst>
      <p:ext uri="{BB962C8B-B14F-4D97-AF65-F5344CB8AC3E}">
        <p14:creationId xmlns:p14="http://schemas.microsoft.com/office/powerpoint/2010/main" val="8194855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0629"/>
            <a:ext cx="10515600" cy="6046334"/>
          </a:xfrm>
        </p:spPr>
        <p:txBody>
          <a:bodyPr>
            <a:normAutofit fontScale="85000" lnSpcReduction="20000"/>
          </a:bodyPr>
          <a:lstStyle/>
          <a:p>
            <a:pPr marL="0" indent="0">
              <a:buNone/>
            </a:pPr>
            <a:r>
              <a:rPr lang="ru-RU" dirty="0"/>
              <a:t>При определении функции после ключевого слова может не быть имени.  Например мы можем объявить функцию из прошлого шага вот таким способом:</a:t>
            </a:r>
          </a:p>
          <a:p>
            <a:endParaRPr lang="ru-RU" dirty="0"/>
          </a:p>
          <a:p>
            <a:pPr marL="0" indent="0">
              <a:buNone/>
            </a:pPr>
            <a:r>
              <a:rPr lang="ru-RU" dirty="0" err="1">
                <a:solidFill>
                  <a:srgbClr val="0070C0"/>
                </a:solidFill>
              </a:rPr>
              <a:t>var</a:t>
            </a:r>
            <a:r>
              <a:rPr lang="ru-RU" dirty="0"/>
              <a:t> </a:t>
            </a:r>
            <a:r>
              <a:rPr lang="ru-RU" dirty="0" err="1"/>
              <a:t>printText</a:t>
            </a:r>
            <a:r>
              <a:rPr lang="ru-RU" dirty="0"/>
              <a:t> = </a:t>
            </a:r>
            <a:r>
              <a:rPr lang="ru-RU" dirty="0" err="1"/>
              <a:t>function</a:t>
            </a:r>
            <a:r>
              <a:rPr lang="ru-RU" dirty="0"/>
              <a:t>(</a:t>
            </a:r>
            <a:r>
              <a:rPr lang="ru-RU" dirty="0">
                <a:solidFill>
                  <a:srgbClr val="0070C0"/>
                </a:solidFill>
              </a:rPr>
              <a:t>a</a:t>
            </a: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smtClean="0"/>
              <a:t>);};</a:t>
            </a:r>
            <a:endParaRPr lang="ru-RU" dirty="0"/>
          </a:p>
          <a:p>
            <a:endParaRPr lang="ru-RU" dirty="0"/>
          </a:p>
          <a:p>
            <a:pPr marL="0" indent="0">
              <a:buNone/>
            </a:pPr>
            <a:r>
              <a:rPr lang="ru-RU" dirty="0"/>
              <a:t>Функция может быть сразу вызвана с необходимым входным параметром. В следующем примере функция сразу будет вызвана - выведет в документ фразу "</a:t>
            </a:r>
            <a:r>
              <a:rPr lang="ru-RU" dirty="0" err="1"/>
              <a:t>Hello</a:t>
            </a:r>
            <a:r>
              <a:rPr lang="ru-RU" dirty="0"/>
              <a:t> </a:t>
            </a:r>
            <a:r>
              <a:rPr lang="ru-RU" dirty="0" err="1"/>
              <a:t>World</a:t>
            </a:r>
            <a:r>
              <a:rPr lang="ru-RU" dirty="0"/>
              <a:t>!". Если бы функция возвращала какой-либо результат, он бы был записан в переменную </a:t>
            </a:r>
            <a:r>
              <a:rPr lang="ru-RU" dirty="0" err="1"/>
              <a:t>printText</a:t>
            </a:r>
            <a:r>
              <a:rPr lang="ru-RU" dirty="0"/>
              <a:t>. </a:t>
            </a:r>
          </a:p>
          <a:p>
            <a:endParaRPr lang="ru-RU" dirty="0"/>
          </a:p>
          <a:p>
            <a:pPr marL="0" indent="0">
              <a:buNone/>
            </a:pPr>
            <a:r>
              <a:rPr lang="ru-RU" dirty="0" err="1">
                <a:solidFill>
                  <a:srgbClr val="0070C0"/>
                </a:solidFill>
              </a:rPr>
              <a:t>var</a:t>
            </a:r>
            <a:r>
              <a:rPr lang="ru-RU" dirty="0"/>
              <a:t> </a:t>
            </a:r>
            <a:r>
              <a:rPr lang="ru-RU" dirty="0" err="1"/>
              <a:t>printText</a:t>
            </a:r>
            <a:r>
              <a:rPr lang="ru-RU" dirty="0"/>
              <a:t> = </a:t>
            </a:r>
            <a:r>
              <a:rPr lang="ru-RU" dirty="0" err="1"/>
              <a:t>function</a:t>
            </a:r>
            <a:r>
              <a:rPr lang="ru-RU" dirty="0"/>
              <a:t>(</a:t>
            </a:r>
            <a:r>
              <a:rPr lang="ru-RU" dirty="0">
                <a:solidFill>
                  <a:srgbClr val="0070C0"/>
                </a:solidFill>
              </a:rPr>
              <a:t>a</a:t>
            </a: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a:t>);}(</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a:t>
            </a:r>
          </a:p>
          <a:p>
            <a:pPr marL="0" indent="0">
              <a:buNone/>
            </a:pPr>
            <a:endParaRPr lang="ru-RU" dirty="0"/>
          </a:p>
          <a:p>
            <a:pPr marL="0" indent="0">
              <a:buNone/>
            </a:pPr>
            <a:r>
              <a:rPr lang="ru-RU" dirty="0"/>
              <a:t>Для того чтобы обозначить что функция является </a:t>
            </a:r>
            <a:r>
              <a:rPr lang="ru-RU" dirty="0" err="1"/>
              <a:t>самовызывемой</a:t>
            </a:r>
            <a:r>
              <a:rPr lang="ru-RU" dirty="0"/>
              <a:t>, ее заключают в скобки. Это не требование стандарта, однако  так делают для большей очевидности.</a:t>
            </a:r>
          </a:p>
          <a:p>
            <a:pPr marL="0" indent="0">
              <a:buNone/>
            </a:pPr>
            <a:r>
              <a:rPr lang="ru-RU" dirty="0" err="1">
                <a:solidFill>
                  <a:srgbClr val="0070C0"/>
                </a:solidFill>
              </a:rPr>
              <a:t>var</a:t>
            </a:r>
            <a:r>
              <a:rPr lang="ru-RU" dirty="0">
                <a:solidFill>
                  <a:srgbClr val="0070C0"/>
                </a:solidFill>
              </a:rPr>
              <a:t> </a:t>
            </a:r>
            <a:r>
              <a:rPr lang="ru-RU" dirty="0" err="1"/>
              <a:t>printText</a:t>
            </a:r>
            <a:r>
              <a:rPr lang="ru-RU" dirty="0"/>
              <a:t> = (</a:t>
            </a:r>
            <a:r>
              <a:rPr lang="ru-RU" dirty="0" err="1"/>
              <a:t>function</a:t>
            </a:r>
            <a:r>
              <a:rPr lang="ru-RU" dirty="0"/>
              <a:t>(</a:t>
            </a:r>
            <a:r>
              <a:rPr lang="ru-RU" dirty="0">
                <a:solidFill>
                  <a:srgbClr val="0070C0"/>
                </a:solidFill>
              </a:rPr>
              <a:t>a</a:t>
            </a: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a:t>);}(</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a:t>
            </a:r>
          </a:p>
          <a:p>
            <a:endParaRPr lang="ru-RU" dirty="0"/>
          </a:p>
        </p:txBody>
      </p:sp>
    </p:spTree>
    <p:extLst>
      <p:ext uri="{BB962C8B-B14F-4D97-AF65-F5344CB8AC3E}">
        <p14:creationId xmlns:p14="http://schemas.microsoft.com/office/powerpoint/2010/main" val="25709683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все варианты корректного определения функции</a:t>
            </a:r>
          </a:p>
        </p:txBody>
      </p:sp>
      <p:sp>
        <p:nvSpPr>
          <p:cNvPr id="3" name="Объект 2"/>
          <p:cNvSpPr>
            <a:spLocks noGrp="1"/>
          </p:cNvSpPr>
          <p:nvPr>
            <p:ph idx="1"/>
          </p:nvPr>
        </p:nvSpPr>
        <p:spPr/>
        <p:txBody>
          <a:bodyPr/>
          <a:lstStyle/>
          <a:p>
            <a:r>
              <a:rPr lang="en-US" dirty="0"/>
              <a:t>function </a:t>
            </a:r>
            <a:r>
              <a:rPr lang="en-US" dirty="0" err="1"/>
              <a:t>myFunction</a:t>
            </a:r>
            <a:r>
              <a:rPr lang="en-US" dirty="0"/>
              <a:t> {</a:t>
            </a:r>
            <a:r>
              <a:rPr lang="en-US" dirty="0" err="1"/>
              <a:t>document.write</a:t>
            </a:r>
            <a:r>
              <a:rPr lang="en-US" dirty="0"/>
              <a:t>("Hello world!"); }; </a:t>
            </a:r>
            <a:endParaRPr lang="ru-RU" dirty="0" smtClean="0"/>
          </a:p>
          <a:p>
            <a:r>
              <a:rPr lang="en-US" dirty="0"/>
              <a:t>function %</a:t>
            </a:r>
            <a:r>
              <a:rPr lang="en-US" dirty="0" err="1"/>
              <a:t>myFunction</a:t>
            </a:r>
            <a:r>
              <a:rPr lang="en-US" dirty="0"/>
              <a:t>() {</a:t>
            </a:r>
            <a:r>
              <a:rPr lang="en-US" dirty="0" err="1"/>
              <a:t>document.write</a:t>
            </a:r>
            <a:r>
              <a:rPr lang="en-US" dirty="0"/>
              <a:t>("Hello World!"); }; </a:t>
            </a:r>
            <a:endParaRPr lang="ru-RU" dirty="0" smtClean="0"/>
          </a:p>
          <a:p>
            <a:r>
              <a:rPr lang="en-US" dirty="0" err="1"/>
              <a:t>var</a:t>
            </a:r>
            <a:r>
              <a:rPr lang="en-US" dirty="0"/>
              <a:t> </a:t>
            </a:r>
            <a:r>
              <a:rPr lang="en-US" dirty="0" err="1"/>
              <a:t>myFunction</a:t>
            </a:r>
            <a:r>
              <a:rPr lang="en-US" dirty="0"/>
              <a:t> = function(a) {</a:t>
            </a:r>
            <a:r>
              <a:rPr lang="en-US" dirty="0" err="1"/>
              <a:t>document.write</a:t>
            </a:r>
            <a:r>
              <a:rPr lang="en-US" dirty="0"/>
              <a:t>(a); } ; </a:t>
            </a:r>
            <a:endParaRPr lang="ru-RU" dirty="0" smtClean="0"/>
          </a:p>
          <a:p>
            <a:r>
              <a:rPr lang="en-US" dirty="0" err="1"/>
              <a:t>var</a:t>
            </a:r>
            <a:r>
              <a:rPr lang="en-US" dirty="0"/>
              <a:t> </a:t>
            </a:r>
            <a:r>
              <a:rPr lang="en-US" dirty="0" err="1"/>
              <a:t>myFunction</a:t>
            </a:r>
            <a:r>
              <a:rPr lang="en-US" dirty="0"/>
              <a:t> = (function() {</a:t>
            </a:r>
            <a:r>
              <a:rPr lang="en-US" dirty="0" err="1"/>
              <a:t>document.write</a:t>
            </a:r>
            <a:r>
              <a:rPr lang="en-US" dirty="0"/>
              <a:t>(a)}; ); </a:t>
            </a:r>
            <a:endParaRPr lang="ru-RU" dirty="0" smtClean="0"/>
          </a:p>
          <a:p>
            <a:r>
              <a:rPr lang="en-US" dirty="0"/>
              <a:t>function Function(a) { </a:t>
            </a:r>
            <a:r>
              <a:rPr lang="en-US" dirty="0" err="1"/>
              <a:t>document.write</a:t>
            </a:r>
            <a:r>
              <a:rPr lang="en-US" dirty="0"/>
              <a:t>(a); }; </a:t>
            </a:r>
            <a:endParaRPr lang="ru-RU" dirty="0" smtClean="0"/>
          </a:p>
          <a:p>
            <a:r>
              <a:rPr lang="en-US" dirty="0"/>
              <a:t>function </a:t>
            </a:r>
            <a:r>
              <a:rPr lang="en-US" dirty="0" err="1"/>
              <a:t>myFunction</a:t>
            </a:r>
            <a:r>
              <a:rPr lang="en-US" dirty="0"/>
              <a:t>() { }; </a:t>
            </a:r>
            <a:endParaRPr lang="ru-RU" dirty="0"/>
          </a:p>
        </p:txBody>
      </p:sp>
    </p:spTree>
    <p:extLst>
      <p:ext uri="{BB962C8B-B14F-4D97-AF65-F5344CB8AC3E}">
        <p14:creationId xmlns:p14="http://schemas.microsoft.com/office/powerpoint/2010/main" val="289247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5" end="5"/>
                                            </p:txEl>
                                          </p:spTgt>
                                        </p:tgtEl>
                                        <p:attrNameLst>
                                          <p:attrName>style.color</p:attrName>
                                        </p:attrNameLst>
                                      </p:cBhvr>
                                      <p:to>
                                        <p:clrVal>
                                          <a:schemeClr val="accent2"/>
                                        </p:clrVal>
                                      </p:to>
                                    </p:set>
                                    <p:set>
                                      <p:cBhvr>
                                        <p:cTn id="11" dur="500" fill="hold"/>
                                        <p:tgtEl>
                                          <p:spTgt spid="3">
                                            <p:txEl>
                                              <p:pRg st="5" end="5"/>
                                            </p:txEl>
                                          </p:spTgt>
                                        </p:tgtEl>
                                        <p:attrNameLst>
                                          <p:attrName>fillcolor</p:attrName>
                                        </p:attrNameLst>
                                      </p:cBhvr>
                                      <p:to>
                                        <p:clrVal>
                                          <a:schemeClr val="accent2"/>
                                        </p:clrVal>
                                      </p:to>
                                    </p:set>
                                    <p:set>
                                      <p:cBhvr>
                                        <p:cTn id="12" dur="500" fill="hold"/>
                                        <p:tgtEl>
                                          <p:spTgt spid="3">
                                            <p:txEl>
                                              <p:pRg st="5" end="5"/>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2880"/>
            <a:ext cx="10515600" cy="5994083"/>
          </a:xfrm>
        </p:spPr>
        <p:txBody>
          <a:bodyPr>
            <a:normAutofit/>
          </a:bodyPr>
          <a:lstStyle/>
          <a:p>
            <a:pPr marL="0" indent="0">
              <a:buNone/>
            </a:pPr>
            <a:r>
              <a:rPr lang="ru-RU" dirty="0"/>
              <a:t>Для возврата результата работы функции используется ключевое слово </a:t>
            </a:r>
            <a:r>
              <a:rPr lang="ru-RU" dirty="0" err="1"/>
              <a:t>return</a:t>
            </a:r>
            <a:r>
              <a:rPr lang="ru-RU" dirty="0"/>
              <a:t>.</a:t>
            </a:r>
          </a:p>
          <a:p>
            <a:pPr marL="0" indent="0">
              <a:buNone/>
            </a:pPr>
            <a:r>
              <a:rPr lang="ru-RU" dirty="0"/>
              <a:t>Оно помещается в теле функции в том месте, где нужно вернуть результат и выйти из функции обратно к месту в коде, откуда она была вызвана. </a:t>
            </a:r>
          </a:p>
          <a:p>
            <a:endParaRPr lang="ru-RU" dirty="0"/>
          </a:p>
          <a:p>
            <a:pPr marL="0" indent="0">
              <a:buNone/>
            </a:pPr>
            <a:r>
              <a:rPr lang="ru-RU" dirty="0" err="1"/>
              <a:t>function</a:t>
            </a:r>
            <a:r>
              <a:rPr lang="ru-RU" dirty="0"/>
              <a:t> </a:t>
            </a:r>
            <a:r>
              <a:rPr lang="ru-RU" dirty="0" err="1">
                <a:solidFill>
                  <a:srgbClr val="0070C0"/>
                </a:solidFill>
              </a:rPr>
              <a:t>mySquare</a:t>
            </a:r>
            <a:r>
              <a:rPr lang="ru-RU" dirty="0">
                <a:solidFill>
                  <a:srgbClr val="0070C0"/>
                </a:solidFill>
              </a:rPr>
              <a:t>(x) </a:t>
            </a:r>
            <a:r>
              <a:rPr lang="ru-RU" dirty="0"/>
              <a:t>{</a:t>
            </a:r>
          </a:p>
          <a:p>
            <a:pPr marL="0" indent="0">
              <a:buNone/>
            </a:pPr>
            <a:r>
              <a:rPr lang="ru-RU" dirty="0"/>
              <a:t>  </a:t>
            </a:r>
            <a:r>
              <a:rPr lang="ru-RU" dirty="0" err="1"/>
              <a:t>return</a:t>
            </a:r>
            <a:r>
              <a:rPr lang="ru-RU" dirty="0"/>
              <a:t> </a:t>
            </a:r>
            <a:r>
              <a:rPr lang="ru-RU" dirty="0">
                <a:solidFill>
                  <a:srgbClr val="0070C0"/>
                </a:solidFill>
              </a:rPr>
              <a:t>x*x</a:t>
            </a:r>
            <a:r>
              <a:rPr lang="ru-RU" dirty="0"/>
              <a:t>;</a:t>
            </a:r>
          </a:p>
          <a:p>
            <a:pPr marL="0" indent="0">
              <a:buNone/>
            </a:pPr>
            <a:r>
              <a:rPr lang="ru-RU" dirty="0" smtClean="0"/>
              <a:t>};</a:t>
            </a:r>
            <a:endParaRPr lang="ru-RU" dirty="0"/>
          </a:p>
          <a:p>
            <a:pPr marL="0" indent="0">
              <a:buNone/>
            </a:pPr>
            <a:r>
              <a:rPr lang="ru-RU" dirty="0" smtClean="0"/>
              <a:t/>
            </a:r>
            <a:br>
              <a:rPr lang="ru-RU" dirty="0" smtClean="0"/>
            </a:br>
            <a:r>
              <a:rPr lang="ru-RU" dirty="0" smtClean="0"/>
              <a:t>В </a:t>
            </a:r>
            <a:r>
              <a:rPr lang="ru-RU" dirty="0"/>
              <a:t>приведенном примере функция возвращает переданное ей значение, возведенное в квадрат.</a:t>
            </a:r>
          </a:p>
        </p:txBody>
      </p:sp>
    </p:spTree>
    <p:extLst>
      <p:ext uri="{BB962C8B-B14F-4D97-AF65-F5344CB8AC3E}">
        <p14:creationId xmlns:p14="http://schemas.microsoft.com/office/powerpoint/2010/main" val="3333442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44500"/>
            <a:ext cx="10515600" cy="5732463"/>
          </a:xfrm>
        </p:spPr>
        <p:txBody>
          <a:bodyPr>
            <a:normAutofit fontScale="92500" lnSpcReduction="20000"/>
          </a:bodyPr>
          <a:lstStyle/>
          <a:p>
            <a:pPr marL="0" indent="0">
              <a:buNone/>
            </a:pPr>
            <a:r>
              <a:rPr lang="ru-RU" dirty="0"/>
              <a:t>Теперь рассмотрим пример размещения </a:t>
            </a:r>
            <a:r>
              <a:rPr lang="ru-RU" dirty="0" err="1"/>
              <a:t>JavaScript</a:t>
            </a:r>
            <a:r>
              <a:rPr lang="ru-RU" dirty="0"/>
              <a:t>-кода в отдельном </a:t>
            </a:r>
            <a:r>
              <a:rPr lang="ru-RU" dirty="0" smtClean="0"/>
              <a:t>файле.</a:t>
            </a:r>
            <a:r>
              <a:rPr lang="en-US" dirty="0" smtClean="0"/>
              <a:t/>
            </a:r>
            <a:br>
              <a:rPr lang="en-US" dirty="0" smtClean="0"/>
            </a:br>
            <a:r>
              <a:rPr lang="ru-RU" dirty="0" smtClean="0"/>
              <a:t>Мы </a:t>
            </a:r>
            <a:r>
              <a:rPr lang="ru-RU" dirty="0"/>
              <a:t>создадим файл с названием myscript.js и поместим в него наш код:  </a:t>
            </a:r>
            <a:r>
              <a:rPr lang="en-US" dirty="0" smtClean="0"/>
              <a:t/>
            </a:r>
            <a:br>
              <a:rPr lang="en-US" dirty="0" smtClean="0"/>
            </a:br>
            <a:r>
              <a:rPr lang="ru-RU" dirty="0" err="1" smtClean="0"/>
              <a:t>alert</a:t>
            </a:r>
            <a:r>
              <a:rPr lang="ru-RU" dirty="0"/>
              <a:t>("</a:t>
            </a:r>
            <a:r>
              <a:rPr lang="ru-RU" dirty="0" err="1"/>
              <a:t>Hello</a:t>
            </a:r>
            <a:r>
              <a:rPr lang="ru-RU" dirty="0"/>
              <a:t> </a:t>
            </a:r>
            <a:r>
              <a:rPr lang="ru-RU" dirty="0" err="1"/>
              <a:t>World</a:t>
            </a:r>
            <a:r>
              <a:rPr lang="ru-RU" dirty="0"/>
              <a:t>!");</a:t>
            </a:r>
          </a:p>
          <a:p>
            <a:pPr marL="0" indent="0">
              <a:buNone/>
            </a:pPr>
            <a:r>
              <a:rPr lang="ru-RU" dirty="0" smtClean="0"/>
              <a:t>А </a:t>
            </a:r>
            <a:r>
              <a:rPr lang="ru-RU" dirty="0"/>
              <a:t>вызов кода из тела основного HTML-файла теперь будет выглядеть вот так</a:t>
            </a:r>
            <a:r>
              <a:rPr lang="ru-RU" dirty="0" smtClean="0"/>
              <a:t>:</a:t>
            </a:r>
            <a:r>
              <a:rPr lang="en-US" dirty="0" smtClean="0"/>
              <a:t/>
            </a:r>
            <a:br>
              <a:rPr lang="en-US" dirty="0" smtClean="0"/>
            </a:br>
            <a:r>
              <a:rPr lang="en-US" dirty="0" smtClean="0"/>
              <a:t/>
            </a:r>
            <a:br>
              <a:rPr lang="en-US" dirty="0" smtClean="0"/>
            </a:br>
            <a:r>
              <a:rPr lang="ru-RU" dirty="0" smtClean="0">
                <a:solidFill>
                  <a:srgbClr val="0070C0"/>
                </a:solidFill>
              </a:rPr>
              <a:t>&lt;</a:t>
            </a:r>
            <a:r>
              <a:rPr lang="ru-RU" dirty="0" err="1">
                <a:solidFill>
                  <a:srgbClr val="0070C0"/>
                </a:solidFill>
              </a:rPr>
              <a:t>html</a:t>
            </a:r>
            <a:r>
              <a:rPr lang="ru-RU" dirty="0" smtClean="0">
                <a:solidFill>
                  <a:srgbClr val="0070C0"/>
                </a:solidFill>
              </a:rPr>
              <a:t>&gt;</a:t>
            </a:r>
            <a:r>
              <a:rPr lang="en-US" dirty="0" smtClean="0">
                <a:solidFill>
                  <a:srgbClr val="0070C0"/>
                </a:solidFill>
              </a:rPr>
              <a:t/>
            </a:r>
            <a:br>
              <a:rPr lang="en-US" dirty="0" smtClean="0">
                <a:solidFill>
                  <a:srgbClr val="0070C0"/>
                </a:solidFill>
              </a:rPr>
            </a:br>
            <a:r>
              <a:rPr lang="ru-RU" dirty="0" smtClean="0">
                <a:solidFill>
                  <a:srgbClr val="0070C0"/>
                </a:solidFill>
              </a:rPr>
              <a:t>&lt;</a:t>
            </a:r>
            <a:r>
              <a:rPr lang="ru-RU" dirty="0" err="1">
                <a:solidFill>
                  <a:srgbClr val="0070C0"/>
                </a:solidFill>
              </a:rPr>
              <a:t>head</a:t>
            </a:r>
            <a:r>
              <a:rPr lang="ru-RU" dirty="0" smtClean="0">
                <a:solidFill>
                  <a:srgbClr val="0070C0"/>
                </a:solidFill>
              </a:rPr>
              <a:t>&gt;</a:t>
            </a:r>
            <a:r>
              <a:rPr lang="en-US" dirty="0" smtClean="0"/>
              <a:t/>
            </a:r>
            <a:br>
              <a:rPr lang="en-US" dirty="0" smtClean="0"/>
            </a:br>
            <a:r>
              <a:rPr lang="en-US" dirty="0" smtClean="0"/>
              <a:t>	</a:t>
            </a:r>
            <a:r>
              <a:rPr lang="ru-RU" dirty="0" smtClean="0">
                <a:solidFill>
                  <a:srgbClr val="0070C0"/>
                </a:solidFill>
              </a:rPr>
              <a:t>&lt;</a:t>
            </a:r>
            <a:r>
              <a:rPr lang="ru-RU" dirty="0" err="1">
                <a:solidFill>
                  <a:srgbClr val="0070C0"/>
                </a:solidFill>
              </a:rPr>
              <a:t>title</a:t>
            </a:r>
            <a:r>
              <a:rPr lang="ru-RU" dirty="0">
                <a:solidFill>
                  <a:srgbClr val="0070C0"/>
                </a:solidFill>
              </a:rPr>
              <a:t>&gt;</a:t>
            </a:r>
            <a:r>
              <a:rPr lang="ru-RU" dirty="0"/>
              <a:t>Страница с примером кода </a:t>
            </a:r>
            <a:r>
              <a:rPr lang="ru-RU" dirty="0" err="1"/>
              <a:t>JavaScript</a:t>
            </a:r>
            <a:r>
              <a:rPr lang="ru-RU" dirty="0">
                <a:solidFill>
                  <a:srgbClr val="0070C0"/>
                </a:solidFill>
              </a:rPr>
              <a:t>&lt;/</a:t>
            </a:r>
            <a:r>
              <a:rPr lang="ru-RU" dirty="0" err="1">
                <a:solidFill>
                  <a:srgbClr val="0070C0"/>
                </a:solidFill>
              </a:rPr>
              <a:t>title</a:t>
            </a:r>
            <a:r>
              <a:rPr lang="ru-RU" dirty="0">
                <a:solidFill>
                  <a:srgbClr val="0070C0"/>
                </a:solidFill>
              </a:rPr>
              <a:t>&gt; </a:t>
            </a:r>
            <a:r>
              <a:rPr lang="en-US" dirty="0" smtClean="0"/>
              <a:t/>
            </a:r>
            <a:br>
              <a:rPr lang="en-US" dirty="0" smtClean="0"/>
            </a:br>
            <a:r>
              <a:rPr lang="en-US" dirty="0" smtClean="0"/>
              <a:t>	</a:t>
            </a:r>
            <a:r>
              <a:rPr lang="ru-RU" dirty="0" smtClean="0">
                <a:solidFill>
                  <a:srgbClr val="0070C0"/>
                </a:solidFill>
              </a:rPr>
              <a:t>&lt;</a:t>
            </a:r>
            <a:r>
              <a:rPr lang="ru-RU" dirty="0" err="1">
                <a:solidFill>
                  <a:srgbClr val="0070C0"/>
                </a:solidFill>
              </a:rPr>
              <a:t>script</a:t>
            </a:r>
            <a:r>
              <a:rPr lang="ru-RU" dirty="0">
                <a:solidFill>
                  <a:srgbClr val="0070C0"/>
                </a:solidFill>
              </a:rPr>
              <a:t> </a:t>
            </a:r>
            <a:r>
              <a:rPr lang="ru-RU" dirty="0" err="1">
                <a:solidFill>
                  <a:srgbClr val="0070C0"/>
                </a:solidFill>
              </a:rPr>
              <a:t>src</a:t>
            </a:r>
            <a:r>
              <a:rPr lang="ru-RU" dirty="0">
                <a:solidFill>
                  <a:srgbClr val="0070C0"/>
                </a:solidFill>
              </a:rPr>
              <a:t>="myscript.js"&gt;&lt;/</a:t>
            </a:r>
            <a:r>
              <a:rPr lang="ru-RU" dirty="0" err="1">
                <a:solidFill>
                  <a:srgbClr val="0070C0"/>
                </a:solidFill>
              </a:rPr>
              <a:t>script</a:t>
            </a:r>
            <a:r>
              <a:rPr lang="ru-RU" dirty="0" smtClean="0">
                <a:solidFill>
                  <a:srgbClr val="0070C0"/>
                </a:solidFill>
              </a:rPr>
              <a:t>&gt;</a:t>
            </a:r>
            <a:r>
              <a:rPr lang="en-US" dirty="0" smtClean="0">
                <a:solidFill>
                  <a:srgbClr val="0070C0"/>
                </a:solidFill>
              </a:rPr>
              <a:t/>
            </a:r>
            <a:br>
              <a:rPr lang="en-US" dirty="0" smtClean="0">
                <a:solidFill>
                  <a:srgbClr val="0070C0"/>
                </a:solidFill>
              </a:rPr>
            </a:br>
            <a:r>
              <a:rPr lang="ru-RU" dirty="0" smtClean="0">
                <a:solidFill>
                  <a:srgbClr val="0070C0"/>
                </a:solidFill>
              </a:rPr>
              <a:t>&lt;/</a:t>
            </a:r>
            <a:r>
              <a:rPr lang="ru-RU" dirty="0" err="1">
                <a:solidFill>
                  <a:srgbClr val="0070C0"/>
                </a:solidFill>
              </a:rPr>
              <a:t>head</a:t>
            </a:r>
            <a:r>
              <a:rPr lang="ru-RU" dirty="0">
                <a:solidFill>
                  <a:srgbClr val="0070C0"/>
                </a:solidFill>
              </a:rPr>
              <a:t>&gt; </a:t>
            </a:r>
            <a:r>
              <a:rPr lang="en-US" dirty="0" smtClean="0">
                <a:solidFill>
                  <a:srgbClr val="0070C0"/>
                </a:solidFill>
              </a:rPr>
              <a:t/>
            </a:r>
            <a:br>
              <a:rPr lang="en-US" dirty="0" smtClean="0">
                <a:solidFill>
                  <a:srgbClr val="0070C0"/>
                </a:solidFill>
              </a:rPr>
            </a:br>
            <a:r>
              <a:rPr lang="en-US" dirty="0" smtClean="0">
                <a:solidFill>
                  <a:srgbClr val="0070C0"/>
                </a:solidFill>
              </a:rPr>
              <a:t>	</a:t>
            </a:r>
            <a:r>
              <a:rPr lang="ru-RU" dirty="0" smtClean="0">
                <a:solidFill>
                  <a:srgbClr val="0070C0"/>
                </a:solidFill>
              </a:rPr>
              <a:t>&lt;</a:t>
            </a:r>
            <a:r>
              <a:rPr lang="ru-RU" dirty="0" err="1" smtClean="0">
                <a:solidFill>
                  <a:srgbClr val="0070C0"/>
                </a:solidFill>
              </a:rPr>
              <a:t>body</a:t>
            </a:r>
            <a:r>
              <a:rPr lang="ru-RU" dirty="0" smtClean="0">
                <a:solidFill>
                  <a:srgbClr val="0070C0"/>
                </a:solidFill>
              </a:rPr>
              <a:t>&gt;</a:t>
            </a:r>
            <a:r>
              <a:rPr lang="en-US" dirty="0" smtClean="0"/>
              <a:t/>
            </a:r>
            <a:br>
              <a:rPr lang="en-US" dirty="0" smtClean="0"/>
            </a:br>
            <a:r>
              <a:rPr lang="en-US" dirty="0" smtClean="0"/>
              <a:t>	</a:t>
            </a:r>
            <a:r>
              <a:rPr lang="ru-RU" dirty="0" smtClean="0"/>
              <a:t>Это </a:t>
            </a:r>
            <a:r>
              <a:rPr lang="ru-RU" dirty="0"/>
              <a:t>текст основной </a:t>
            </a:r>
            <a:r>
              <a:rPr lang="ru-RU" dirty="0" smtClean="0"/>
              <a:t>страницы</a:t>
            </a:r>
            <a:r>
              <a:rPr lang="en-US" dirty="0" smtClean="0"/>
              <a:t/>
            </a:r>
            <a:br>
              <a:rPr lang="en-US" dirty="0" smtClean="0"/>
            </a:br>
            <a:r>
              <a:rPr lang="en-US" dirty="0" smtClean="0"/>
              <a:t>	</a:t>
            </a:r>
            <a:r>
              <a:rPr lang="ru-RU" dirty="0" smtClean="0">
                <a:solidFill>
                  <a:srgbClr val="0070C0"/>
                </a:solidFill>
              </a:rPr>
              <a:t>&lt;/</a:t>
            </a:r>
            <a:r>
              <a:rPr lang="ru-RU" dirty="0" err="1">
                <a:solidFill>
                  <a:srgbClr val="0070C0"/>
                </a:solidFill>
              </a:rPr>
              <a:t>body</a:t>
            </a:r>
            <a:r>
              <a:rPr lang="ru-RU" dirty="0">
                <a:solidFill>
                  <a:srgbClr val="0070C0"/>
                </a:solidFill>
              </a:rPr>
              <a:t>&gt; </a:t>
            </a:r>
            <a:r>
              <a:rPr lang="en-US" dirty="0" smtClean="0">
                <a:solidFill>
                  <a:srgbClr val="0070C0"/>
                </a:solidFill>
              </a:rPr>
              <a:t/>
            </a:r>
            <a:br>
              <a:rPr lang="en-US" dirty="0" smtClean="0">
                <a:solidFill>
                  <a:srgbClr val="0070C0"/>
                </a:solidFill>
              </a:rPr>
            </a:br>
            <a:r>
              <a:rPr lang="ru-RU" dirty="0" smtClean="0">
                <a:solidFill>
                  <a:srgbClr val="0070C0"/>
                </a:solidFill>
              </a:rPr>
              <a:t>&lt;/</a:t>
            </a:r>
            <a:r>
              <a:rPr lang="ru-RU" dirty="0" err="1" smtClean="0">
                <a:solidFill>
                  <a:srgbClr val="0070C0"/>
                </a:solidFill>
              </a:rPr>
              <a:t>html</a:t>
            </a:r>
            <a:r>
              <a:rPr lang="ru-RU" dirty="0" smtClean="0">
                <a:solidFill>
                  <a:srgbClr val="0070C0"/>
                </a:solidFill>
              </a:rPr>
              <a:t>&gt;</a:t>
            </a:r>
            <a:r>
              <a:rPr lang="en-US" dirty="0" smtClean="0"/>
              <a:t/>
            </a:r>
            <a:br>
              <a:rPr lang="en-US" dirty="0" smtClean="0"/>
            </a:br>
            <a:r>
              <a:rPr lang="en-US" dirty="0" smtClean="0"/>
              <a:t/>
            </a:r>
            <a:br>
              <a:rPr lang="en-US" dirty="0" smtClean="0"/>
            </a:br>
            <a:r>
              <a:rPr lang="ru-RU" dirty="0" smtClean="0"/>
              <a:t>Плюсы </a:t>
            </a:r>
            <a:r>
              <a:rPr lang="ru-RU" dirty="0"/>
              <a:t>такого использования очевидны: при любом объеме </a:t>
            </a:r>
            <a:r>
              <a:rPr lang="ru-RU" dirty="0" err="1"/>
              <a:t>JavaScript</a:t>
            </a:r>
            <a:r>
              <a:rPr lang="ru-RU" dirty="0"/>
              <a:t>-кода вызов обеспечивается одной небольшой строчкой.</a:t>
            </a:r>
          </a:p>
        </p:txBody>
      </p:sp>
    </p:spTree>
    <p:extLst>
      <p:ext uri="{BB962C8B-B14F-4D97-AF65-F5344CB8AC3E}">
        <p14:creationId xmlns:p14="http://schemas.microsoft.com/office/powerpoint/2010/main" val="33580028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817"/>
            <a:ext cx="10515600" cy="6007146"/>
          </a:xfrm>
        </p:spPr>
        <p:txBody>
          <a:bodyPr>
            <a:normAutofit fontScale="77500" lnSpcReduction="20000"/>
          </a:bodyPr>
          <a:lstStyle/>
          <a:p>
            <a:pPr marL="0" indent="0">
              <a:buNone/>
            </a:pPr>
            <a:r>
              <a:rPr lang="ru-RU" dirty="0"/>
              <a:t>Ключевое слово </a:t>
            </a:r>
            <a:r>
              <a:rPr lang="ru-RU" dirty="0" err="1"/>
              <a:t>return</a:t>
            </a:r>
            <a:r>
              <a:rPr lang="ru-RU" dirty="0"/>
              <a:t> может использоваться в функции не один раз, а сколько необходимо. В приведенном ниже примере можно видеть что выход из функции может осуществляться в разных местах функции в зависимости, например, от значения входного параметра</a:t>
            </a:r>
            <a:r>
              <a:rPr lang="ru-RU" dirty="0" smtClean="0"/>
              <a:t>:</a:t>
            </a:r>
            <a:endParaRPr lang="ru-RU" dirty="0"/>
          </a:p>
          <a:p>
            <a:pPr marL="0" indent="0">
              <a:buNone/>
            </a:pPr>
            <a:r>
              <a:rPr lang="ru-RU" dirty="0" err="1"/>
              <a:t>function</a:t>
            </a:r>
            <a:r>
              <a:rPr lang="ru-RU" dirty="0"/>
              <a:t> </a:t>
            </a:r>
            <a:r>
              <a:rPr lang="ru-RU" dirty="0" err="1"/>
              <a:t>divideOneTo</a:t>
            </a:r>
            <a:r>
              <a:rPr lang="ru-RU" dirty="0"/>
              <a:t>(x) {</a:t>
            </a:r>
          </a:p>
          <a:p>
            <a:pPr marL="0" indent="0">
              <a:buNone/>
            </a:pPr>
            <a:r>
              <a:rPr lang="ru-RU" dirty="0"/>
              <a:t>  </a:t>
            </a:r>
            <a:r>
              <a:rPr lang="ru-RU" dirty="0" err="1"/>
              <a:t>if</a:t>
            </a:r>
            <a:r>
              <a:rPr lang="ru-RU" dirty="0"/>
              <a:t> (x != 0) {</a:t>
            </a:r>
          </a:p>
          <a:p>
            <a:pPr marL="0" indent="0">
              <a:buNone/>
            </a:pPr>
            <a:r>
              <a:rPr lang="ru-RU" dirty="0"/>
              <a:t>    </a:t>
            </a:r>
            <a:r>
              <a:rPr lang="ru-RU" dirty="0" err="1"/>
              <a:t>return</a:t>
            </a:r>
            <a:r>
              <a:rPr lang="ru-RU" dirty="0"/>
              <a:t> 1/x;</a:t>
            </a:r>
          </a:p>
          <a:p>
            <a:pPr marL="0" indent="0">
              <a:buNone/>
            </a:pPr>
            <a:r>
              <a:rPr lang="ru-RU" dirty="0"/>
              <a:t>  } </a:t>
            </a:r>
            <a:r>
              <a:rPr lang="ru-RU" dirty="0" err="1"/>
              <a:t>else</a:t>
            </a:r>
            <a:r>
              <a:rPr lang="ru-RU" dirty="0"/>
              <a:t> {</a:t>
            </a:r>
          </a:p>
          <a:p>
            <a:pPr marL="0" indent="0">
              <a:buNone/>
            </a:pPr>
            <a:r>
              <a:rPr lang="ru-RU" dirty="0"/>
              <a:t>    </a:t>
            </a:r>
            <a:r>
              <a:rPr lang="ru-RU" dirty="0" err="1"/>
              <a:t>return</a:t>
            </a:r>
            <a:r>
              <a:rPr lang="ru-RU" dirty="0"/>
              <a:t> "А на ноль делить нельзя!";</a:t>
            </a:r>
          </a:p>
          <a:p>
            <a:pPr marL="0" indent="0">
              <a:buNone/>
            </a:pPr>
            <a:r>
              <a:rPr lang="ru-RU" dirty="0"/>
              <a:t>  }</a:t>
            </a:r>
          </a:p>
          <a:p>
            <a:pPr marL="0" indent="0">
              <a:buNone/>
            </a:pPr>
            <a:r>
              <a:rPr lang="ru-RU" dirty="0"/>
              <a:t>}</a:t>
            </a:r>
          </a:p>
          <a:p>
            <a:endParaRPr lang="ru-RU" dirty="0"/>
          </a:p>
          <a:p>
            <a:pPr marL="0" indent="0">
              <a:buNone/>
            </a:pPr>
            <a:r>
              <a:rPr lang="ru-RU" dirty="0"/>
              <a:t>В данном случае мы сделали функцию, возвращающую результат деления единицы на входной параметр, если он отличен от нуля, или фразы "А на ноль делить нельзя!" - если мы передаем в функцию ноль.</a:t>
            </a:r>
          </a:p>
          <a:p>
            <a:pPr marL="0" indent="0">
              <a:buNone/>
            </a:pPr>
            <a:r>
              <a:rPr lang="ru-RU" dirty="0"/>
              <a:t>Однако, использование ключевого слова </a:t>
            </a:r>
            <a:r>
              <a:rPr lang="ru-RU" dirty="0" err="1"/>
              <a:t>return</a:t>
            </a:r>
            <a:r>
              <a:rPr lang="ru-RU" dirty="0"/>
              <a:t> не является обязательным. Если в теле функции его нет, то после выполнения всех команд интерпретатор закончит выполнение функции. Значение, которое возвращает эта функция будет "</a:t>
            </a:r>
            <a:r>
              <a:rPr lang="ru-RU" dirty="0" err="1"/>
              <a:t>undefined</a:t>
            </a:r>
            <a:r>
              <a:rPr lang="ru-RU" dirty="0"/>
              <a:t>".</a:t>
            </a:r>
          </a:p>
        </p:txBody>
      </p:sp>
    </p:spTree>
    <p:extLst>
      <p:ext uri="{BB962C8B-B14F-4D97-AF65-F5344CB8AC3E}">
        <p14:creationId xmlns:p14="http://schemas.microsoft.com/office/powerpoint/2010/main" val="15152313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65759" y="235131"/>
            <a:ext cx="11691257" cy="5941832"/>
          </a:xfrm>
        </p:spPr>
        <p:txBody>
          <a:bodyPr>
            <a:normAutofit fontScale="92500" lnSpcReduction="10000"/>
          </a:bodyPr>
          <a:lstStyle/>
          <a:p>
            <a:pPr marL="0" indent="0">
              <a:buNone/>
            </a:pPr>
            <a:r>
              <a:rPr lang="ru-RU" dirty="0"/>
              <a:t>Функция, имеющая имя, может вызывать саму себя. Такие функции называются рекурсивными.</a:t>
            </a:r>
          </a:p>
          <a:p>
            <a:pPr marL="0" indent="0">
              <a:buNone/>
            </a:pPr>
            <a:r>
              <a:rPr lang="ru-RU" dirty="0"/>
              <a:t>Например, в приведенном ниже примере функция с помощью рекурсивного вызова вычисляет факториал:</a:t>
            </a:r>
          </a:p>
          <a:p>
            <a:endParaRPr lang="ru-RU" dirty="0"/>
          </a:p>
          <a:p>
            <a:pPr marL="0" indent="0">
              <a:buNone/>
            </a:pPr>
            <a:r>
              <a:rPr lang="ru-RU" dirty="0" err="1"/>
              <a:t>function</a:t>
            </a:r>
            <a:r>
              <a:rPr lang="ru-RU" dirty="0"/>
              <a:t> </a:t>
            </a:r>
            <a:r>
              <a:rPr lang="ru-RU" dirty="0" err="1">
                <a:solidFill>
                  <a:srgbClr val="0070C0"/>
                </a:solidFill>
              </a:rPr>
              <a:t>factorial</a:t>
            </a:r>
            <a:r>
              <a:rPr lang="ru-RU" dirty="0">
                <a:solidFill>
                  <a:srgbClr val="0070C0"/>
                </a:solidFill>
              </a:rPr>
              <a:t>(x) </a:t>
            </a:r>
            <a:r>
              <a:rPr lang="ru-RU" dirty="0"/>
              <a:t>{        //Объявление функции</a:t>
            </a:r>
          </a:p>
          <a:p>
            <a:pPr marL="0" indent="0">
              <a:buNone/>
            </a:pPr>
            <a:r>
              <a:rPr lang="ru-RU" dirty="0"/>
              <a:t> </a:t>
            </a:r>
            <a:r>
              <a:rPr lang="ru-RU" dirty="0">
                <a:solidFill>
                  <a:srgbClr val="0070C0"/>
                </a:solidFill>
              </a:rPr>
              <a:t> </a:t>
            </a:r>
            <a:r>
              <a:rPr lang="ru-RU" dirty="0" err="1">
                <a:solidFill>
                  <a:srgbClr val="0070C0"/>
                </a:solidFill>
              </a:rPr>
              <a:t>if</a:t>
            </a:r>
            <a:r>
              <a:rPr lang="ru-RU" dirty="0">
                <a:solidFill>
                  <a:srgbClr val="0070C0"/>
                </a:solidFill>
              </a:rPr>
              <a:t> </a:t>
            </a:r>
            <a:r>
              <a:rPr lang="ru-RU" dirty="0"/>
              <a:t>(x &lt;= 1) </a:t>
            </a:r>
            <a:r>
              <a:rPr lang="ru-RU" dirty="0" err="1">
                <a:solidFill>
                  <a:srgbClr val="0070C0"/>
                </a:solidFill>
              </a:rPr>
              <a:t>return</a:t>
            </a:r>
            <a:r>
              <a:rPr lang="ru-RU" dirty="0"/>
              <a:t> 1;        //Проверка условия окончания расчета</a:t>
            </a:r>
          </a:p>
          <a:p>
            <a:pPr marL="0" indent="0">
              <a:buNone/>
            </a:pPr>
            <a:r>
              <a:rPr lang="ru-RU" dirty="0"/>
              <a:t>  </a:t>
            </a:r>
            <a:r>
              <a:rPr lang="ru-RU" dirty="0" err="1">
                <a:solidFill>
                  <a:srgbClr val="0070C0"/>
                </a:solidFill>
              </a:rPr>
              <a:t>return</a:t>
            </a:r>
            <a:r>
              <a:rPr lang="ru-RU" dirty="0"/>
              <a:t> x * </a:t>
            </a:r>
            <a:r>
              <a:rPr lang="ru-RU" dirty="0" err="1">
                <a:solidFill>
                  <a:srgbClr val="0070C0"/>
                </a:solidFill>
              </a:rPr>
              <a:t>factorial</a:t>
            </a:r>
            <a:r>
              <a:rPr lang="ru-RU" dirty="0">
                <a:solidFill>
                  <a:srgbClr val="0070C0"/>
                </a:solidFill>
              </a:rPr>
              <a:t>(</a:t>
            </a:r>
            <a:r>
              <a:rPr lang="ru-RU" dirty="0"/>
              <a:t>x-1</a:t>
            </a:r>
            <a:r>
              <a:rPr lang="ru-RU" dirty="0">
                <a:solidFill>
                  <a:srgbClr val="0070C0"/>
                </a:solidFill>
              </a:rPr>
              <a:t>)</a:t>
            </a:r>
            <a:r>
              <a:rPr lang="ru-RU" dirty="0"/>
              <a:t>;   //Вызов этой же функции с уменьшенным на 1 </a:t>
            </a:r>
            <a:r>
              <a:rPr lang="ru-RU" dirty="0" smtClean="0"/>
              <a:t/>
            </a:r>
            <a:br>
              <a:rPr lang="ru-RU" dirty="0" smtClean="0"/>
            </a:br>
            <a:r>
              <a:rPr lang="ru-RU" dirty="0" smtClean="0"/>
              <a:t>                                                //аргументом</a:t>
            </a:r>
            <a:endParaRPr lang="ru-RU" dirty="0"/>
          </a:p>
          <a:p>
            <a:pPr marL="0" indent="0">
              <a:buNone/>
            </a:pPr>
            <a:r>
              <a:rPr lang="ru-RU" dirty="0"/>
              <a:t>}</a:t>
            </a:r>
          </a:p>
          <a:p>
            <a:endParaRPr lang="ru-RU" dirty="0"/>
          </a:p>
          <a:p>
            <a:pPr marL="0" indent="0">
              <a:buNone/>
            </a:pPr>
            <a:r>
              <a:rPr lang="ru-RU" dirty="0"/>
              <a:t>Важное замечание: в рекурсивных функциях нужно не забывать про условие прекращения рекурсии, иначе код "зациклится". </a:t>
            </a:r>
          </a:p>
          <a:p>
            <a:pPr marL="0" indent="0">
              <a:buNone/>
            </a:pPr>
            <a:r>
              <a:rPr lang="ru-RU" dirty="0"/>
              <a:t>В примере выше, таким условием будет проверка, что x &lt;= 1</a:t>
            </a:r>
          </a:p>
        </p:txBody>
      </p:sp>
    </p:spTree>
    <p:extLst>
      <p:ext uri="{BB962C8B-B14F-4D97-AF65-F5344CB8AC3E}">
        <p14:creationId xmlns:p14="http://schemas.microsoft.com/office/powerpoint/2010/main" val="3637047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В этом тесте нужно отметить все правильные определения.</a:t>
            </a:r>
          </a:p>
        </p:txBody>
      </p:sp>
      <p:sp>
        <p:nvSpPr>
          <p:cNvPr id="3" name="Объект 2"/>
          <p:cNvSpPr>
            <a:spLocks noGrp="1"/>
          </p:cNvSpPr>
          <p:nvPr>
            <p:ph idx="1"/>
          </p:nvPr>
        </p:nvSpPr>
        <p:spPr>
          <a:xfrm>
            <a:off x="838200" y="1690688"/>
            <a:ext cx="10515600" cy="5036683"/>
          </a:xfrm>
        </p:spPr>
        <p:txBody>
          <a:bodyPr>
            <a:normAutofit lnSpcReduction="10000"/>
          </a:bodyPr>
          <a:lstStyle/>
          <a:p>
            <a:r>
              <a:rPr lang="ru-RU" dirty="0"/>
              <a:t>При вызове функции в момент определения в нее нельзя передать аргумент </a:t>
            </a:r>
          </a:p>
          <a:p>
            <a:r>
              <a:rPr lang="ru-RU" dirty="0"/>
              <a:t>Команду </a:t>
            </a:r>
            <a:r>
              <a:rPr lang="ru-RU" dirty="0" err="1"/>
              <a:t>return</a:t>
            </a:r>
            <a:r>
              <a:rPr lang="ru-RU" dirty="0"/>
              <a:t> можно вовсе не использовать в функции </a:t>
            </a:r>
            <a:endParaRPr lang="ru-RU" dirty="0" smtClean="0"/>
          </a:p>
          <a:p>
            <a:r>
              <a:rPr lang="ru-RU" dirty="0"/>
              <a:t>Команда </a:t>
            </a:r>
            <a:r>
              <a:rPr lang="ru-RU" dirty="0" err="1"/>
              <a:t>return</a:t>
            </a:r>
            <a:r>
              <a:rPr lang="ru-RU" dirty="0"/>
              <a:t>, возвращающая результат, может быть использована в функции только один раз </a:t>
            </a:r>
            <a:endParaRPr lang="ru-RU" dirty="0" smtClean="0"/>
          </a:p>
          <a:p>
            <a:r>
              <a:rPr lang="ru-RU" dirty="0"/>
              <a:t>Каждая функция обязательно должна иметь имя </a:t>
            </a:r>
            <a:endParaRPr lang="ru-RU" dirty="0" smtClean="0"/>
          </a:p>
          <a:p>
            <a:r>
              <a:rPr lang="ru-RU" dirty="0"/>
              <a:t>Функция, имеющая имя, может вызывать сама себя </a:t>
            </a:r>
            <a:endParaRPr lang="ru-RU" dirty="0" smtClean="0"/>
          </a:p>
          <a:p>
            <a:r>
              <a:rPr lang="ru-RU" dirty="0"/>
              <a:t>Рекурсивной называется функция, пересчитывающая курсовую </a:t>
            </a:r>
            <a:r>
              <a:rPr lang="ru-RU" dirty="0" smtClean="0"/>
              <a:t>разницу</a:t>
            </a:r>
          </a:p>
          <a:p>
            <a:r>
              <a:rPr lang="ru-RU" dirty="0"/>
              <a:t>Функцию можно определить и сразу вызвать в рамках одной команды </a:t>
            </a:r>
            <a:endParaRPr lang="ru-RU" dirty="0" smtClean="0"/>
          </a:p>
          <a:p>
            <a:endParaRPr lang="ru-RU" dirty="0" smtClean="0"/>
          </a:p>
          <a:p>
            <a:endParaRPr lang="ru-RU" dirty="0"/>
          </a:p>
        </p:txBody>
      </p:sp>
    </p:spTree>
    <p:extLst>
      <p:ext uri="{BB962C8B-B14F-4D97-AF65-F5344CB8AC3E}">
        <p14:creationId xmlns:p14="http://schemas.microsoft.com/office/powerpoint/2010/main" val="69241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6" end="6"/>
                                            </p:txEl>
                                          </p:spTgt>
                                        </p:tgtEl>
                                        <p:attrNameLst>
                                          <p:attrName>style.color</p:attrName>
                                        </p:attrNameLst>
                                      </p:cBhvr>
                                      <p:to>
                                        <p:clrVal>
                                          <a:schemeClr val="accent2"/>
                                        </p:clrVal>
                                      </p:to>
                                    </p:set>
                                    <p:set>
                                      <p:cBhvr>
                                        <p:cTn id="7" dur="500" fill="hold"/>
                                        <p:tgtEl>
                                          <p:spTgt spid="3">
                                            <p:txEl>
                                              <p:pRg st="6" end="6"/>
                                            </p:txEl>
                                          </p:spTgt>
                                        </p:tgtEl>
                                        <p:attrNameLst>
                                          <p:attrName>fillcolor</p:attrName>
                                        </p:attrNameLst>
                                      </p:cBhvr>
                                      <p:to>
                                        <p:clrVal>
                                          <a:schemeClr val="accent2"/>
                                        </p:clrVal>
                                      </p:to>
                                    </p:set>
                                    <p:set>
                                      <p:cBhvr>
                                        <p:cTn id="8" dur="500" fill="hold"/>
                                        <p:tgtEl>
                                          <p:spTgt spid="3">
                                            <p:txEl>
                                              <p:pRg st="6" end="6"/>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4" end="4"/>
                                            </p:txEl>
                                          </p:spTgt>
                                        </p:tgtEl>
                                        <p:attrNameLst>
                                          <p:attrName>style.color</p:attrName>
                                        </p:attrNameLst>
                                      </p:cBhvr>
                                      <p:to>
                                        <p:clrVal>
                                          <a:schemeClr val="accent2"/>
                                        </p:clrVal>
                                      </p:to>
                                    </p:set>
                                    <p:set>
                                      <p:cBhvr>
                                        <p:cTn id="11" dur="500" fill="hold"/>
                                        <p:tgtEl>
                                          <p:spTgt spid="3">
                                            <p:txEl>
                                              <p:pRg st="4" end="4"/>
                                            </p:txEl>
                                          </p:spTgt>
                                        </p:tgtEl>
                                        <p:attrNameLst>
                                          <p:attrName>fillcolor</p:attrName>
                                        </p:attrNameLst>
                                      </p:cBhvr>
                                      <p:to>
                                        <p:clrVal>
                                          <a:schemeClr val="accent2"/>
                                        </p:clrVal>
                                      </p:to>
                                    </p:set>
                                    <p:set>
                                      <p:cBhvr>
                                        <p:cTn id="12" dur="500" fill="hold"/>
                                        <p:tgtEl>
                                          <p:spTgt spid="3">
                                            <p:txEl>
                                              <p:pRg st="4" end="4"/>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1" end="1"/>
                                            </p:txEl>
                                          </p:spTgt>
                                        </p:tgtEl>
                                        <p:attrNameLst>
                                          <p:attrName>style.color</p:attrName>
                                        </p:attrNameLst>
                                      </p:cBhvr>
                                      <p:to>
                                        <p:clrVal>
                                          <a:schemeClr val="accent2"/>
                                        </p:clrVal>
                                      </p:to>
                                    </p:set>
                                    <p:set>
                                      <p:cBhvr>
                                        <p:cTn id="15" dur="500" fill="hold"/>
                                        <p:tgtEl>
                                          <p:spTgt spid="3">
                                            <p:txEl>
                                              <p:pRg st="1" end="1"/>
                                            </p:txEl>
                                          </p:spTgt>
                                        </p:tgtEl>
                                        <p:attrNameLst>
                                          <p:attrName>fillcolor</p:attrName>
                                        </p:attrNameLst>
                                      </p:cBhvr>
                                      <p:to>
                                        <p:clrVal>
                                          <a:schemeClr val="accent2"/>
                                        </p:clrVal>
                                      </p:to>
                                    </p:set>
                                    <p:set>
                                      <p:cBhvr>
                                        <p:cTn id="16"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b="1" dirty="0">
                <a:solidFill>
                  <a:srgbClr val="0070C0"/>
                </a:solidFill>
              </a:rPr>
              <a:t>Сложная задача*</a:t>
            </a:r>
            <a:br>
              <a:rPr lang="ru-RU" sz="2800" b="1" dirty="0">
                <a:solidFill>
                  <a:srgbClr val="0070C0"/>
                </a:solidFill>
              </a:rPr>
            </a:br>
            <a:r>
              <a:rPr lang="ru-RU" sz="2800" dirty="0">
                <a:solidFill>
                  <a:srgbClr val="0070C0"/>
                </a:solidFill>
              </a:rPr>
              <a:t>Дано натуральное число n. Напишите </a:t>
            </a:r>
            <a:r>
              <a:rPr lang="ru-RU" sz="2800" i="1" dirty="0">
                <a:solidFill>
                  <a:srgbClr val="0070C0"/>
                </a:solidFill>
              </a:rPr>
              <a:t>рекурсивную</a:t>
            </a:r>
            <a:r>
              <a:rPr lang="ru-RU" sz="2800" dirty="0">
                <a:solidFill>
                  <a:srgbClr val="0070C0"/>
                </a:solidFill>
              </a:rPr>
              <a:t> функцию, которая возвращает строку чисел от 1 до n, разделенных пробелом. </a:t>
            </a:r>
            <a:br>
              <a:rPr lang="ru-RU" sz="2800" dirty="0">
                <a:solidFill>
                  <a:srgbClr val="0070C0"/>
                </a:solidFill>
              </a:rPr>
            </a:br>
            <a:endParaRPr lang="ru-RU" sz="2800" dirty="0">
              <a:solidFill>
                <a:srgbClr val="0070C0"/>
              </a:solidFill>
            </a:endParaRP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my_function</a:t>
            </a:r>
            <a:r>
              <a:rPr lang="ru-RU" dirty="0"/>
              <a:t>(n)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12361065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my_function</a:t>
            </a:r>
            <a:r>
              <a:rPr lang="en-US" dirty="0"/>
              <a:t>(n) {</a:t>
            </a:r>
          </a:p>
          <a:p>
            <a:pPr marL="0" indent="0">
              <a:buNone/>
            </a:pPr>
            <a:r>
              <a:rPr lang="en-US" dirty="0"/>
              <a:t>if (n == 1) return n;</a:t>
            </a:r>
          </a:p>
          <a:p>
            <a:pPr marL="0" indent="0">
              <a:buNone/>
            </a:pPr>
            <a:r>
              <a:rPr lang="en-US" dirty="0"/>
              <a:t>            else return </a:t>
            </a:r>
            <a:r>
              <a:rPr lang="en-US" dirty="0" err="1"/>
              <a:t>my_function</a:t>
            </a:r>
            <a:r>
              <a:rPr lang="en-US" dirty="0"/>
              <a:t>(n - 1) + " " + n;</a:t>
            </a:r>
          </a:p>
          <a:p>
            <a:pPr marL="0" indent="0">
              <a:buNone/>
            </a:pPr>
            <a:r>
              <a:rPr lang="en-US" dirty="0"/>
              <a:t>}</a:t>
            </a:r>
          </a:p>
          <a:p>
            <a:endParaRPr lang="ru-RU" dirty="0"/>
          </a:p>
        </p:txBody>
      </p:sp>
    </p:spTree>
    <p:extLst>
      <p:ext uri="{BB962C8B-B14F-4D97-AF65-F5344CB8AC3E}">
        <p14:creationId xmlns:p14="http://schemas.microsoft.com/office/powerpoint/2010/main" val="109360384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2.2 Объекты</a:t>
            </a:r>
          </a:p>
        </p:txBody>
      </p:sp>
      <p:sp>
        <p:nvSpPr>
          <p:cNvPr id="3" name="Объект 2"/>
          <p:cNvSpPr>
            <a:spLocks noGrp="1"/>
          </p:cNvSpPr>
          <p:nvPr>
            <p:ph idx="1"/>
          </p:nvPr>
        </p:nvSpPr>
        <p:spPr>
          <a:xfrm>
            <a:off x="838200" y="1825624"/>
            <a:ext cx="10515600" cy="4823369"/>
          </a:xfrm>
        </p:spPr>
        <p:txBody>
          <a:bodyPr>
            <a:normAutofit fontScale="85000" lnSpcReduction="20000"/>
          </a:bodyPr>
          <a:lstStyle/>
          <a:p>
            <a:pPr marL="0" indent="0">
              <a:buNone/>
            </a:pPr>
            <a:r>
              <a:rPr lang="ru-RU" dirty="0"/>
              <a:t>Поскольку </a:t>
            </a:r>
            <a:r>
              <a:rPr lang="ru-RU" dirty="0" err="1"/>
              <a:t>JavaScript</a:t>
            </a:r>
            <a:r>
              <a:rPr lang="ru-RU" dirty="0"/>
              <a:t> является объектно-ориентированным языком программирования, он позволяет нам определять свои собственные объекты и создавать свои типы переменных. И поскольку все типы данных, рассматриваемые в этом модуле, являются объектами, то мы вынуждены начать с изучения объектов и методов работы с ними.</a:t>
            </a:r>
          </a:p>
          <a:p>
            <a:pPr marL="0" indent="0">
              <a:buNone/>
            </a:pPr>
            <a:r>
              <a:rPr lang="ru-RU" dirty="0"/>
              <a:t>Итак, </a:t>
            </a:r>
            <a:r>
              <a:rPr lang="ru-RU" b="1" dirty="0"/>
              <a:t>объект</a:t>
            </a:r>
            <a:r>
              <a:rPr lang="ru-RU" dirty="0"/>
              <a:t> - это особый вид данных, обладающий свойствами, описывающими его состояние и методами, позволяющими работать с объектом. </a:t>
            </a:r>
            <a:br>
              <a:rPr lang="ru-RU" dirty="0"/>
            </a:br>
            <a:endParaRPr lang="ru-RU" dirty="0"/>
          </a:p>
          <a:p>
            <a:pPr marL="0" indent="0">
              <a:buNone/>
            </a:pPr>
            <a:r>
              <a:rPr lang="ru-RU" dirty="0"/>
              <a:t>Если вдаваться в подробности, то </a:t>
            </a:r>
            <a:r>
              <a:rPr lang="ru-RU" b="1" dirty="0"/>
              <a:t>объект в </a:t>
            </a:r>
            <a:r>
              <a:rPr lang="ru-RU" b="1" dirty="0" err="1"/>
              <a:t>JavaScript</a:t>
            </a:r>
            <a:r>
              <a:rPr lang="ru-RU" dirty="0"/>
              <a:t> представляет собой ассоциативный массив, то есть фактически является набором пар "</a:t>
            </a:r>
            <a:r>
              <a:rPr lang="ru-RU" b="1" dirty="0"/>
              <a:t>ключ: значение</a:t>
            </a:r>
            <a:r>
              <a:rPr lang="ru-RU" dirty="0"/>
              <a:t>". Например, у строкового объекта </a:t>
            </a:r>
            <a:r>
              <a:rPr lang="ru-RU" i="1" dirty="0" err="1"/>
              <a:t>String</a:t>
            </a:r>
            <a:r>
              <a:rPr lang="ru-RU" dirty="0"/>
              <a:t>, коим является любая строковая переменная, есть свойство </a:t>
            </a:r>
            <a:r>
              <a:rPr lang="ru-RU" i="1" dirty="0" err="1"/>
              <a:t>length</a:t>
            </a:r>
            <a:r>
              <a:rPr lang="ru-RU" dirty="0"/>
              <a:t> - длина. В частности, у объекта </a:t>
            </a:r>
            <a:r>
              <a:rPr lang="ru-RU" dirty="0" err="1"/>
              <a:t>textString</a:t>
            </a:r>
            <a:r>
              <a:rPr lang="ru-RU" dirty="0"/>
              <a:t>, созданного командой </a:t>
            </a:r>
            <a:r>
              <a:rPr lang="ru-RU" i="1" dirty="0" err="1"/>
              <a:t>var</a:t>
            </a:r>
            <a:r>
              <a:rPr lang="ru-RU" i="1" dirty="0"/>
              <a:t> </a:t>
            </a:r>
            <a:r>
              <a:rPr lang="ru-RU" i="1" dirty="0" err="1"/>
              <a:t>textString</a:t>
            </a:r>
            <a:r>
              <a:rPr lang="ru-RU" i="1" dirty="0"/>
              <a:t> = "</a:t>
            </a:r>
            <a:r>
              <a:rPr lang="ru-RU" i="1" dirty="0" err="1"/>
              <a:t>Hello</a:t>
            </a:r>
            <a:r>
              <a:rPr lang="ru-RU" i="1" dirty="0"/>
              <a:t> </a:t>
            </a:r>
            <a:r>
              <a:rPr lang="ru-RU" i="1" dirty="0" err="1"/>
              <a:t>World</a:t>
            </a:r>
            <a:r>
              <a:rPr lang="ru-RU" i="1" dirty="0"/>
              <a:t>!"</a:t>
            </a:r>
            <a:r>
              <a:rPr lang="ru-RU" dirty="0"/>
              <a:t>; будет свойство </a:t>
            </a:r>
            <a:r>
              <a:rPr lang="ru-RU" b="1" i="1" dirty="0" err="1"/>
              <a:t>length</a:t>
            </a:r>
            <a:r>
              <a:rPr lang="ru-RU" dirty="0"/>
              <a:t>, ключом в паре будет имя "</a:t>
            </a:r>
            <a:r>
              <a:rPr lang="ru-RU" dirty="0" err="1"/>
              <a:t>length</a:t>
            </a:r>
            <a:r>
              <a:rPr lang="ru-RU" dirty="0"/>
              <a:t>", а его значение будет число 12 - фактическая длина строки.</a:t>
            </a:r>
          </a:p>
          <a:p>
            <a:endParaRPr lang="ru-RU" dirty="0"/>
          </a:p>
        </p:txBody>
      </p:sp>
    </p:spTree>
    <p:extLst>
      <p:ext uri="{BB962C8B-B14F-4D97-AF65-F5344CB8AC3E}">
        <p14:creationId xmlns:p14="http://schemas.microsoft.com/office/powerpoint/2010/main" val="38511517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2880"/>
            <a:ext cx="10515600" cy="5994083"/>
          </a:xfrm>
        </p:spPr>
        <p:txBody>
          <a:bodyPr>
            <a:normAutofit fontScale="92500" lnSpcReduction="10000"/>
          </a:bodyPr>
          <a:lstStyle/>
          <a:p>
            <a:pPr marL="0" indent="0">
              <a:buNone/>
            </a:pPr>
            <a:r>
              <a:rPr lang="ru-RU" dirty="0"/>
              <a:t>Свойства объекта - это некоторые значения, связанные с этим объектом.</a:t>
            </a:r>
          </a:p>
          <a:p>
            <a:pPr marL="0" indent="0">
              <a:buNone/>
            </a:pPr>
            <a:r>
              <a:rPr lang="ru-RU" dirty="0"/>
              <a:t>Синтаксис доступа к свойству объекта выглядит следующим образом:</a:t>
            </a:r>
          </a:p>
          <a:p>
            <a:pPr marL="0" indent="0">
              <a:buNone/>
            </a:pPr>
            <a:r>
              <a:rPr lang="ru-RU" dirty="0" err="1"/>
              <a:t>имяОбъекта.имяСвойства</a:t>
            </a:r>
            <a:endParaRPr lang="ru-RU" dirty="0"/>
          </a:p>
          <a:p>
            <a:endParaRPr lang="ru-RU" dirty="0"/>
          </a:p>
          <a:p>
            <a:pPr marL="0" indent="0">
              <a:buNone/>
            </a:pPr>
            <a:r>
              <a:rPr lang="ru-RU" dirty="0"/>
              <a:t>Для примера рассмотрим строковый объект </a:t>
            </a:r>
            <a:r>
              <a:rPr lang="ru-RU" dirty="0" err="1">
                <a:solidFill>
                  <a:srgbClr val="0070C0"/>
                </a:solidFill>
              </a:rPr>
              <a:t>String</a:t>
            </a:r>
            <a:r>
              <a:rPr lang="ru-RU" dirty="0"/>
              <a:t>. У него есть свойство </a:t>
            </a:r>
            <a:r>
              <a:rPr lang="ru-RU" dirty="0" err="1"/>
              <a:t>length</a:t>
            </a:r>
            <a:r>
              <a:rPr lang="ru-RU" dirty="0"/>
              <a:t> (длина), которое определяет количество символов в строке. Чтобы обратиться к этому свойству, мы используем название свойства через точку. Например:</a:t>
            </a:r>
          </a:p>
          <a:p>
            <a:endParaRPr lang="ru-RU" dirty="0"/>
          </a:p>
          <a:p>
            <a:pPr marL="0" indent="0">
              <a:buNone/>
            </a:pPr>
            <a:r>
              <a:rPr lang="ru-RU" dirty="0" err="1">
                <a:solidFill>
                  <a:srgbClr val="0070C0"/>
                </a:solidFill>
              </a:rPr>
              <a:t>var</a:t>
            </a:r>
            <a:r>
              <a:rPr lang="ru-RU" dirty="0"/>
              <a:t> </a:t>
            </a:r>
            <a:r>
              <a:rPr lang="ru-RU" dirty="0" err="1"/>
              <a:t>textString</a:t>
            </a:r>
            <a:r>
              <a:rPr lang="ru-RU" dirty="0"/>
              <a:t> = </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p>
          <a:p>
            <a:pPr marL="0" indent="0">
              <a:buNone/>
            </a:pPr>
            <a:r>
              <a:rPr lang="ru-RU" dirty="0">
                <a:solidFill>
                  <a:srgbClr val="0070C0"/>
                </a:solidFill>
              </a:rPr>
              <a:t>console</a:t>
            </a:r>
            <a:r>
              <a:rPr lang="ru-RU" dirty="0"/>
              <a:t>.log(</a:t>
            </a:r>
            <a:r>
              <a:rPr lang="ru-RU" dirty="0" err="1">
                <a:solidFill>
                  <a:srgbClr val="0070C0"/>
                </a:solidFill>
              </a:rPr>
              <a:t>textString.length</a:t>
            </a:r>
            <a:r>
              <a:rPr lang="ru-RU" dirty="0"/>
              <a:t>);</a:t>
            </a:r>
          </a:p>
          <a:p>
            <a:endParaRPr lang="ru-RU" dirty="0"/>
          </a:p>
          <a:p>
            <a:pPr marL="0" indent="0">
              <a:buNone/>
            </a:pPr>
            <a:r>
              <a:rPr lang="ru-RU" dirty="0"/>
              <a:t>В результате выполнения данного кода в консоль вывода будет выдано количество символов в этой строке - 12.</a:t>
            </a:r>
          </a:p>
        </p:txBody>
      </p:sp>
    </p:spTree>
    <p:extLst>
      <p:ext uri="{BB962C8B-B14F-4D97-AF65-F5344CB8AC3E}">
        <p14:creationId xmlns:p14="http://schemas.microsoft.com/office/powerpoint/2010/main" val="16590201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1074"/>
            <a:ext cx="10515600" cy="5745889"/>
          </a:xfrm>
        </p:spPr>
        <p:txBody>
          <a:bodyPr>
            <a:normAutofit fontScale="85000" lnSpcReduction="20000"/>
          </a:bodyPr>
          <a:lstStyle/>
          <a:p>
            <a:pPr marL="0" indent="0">
              <a:buNone/>
            </a:pPr>
            <a:r>
              <a:rPr lang="ru-RU" dirty="0"/>
              <a:t>Методы - это действия, которые могут быть выполнены над объектом. Они могут присутствовать у объекта, а могут и не присутствовать.</a:t>
            </a:r>
          </a:p>
          <a:p>
            <a:pPr marL="0" indent="0">
              <a:buNone/>
            </a:pPr>
            <a:r>
              <a:rPr lang="ru-RU" dirty="0"/>
              <a:t>Синтаксис доступа к методу выглядит следующим образом:</a:t>
            </a:r>
          </a:p>
          <a:p>
            <a:pPr marL="0" indent="0">
              <a:buNone/>
            </a:pPr>
            <a:r>
              <a:rPr lang="ru-RU" dirty="0" err="1"/>
              <a:t>имяОбъекта.имяМетода</a:t>
            </a:r>
            <a:r>
              <a:rPr lang="ru-RU" dirty="0"/>
              <a:t>();</a:t>
            </a:r>
          </a:p>
          <a:p>
            <a:endParaRPr lang="ru-RU" dirty="0"/>
          </a:p>
          <a:p>
            <a:pPr marL="0" indent="0">
              <a:buNone/>
            </a:pPr>
            <a:r>
              <a:rPr lang="ru-RU" dirty="0"/>
              <a:t>(В скобках указываются параметры, которые необходимо передать в метод.)</a:t>
            </a:r>
          </a:p>
          <a:p>
            <a:endParaRPr lang="ru-RU" dirty="0"/>
          </a:p>
          <a:p>
            <a:pPr marL="0" indent="0">
              <a:buNone/>
            </a:pPr>
            <a:r>
              <a:rPr lang="ru-RU" dirty="0"/>
              <a:t>Например у строкового объекта </a:t>
            </a:r>
            <a:r>
              <a:rPr lang="ru-RU" dirty="0" err="1"/>
              <a:t>String</a:t>
            </a:r>
            <a:r>
              <a:rPr lang="ru-RU" dirty="0"/>
              <a:t> есть метод </a:t>
            </a:r>
            <a:r>
              <a:rPr lang="ru-RU" dirty="0" err="1">
                <a:solidFill>
                  <a:srgbClr val="0070C0"/>
                </a:solidFill>
              </a:rPr>
              <a:t>toUpperCase</a:t>
            </a:r>
            <a:r>
              <a:rPr lang="ru-RU" dirty="0">
                <a:solidFill>
                  <a:srgbClr val="0070C0"/>
                </a:solidFill>
              </a:rPr>
              <a:t>(), </a:t>
            </a:r>
            <a:r>
              <a:rPr lang="ru-RU" dirty="0"/>
              <a:t>который возвращает содержимое  нашего объекта, то есть текст, заглавными буквами. В частности выполнение кода:</a:t>
            </a:r>
          </a:p>
          <a:p>
            <a:endParaRPr lang="ru-RU" dirty="0"/>
          </a:p>
          <a:p>
            <a:pPr marL="0" indent="0">
              <a:buNone/>
            </a:pPr>
            <a:r>
              <a:rPr lang="ru-RU" dirty="0" err="1">
                <a:solidFill>
                  <a:srgbClr val="0070C0"/>
                </a:solidFill>
              </a:rPr>
              <a:t>var</a:t>
            </a:r>
            <a:r>
              <a:rPr lang="ru-RU" dirty="0"/>
              <a:t> </a:t>
            </a:r>
            <a:r>
              <a:rPr lang="ru-RU" dirty="0" err="1"/>
              <a:t>textString</a:t>
            </a:r>
            <a:r>
              <a:rPr lang="ru-RU" dirty="0"/>
              <a:t> = </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a:t>
            </a:r>
          </a:p>
          <a:p>
            <a:pPr marL="0" indent="0">
              <a:buNone/>
            </a:pPr>
            <a:r>
              <a:rPr lang="ru-RU" dirty="0">
                <a:solidFill>
                  <a:srgbClr val="0070C0"/>
                </a:solidFill>
              </a:rPr>
              <a:t>console</a:t>
            </a:r>
            <a:r>
              <a:rPr lang="ru-RU" dirty="0"/>
              <a:t>.log(</a:t>
            </a:r>
            <a:r>
              <a:rPr lang="ru-RU" dirty="0" err="1">
                <a:solidFill>
                  <a:srgbClr val="0070C0"/>
                </a:solidFill>
              </a:rPr>
              <a:t>textString.toUpperCase</a:t>
            </a:r>
            <a:r>
              <a:rPr lang="ru-RU" dirty="0">
                <a:solidFill>
                  <a:srgbClr val="0070C0"/>
                </a:solidFill>
              </a:rPr>
              <a:t>()); </a:t>
            </a:r>
          </a:p>
          <a:p>
            <a:endParaRPr lang="ru-RU" dirty="0"/>
          </a:p>
          <a:p>
            <a:pPr marL="0" indent="0">
              <a:buNone/>
            </a:pPr>
            <a:r>
              <a:rPr lang="ru-RU" dirty="0"/>
              <a:t>приведет к выводу в консоль текста </a:t>
            </a:r>
            <a:r>
              <a:rPr lang="ru-RU" dirty="0">
                <a:solidFill>
                  <a:srgbClr val="0070C0"/>
                </a:solidFill>
              </a:rPr>
              <a:t>"HELLO WORLD!"</a:t>
            </a:r>
            <a:r>
              <a:rPr lang="ru-RU" dirty="0"/>
              <a:t> (все буквы станут заглавными).</a:t>
            </a:r>
          </a:p>
        </p:txBody>
      </p:sp>
    </p:spTree>
    <p:extLst>
      <p:ext uri="{BB962C8B-B14F-4D97-AF65-F5344CB8AC3E}">
        <p14:creationId xmlns:p14="http://schemas.microsoft.com/office/powerpoint/2010/main" val="32273931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Давайте быстренько пробежимся по основным понятиям, описанным в предыдущих шагах.</a:t>
            </a:r>
            <a:br>
              <a:rPr lang="ru-RU" sz="2800" dirty="0">
                <a:solidFill>
                  <a:srgbClr val="0070C0"/>
                </a:solidFill>
              </a:rPr>
            </a:br>
            <a:r>
              <a:rPr lang="ru-RU" sz="2800" dirty="0">
                <a:solidFill>
                  <a:srgbClr val="0070C0"/>
                </a:solidFill>
              </a:rPr>
              <a:t>Сопоставьте части высказываний максимально корректным образом.</a:t>
            </a:r>
          </a:p>
        </p:txBody>
      </p:sp>
      <p:sp>
        <p:nvSpPr>
          <p:cNvPr id="3" name="Объект 2"/>
          <p:cNvSpPr>
            <a:spLocks noGrp="1"/>
          </p:cNvSpPr>
          <p:nvPr>
            <p:ph idx="1"/>
          </p:nvPr>
        </p:nvSpPr>
        <p:spPr/>
        <p:txBody>
          <a:bodyPr numCol="2"/>
          <a:lstStyle/>
          <a:p>
            <a:r>
              <a:rPr lang="ru-RU" dirty="0"/>
              <a:t>Любой объект может </a:t>
            </a:r>
            <a:r>
              <a:rPr lang="ru-RU" dirty="0" smtClean="0"/>
              <a:t/>
            </a:r>
            <a:br>
              <a:rPr lang="ru-RU" dirty="0" smtClean="0"/>
            </a:br>
            <a:r>
              <a:rPr lang="ru-RU" dirty="0" smtClean="0"/>
              <a:t>содержать </a:t>
            </a:r>
            <a:endParaRPr lang="ru-RU" dirty="0"/>
          </a:p>
          <a:p>
            <a:r>
              <a:rPr lang="ru-RU" dirty="0"/>
              <a:t>Некоторая величина при объекте называется </a:t>
            </a:r>
          </a:p>
          <a:p>
            <a:r>
              <a:rPr lang="ru-RU" dirty="0"/>
              <a:t>Часть кода, присвоенная свойству объекта это </a:t>
            </a:r>
          </a:p>
          <a:p>
            <a:r>
              <a:rPr lang="ru-RU" dirty="0"/>
              <a:t>В метод можно передать </a:t>
            </a:r>
          </a:p>
          <a:p>
            <a:r>
              <a:rPr lang="ru-RU" dirty="0"/>
              <a:t>Метод обязательно должен входить в </a:t>
            </a:r>
            <a:r>
              <a:rPr lang="ru-RU" dirty="0" smtClean="0"/>
              <a:t>какой-либо</a:t>
            </a:r>
            <a:br>
              <a:rPr lang="ru-RU" dirty="0" smtClean="0"/>
            </a:br>
            <a:endParaRPr lang="ru-RU" dirty="0" smtClean="0"/>
          </a:p>
          <a:p>
            <a:r>
              <a:rPr lang="ru-RU" dirty="0" smtClean="0"/>
              <a:t>аргумент</a:t>
            </a:r>
          </a:p>
          <a:p>
            <a:r>
              <a:rPr lang="ru-RU" dirty="0"/>
              <a:t>свойства и методы </a:t>
            </a:r>
            <a:endParaRPr lang="ru-RU" dirty="0" smtClean="0"/>
          </a:p>
          <a:p>
            <a:r>
              <a:rPr lang="ru-RU" dirty="0"/>
              <a:t>объект </a:t>
            </a:r>
          </a:p>
          <a:p>
            <a:r>
              <a:rPr lang="ru-RU" dirty="0"/>
              <a:t>свойство </a:t>
            </a:r>
          </a:p>
          <a:p>
            <a:r>
              <a:rPr lang="ru-RU" dirty="0"/>
              <a:t>метод </a:t>
            </a:r>
            <a:r>
              <a:rPr lang="ru-RU" dirty="0" smtClean="0"/>
              <a:t> </a:t>
            </a:r>
            <a:endParaRPr lang="ru-RU" dirty="0"/>
          </a:p>
          <a:p>
            <a:endParaRPr lang="ru-RU" dirty="0"/>
          </a:p>
        </p:txBody>
      </p:sp>
      <p:cxnSp>
        <p:nvCxnSpPr>
          <p:cNvPr id="5" name="Прямая со стрелкой 4"/>
          <p:cNvCxnSpPr/>
          <p:nvPr/>
        </p:nvCxnSpPr>
        <p:spPr>
          <a:xfrm>
            <a:off x="4519749" y="2259874"/>
            <a:ext cx="1476102" cy="71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4833257" y="3056709"/>
            <a:ext cx="1267097" cy="94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4846320" y="4140926"/>
            <a:ext cx="114953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5029200" y="2638697"/>
            <a:ext cx="966651" cy="210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5512526" y="3566160"/>
            <a:ext cx="483325" cy="186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86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6571"/>
            <a:ext cx="10515600" cy="5850392"/>
          </a:xfrm>
        </p:spPr>
        <p:txBody>
          <a:bodyPr/>
          <a:lstStyle/>
          <a:p>
            <a:pPr marL="0" indent="0">
              <a:buNone/>
            </a:pPr>
            <a:r>
              <a:rPr lang="ru-RU" dirty="0"/>
              <a:t>Теперь рассмотрим подробнее процесс создания объекта и работы с его свойствами и методами.</a:t>
            </a:r>
          </a:p>
          <a:p>
            <a:pPr marL="0" indent="0">
              <a:buNone/>
            </a:pPr>
            <a:r>
              <a:rPr lang="ru-RU" dirty="0"/>
              <a:t>Для создания объекта есть два пути - создание напрямую экземпляра объекта и создание конструктора - отдельной функции, которая создает и инициализирует объект.</a:t>
            </a:r>
          </a:p>
          <a:p>
            <a:pPr marL="0" indent="0">
              <a:buNone/>
            </a:pPr>
            <a:r>
              <a:rPr lang="ru-RU" dirty="0"/>
              <a:t>Для создания непосредственно экземпляра объекта мы можем воспользоваться двумя конструкциями:</a:t>
            </a:r>
          </a:p>
          <a:p>
            <a:pPr marL="0" indent="0">
              <a:buNone/>
            </a:pPr>
            <a:r>
              <a:rPr lang="ru-RU" dirty="0" err="1">
                <a:solidFill>
                  <a:srgbClr val="0070C0"/>
                </a:solidFill>
              </a:rPr>
              <a:t>var</a:t>
            </a:r>
            <a:r>
              <a:rPr lang="ru-RU" dirty="0">
                <a:solidFill>
                  <a:srgbClr val="0070C0"/>
                </a:solidFill>
              </a:rPr>
              <a:t> </a:t>
            </a:r>
            <a:r>
              <a:rPr lang="ru-RU" dirty="0" err="1"/>
              <a:t>person</a:t>
            </a:r>
            <a:r>
              <a:rPr lang="ru-RU" dirty="0"/>
              <a:t> = </a:t>
            </a:r>
            <a:r>
              <a:rPr lang="ru-RU" dirty="0" err="1">
                <a:solidFill>
                  <a:srgbClr val="0070C0"/>
                </a:solidFill>
              </a:rPr>
              <a:t>new</a:t>
            </a:r>
            <a:r>
              <a:rPr lang="ru-RU" dirty="0">
                <a:solidFill>
                  <a:srgbClr val="0070C0"/>
                </a:solidFill>
              </a:rPr>
              <a:t> </a:t>
            </a:r>
            <a:r>
              <a:rPr lang="ru-RU" dirty="0" err="1">
                <a:solidFill>
                  <a:srgbClr val="0070C0"/>
                </a:solidFill>
              </a:rPr>
              <a:t>Object</a:t>
            </a:r>
            <a:r>
              <a:rPr lang="ru-RU" dirty="0">
                <a:solidFill>
                  <a:srgbClr val="0070C0"/>
                </a:solidFill>
              </a:rPr>
              <a:t>();</a:t>
            </a:r>
          </a:p>
          <a:p>
            <a:pPr marL="0" indent="0">
              <a:buNone/>
            </a:pPr>
            <a:r>
              <a:rPr lang="ru-RU" dirty="0"/>
              <a:t>или просто</a:t>
            </a:r>
          </a:p>
          <a:p>
            <a:pPr marL="0" indent="0">
              <a:buNone/>
            </a:pPr>
            <a:r>
              <a:rPr lang="ru-RU" dirty="0" err="1">
                <a:solidFill>
                  <a:srgbClr val="0070C0"/>
                </a:solidFill>
              </a:rPr>
              <a:t>var</a:t>
            </a:r>
            <a:r>
              <a:rPr lang="ru-RU" dirty="0"/>
              <a:t> </a:t>
            </a:r>
            <a:r>
              <a:rPr lang="ru-RU" dirty="0" err="1"/>
              <a:t>person</a:t>
            </a:r>
            <a:r>
              <a:rPr lang="ru-RU" dirty="0"/>
              <a:t> = </a:t>
            </a:r>
            <a:r>
              <a:rPr lang="ru-RU" dirty="0">
                <a:solidFill>
                  <a:srgbClr val="0070C0"/>
                </a:solidFill>
              </a:rPr>
              <a:t>{}</a:t>
            </a:r>
          </a:p>
          <a:p>
            <a:endParaRPr lang="ru-RU" dirty="0"/>
          </a:p>
        </p:txBody>
      </p:sp>
    </p:spTree>
    <p:extLst>
      <p:ext uri="{BB962C8B-B14F-4D97-AF65-F5344CB8AC3E}">
        <p14:creationId xmlns:p14="http://schemas.microsoft.com/office/powerpoint/2010/main" val="419291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15900"/>
            <a:ext cx="10515600" cy="6553200"/>
          </a:xfrm>
        </p:spPr>
        <p:txBody>
          <a:bodyPr>
            <a:normAutofit fontScale="85000" lnSpcReduction="20000"/>
          </a:bodyPr>
          <a:lstStyle/>
          <a:p>
            <a:pPr marL="0" indent="0">
              <a:buNone/>
            </a:pPr>
            <a:r>
              <a:rPr lang="ru-RU" dirty="0"/>
              <a:t>Теперь рассмотрим - из чего состоит код </a:t>
            </a:r>
            <a:r>
              <a:rPr lang="ru-RU" dirty="0" err="1" smtClean="0"/>
              <a:t>JavaScript</a:t>
            </a:r>
            <a:r>
              <a:rPr lang="ru-RU" dirty="0" smtClean="0"/>
              <a:t>.</a:t>
            </a:r>
            <a:r>
              <a:rPr lang="en-US" dirty="0" smtClean="0"/>
              <a:t/>
            </a:r>
            <a:br>
              <a:rPr lang="en-US" dirty="0" smtClean="0"/>
            </a:br>
            <a:r>
              <a:rPr lang="en-US" dirty="0" smtClean="0"/>
              <a:t/>
            </a:r>
            <a:br>
              <a:rPr lang="en-US" dirty="0" smtClean="0"/>
            </a:br>
            <a:r>
              <a:rPr lang="ru-RU" dirty="0" smtClean="0"/>
              <a:t>Основной </a:t>
            </a:r>
            <a:r>
              <a:rPr lang="ru-RU" dirty="0"/>
              <a:t>единицей кода является </a:t>
            </a:r>
            <a:r>
              <a:rPr lang="ru-RU" dirty="0" err="1" smtClean="0"/>
              <a:t>предложение.</a:t>
            </a:r>
            <a:r>
              <a:rPr lang="ru-RU" dirty="0" err="1" smtClean="0">
                <a:solidFill>
                  <a:srgbClr val="0070C0"/>
                </a:solidFill>
              </a:rPr>
              <a:t>Предложение</a:t>
            </a:r>
            <a:r>
              <a:rPr lang="ru-RU" dirty="0" smtClean="0">
                <a:solidFill>
                  <a:srgbClr val="0070C0"/>
                </a:solidFill>
              </a:rPr>
              <a:t> </a:t>
            </a:r>
            <a:r>
              <a:rPr lang="ru-RU" dirty="0" err="1">
                <a:solidFill>
                  <a:srgbClr val="0070C0"/>
                </a:solidFill>
              </a:rPr>
              <a:t>JavaScript</a:t>
            </a:r>
            <a:r>
              <a:rPr lang="ru-RU" dirty="0"/>
              <a:t> - это фактически команда браузеру, указание, что необходимо </a:t>
            </a:r>
            <a:r>
              <a:rPr lang="ru-RU" dirty="0" smtClean="0"/>
              <a:t>выполнить.</a:t>
            </a:r>
            <a:r>
              <a:rPr lang="en-US" dirty="0" smtClean="0"/>
              <a:t/>
            </a:r>
            <a:br>
              <a:rPr lang="en-US" dirty="0" smtClean="0"/>
            </a:br>
            <a:r>
              <a:rPr lang="ru-RU" dirty="0" smtClean="0"/>
              <a:t>Предложение </a:t>
            </a:r>
            <a:r>
              <a:rPr lang="ru-RU" dirty="0"/>
              <a:t>желательно заканчивать </a:t>
            </a:r>
            <a:r>
              <a:rPr lang="ru-RU" dirty="0">
                <a:solidFill>
                  <a:srgbClr val="0070C0"/>
                </a:solidFill>
              </a:rPr>
              <a:t>точкой с запятой </a:t>
            </a:r>
            <a:r>
              <a:rPr lang="ru-RU" dirty="0" smtClean="0">
                <a:solidFill>
                  <a:srgbClr val="0070C0"/>
                </a:solidFill>
              </a:rPr>
              <a:t>";</a:t>
            </a:r>
            <a:r>
              <a:rPr lang="ru-RU" dirty="0">
                <a:solidFill>
                  <a:srgbClr val="0070C0"/>
                </a:solidFill>
              </a:rPr>
              <a:t> </a:t>
            </a:r>
            <a:r>
              <a:rPr lang="ru-RU" dirty="0" smtClean="0">
                <a:solidFill>
                  <a:srgbClr val="0070C0"/>
                </a:solidFill>
              </a:rPr>
              <a:t>“</a:t>
            </a:r>
            <a:r>
              <a:rPr lang="en-US" dirty="0" smtClean="0"/>
              <a:t/>
            </a:r>
            <a:br>
              <a:rPr lang="en-US" dirty="0" smtClean="0"/>
            </a:br>
            <a:r>
              <a:rPr lang="ru-RU" dirty="0" smtClean="0"/>
              <a:t>Это </a:t>
            </a:r>
            <a:r>
              <a:rPr lang="ru-RU" dirty="0"/>
              <a:t>не обязательное требование, согласно стандарту предполагается, что браузер интерпретирует конец строки как конец предложения. Но использование точки с запятой в конце предложения считается хорошей программистской практикой и кроме того позволяет написание нескольких предложений в одной строке, что, правда, считается плохим стилем оформления </a:t>
            </a:r>
            <a:r>
              <a:rPr lang="ru-RU" dirty="0" smtClean="0"/>
              <a:t>кода.</a:t>
            </a:r>
            <a:r>
              <a:rPr lang="en-US" dirty="0" smtClean="0"/>
              <a:t/>
            </a:r>
            <a:br>
              <a:rPr lang="en-US" dirty="0" smtClean="0"/>
            </a:br>
            <a:r>
              <a:rPr lang="ru-RU" dirty="0" smtClean="0"/>
              <a:t>Также </a:t>
            </a:r>
            <a:r>
              <a:rPr lang="ru-RU" dirty="0"/>
              <a:t>необходимо отметить, что отсутствие точки с запятой в конце строки в определенных случаях влияет на поведение кода, поэтому без лишней необходимости эту возможность желательно не </a:t>
            </a:r>
            <a:r>
              <a:rPr lang="ru-RU" dirty="0" smtClean="0"/>
              <a:t>использовать.</a:t>
            </a:r>
            <a:r>
              <a:rPr lang="en-US" dirty="0" smtClean="0"/>
              <a:t/>
            </a:r>
            <a:br>
              <a:rPr lang="en-US" dirty="0" smtClean="0"/>
            </a:br>
            <a:r>
              <a:rPr lang="en-US" dirty="0" smtClean="0"/>
              <a:t/>
            </a:r>
            <a:br>
              <a:rPr lang="en-US" dirty="0" smtClean="0"/>
            </a:br>
            <a:r>
              <a:rPr lang="ru-RU" dirty="0" smtClean="0">
                <a:solidFill>
                  <a:srgbClr val="0070C0"/>
                </a:solidFill>
              </a:rPr>
              <a:t>Код </a:t>
            </a:r>
            <a:r>
              <a:rPr lang="ru-RU" dirty="0" err="1">
                <a:solidFill>
                  <a:srgbClr val="0070C0"/>
                </a:solidFill>
              </a:rPr>
              <a:t>JavaScript</a:t>
            </a:r>
            <a:r>
              <a:rPr lang="ru-RU" dirty="0">
                <a:solidFill>
                  <a:srgbClr val="0070C0"/>
                </a:solidFill>
              </a:rPr>
              <a:t> </a:t>
            </a:r>
            <a:r>
              <a:rPr lang="ru-RU" dirty="0"/>
              <a:t>- это последовательность предложений </a:t>
            </a:r>
            <a:r>
              <a:rPr lang="ru-RU" dirty="0" err="1"/>
              <a:t>JavaScript</a:t>
            </a:r>
            <a:r>
              <a:rPr lang="ru-RU" dirty="0"/>
              <a:t>. Предложения выполняются браузером в том порядке, в котором они </a:t>
            </a:r>
            <a:r>
              <a:rPr lang="ru-RU" dirty="0" smtClean="0"/>
              <a:t>написаны.</a:t>
            </a:r>
            <a:r>
              <a:rPr lang="en-US" dirty="0" smtClean="0"/>
              <a:t/>
            </a:r>
            <a:br>
              <a:rPr lang="en-US" dirty="0" smtClean="0"/>
            </a:br>
            <a:r>
              <a:rPr lang="en-US" dirty="0" smtClean="0"/>
              <a:t/>
            </a:r>
            <a:br>
              <a:rPr lang="en-US" dirty="0" smtClean="0"/>
            </a:br>
            <a:r>
              <a:rPr lang="ru-RU" dirty="0" smtClean="0">
                <a:solidFill>
                  <a:srgbClr val="0070C0"/>
                </a:solidFill>
              </a:rPr>
              <a:t>Блоки </a:t>
            </a:r>
            <a:r>
              <a:rPr lang="ru-RU" dirty="0" err="1">
                <a:solidFill>
                  <a:srgbClr val="0070C0"/>
                </a:solidFill>
              </a:rPr>
              <a:t>JavaScript</a:t>
            </a:r>
            <a:r>
              <a:rPr lang="ru-RU" dirty="0">
                <a:solidFill>
                  <a:srgbClr val="0070C0"/>
                </a:solidFill>
              </a:rPr>
              <a:t> </a:t>
            </a:r>
            <a:r>
              <a:rPr lang="ru-RU" dirty="0"/>
              <a:t>- это способ сгруппировать предложения вместе. Блок начинается открывающейся фигурной скобкой </a:t>
            </a:r>
            <a:r>
              <a:rPr lang="ru-RU" dirty="0">
                <a:solidFill>
                  <a:srgbClr val="0070C0"/>
                </a:solidFill>
              </a:rPr>
              <a:t>"{" </a:t>
            </a:r>
            <a:r>
              <a:rPr lang="ru-RU" dirty="0"/>
              <a:t>и заканчивается закрывающейся </a:t>
            </a:r>
            <a:r>
              <a:rPr lang="ru-RU" dirty="0" smtClean="0">
                <a:solidFill>
                  <a:srgbClr val="0070C0"/>
                </a:solidFill>
              </a:rPr>
              <a:t>"}"</a:t>
            </a:r>
            <a:r>
              <a:rPr lang="ru-RU" dirty="0" smtClean="0"/>
              <a:t>.</a:t>
            </a:r>
            <a:r>
              <a:rPr lang="en-US" dirty="0" smtClean="0"/>
              <a:t/>
            </a:r>
            <a:br>
              <a:rPr lang="en-US" dirty="0" smtClean="0"/>
            </a:br>
            <a:r>
              <a:rPr lang="ru-RU" dirty="0" smtClean="0"/>
              <a:t>Обычно </a:t>
            </a:r>
            <a:r>
              <a:rPr lang="ru-RU" dirty="0"/>
              <a:t>блоки используются для выполнения нескольких команд в функции или внутри условной конструкции, эти моменты мы рассмотрим в следующих уроках.</a:t>
            </a:r>
          </a:p>
        </p:txBody>
      </p:sp>
    </p:spTree>
    <p:extLst>
      <p:ext uri="{BB962C8B-B14F-4D97-AF65-F5344CB8AC3E}">
        <p14:creationId xmlns:p14="http://schemas.microsoft.com/office/powerpoint/2010/main" val="27003102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82600" y="248194"/>
            <a:ext cx="10871200" cy="6609806"/>
          </a:xfrm>
        </p:spPr>
        <p:txBody>
          <a:bodyPr>
            <a:normAutofit fontScale="70000" lnSpcReduction="20000"/>
          </a:bodyPr>
          <a:lstStyle/>
          <a:p>
            <a:pPr marL="0" indent="0">
              <a:buNone/>
            </a:pPr>
            <a:r>
              <a:rPr lang="ru-RU" dirty="0"/>
              <a:t>Для создания объекта через конструктор мы должны описать функцию, которая будет </a:t>
            </a:r>
            <a:r>
              <a:rPr lang="ru-RU" dirty="0" smtClean="0"/>
              <a:t>создавать объект </a:t>
            </a:r>
            <a:r>
              <a:rPr lang="ru-RU" dirty="0"/>
              <a:t>и присваивать значения его свойствам. Функция будет выглядеть следующим образом:</a:t>
            </a:r>
          </a:p>
          <a:p>
            <a:pPr marL="0" indent="0">
              <a:buNone/>
            </a:pPr>
            <a:r>
              <a:rPr lang="ru-RU" dirty="0" err="1">
                <a:solidFill>
                  <a:srgbClr val="0070C0"/>
                </a:solidFill>
              </a:rPr>
              <a:t>function</a:t>
            </a:r>
            <a:r>
              <a:rPr lang="ru-RU" dirty="0"/>
              <a:t> </a:t>
            </a:r>
            <a:r>
              <a:rPr lang="ru-RU" dirty="0" err="1"/>
              <a:t>Person</a:t>
            </a:r>
            <a:r>
              <a:rPr lang="ru-RU" dirty="0"/>
              <a:t>(</a:t>
            </a:r>
            <a:r>
              <a:rPr lang="ru-RU" dirty="0" err="1">
                <a:solidFill>
                  <a:srgbClr val="0070C0"/>
                </a:solidFill>
              </a:rPr>
              <a:t>name</a:t>
            </a:r>
            <a:r>
              <a:rPr lang="ru-RU" dirty="0">
                <a:solidFill>
                  <a:srgbClr val="0070C0"/>
                </a:solidFill>
              </a:rPr>
              <a:t>, </a:t>
            </a:r>
            <a:r>
              <a:rPr lang="ru-RU" dirty="0" err="1">
                <a:solidFill>
                  <a:srgbClr val="0070C0"/>
                </a:solidFill>
              </a:rPr>
              <a:t>age</a:t>
            </a:r>
            <a:r>
              <a:rPr lang="ru-RU" dirty="0">
                <a:solidFill>
                  <a:srgbClr val="0070C0"/>
                </a:solidFill>
              </a:rPr>
              <a:t>, </a:t>
            </a:r>
            <a:r>
              <a:rPr lang="ru-RU" dirty="0" err="1">
                <a:solidFill>
                  <a:srgbClr val="0070C0"/>
                </a:solidFill>
              </a:rPr>
              <a:t>year</a:t>
            </a:r>
            <a:r>
              <a:rPr lang="ru-RU" dirty="0"/>
              <a:t>) {</a:t>
            </a:r>
          </a:p>
          <a:p>
            <a:pPr marL="0" indent="0">
              <a:buNone/>
            </a:pPr>
            <a:r>
              <a:rPr lang="ru-RU" dirty="0">
                <a:solidFill>
                  <a:srgbClr val="00B050"/>
                </a:solidFill>
              </a:rPr>
              <a:t>  this</a:t>
            </a:r>
            <a:r>
              <a:rPr lang="ru-RU" dirty="0"/>
              <a:t>.name = </a:t>
            </a:r>
            <a:r>
              <a:rPr lang="ru-RU" dirty="0" err="1"/>
              <a:t>name</a:t>
            </a:r>
            <a:r>
              <a:rPr lang="ru-RU" dirty="0"/>
              <a:t>;</a:t>
            </a:r>
          </a:p>
          <a:p>
            <a:pPr marL="0" indent="0">
              <a:buNone/>
            </a:pPr>
            <a:r>
              <a:rPr lang="ru-RU" dirty="0"/>
              <a:t>  </a:t>
            </a:r>
            <a:r>
              <a:rPr lang="ru-RU" dirty="0" err="1">
                <a:solidFill>
                  <a:srgbClr val="00B050"/>
                </a:solidFill>
              </a:rPr>
              <a:t>this</a:t>
            </a:r>
            <a:r>
              <a:rPr lang="ru-RU" dirty="0" err="1"/>
              <a:t>.age</a:t>
            </a:r>
            <a:r>
              <a:rPr lang="ru-RU" dirty="0"/>
              <a:t> = </a:t>
            </a:r>
            <a:r>
              <a:rPr lang="ru-RU" dirty="0" err="1"/>
              <a:t>age</a:t>
            </a:r>
            <a:r>
              <a:rPr lang="ru-RU" dirty="0"/>
              <a:t>;</a:t>
            </a:r>
          </a:p>
          <a:p>
            <a:pPr marL="0" indent="0">
              <a:buNone/>
            </a:pPr>
            <a:r>
              <a:rPr lang="ru-RU" dirty="0"/>
              <a:t>  </a:t>
            </a:r>
            <a:r>
              <a:rPr lang="ru-RU" dirty="0" err="1">
                <a:solidFill>
                  <a:srgbClr val="00B050"/>
                </a:solidFill>
              </a:rPr>
              <a:t>this</a:t>
            </a:r>
            <a:r>
              <a:rPr lang="ru-RU" dirty="0" err="1"/>
              <a:t>.year</a:t>
            </a:r>
            <a:r>
              <a:rPr lang="ru-RU" dirty="0"/>
              <a:t> = </a:t>
            </a:r>
            <a:r>
              <a:rPr lang="ru-RU" dirty="0" err="1"/>
              <a:t>year</a:t>
            </a:r>
            <a:r>
              <a:rPr lang="ru-RU" dirty="0"/>
              <a:t>;</a:t>
            </a:r>
          </a:p>
          <a:p>
            <a:pPr marL="0" indent="0">
              <a:buNone/>
            </a:pPr>
            <a:r>
              <a:rPr lang="ru-RU" dirty="0"/>
              <a:t>}</a:t>
            </a:r>
          </a:p>
          <a:p>
            <a:endParaRPr lang="ru-RU" dirty="0"/>
          </a:p>
          <a:p>
            <a:pPr marL="0" indent="0">
              <a:buNone/>
            </a:pPr>
            <a:r>
              <a:rPr lang="ru-RU" dirty="0"/>
              <a:t>Внутри функции мы присваиваем переданные в функцию данные через выражение </a:t>
            </a:r>
            <a:r>
              <a:rPr lang="ru-RU" dirty="0" err="1"/>
              <a:t>this</a:t>
            </a:r>
            <a:r>
              <a:rPr lang="ru-RU" dirty="0"/>
              <a:t> - обращение </a:t>
            </a:r>
            <a:r>
              <a:rPr lang="ru-RU" dirty="0" smtClean="0"/>
              <a:t>к текущему </a:t>
            </a:r>
            <a:r>
              <a:rPr lang="ru-RU" dirty="0"/>
              <a:t>экземпляру объекта. (Более подробно ключевое слово </a:t>
            </a:r>
            <a:r>
              <a:rPr lang="ru-RU" dirty="0" err="1"/>
              <a:t>this</a:t>
            </a:r>
            <a:r>
              <a:rPr lang="ru-RU" dirty="0"/>
              <a:t> мы рассмотрим в конце урока).</a:t>
            </a:r>
          </a:p>
          <a:p>
            <a:pPr marL="0" indent="0">
              <a:buNone/>
            </a:pPr>
            <a:endParaRPr lang="ru-RU" dirty="0"/>
          </a:p>
          <a:p>
            <a:pPr marL="0" indent="0">
              <a:buNone/>
            </a:pPr>
            <a:r>
              <a:rPr lang="ru-RU" dirty="0"/>
              <a:t>Создание экземпляра объекта с помощью нашего конструктора осуществляется следующим образом:</a:t>
            </a:r>
          </a:p>
          <a:p>
            <a:pPr marL="0" indent="0">
              <a:buNone/>
            </a:pPr>
            <a:r>
              <a:rPr lang="ru-RU" dirty="0" err="1">
                <a:solidFill>
                  <a:srgbClr val="0070C0"/>
                </a:solidFill>
              </a:rPr>
              <a:t>var</a:t>
            </a:r>
            <a:r>
              <a:rPr lang="ru-RU" dirty="0"/>
              <a:t> employee1 = </a:t>
            </a:r>
            <a:r>
              <a:rPr lang="ru-RU" dirty="0" err="1"/>
              <a:t>new</a:t>
            </a:r>
            <a:r>
              <a:rPr lang="ru-RU" dirty="0"/>
              <a:t> </a:t>
            </a:r>
            <a:r>
              <a:rPr lang="ru-RU" dirty="0" err="1"/>
              <a:t>Person</a:t>
            </a:r>
            <a:r>
              <a:rPr lang="ru-RU" dirty="0">
                <a:solidFill>
                  <a:srgbClr val="0070C0"/>
                </a:solidFill>
              </a:rPr>
              <a:t>("Ivan","25","2017");</a:t>
            </a:r>
          </a:p>
          <a:p>
            <a:pPr marL="0" indent="0">
              <a:buNone/>
            </a:pPr>
            <a:r>
              <a:rPr lang="ru-RU" dirty="0" err="1">
                <a:solidFill>
                  <a:srgbClr val="0070C0"/>
                </a:solidFill>
              </a:rPr>
              <a:t>var</a:t>
            </a:r>
            <a:r>
              <a:rPr lang="ru-RU" dirty="0"/>
              <a:t> employee2 = </a:t>
            </a:r>
            <a:r>
              <a:rPr lang="ru-RU" dirty="0" err="1"/>
              <a:t>new</a:t>
            </a:r>
            <a:r>
              <a:rPr lang="ru-RU" dirty="0"/>
              <a:t> </a:t>
            </a:r>
            <a:r>
              <a:rPr lang="ru-RU" dirty="0" err="1"/>
              <a:t>Person</a:t>
            </a:r>
            <a:r>
              <a:rPr lang="ru-RU" dirty="0">
                <a:solidFill>
                  <a:srgbClr val="0070C0"/>
                </a:solidFill>
              </a:rPr>
              <a:t>("Olga","21","2016");</a:t>
            </a:r>
          </a:p>
          <a:p>
            <a:pPr marL="0" indent="0">
              <a:buNone/>
            </a:pPr>
            <a:r>
              <a:rPr lang="ru-RU" dirty="0" err="1">
                <a:solidFill>
                  <a:srgbClr val="0070C0"/>
                </a:solidFill>
              </a:rPr>
              <a:t>var</a:t>
            </a:r>
            <a:r>
              <a:rPr lang="ru-RU" dirty="0"/>
              <a:t> employee3 = </a:t>
            </a:r>
            <a:r>
              <a:rPr lang="ru-RU" dirty="0" err="1"/>
              <a:t>new</a:t>
            </a:r>
            <a:r>
              <a:rPr lang="ru-RU" dirty="0"/>
              <a:t> </a:t>
            </a:r>
            <a:r>
              <a:rPr lang="ru-RU" dirty="0" err="1"/>
              <a:t>Person</a:t>
            </a:r>
            <a:r>
              <a:rPr lang="ru-RU" dirty="0">
                <a:solidFill>
                  <a:srgbClr val="0070C0"/>
                </a:solidFill>
              </a:rPr>
              <a:t>("Oleg","32","2010");</a:t>
            </a:r>
          </a:p>
          <a:p>
            <a:pPr marL="0" indent="0">
              <a:buNone/>
            </a:pPr>
            <a:r>
              <a:rPr lang="ru-RU" dirty="0"/>
              <a:t>Важно отметить, что название конструктора принято писать с большой буквы, чтобы отметить что это конструктор и его необходимо вызывать с ключевым словом </a:t>
            </a:r>
            <a:r>
              <a:rPr lang="ru-RU" dirty="0" err="1"/>
              <a:t>new</a:t>
            </a:r>
            <a:r>
              <a:rPr lang="ru-RU" dirty="0"/>
              <a:t>. В противном случае </a:t>
            </a:r>
            <a:r>
              <a:rPr lang="ru-RU" dirty="0" err="1"/>
              <a:t>this</a:t>
            </a:r>
            <a:r>
              <a:rPr lang="ru-RU" dirty="0"/>
              <a:t> в теле конструктора будет указывать на что угодно, только не на созданный объект.</a:t>
            </a:r>
          </a:p>
        </p:txBody>
      </p:sp>
    </p:spTree>
    <p:extLst>
      <p:ext uri="{BB962C8B-B14F-4D97-AF65-F5344CB8AC3E}">
        <p14:creationId xmlns:p14="http://schemas.microsoft.com/office/powerpoint/2010/main" val="20971625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5900" y="0"/>
            <a:ext cx="11734800" cy="6718300"/>
          </a:xfrm>
        </p:spPr>
        <p:txBody>
          <a:bodyPr>
            <a:normAutofit fontScale="70000" lnSpcReduction="20000"/>
          </a:bodyPr>
          <a:lstStyle/>
          <a:p>
            <a:pPr marL="0" indent="0">
              <a:buNone/>
            </a:pPr>
            <a:r>
              <a:rPr lang="ru-RU" dirty="0"/>
              <a:t>Для добавления нового свойства объекта также есть два варианта.</a:t>
            </a:r>
          </a:p>
          <a:p>
            <a:pPr marL="0" indent="0">
              <a:buNone/>
            </a:pPr>
            <a:r>
              <a:rPr lang="ru-RU" dirty="0"/>
              <a:t>Person.name = "</a:t>
            </a:r>
            <a:r>
              <a:rPr lang="ru-RU" dirty="0" err="1"/>
              <a:t>Ivan</a:t>
            </a:r>
            <a:r>
              <a:rPr lang="ru-RU" dirty="0"/>
              <a:t>"</a:t>
            </a:r>
          </a:p>
          <a:p>
            <a:pPr marL="0" indent="0">
              <a:buNone/>
            </a:pPr>
            <a:r>
              <a:rPr lang="ru-RU" dirty="0"/>
              <a:t>или</a:t>
            </a:r>
          </a:p>
          <a:p>
            <a:pPr marL="0" indent="0">
              <a:buNone/>
            </a:pPr>
            <a:r>
              <a:rPr lang="ru-RU" dirty="0" err="1"/>
              <a:t>Person</a:t>
            </a:r>
            <a:r>
              <a:rPr lang="ru-RU" dirty="0"/>
              <a:t>['</a:t>
            </a:r>
            <a:r>
              <a:rPr lang="ru-RU" dirty="0" err="1"/>
              <a:t>name</a:t>
            </a:r>
            <a:r>
              <a:rPr lang="ru-RU" dirty="0"/>
              <a:t>'] = "</a:t>
            </a:r>
            <a:r>
              <a:rPr lang="ru-RU" dirty="0" err="1"/>
              <a:t>Ivan</a:t>
            </a:r>
            <a:r>
              <a:rPr lang="ru-RU" dirty="0"/>
              <a:t>"</a:t>
            </a:r>
          </a:p>
          <a:p>
            <a:endParaRPr lang="ru-RU" dirty="0"/>
          </a:p>
          <a:p>
            <a:pPr marL="0" indent="0">
              <a:buNone/>
            </a:pPr>
            <a:r>
              <a:rPr lang="ru-RU" dirty="0"/>
              <a:t>Также можно добавлять свойства сразу при создании объекта, указав список свойств в фигурных скобках:</a:t>
            </a:r>
          </a:p>
          <a:p>
            <a:pPr marL="0" indent="0">
              <a:buNone/>
            </a:pPr>
            <a:r>
              <a:rPr lang="ru-RU" dirty="0" err="1"/>
              <a:t>var</a:t>
            </a:r>
            <a:r>
              <a:rPr lang="ru-RU" dirty="0"/>
              <a:t> </a:t>
            </a:r>
            <a:r>
              <a:rPr lang="ru-RU" dirty="0" err="1"/>
              <a:t>Person</a:t>
            </a:r>
            <a:r>
              <a:rPr lang="ru-RU" dirty="0"/>
              <a:t> = {</a:t>
            </a:r>
          </a:p>
          <a:p>
            <a:pPr marL="0" indent="0">
              <a:buNone/>
            </a:pPr>
            <a:r>
              <a:rPr lang="ru-RU" dirty="0"/>
              <a:t> </a:t>
            </a:r>
            <a:r>
              <a:rPr lang="ru-RU" dirty="0" err="1"/>
              <a:t>name</a:t>
            </a:r>
            <a:r>
              <a:rPr lang="ru-RU" dirty="0"/>
              <a:t> : "</a:t>
            </a:r>
            <a:r>
              <a:rPr lang="ru-RU" dirty="0" err="1"/>
              <a:t>Ivan</a:t>
            </a:r>
            <a:r>
              <a:rPr lang="ru-RU" dirty="0"/>
              <a:t>",</a:t>
            </a:r>
          </a:p>
          <a:p>
            <a:pPr marL="0" indent="0">
              <a:buNone/>
            </a:pPr>
            <a:r>
              <a:rPr lang="ru-RU" dirty="0"/>
              <a:t> </a:t>
            </a:r>
            <a:r>
              <a:rPr lang="ru-RU" dirty="0" err="1"/>
              <a:t>age</a:t>
            </a:r>
            <a:r>
              <a:rPr lang="ru-RU" dirty="0"/>
              <a:t> : 25,</a:t>
            </a:r>
          </a:p>
          <a:p>
            <a:pPr marL="0" indent="0">
              <a:buNone/>
            </a:pPr>
            <a:r>
              <a:rPr lang="ru-RU" dirty="0"/>
              <a:t> </a:t>
            </a:r>
            <a:r>
              <a:rPr lang="ru-RU" dirty="0" err="1"/>
              <a:t>hiredYear</a:t>
            </a:r>
            <a:r>
              <a:rPr lang="ru-RU" dirty="0"/>
              <a:t> : 2017</a:t>
            </a:r>
          </a:p>
          <a:p>
            <a:pPr marL="0" indent="0">
              <a:buNone/>
            </a:pPr>
            <a:r>
              <a:rPr lang="ru-RU" dirty="0"/>
              <a:t>}</a:t>
            </a:r>
          </a:p>
          <a:p>
            <a:endParaRPr lang="ru-RU" dirty="0"/>
          </a:p>
          <a:p>
            <a:pPr marL="0" indent="0">
              <a:buNone/>
            </a:pPr>
            <a:r>
              <a:rPr lang="ru-RU" dirty="0"/>
              <a:t>Соответственно, для доступа к этому свойству тоже можно воспользоваться двумя вариантами:</a:t>
            </a:r>
          </a:p>
          <a:p>
            <a:pPr marL="0" indent="0">
              <a:buNone/>
            </a:pPr>
            <a:r>
              <a:rPr lang="ru-RU" dirty="0"/>
              <a:t>console.log(Person.name);</a:t>
            </a:r>
          </a:p>
          <a:p>
            <a:pPr marL="0" indent="0">
              <a:buNone/>
            </a:pPr>
            <a:r>
              <a:rPr lang="ru-RU" dirty="0"/>
              <a:t>или</a:t>
            </a:r>
          </a:p>
          <a:p>
            <a:pPr marL="0" indent="0">
              <a:buNone/>
            </a:pPr>
            <a:r>
              <a:rPr lang="ru-RU" dirty="0"/>
              <a:t>console.log(</a:t>
            </a:r>
            <a:r>
              <a:rPr lang="ru-RU" dirty="0" err="1"/>
              <a:t>Person</a:t>
            </a:r>
            <a:r>
              <a:rPr lang="ru-RU" dirty="0"/>
              <a:t>['</a:t>
            </a:r>
            <a:r>
              <a:rPr lang="ru-RU" dirty="0" err="1"/>
              <a:t>name</a:t>
            </a:r>
            <a:r>
              <a:rPr lang="ru-RU" dirty="0"/>
              <a:t>'])</a:t>
            </a:r>
          </a:p>
          <a:p>
            <a:pPr marL="0" indent="0">
              <a:buNone/>
            </a:pPr>
            <a:r>
              <a:rPr lang="ru-RU" dirty="0"/>
              <a:t>В случае если мы пытаемся обратиться к свойству, которого у объекта нет, то результат будет '</a:t>
            </a:r>
            <a:r>
              <a:rPr lang="ru-RU" dirty="0" err="1"/>
              <a:t>undefined</a:t>
            </a:r>
            <a:r>
              <a:rPr lang="ru-RU" dirty="0"/>
              <a:t>', так называемое "неопределенное значение</a:t>
            </a:r>
            <a:r>
              <a:rPr lang="ru-RU" dirty="0" smtClean="0"/>
              <a:t>".</a:t>
            </a:r>
          </a:p>
          <a:p>
            <a:pPr marL="0" indent="0">
              <a:buNone/>
            </a:pPr>
            <a:r>
              <a:rPr lang="ru-RU" dirty="0" smtClean="0"/>
              <a:t>Для удаления свойства используется оператор </a:t>
            </a:r>
            <a:r>
              <a:rPr lang="ru-RU" dirty="0" err="1" smtClean="0"/>
              <a:t>delete</a:t>
            </a:r>
            <a:r>
              <a:rPr lang="ru-RU" dirty="0" smtClean="0"/>
              <a:t>:</a:t>
            </a:r>
          </a:p>
          <a:p>
            <a:pPr marL="0" indent="0">
              <a:buNone/>
            </a:pPr>
            <a:r>
              <a:rPr lang="ru-RU" dirty="0" err="1" smtClean="0"/>
              <a:t>delete</a:t>
            </a:r>
            <a:r>
              <a:rPr lang="ru-RU" dirty="0" smtClean="0"/>
              <a:t> </a:t>
            </a:r>
            <a:r>
              <a:rPr lang="ru-RU" dirty="0"/>
              <a:t>Person.name;</a:t>
            </a:r>
          </a:p>
        </p:txBody>
      </p:sp>
    </p:spTree>
    <p:extLst>
      <p:ext uri="{BB962C8B-B14F-4D97-AF65-F5344CB8AC3E}">
        <p14:creationId xmlns:p14="http://schemas.microsoft.com/office/powerpoint/2010/main" val="30774800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87383"/>
            <a:ext cx="10515600" cy="5889580"/>
          </a:xfrm>
        </p:spPr>
        <p:txBody>
          <a:bodyPr>
            <a:normAutofit fontScale="85000" lnSpcReduction="20000"/>
          </a:bodyPr>
          <a:lstStyle/>
          <a:p>
            <a:pPr marL="0" indent="0">
              <a:buNone/>
            </a:pPr>
            <a:r>
              <a:rPr lang="ru-RU" dirty="0"/>
              <a:t>Добавление метода в объект осуществляется с помощью следующего синтаксиса:</a:t>
            </a:r>
          </a:p>
          <a:p>
            <a:pPr marL="0" indent="0">
              <a:buNone/>
            </a:pPr>
            <a:r>
              <a:rPr lang="en-US" dirty="0" err="1"/>
              <a:t>var</a:t>
            </a:r>
            <a:r>
              <a:rPr lang="en-US" dirty="0"/>
              <a:t> person = {}                                  //</a:t>
            </a:r>
            <a:r>
              <a:rPr lang="ru-RU" dirty="0"/>
              <a:t>Объявляем объект </a:t>
            </a:r>
            <a:r>
              <a:rPr lang="en-US" dirty="0"/>
              <a:t>person</a:t>
            </a:r>
          </a:p>
          <a:p>
            <a:pPr marL="0" indent="0">
              <a:buNone/>
            </a:pPr>
            <a:r>
              <a:rPr lang="en-US" dirty="0" err="1"/>
              <a:t>person.sayAge</a:t>
            </a:r>
            <a:r>
              <a:rPr lang="en-US" dirty="0"/>
              <a:t> = function(n) {                    //</a:t>
            </a:r>
            <a:r>
              <a:rPr lang="ru-RU" dirty="0"/>
              <a:t>Объявляем метод </a:t>
            </a:r>
            <a:r>
              <a:rPr lang="en-US" dirty="0" err="1"/>
              <a:t>sayAge</a:t>
            </a:r>
            <a:r>
              <a:rPr lang="en-US" dirty="0"/>
              <a:t> </a:t>
            </a:r>
            <a:r>
              <a:rPr lang="ru-RU" dirty="0"/>
              <a:t>для объекта </a:t>
            </a:r>
            <a:r>
              <a:rPr lang="ru-RU" dirty="0" smtClean="0"/>
              <a:t/>
            </a:r>
            <a:br>
              <a:rPr lang="ru-RU" dirty="0" smtClean="0"/>
            </a:br>
            <a:r>
              <a:rPr lang="ru-RU" dirty="0" smtClean="0"/>
              <a:t>                                                                         //</a:t>
            </a:r>
            <a:r>
              <a:rPr lang="en-US" dirty="0" smtClean="0"/>
              <a:t>person</a:t>
            </a:r>
            <a:endParaRPr lang="en-US" dirty="0"/>
          </a:p>
          <a:p>
            <a:pPr marL="0" indent="0">
              <a:buNone/>
            </a:pPr>
            <a:r>
              <a:rPr lang="en-US" dirty="0"/>
              <a:t>  console.log("Person is " + n + " years old");  //</a:t>
            </a:r>
            <a:r>
              <a:rPr lang="ru-RU" dirty="0"/>
              <a:t>Тело метода </a:t>
            </a:r>
            <a:r>
              <a:rPr lang="en-US" dirty="0" err="1"/>
              <a:t>sayAge</a:t>
            </a:r>
            <a:r>
              <a:rPr lang="en-US" dirty="0"/>
              <a:t> - </a:t>
            </a:r>
            <a:r>
              <a:rPr lang="ru-RU" dirty="0"/>
              <a:t>вывод </a:t>
            </a:r>
            <a:r>
              <a:rPr lang="ru-RU" dirty="0" smtClean="0"/>
              <a:t/>
            </a:r>
            <a:br>
              <a:rPr lang="ru-RU" dirty="0" smtClean="0"/>
            </a:br>
            <a:r>
              <a:rPr lang="ru-RU" dirty="0" smtClean="0"/>
              <a:t>                                                                                    //текста</a:t>
            </a:r>
            <a:endParaRPr lang="ru-RU" dirty="0"/>
          </a:p>
          <a:p>
            <a:pPr marL="0" indent="0">
              <a:buNone/>
            </a:pPr>
            <a:r>
              <a:rPr lang="ru-RU" dirty="0"/>
              <a:t>};</a:t>
            </a:r>
          </a:p>
          <a:p>
            <a:endParaRPr lang="ru-RU" dirty="0"/>
          </a:p>
          <a:p>
            <a:pPr marL="0" indent="0">
              <a:buNone/>
            </a:pPr>
            <a:r>
              <a:rPr lang="ru-RU" dirty="0"/>
              <a:t>В данном примере при вызове функции</a:t>
            </a:r>
          </a:p>
          <a:p>
            <a:pPr marL="0" indent="0">
              <a:buNone/>
            </a:pPr>
            <a:r>
              <a:rPr lang="en-US" dirty="0" err="1"/>
              <a:t>person.sayAge</a:t>
            </a:r>
            <a:r>
              <a:rPr lang="en-US" dirty="0"/>
              <a:t>(22);</a:t>
            </a:r>
          </a:p>
          <a:p>
            <a:pPr marL="0" indent="0">
              <a:buNone/>
            </a:pPr>
            <a:r>
              <a:rPr lang="ru-RU" dirty="0"/>
              <a:t>Произойдет вывод в консоль текста "</a:t>
            </a:r>
            <a:r>
              <a:rPr lang="en-US" dirty="0"/>
              <a:t>Person is 22 years old".</a:t>
            </a:r>
          </a:p>
          <a:p>
            <a:endParaRPr lang="en-US" dirty="0"/>
          </a:p>
          <a:p>
            <a:pPr marL="0" indent="0">
              <a:buNone/>
            </a:pPr>
            <a:r>
              <a:rPr lang="ru-RU" dirty="0" smtClean="0"/>
              <a:t>Добавление </a:t>
            </a:r>
            <a:r>
              <a:rPr lang="ru-RU" dirty="0"/>
              <a:t>метода в объект - это фактически присвоение функции некоторому свойству объекта. В предыдущем примере мы присвоили функцию </a:t>
            </a:r>
            <a:r>
              <a:rPr lang="en-US" dirty="0"/>
              <a:t>function(n) </a:t>
            </a:r>
            <a:r>
              <a:rPr lang="ru-RU" dirty="0"/>
              <a:t>свойству </a:t>
            </a:r>
            <a:r>
              <a:rPr lang="en-US" dirty="0" err="1"/>
              <a:t>sayAge</a:t>
            </a:r>
            <a:r>
              <a:rPr lang="en-US" dirty="0"/>
              <a:t> </a:t>
            </a:r>
            <a:r>
              <a:rPr lang="ru-RU" dirty="0"/>
              <a:t>объекта </a:t>
            </a:r>
            <a:r>
              <a:rPr lang="en-US" dirty="0"/>
              <a:t>person .</a:t>
            </a:r>
            <a:endParaRPr lang="ru-RU" dirty="0"/>
          </a:p>
        </p:txBody>
      </p:sp>
    </p:spTree>
    <p:extLst>
      <p:ext uri="{BB962C8B-B14F-4D97-AF65-F5344CB8AC3E}">
        <p14:creationId xmlns:p14="http://schemas.microsoft.com/office/powerpoint/2010/main" val="28324289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48194"/>
            <a:ext cx="10515600" cy="5928769"/>
          </a:xfrm>
        </p:spPr>
        <p:txBody>
          <a:bodyPr>
            <a:normAutofit fontScale="85000" lnSpcReduction="20000"/>
          </a:bodyPr>
          <a:lstStyle/>
          <a:p>
            <a:pPr marL="0" indent="0">
              <a:buNone/>
            </a:pPr>
            <a:r>
              <a:rPr lang="ru-RU" dirty="0"/>
              <a:t>Как правило нам необходимо чтобы метод не просто выполнял некоторые действия, а использовал какие-либо свойства объекта, в котором он хранится. Для того, чтобы получить доступ к свойствам объекта из метода используется ключевое слово </a:t>
            </a:r>
            <a:r>
              <a:rPr lang="ru-RU" dirty="0" err="1"/>
              <a:t>this</a:t>
            </a:r>
            <a:r>
              <a:rPr lang="ru-RU" dirty="0"/>
              <a:t>. Слово </a:t>
            </a:r>
            <a:r>
              <a:rPr lang="ru-RU" dirty="0" err="1"/>
              <a:t>this</a:t>
            </a:r>
            <a:r>
              <a:rPr lang="ru-RU" dirty="0"/>
              <a:t> никаким образом не связано с самим объектом, оно всего лишь обозначает объект, вызвавший эту функцию. В данном примере функция </a:t>
            </a:r>
            <a:r>
              <a:rPr lang="ru-RU" dirty="0" err="1"/>
              <a:t>sayName</a:t>
            </a:r>
            <a:r>
              <a:rPr lang="ru-RU" dirty="0"/>
              <a:t> будет выводить фразу "</a:t>
            </a:r>
            <a:r>
              <a:rPr lang="ru-RU" dirty="0" err="1"/>
              <a:t>My</a:t>
            </a:r>
            <a:r>
              <a:rPr lang="ru-RU" dirty="0"/>
              <a:t> </a:t>
            </a:r>
            <a:r>
              <a:rPr lang="ru-RU" dirty="0" err="1"/>
              <a:t>name</a:t>
            </a:r>
            <a:r>
              <a:rPr lang="ru-RU" dirty="0"/>
              <a:t> </a:t>
            </a:r>
            <a:r>
              <a:rPr lang="ru-RU" dirty="0" err="1"/>
              <a:t>is</a:t>
            </a:r>
            <a:r>
              <a:rPr lang="ru-RU" dirty="0"/>
              <a:t> </a:t>
            </a:r>
            <a:r>
              <a:rPr lang="ru-RU" dirty="0" err="1"/>
              <a:t>Ivan</a:t>
            </a:r>
            <a:r>
              <a:rPr lang="ru-RU" dirty="0"/>
              <a:t>":</a:t>
            </a:r>
          </a:p>
          <a:p>
            <a:pPr marL="0" indent="0">
              <a:buNone/>
            </a:pPr>
            <a:r>
              <a:rPr lang="ru-RU" dirty="0" err="1"/>
              <a:t>var</a:t>
            </a:r>
            <a:r>
              <a:rPr lang="ru-RU" dirty="0"/>
              <a:t> </a:t>
            </a:r>
            <a:r>
              <a:rPr lang="ru-RU" dirty="0" err="1"/>
              <a:t>person</a:t>
            </a:r>
            <a:r>
              <a:rPr lang="ru-RU" dirty="0"/>
              <a:t> = {</a:t>
            </a:r>
          </a:p>
          <a:p>
            <a:pPr marL="0" indent="0">
              <a:buNone/>
            </a:pPr>
            <a:r>
              <a:rPr lang="ru-RU" dirty="0"/>
              <a:t>  </a:t>
            </a:r>
            <a:r>
              <a:rPr lang="ru-RU" dirty="0" err="1"/>
              <a:t>name</a:t>
            </a:r>
            <a:r>
              <a:rPr lang="ru-RU" dirty="0"/>
              <a:t> : "</a:t>
            </a:r>
            <a:r>
              <a:rPr lang="ru-RU" dirty="0" err="1"/>
              <a:t>Ivan</a:t>
            </a:r>
            <a:r>
              <a:rPr lang="ru-RU" dirty="0"/>
              <a:t>",</a:t>
            </a:r>
          </a:p>
          <a:p>
            <a:pPr marL="0" indent="0">
              <a:buNone/>
            </a:pPr>
            <a:r>
              <a:rPr lang="ru-RU" dirty="0"/>
              <a:t>  </a:t>
            </a:r>
            <a:r>
              <a:rPr lang="ru-RU" dirty="0" err="1"/>
              <a:t>age</a:t>
            </a:r>
            <a:r>
              <a:rPr lang="ru-RU" dirty="0"/>
              <a:t> : 25,</a:t>
            </a:r>
          </a:p>
          <a:p>
            <a:pPr marL="0" indent="0">
              <a:buNone/>
            </a:pPr>
            <a:r>
              <a:rPr lang="ru-RU" dirty="0"/>
              <a:t>  </a:t>
            </a:r>
            <a:r>
              <a:rPr lang="ru-RU" dirty="0" err="1"/>
              <a:t>hiredYear</a:t>
            </a:r>
            <a:r>
              <a:rPr lang="ru-RU" dirty="0"/>
              <a:t> : 2017</a:t>
            </a:r>
          </a:p>
          <a:p>
            <a:pPr marL="0" indent="0">
              <a:buNone/>
            </a:pPr>
            <a:r>
              <a:rPr lang="ru-RU" dirty="0"/>
              <a:t>}</a:t>
            </a:r>
          </a:p>
          <a:p>
            <a:endParaRPr lang="ru-RU" dirty="0"/>
          </a:p>
          <a:p>
            <a:endParaRPr lang="ru-RU" dirty="0"/>
          </a:p>
          <a:p>
            <a:pPr marL="0" indent="0">
              <a:buNone/>
            </a:pPr>
            <a:r>
              <a:rPr lang="ru-RU" dirty="0" err="1"/>
              <a:t>person.sayName</a:t>
            </a:r>
            <a:r>
              <a:rPr lang="ru-RU" dirty="0"/>
              <a:t> = </a:t>
            </a:r>
            <a:r>
              <a:rPr lang="ru-RU" dirty="0" err="1"/>
              <a:t>function</a:t>
            </a:r>
            <a:r>
              <a:rPr lang="ru-RU" dirty="0"/>
              <a:t>() {</a:t>
            </a:r>
          </a:p>
          <a:p>
            <a:pPr marL="0" indent="0">
              <a:buNone/>
            </a:pPr>
            <a:r>
              <a:rPr lang="ru-RU" dirty="0"/>
              <a:t>  console.log("</a:t>
            </a:r>
            <a:r>
              <a:rPr lang="ru-RU" dirty="0" err="1"/>
              <a:t>My</a:t>
            </a:r>
            <a:r>
              <a:rPr lang="ru-RU" dirty="0"/>
              <a:t> </a:t>
            </a:r>
            <a:r>
              <a:rPr lang="ru-RU" dirty="0" err="1"/>
              <a:t>name</a:t>
            </a:r>
            <a:r>
              <a:rPr lang="ru-RU" dirty="0"/>
              <a:t> </a:t>
            </a:r>
            <a:r>
              <a:rPr lang="ru-RU" dirty="0" err="1"/>
              <a:t>is</a:t>
            </a:r>
            <a:r>
              <a:rPr lang="ru-RU" dirty="0"/>
              <a:t> " + this.name);</a:t>
            </a:r>
          </a:p>
          <a:p>
            <a:pPr marL="0" indent="0">
              <a:buNone/>
            </a:pPr>
            <a:r>
              <a:rPr lang="ru-RU" dirty="0"/>
              <a:t>}</a:t>
            </a:r>
          </a:p>
        </p:txBody>
      </p:sp>
    </p:spTree>
    <p:extLst>
      <p:ext uri="{BB962C8B-B14F-4D97-AF65-F5344CB8AC3E}">
        <p14:creationId xmlns:p14="http://schemas.microsoft.com/office/powerpoint/2010/main" val="31157138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900" y="88900"/>
            <a:ext cx="11899900" cy="6667499"/>
          </a:xfrm>
        </p:spPr>
        <p:txBody>
          <a:bodyPr>
            <a:normAutofit fontScale="77500" lnSpcReduction="20000"/>
          </a:bodyPr>
          <a:lstStyle/>
          <a:p>
            <a:pPr marL="0" indent="0">
              <a:buNone/>
            </a:pPr>
            <a:r>
              <a:rPr lang="ru-RU" dirty="0"/>
              <a:t>Теперь мы можем более подробно рассмотреть оператор, осуществляющий  перебор всех свойств и методов объекта, мельком упомянутый в предыдущем модуле - конструкцию </a:t>
            </a:r>
            <a:r>
              <a:rPr lang="ru-RU" dirty="0" err="1"/>
              <a:t>for</a:t>
            </a:r>
            <a:r>
              <a:rPr lang="ru-RU" dirty="0"/>
              <a:t> .. </a:t>
            </a:r>
            <a:r>
              <a:rPr lang="ru-RU" dirty="0" err="1"/>
              <a:t>in</a:t>
            </a:r>
            <a:r>
              <a:rPr lang="ru-RU" dirty="0"/>
              <a:t>. </a:t>
            </a:r>
          </a:p>
          <a:p>
            <a:pPr marL="0" indent="0">
              <a:buNone/>
            </a:pPr>
            <a:r>
              <a:rPr lang="ru-RU" dirty="0"/>
              <a:t>Синтаксис команды выглядит следующим образом:</a:t>
            </a:r>
          </a:p>
          <a:p>
            <a:pPr marL="0" indent="0">
              <a:buNone/>
            </a:pPr>
            <a:r>
              <a:rPr lang="ru-RU" dirty="0" err="1"/>
              <a:t>for</a:t>
            </a:r>
            <a:r>
              <a:rPr lang="ru-RU" dirty="0"/>
              <a:t> (</a:t>
            </a:r>
            <a:r>
              <a:rPr lang="ru-RU" dirty="0" err="1"/>
              <a:t>key</a:t>
            </a:r>
            <a:r>
              <a:rPr lang="ru-RU" dirty="0"/>
              <a:t> </a:t>
            </a:r>
            <a:r>
              <a:rPr lang="ru-RU" dirty="0" err="1"/>
              <a:t>in</a:t>
            </a:r>
            <a:r>
              <a:rPr lang="ru-RU" dirty="0"/>
              <a:t> </a:t>
            </a:r>
            <a:r>
              <a:rPr lang="ru-RU" dirty="0" err="1"/>
              <a:t>object</a:t>
            </a:r>
            <a:r>
              <a:rPr lang="ru-RU" dirty="0"/>
              <a:t>), где </a:t>
            </a:r>
            <a:r>
              <a:rPr lang="ru-RU" dirty="0" err="1"/>
              <a:t>key</a:t>
            </a:r>
            <a:r>
              <a:rPr lang="ru-RU" dirty="0"/>
              <a:t> - название свойства, </a:t>
            </a:r>
            <a:r>
              <a:rPr lang="ru-RU" dirty="0" err="1"/>
              <a:t>object</a:t>
            </a:r>
            <a:r>
              <a:rPr lang="ru-RU" dirty="0"/>
              <a:t> - название объекта, а обращение к содержимому свойства осуществляется через выражение </a:t>
            </a:r>
            <a:r>
              <a:rPr lang="ru-RU" dirty="0" err="1"/>
              <a:t>object</a:t>
            </a:r>
            <a:r>
              <a:rPr lang="ru-RU" dirty="0"/>
              <a:t>[</a:t>
            </a:r>
            <a:r>
              <a:rPr lang="ru-RU" dirty="0" err="1"/>
              <a:t>key</a:t>
            </a:r>
            <a:r>
              <a:rPr lang="ru-RU" dirty="0"/>
              <a:t>].</a:t>
            </a:r>
          </a:p>
          <a:p>
            <a:pPr marL="0" indent="0">
              <a:buNone/>
            </a:pPr>
            <a:r>
              <a:rPr lang="ru-RU" dirty="0"/>
              <a:t>Давайте рассмотрим пример, создадим объект и в нем метод, выводящий в консоль все свойства этого объекта:</a:t>
            </a:r>
          </a:p>
          <a:p>
            <a:pPr marL="0" indent="0">
              <a:buNone/>
            </a:pPr>
            <a:r>
              <a:rPr lang="ru-RU" dirty="0" err="1"/>
              <a:t>var</a:t>
            </a:r>
            <a:r>
              <a:rPr lang="ru-RU" dirty="0"/>
              <a:t> </a:t>
            </a:r>
            <a:r>
              <a:rPr lang="ru-RU" dirty="0" err="1"/>
              <a:t>person</a:t>
            </a:r>
            <a:r>
              <a:rPr lang="ru-RU" dirty="0"/>
              <a:t> = {</a:t>
            </a:r>
          </a:p>
          <a:p>
            <a:pPr marL="0" indent="0">
              <a:buNone/>
            </a:pPr>
            <a:r>
              <a:rPr lang="ru-RU" dirty="0"/>
              <a:t>  </a:t>
            </a:r>
            <a:r>
              <a:rPr lang="ru-RU" dirty="0" err="1"/>
              <a:t>name</a:t>
            </a:r>
            <a:r>
              <a:rPr lang="ru-RU" dirty="0"/>
              <a:t> : "</a:t>
            </a:r>
            <a:r>
              <a:rPr lang="ru-RU" dirty="0" err="1"/>
              <a:t>Ivan</a:t>
            </a:r>
            <a:r>
              <a:rPr lang="ru-RU" dirty="0"/>
              <a:t>",</a:t>
            </a:r>
          </a:p>
          <a:p>
            <a:pPr marL="0" indent="0">
              <a:buNone/>
            </a:pPr>
            <a:r>
              <a:rPr lang="ru-RU" dirty="0"/>
              <a:t>  </a:t>
            </a:r>
            <a:r>
              <a:rPr lang="ru-RU" dirty="0" err="1"/>
              <a:t>age</a:t>
            </a:r>
            <a:r>
              <a:rPr lang="ru-RU" dirty="0"/>
              <a:t> : 25,</a:t>
            </a:r>
          </a:p>
          <a:p>
            <a:pPr marL="0" indent="0">
              <a:buNone/>
            </a:pPr>
            <a:r>
              <a:rPr lang="ru-RU" dirty="0"/>
              <a:t>  </a:t>
            </a:r>
            <a:r>
              <a:rPr lang="ru-RU" dirty="0" err="1"/>
              <a:t>hiredYear</a:t>
            </a:r>
            <a:r>
              <a:rPr lang="ru-RU" dirty="0"/>
              <a:t> : 2017</a:t>
            </a:r>
          </a:p>
          <a:p>
            <a:pPr marL="0" indent="0">
              <a:buNone/>
            </a:pPr>
            <a:r>
              <a:rPr lang="ru-RU" dirty="0"/>
              <a:t>}</a:t>
            </a:r>
          </a:p>
          <a:p>
            <a:endParaRPr lang="ru-RU" dirty="0"/>
          </a:p>
          <a:p>
            <a:pPr marL="0" indent="0">
              <a:buNone/>
            </a:pPr>
            <a:r>
              <a:rPr lang="ru-RU" dirty="0" err="1"/>
              <a:t>person.sayAll</a:t>
            </a:r>
            <a:r>
              <a:rPr lang="ru-RU" dirty="0"/>
              <a:t> = </a:t>
            </a:r>
            <a:r>
              <a:rPr lang="ru-RU" dirty="0" err="1"/>
              <a:t>function</a:t>
            </a:r>
            <a:r>
              <a:rPr lang="ru-RU" dirty="0"/>
              <a:t>() {</a:t>
            </a:r>
          </a:p>
          <a:p>
            <a:pPr marL="0" indent="0">
              <a:buNone/>
            </a:pPr>
            <a:r>
              <a:rPr lang="ru-RU" dirty="0"/>
              <a:t>  </a:t>
            </a:r>
            <a:r>
              <a:rPr lang="ru-RU" dirty="0" err="1"/>
              <a:t>for</a:t>
            </a:r>
            <a:r>
              <a:rPr lang="ru-RU" dirty="0"/>
              <a:t> (</a:t>
            </a:r>
            <a:r>
              <a:rPr lang="ru-RU" dirty="0" err="1"/>
              <a:t>var</a:t>
            </a:r>
            <a:r>
              <a:rPr lang="ru-RU" dirty="0"/>
              <a:t> i </a:t>
            </a:r>
            <a:r>
              <a:rPr lang="ru-RU" dirty="0" err="1"/>
              <a:t>in</a:t>
            </a:r>
            <a:r>
              <a:rPr lang="ru-RU" dirty="0"/>
              <a:t> </a:t>
            </a:r>
            <a:r>
              <a:rPr lang="ru-RU" dirty="0" err="1"/>
              <a:t>this</a:t>
            </a:r>
            <a:r>
              <a:rPr lang="ru-RU" dirty="0"/>
              <a:t>) {</a:t>
            </a:r>
          </a:p>
          <a:p>
            <a:pPr marL="0" indent="0">
              <a:buNone/>
            </a:pPr>
            <a:r>
              <a:rPr lang="ru-RU" dirty="0"/>
              <a:t>    console.log(i + " </a:t>
            </a:r>
            <a:r>
              <a:rPr lang="ru-RU" dirty="0" err="1"/>
              <a:t>is</a:t>
            </a:r>
            <a:r>
              <a:rPr lang="ru-RU" dirty="0"/>
              <a:t> " + </a:t>
            </a:r>
            <a:r>
              <a:rPr lang="ru-RU" dirty="0" err="1"/>
              <a:t>this</a:t>
            </a:r>
            <a:r>
              <a:rPr lang="ru-RU" dirty="0"/>
              <a:t>[i]);</a:t>
            </a:r>
          </a:p>
          <a:p>
            <a:pPr marL="0" indent="0">
              <a:buNone/>
            </a:pPr>
            <a:r>
              <a:rPr lang="ru-RU" dirty="0"/>
              <a:t>  }</a:t>
            </a:r>
          </a:p>
          <a:p>
            <a:pPr marL="0" indent="0">
              <a:buNone/>
            </a:pPr>
            <a:r>
              <a:rPr lang="ru-RU" dirty="0"/>
              <a:t>}</a:t>
            </a:r>
          </a:p>
        </p:txBody>
      </p:sp>
    </p:spTree>
    <p:extLst>
      <p:ext uri="{BB962C8B-B14F-4D97-AF65-F5344CB8AC3E}">
        <p14:creationId xmlns:p14="http://schemas.microsoft.com/office/powerpoint/2010/main" val="18939789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Теперь проверим, насколько понятно был изложен предыдущий материал! </a:t>
            </a:r>
          </a:p>
        </p:txBody>
      </p:sp>
      <p:sp>
        <p:nvSpPr>
          <p:cNvPr id="3" name="Объект 2"/>
          <p:cNvSpPr>
            <a:spLocks noGrp="1"/>
          </p:cNvSpPr>
          <p:nvPr>
            <p:ph idx="1"/>
          </p:nvPr>
        </p:nvSpPr>
        <p:spPr>
          <a:xfrm>
            <a:off x="838200" y="1825624"/>
            <a:ext cx="10515600" cy="4864735"/>
          </a:xfrm>
        </p:spPr>
        <p:txBody>
          <a:bodyPr>
            <a:normAutofit lnSpcReduction="10000"/>
          </a:bodyPr>
          <a:lstStyle/>
          <a:p>
            <a:r>
              <a:rPr lang="ru-RU" dirty="0"/>
              <a:t>Если присвоить значению какого-либо свойства код, то мы получим метод </a:t>
            </a:r>
            <a:endParaRPr lang="ru-RU" dirty="0" smtClean="0"/>
          </a:p>
          <a:p>
            <a:r>
              <a:rPr lang="ru-RU" dirty="0" smtClean="0"/>
              <a:t>Выражение </a:t>
            </a:r>
            <a:r>
              <a:rPr lang="en-US" dirty="0"/>
              <a:t>delete </a:t>
            </a:r>
            <a:r>
              <a:rPr lang="en-US" dirty="0" err="1"/>
              <a:t>myObject.myProperty</a:t>
            </a:r>
            <a:r>
              <a:rPr lang="en-US" dirty="0"/>
              <a:t>; </a:t>
            </a:r>
            <a:r>
              <a:rPr lang="ru-RU" dirty="0"/>
              <a:t>полностью удалит объект </a:t>
            </a:r>
            <a:r>
              <a:rPr lang="en-US" dirty="0" err="1" smtClean="0"/>
              <a:t>myObject</a:t>
            </a:r>
            <a:endParaRPr lang="ru-RU" dirty="0" smtClean="0"/>
          </a:p>
          <a:p>
            <a:r>
              <a:rPr lang="ru-RU" dirty="0"/>
              <a:t>Выполнение кода </a:t>
            </a:r>
            <a:r>
              <a:rPr lang="en-US" dirty="0"/>
              <a:t>function Person(name, age, year) { this.name = name;} </a:t>
            </a:r>
            <a:r>
              <a:rPr lang="ru-RU" dirty="0"/>
              <a:t>создаст конструктор для объекта </a:t>
            </a:r>
            <a:r>
              <a:rPr lang="en-US" dirty="0"/>
              <a:t>person </a:t>
            </a:r>
          </a:p>
          <a:p>
            <a:r>
              <a:rPr lang="ru-RU" dirty="0"/>
              <a:t>Для создания объекта используются конструкторы и деструкторы </a:t>
            </a:r>
            <a:endParaRPr lang="ru-RU" dirty="0" smtClean="0"/>
          </a:p>
          <a:p>
            <a:r>
              <a:rPr lang="ru-RU" dirty="0"/>
              <a:t>Для объявления объекта можно воспользоваться выражением </a:t>
            </a:r>
            <a:r>
              <a:rPr lang="ru-RU" dirty="0" err="1"/>
              <a:t>var</a:t>
            </a:r>
            <a:r>
              <a:rPr lang="ru-RU" dirty="0"/>
              <a:t> </a:t>
            </a:r>
            <a:r>
              <a:rPr lang="ru-RU" dirty="0" err="1"/>
              <a:t>person</a:t>
            </a:r>
            <a:r>
              <a:rPr lang="ru-RU" dirty="0"/>
              <a:t> : </a:t>
            </a:r>
            <a:r>
              <a:rPr lang="ru-RU" dirty="0" err="1"/>
              <a:t>Object</a:t>
            </a:r>
            <a:r>
              <a:rPr lang="ru-RU" dirty="0"/>
              <a:t>(); </a:t>
            </a:r>
          </a:p>
          <a:p>
            <a:r>
              <a:rPr lang="ru-RU" dirty="0"/>
              <a:t>Ключевое слово </a:t>
            </a:r>
            <a:r>
              <a:rPr lang="ru-RU" i="1" dirty="0" err="1"/>
              <a:t>this</a:t>
            </a:r>
            <a:r>
              <a:rPr lang="ru-RU" dirty="0"/>
              <a:t> используется для доступа к объекту, из которого оно вызывается </a:t>
            </a:r>
            <a:endParaRPr lang="ru-RU" dirty="0" smtClean="0"/>
          </a:p>
          <a:p>
            <a:endParaRPr lang="ru-RU" dirty="0"/>
          </a:p>
        </p:txBody>
      </p:sp>
      <p:sp>
        <p:nvSpPr>
          <p:cNvPr id="8" name="Rectangle 5"/>
          <p:cNvSpPr>
            <a:spLocks noChangeArrowheads="1"/>
          </p:cNvSpPr>
          <p:nvPr/>
        </p:nvSpPr>
        <p:spPr bwMode="auto">
          <a:xfrm>
            <a:off x="152400"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1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chemeClr val="accent2"/>
                                        </p:clrVal>
                                      </p:to>
                                    </p:set>
                                    <p:set>
                                      <p:cBhvr>
                                        <p:cTn id="11" dur="500" fill="hold"/>
                                        <p:tgtEl>
                                          <p:spTgt spid="3">
                                            <p:txEl>
                                              <p:pRg st="2" end="2"/>
                                            </p:txEl>
                                          </p:spTgt>
                                        </p:tgtEl>
                                        <p:attrNameLst>
                                          <p:attrName>fillcolor</p:attrName>
                                        </p:attrNameLst>
                                      </p:cBhvr>
                                      <p:to>
                                        <p:clrVal>
                                          <a:schemeClr val="accent2"/>
                                        </p:clrVal>
                                      </p:to>
                                    </p:set>
                                    <p:set>
                                      <p:cBhvr>
                                        <p:cTn id="12" dur="500" fill="hold"/>
                                        <p:tgtEl>
                                          <p:spTgt spid="3">
                                            <p:txEl>
                                              <p:pRg st="2" end="2"/>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5" end="5"/>
                                            </p:txEl>
                                          </p:spTgt>
                                        </p:tgtEl>
                                        <p:attrNameLst>
                                          <p:attrName>style.color</p:attrName>
                                        </p:attrNameLst>
                                      </p:cBhvr>
                                      <p:to>
                                        <p:clrVal>
                                          <a:schemeClr val="accent2"/>
                                        </p:clrVal>
                                      </p:to>
                                    </p:set>
                                    <p:set>
                                      <p:cBhvr>
                                        <p:cTn id="15" dur="500" fill="hold"/>
                                        <p:tgtEl>
                                          <p:spTgt spid="3">
                                            <p:txEl>
                                              <p:pRg st="5" end="5"/>
                                            </p:txEl>
                                          </p:spTgt>
                                        </p:tgtEl>
                                        <p:attrNameLst>
                                          <p:attrName>fillcolor</p:attrName>
                                        </p:attrNameLst>
                                      </p:cBhvr>
                                      <p:to>
                                        <p:clrVal>
                                          <a:schemeClr val="accent2"/>
                                        </p:clrVal>
                                      </p:to>
                                    </p:set>
                                    <p:set>
                                      <p:cBhvr>
                                        <p:cTn id="16"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2.3 Строки </a:t>
            </a:r>
            <a:endParaRPr lang="ru-RU" dirty="0">
              <a:solidFill>
                <a:srgbClr val="0070C0"/>
              </a:solidFill>
            </a:endParaRPr>
          </a:p>
        </p:txBody>
      </p:sp>
      <p:sp>
        <p:nvSpPr>
          <p:cNvPr id="3" name="Объект 2"/>
          <p:cNvSpPr>
            <a:spLocks noGrp="1"/>
          </p:cNvSpPr>
          <p:nvPr>
            <p:ph idx="1"/>
          </p:nvPr>
        </p:nvSpPr>
        <p:spPr>
          <a:xfrm>
            <a:off x="106680" y="1825624"/>
            <a:ext cx="11902440" cy="4925695"/>
          </a:xfrm>
        </p:spPr>
        <p:txBody>
          <a:bodyPr>
            <a:normAutofit fontScale="77500" lnSpcReduction="20000"/>
          </a:bodyPr>
          <a:lstStyle/>
          <a:p>
            <a:pPr marL="0" indent="0">
              <a:buNone/>
            </a:pPr>
            <a:r>
              <a:rPr lang="ru-RU" dirty="0"/>
              <a:t>Теперь давайте рассмотрим работу со строковыми объектами.</a:t>
            </a:r>
            <a:br>
              <a:rPr lang="ru-RU" dirty="0"/>
            </a:br>
            <a:r>
              <a:rPr lang="ru-RU" b="1" dirty="0"/>
              <a:t>Создание объекта </a:t>
            </a:r>
            <a:r>
              <a:rPr lang="ru-RU" b="1" dirty="0" err="1"/>
              <a:t>String</a:t>
            </a:r>
            <a:r>
              <a:rPr lang="ru-RU" dirty="0"/>
              <a:t> можно выполнить тремя способами</a:t>
            </a:r>
            <a:r>
              <a:rPr lang="ru-RU" dirty="0" smtClean="0"/>
              <a:t>:</a:t>
            </a:r>
            <a:br>
              <a:rPr lang="ru-RU" dirty="0" smtClean="0"/>
            </a:br>
            <a:r>
              <a:rPr lang="ru-RU" dirty="0"/>
              <a:t/>
            </a:r>
            <a:br>
              <a:rPr lang="ru-RU" dirty="0"/>
            </a:br>
            <a:r>
              <a:rPr lang="ru-RU" i="1" dirty="0" err="1">
                <a:solidFill>
                  <a:srgbClr val="00B050"/>
                </a:solidFill>
              </a:rPr>
              <a:t>myString</a:t>
            </a:r>
            <a:r>
              <a:rPr lang="ru-RU" i="1" dirty="0">
                <a:solidFill>
                  <a:srgbClr val="00B050"/>
                </a:solidFill>
              </a:rPr>
              <a:t> = '</a:t>
            </a:r>
            <a:r>
              <a:rPr lang="ru-RU" i="1" dirty="0" err="1">
                <a:solidFill>
                  <a:srgbClr val="00B050"/>
                </a:solidFill>
              </a:rPr>
              <a:t>my</a:t>
            </a:r>
            <a:r>
              <a:rPr lang="ru-RU" i="1" dirty="0">
                <a:solidFill>
                  <a:srgbClr val="00B050"/>
                </a:solidFill>
              </a:rPr>
              <a:t> </a:t>
            </a:r>
            <a:r>
              <a:rPr lang="ru-RU" i="1" dirty="0" err="1">
                <a:solidFill>
                  <a:srgbClr val="00B050"/>
                </a:solidFill>
              </a:rPr>
              <a:t>string</a:t>
            </a:r>
            <a:r>
              <a:rPr lang="ru-RU" i="1" dirty="0">
                <a:solidFill>
                  <a:srgbClr val="00B050"/>
                </a:solidFill>
              </a:rPr>
              <a:t>' </a:t>
            </a:r>
            <a:r>
              <a:rPr lang="ru-RU" i="1" dirty="0"/>
              <a:t>//создание с помощью строкового литерала, тип </a:t>
            </a:r>
            <a:r>
              <a:rPr lang="ru-RU" i="1" dirty="0" err="1"/>
              <a:t>myString</a:t>
            </a:r>
            <a:r>
              <a:rPr lang="ru-RU" i="1" dirty="0"/>
              <a:t> будет "</a:t>
            </a:r>
            <a:r>
              <a:rPr lang="ru-RU" i="1" dirty="0" err="1"/>
              <a:t>string</a:t>
            </a:r>
            <a:r>
              <a:rPr lang="ru-RU" i="1" dirty="0"/>
              <a:t>"</a:t>
            </a:r>
            <a:r>
              <a:rPr lang="ru-RU" dirty="0"/>
              <a:t/>
            </a:r>
            <a:br>
              <a:rPr lang="ru-RU" dirty="0"/>
            </a:br>
            <a:r>
              <a:rPr lang="ru-RU" dirty="0" smtClean="0"/>
              <a:t/>
            </a:r>
            <a:br>
              <a:rPr lang="ru-RU" dirty="0" smtClean="0"/>
            </a:br>
            <a:r>
              <a:rPr lang="ru-RU" i="1" dirty="0" err="1" smtClean="0">
                <a:solidFill>
                  <a:srgbClr val="00B050"/>
                </a:solidFill>
              </a:rPr>
              <a:t>myString</a:t>
            </a:r>
            <a:r>
              <a:rPr lang="ru-RU" i="1" dirty="0" smtClean="0">
                <a:solidFill>
                  <a:srgbClr val="00B050"/>
                </a:solidFill>
              </a:rPr>
              <a:t> </a:t>
            </a:r>
            <a:r>
              <a:rPr lang="ru-RU" i="1" dirty="0">
                <a:solidFill>
                  <a:srgbClr val="00B050"/>
                </a:solidFill>
              </a:rPr>
              <a:t>= </a:t>
            </a:r>
            <a:r>
              <a:rPr lang="ru-RU" i="1" dirty="0" err="1">
                <a:solidFill>
                  <a:srgbClr val="00B050"/>
                </a:solidFill>
              </a:rPr>
              <a:t>new</a:t>
            </a:r>
            <a:r>
              <a:rPr lang="ru-RU" i="1" dirty="0">
                <a:solidFill>
                  <a:srgbClr val="00B050"/>
                </a:solidFill>
              </a:rPr>
              <a:t> </a:t>
            </a:r>
            <a:r>
              <a:rPr lang="ru-RU" i="1" dirty="0" err="1">
                <a:solidFill>
                  <a:srgbClr val="00B050"/>
                </a:solidFill>
              </a:rPr>
              <a:t>String</a:t>
            </a:r>
            <a:r>
              <a:rPr lang="ru-RU" i="1" dirty="0">
                <a:solidFill>
                  <a:srgbClr val="00B050"/>
                </a:solidFill>
              </a:rPr>
              <a:t>(</a:t>
            </a:r>
            <a:r>
              <a:rPr lang="ru-RU" i="1" dirty="0" err="1">
                <a:solidFill>
                  <a:srgbClr val="00B050"/>
                </a:solidFill>
              </a:rPr>
              <a:t>object</a:t>
            </a:r>
            <a:r>
              <a:rPr lang="ru-RU" i="1" dirty="0">
                <a:solidFill>
                  <a:srgbClr val="00B050"/>
                </a:solidFill>
              </a:rPr>
              <a:t>)</a:t>
            </a:r>
            <a:r>
              <a:rPr lang="ru-RU" i="1" dirty="0"/>
              <a:t>  //создание объекта, тип </a:t>
            </a:r>
            <a:r>
              <a:rPr lang="ru-RU" i="1" dirty="0" err="1"/>
              <a:t>myString</a:t>
            </a:r>
            <a:r>
              <a:rPr lang="ru-RU" i="1" dirty="0"/>
              <a:t> будет "</a:t>
            </a:r>
            <a:r>
              <a:rPr lang="ru-RU" i="1" dirty="0" err="1"/>
              <a:t>object</a:t>
            </a:r>
            <a:r>
              <a:rPr lang="ru-RU" i="1" dirty="0"/>
              <a:t>" </a:t>
            </a:r>
            <a:endParaRPr lang="ru-RU" dirty="0"/>
          </a:p>
          <a:p>
            <a:pPr marL="0" indent="0">
              <a:buNone/>
            </a:pPr>
            <a:r>
              <a:rPr lang="ru-RU" i="1" dirty="0" err="1">
                <a:solidFill>
                  <a:srgbClr val="00B050"/>
                </a:solidFill>
              </a:rPr>
              <a:t>myString</a:t>
            </a:r>
            <a:r>
              <a:rPr lang="ru-RU" i="1" dirty="0">
                <a:solidFill>
                  <a:srgbClr val="00B050"/>
                </a:solidFill>
              </a:rPr>
              <a:t> = </a:t>
            </a:r>
            <a:r>
              <a:rPr lang="ru-RU" i="1" dirty="0" err="1">
                <a:solidFill>
                  <a:srgbClr val="00B050"/>
                </a:solidFill>
              </a:rPr>
              <a:t>String</a:t>
            </a:r>
            <a:r>
              <a:rPr lang="ru-RU" i="1" dirty="0">
                <a:solidFill>
                  <a:srgbClr val="00B050"/>
                </a:solidFill>
              </a:rPr>
              <a:t>(</a:t>
            </a:r>
            <a:r>
              <a:rPr lang="ru-RU" i="1" dirty="0" err="1">
                <a:solidFill>
                  <a:srgbClr val="00B050"/>
                </a:solidFill>
              </a:rPr>
              <a:t>object</a:t>
            </a:r>
            <a:r>
              <a:rPr lang="ru-RU" i="1" dirty="0">
                <a:solidFill>
                  <a:srgbClr val="00B050"/>
                </a:solidFill>
              </a:rPr>
              <a:t>) </a:t>
            </a:r>
            <a:r>
              <a:rPr lang="ru-RU" dirty="0"/>
              <a:t>  </a:t>
            </a:r>
            <a:r>
              <a:rPr lang="ru-RU" i="1" dirty="0"/>
              <a:t>//тип </a:t>
            </a:r>
            <a:r>
              <a:rPr lang="ru-RU" i="1" dirty="0" err="1"/>
              <a:t>myString</a:t>
            </a:r>
            <a:r>
              <a:rPr lang="ru-RU" i="1" dirty="0"/>
              <a:t> будет "</a:t>
            </a:r>
            <a:r>
              <a:rPr lang="ru-RU" i="1" dirty="0" err="1"/>
              <a:t>string</a:t>
            </a:r>
            <a:r>
              <a:rPr lang="ru-RU" i="1" dirty="0"/>
              <a:t>" </a:t>
            </a:r>
            <a:r>
              <a:rPr lang="ru-RU" dirty="0"/>
              <a:t/>
            </a:r>
            <a:br>
              <a:rPr lang="ru-RU" dirty="0"/>
            </a:br>
            <a:endParaRPr lang="ru-RU" dirty="0"/>
          </a:p>
          <a:p>
            <a:pPr marL="0" indent="0">
              <a:buNone/>
            </a:pPr>
            <a:r>
              <a:rPr lang="ru-RU" dirty="0"/>
              <a:t>Как правило такие объекты создают неявно, строковым литералом: </a:t>
            </a:r>
            <a:r>
              <a:rPr lang="ru-RU" i="1" dirty="0" err="1"/>
              <a:t>var</a:t>
            </a:r>
            <a:r>
              <a:rPr lang="ru-RU" i="1" dirty="0"/>
              <a:t> </a:t>
            </a:r>
            <a:r>
              <a:rPr lang="ru-RU" i="1" dirty="0" err="1"/>
              <a:t>myString</a:t>
            </a:r>
            <a:r>
              <a:rPr lang="ru-RU" i="1" dirty="0"/>
              <a:t> = '</a:t>
            </a:r>
            <a:r>
              <a:rPr lang="ru-RU" i="1" dirty="0" err="1"/>
              <a:t>Some</a:t>
            </a:r>
            <a:r>
              <a:rPr lang="ru-RU" i="1" dirty="0"/>
              <a:t> </a:t>
            </a:r>
            <a:r>
              <a:rPr lang="ru-RU" i="1" dirty="0" err="1"/>
              <a:t>text</a:t>
            </a:r>
            <a:r>
              <a:rPr lang="ru-RU" i="1" dirty="0"/>
              <a:t>;'</a:t>
            </a:r>
            <a:br>
              <a:rPr lang="ru-RU" i="1" dirty="0"/>
            </a:br>
            <a:r>
              <a:rPr lang="ru-RU" i="1" dirty="0"/>
              <a:t>(строковым литералом называют любую последовательность символов, заключенную в любые кавычки)</a:t>
            </a:r>
            <a:endParaRPr lang="ru-RU" dirty="0"/>
          </a:p>
          <a:p>
            <a:pPr marL="0" indent="0">
              <a:buNone/>
            </a:pPr>
            <a:r>
              <a:rPr lang="ru-RU" dirty="0"/>
              <a:t>В строковом литерале вы можете использовать любые символы, а также </a:t>
            </a:r>
            <a:r>
              <a:rPr lang="ru-RU" i="1" dirty="0" err="1"/>
              <a:t>escape</a:t>
            </a:r>
            <a:r>
              <a:rPr lang="ru-RU" i="1" dirty="0"/>
              <a:t>-последовательности</a:t>
            </a:r>
            <a:r>
              <a:rPr lang="ru-RU" dirty="0"/>
              <a:t>, если необходимо указать символ, который, например, нельзя набрать на клавиатуре. Выглядит это следующим образом:  </a:t>
            </a:r>
            <a:r>
              <a:rPr lang="ru-RU" i="1" dirty="0" err="1"/>
              <a:t>var</a:t>
            </a:r>
            <a:r>
              <a:rPr lang="ru-RU" i="1" dirty="0"/>
              <a:t> </a:t>
            </a:r>
            <a:r>
              <a:rPr lang="ru-RU" i="1" dirty="0" err="1"/>
              <a:t>myString</a:t>
            </a:r>
            <a:r>
              <a:rPr lang="ru-RU" i="1" dirty="0"/>
              <a:t> = '\u1234';</a:t>
            </a:r>
            <a:r>
              <a:rPr lang="ru-RU" dirty="0"/>
              <a:t> где 1234 - номер знака в таблице юникода</a:t>
            </a:r>
            <a:r>
              <a:rPr lang="ru-RU" dirty="0" smtClean="0"/>
              <a:t>.</a:t>
            </a:r>
            <a:r>
              <a:rPr lang="ru-RU" dirty="0"/>
              <a:t/>
            </a:r>
            <a:br>
              <a:rPr lang="ru-RU" dirty="0"/>
            </a:br>
            <a:r>
              <a:rPr lang="ru-RU" b="1" dirty="0"/>
              <a:t>Важный момент!</a:t>
            </a:r>
            <a:r>
              <a:rPr lang="ru-RU" dirty="0"/>
              <a:t> При создании объекта с помощью литерала (текста в кавычках) вы получаете тип объекта "</a:t>
            </a:r>
            <a:r>
              <a:rPr lang="ru-RU" dirty="0" err="1"/>
              <a:t>string</a:t>
            </a:r>
            <a:r>
              <a:rPr lang="ru-RU" dirty="0"/>
              <a:t>", а при создании с помощью ключевого слова "</a:t>
            </a:r>
            <a:r>
              <a:rPr lang="ru-RU" dirty="0" err="1"/>
              <a:t>new</a:t>
            </a:r>
            <a:r>
              <a:rPr lang="ru-RU" dirty="0"/>
              <a:t>" вы получите тип "</a:t>
            </a:r>
            <a:r>
              <a:rPr lang="ru-RU" dirty="0" err="1"/>
              <a:t>Object</a:t>
            </a:r>
            <a:r>
              <a:rPr lang="ru-RU" dirty="0"/>
              <a:t>", этому объекту можно будет сразу напрямую назначать дополнительные свойства и методы</a:t>
            </a:r>
            <a:r>
              <a:rPr lang="ru-RU" dirty="0" smtClean="0"/>
              <a:t>.</a:t>
            </a:r>
            <a:endParaRPr lang="ru-RU" dirty="0"/>
          </a:p>
        </p:txBody>
      </p:sp>
    </p:spTree>
    <p:extLst>
      <p:ext uri="{BB962C8B-B14F-4D97-AF65-F5344CB8AC3E}">
        <p14:creationId xmlns:p14="http://schemas.microsoft.com/office/powerpoint/2010/main" val="8608820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4320" y="182880"/>
            <a:ext cx="11079480" cy="5994083"/>
          </a:xfrm>
        </p:spPr>
        <p:txBody>
          <a:bodyPr/>
          <a:lstStyle/>
          <a:p>
            <a:pPr marL="0" indent="0">
              <a:buNone/>
            </a:pPr>
            <a:r>
              <a:rPr lang="ru-RU" dirty="0"/>
              <a:t>Свойства объекта "</a:t>
            </a:r>
            <a:r>
              <a:rPr lang="ru-RU" dirty="0" err="1"/>
              <a:t>String</a:t>
            </a:r>
            <a:r>
              <a:rPr lang="ru-RU" dirty="0"/>
              <a:t>"</a:t>
            </a:r>
          </a:p>
          <a:p>
            <a:pPr marL="0" indent="0">
              <a:buNone/>
            </a:pPr>
            <a:r>
              <a:rPr lang="ru-RU" dirty="0"/>
              <a:t>Хотя, конечно, слово "свойства" звучит слишком громко - стандартное свойство у него одно - длина. Обозначается оно словом ".</a:t>
            </a:r>
            <a:r>
              <a:rPr lang="ru-RU" dirty="0" err="1"/>
              <a:t>length</a:t>
            </a:r>
            <a:r>
              <a:rPr lang="ru-RU" dirty="0"/>
              <a:t>" и возвращает количество символов в строке.</a:t>
            </a:r>
          </a:p>
          <a:p>
            <a:endParaRPr lang="ru-RU" dirty="0"/>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a:t>console.log(</a:t>
            </a:r>
            <a:r>
              <a:rPr lang="ru-RU" dirty="0" err="1"/>
              <a:t>cat.length</a:t>
            </a:r>
            <a:r>
              <a:rPr lang="ru-RU" dirty="0"/>
              <a:t>); </a:t>
            </a:r>
          </a:p>
          <a:p>
            <a:pPr marL="0" indent="0">
              <a:buNone/>
            </a:pPr>
            <a:endParaRPr lang="ru-RU" dirty="0"/>
          </a:p>
          <a:p>
            <a:pPr marL="0" indent="0">
              <a:buNone/>
            </a:pPr>
            <a:r>
              <a:rPr lang="ru-RU" dirty="0"/>
              <a:t>В этом примере в консоль будет выведено значение длины строки - 3.</a:t>
            </a:r>
          </a:p>
          <a:p>
            <a:pPr marL="0" indent="0">
              <a:buNone/>
            </a:pPr>
            <a:r>
              <a:rPr lang="ru-RU" dirty="0"/>
              <a:t>Значение длины пустой строки, естественно, будет равно 0.</a:t>
            </a:r>
          </a:p>
        </p:txBody>
      </p:sp>
    </p:spTree>
    <p:extLst>
      <p:ext uri="{BB962C8B-B14F-4D97-AF65-F5344CB8AC3E}">
        <p14:creationId xmlns:p14="http://schemas.microsoft.com/office/powerpoint/2010/main" val="36581243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задании в нашу функцию </a:t>
            </a:r>
            <a:r>
              <a:rPr lang="ru-RU" dirty="0" err="1">
                <a:solidFill>
                  <a:srgbClr val="0070C0"/>
                </a:solidFill>
              </a:rPr>
              <a:t>testStr</a:t>
            </a:r>
            <a:r>
              <a:rPr lang="ru-RU" dirty="0">
                <a:solidFill>
                  <a:srgbClr val="0070C0"/>
                </a:solidFill>
              </a:rPr>
              <a:t> передаются две строки. Вам нужно вернуть из функции их суммарную длину.</a:t>
            </a:r>
          </a:p>
        </p:txBody>
      </p:sp>
      <p:sp>
        <p:nvSpPr>
          <p:cNvPr id="3" name="Объект 2"/>
          <p:cNvSpPr>
            <a:spLocks noGrp="1"/>
          </p:cNvSpPr>
          <p:nvPr>
            <p:ph idx="1"/>
          </p:nvPr>
        </p:nvSpPr>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ru-RU" dirty="0" err="1" smtClean="0"/>
              <a:t>function</a:t>
            </a:r>
            <a:r>
              <a:rPr lang="ru-RU" dirty="0" smtClean="0"/>
              <a:t> </a:t>
            </a:r>
            <a:r>
              <a:rPr lang="ru-RU" dirty="0" err="1"/>
              <a:t>testStr</a:t>
            </a:r>
            <a:r>
              <a:rPr lang="ru-RU" dirty="0"/>
              <a:t>(a, b) {</a:t>
            </a:r>
          </a:p>
          <a:p>
            <a:pPr marL="0" indent="0">
              <a:buNone/>
            </a:pPr>
            <a:r>
              <a:rPr lang="ru-RU" dirty="0"/>
              <a:t>    // Тут нужно написать решение</a:t>
            </a:r>
          </a:p>
          <a:p>
            <a:pPr marL="0" indent="0">
              <a:buNone/>
            </a:pPr>
            <a:r>
              <a:rPr lang="ru-RU" dirty="0"/>
              <a:t>}</a:t>
            </a:r>
          </a:p>
          <a:p>
            <a:endParaRPr lang="ru-RU" dirty="0"/>
          </a:p>
        </p:txBody>
      </p:sp>
    </p:spTree>
    <p:extLst>
      <p:ext uri="{BB962C8B-B14F-4D97-AF65-F5344CB8AC3E}">
        <p14:creationId xmlns:p14="http://schemas.microsoft.com/office/powerpoint/2010/main" val="24855920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ru-RU" dirty="0"/>
              <a:t/>
            </a:r>
            <a:br>
              <a:rPr lang="ru-RU" dirty="0"/>
            </a:br>
            <a:r>
              <a:rPr lang="ru-RU" dirty="0"/>
              <a:t/>
            </a:r>
            <a:br>
              <a:rPr lang="ru-RU" dirty="0"/>
            </a:br>
            <a:r>
              <a:rPr lang="ru-RU" dirty="0"/>
              <a:t/>
            </a:r>
            <a:br>
              <a:rPr lang="ru-RU" dirty="0"/>
            </a:br>
            <a:r>
              <a:rPr lang="ru-RU" dirty="0" err="1"/>
              <a:t>function</a:t>
            </a:r>
            <a:r>
              <a:rPr lang="ru-RU" dirty="0"/>
              <a:t> </a:t>
            </a:r>
            <a:r>
              <a:rPr lang="ru-RU" dirty="0" err="1"/>
              <a:t>testStr</a:t>
            </a:r>
            <a:r>
              <a:rPr lang="ru-RU" dirty="0"/>
              <a:t>(a, b) {</a:t>
            </a:r>
          </a:p>
          <a:p>
            <a:pPr marL="0" indent="0">
              <a:buNone/>
            </a:pPr>
            <a:r>
              <a:rPr lang="ru-RU" dirty="0"/>
              <a:t>    </a:t>
            </a:r>
            <a:r>
              <a:rPr lang="en-US" dirty="0" smtClean="0"/>
              <a:t>return </a:t>
            </a:r>
            <a:r>
              <a:rPr lang="en-US" dirty="0" err="1" smtClean="0"/>
              <a:t>a.length</a:t>
            </a:r>
            <a:r>
              <a:rPr lang="en-US" dirty="0" smtClean="0"/>
              <a:t> + </a:t>
            </a:r>
            <a:r>
              <a:rPr lang="en-US" dirty="0" err="1" smtClean="0"/>
              <a:t>b.length</a:t>
            </a:r>
            <a:r>
              <a:rPr lang="en-US" dirty="0" smtClean="0"/>
              <a:t>;</a:t>
            </a:r>
            <a:endParaRPr lang="ru-RU" dirty="0"/>
          </a:p>
          <a:p>
            <a:pPr marL="0" indent="0">
              <a:buNone/>
            </a:pPr>
            <a:r>
              <a:rPr lang="ru-RU" dirty="0"/>
              <a:t>}</a:t>
            </a:r>
          </a:p>
          <a:p>
            <a:endParaRPr lang="ru-RU" dirty="0"/>
          </a:p>
        </p:txBody>
      </p:sp>
    </p:spTree>
    <p:extLst>
      <p:ext uri="{BB962C8B-B14F-4D97-AF65-F5344CB8AC3E}">
        <p14:creationId xmlns:p14="http://schemas.microsoft.com/office/powerpoint/2010/main" val="1321858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9188</TotalTime>
  <Words>11078</Words>
  <Application>Microsoft Office PowerPoint</Application>
  <PresentationFormat>Широкоэкранный</PresentationFormat>
  <Paragraphs>1470</Paragraphs>
  <Slides>214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214</vt:i4>
      </vt:variant>
    </vt:vector>
  </HeadingPairs>
  <TitlesOfParts>
    <vt:vector size="223" baseType="lpstr">
      <vt:lpstr>ＭＳ Ｐゴシック</vt:lpstr>
      <vt:lpstr>Arial</vt:lpstr>
      <vt:lpstr>Calibri</vt:lpstr>
      <vt:lpstr>Calibri Light</vt:lpstr>
      <vt:lpstr>Consolas</vt:lpstr>
      <vt:lpstr>Courier New</vt:lpstr>
      <vt:lpstr>MathJax_Math</vt:lpstr>
      <vt:lpstr>Roboto</vt:lpstr>
      <vt:lpstr>Тема Office</vt:lpstr>
      <vt:lpstr>Глава1 Введение в JavaScript</vt:lpstr>
      <vt:lpstr>1.1 В двух словах о JavaScript.</vt:lpstr>
      <vt:lpstr>Кто является владельцем торговой марки JavaScript?</vt:lpstr>
      <vt:lpstr>Презентация PowerPoint</vt:lpstr>
      <vt:lpstr>Сопоставьте определения, которые вы узнали на предыдущих шагах.</vt:lpstr>
      <vt:lpstr>1.2 Внедрение кода, структура программы, комментарии.</vt:lpstr>
      <vt:lpstr>Презентация PowerPoint</vt:lpstr>
      <vt:lpstr>Презентация PowerPoint</vt:lpstr>
      <vt:lpstr>Презентация PowerPoint</vt:lpstr>
      <vt:lpstr>Презентация PowerPoint</vt:lpstr>
      <vt:lpstr>Выберите верные утверждения</vt:lpstr>
      <vt:lpstr>В этом задании у вас есть некоторый рабочий код, который закомментирован. Вам нужно убрать все команды комментариев, чтобы код заработал, и нажать кнопку "Отправить".</vt:lpstr>
      <vt:lpstr>Ответ</vt:lpstr>
      <vt:lpstr>1.3 Переменные, типы данных.</vt:lpstr>
      <vt:lpstr>Презентация PowerPoint</vt:lpstr>
      <vt:lpstr>Презентация PowerPoint</vt:lpstr>
      <vt:lpstr>Отметьте все допустимые варианты именования переменной</vt:lpstr>
      <vt:lpstr>Презентация PowerPoint</vt:lpstr>
      <vt:lpstr>Презентация PowerPoint</vt:lpstr>
      <vt:lpstr>В этом тесте вам нужно выбрать все правильные варианты объявления и инициализации переменных.</vt:lpstr>
      <vt:lpstr>Презентация PowerPoint</vt:lpstr>
      <vt:lpstr>Соотнесите</vt:lpstr>
      <vt:lpstr>Презентация PowerPoint</vt:lpstr>
      <vt:lpstr>Презентация PowerPoint</vt:lpstr>
      <vt:lpstr>В этом тесте вам нужно сопоставить объявления переменных и их тип.</vt:lpstr>
      <vt:lpstr>Презентация PowerPoint</vt:lpstr>
      <vt:lpstr>Презентация PowerPoint</vt:lpstr>
      <vt:lpstr>нужно написать код, который поместит значение из переменной "a" в переменную "x".  </vt:lpstr>
      <vt:lpstr>Ответ</vt:lpstr>
      <vt:lpstr>1.4 Простейшие операции</vt:lpstr>
      <vt:lpstr>Презентация PowerPoint</vt:lpstr>
      <vt:lpstr>Презентация PowerPoint</vt:lpstr>
      <vt:lpstr>Презентация PowerPoint</vt:lpstr>
      <vt:lpstr>Сопоставьте простейшие операции, указанные в левом столбце с  результатами их вычислений, приведенными в правом. Изначальные значения для всех операций: х=6 и y=3;</vt:lpstr>
      <vt:lpstr>Презентация PowerPoint</vt:lpstr>
      <vt:lpstr>Сопоставьте результаты вычисления операций присваивания при изначальных значениях х = 6 и y = 3;</vt:lpstr>
      <vt:lpstr>В этом задании вам нужно вписать в указанное место код, который будет присваивать переменной "х" значение суммы переменных "a" и "b"</vt:lpstr>
      <vt:lpstr>Ответ </vt:lpstr>
      <vt:lpstr>Презентация PowerPoint</vt:lpstr>
      <vt:lpstr>Отметьте все верные, с вашей точки зрения, ответы при значении x равном 7.</vt:lpstr>
      <vt:lpstr>Презентация PowerPoint</vt:lpstr>
      <vt:lpstr>Давайте проверим, насколько понятно был описан материал предыдущего шага! </vt:lpstr>
      <vt:lpstr>В этом задании вам нужно вписать в указанное место код, который будет присваивать переменной "х" удвоенное значение остатка от деления произведения переменных "a" и "b" на их сумму.</vt:lpstr>
      <vt:lpstr>Ответ</vt:lpstr>
      <vt:lpstr>1.5 Ветвление.</vt:lpstr>
      <vt:lpstr>Презентация PowerPoint</vt:lpstr>
      <vt:lpstr>Презентация PowerPoint</vt:lpstr>
      <vt:lpstr>В этом задании вам нужно вписать в указанное место код, который будет присваивать переменной "х" значение суммы переменных "a" и "b" в случае если  a &gt; b или их произведение в остальных случаях.</vt:lpstr>
      <vt:lpstr>Ответ </vt:lpstr>
      <vt:lpstr>Презентация PowerPoint</vt:lpstr>
      <vt:lpstr>В этом задании вам нужно вписать в указанное место код, который будет присваивать переменной "х" значение суммы переменных "a" и "b" - в случае если  a &lt; b, разность "a" и "b" - в случае если  a &gt; b, и их произведение  в остальных случаях.</vt:lpstr>
      <vt:lpstr>Ответ </vt:lpstr>
      <vt:lpstr>Презентация PowerPoint</vt:lpstr>
      <vt:lpstr>Презентация PowerPoint</vt:lpstr>
      <vt:lpstr>В этом задании вам нужно вписать в указанное место код, который будет присваивать переменной "х" название цифры, переданной в переменную "а". Цифра в переменную "а" будет передана случайным образом и может оказаться в диапазоне от 0 до 9, название должно быть написано по-русски с большой буквы - "Ноль", "Один", "Два" и т.д.</vt:lpstr>
      <vt:lpstr>Ответ </vt:lpstr>
      <vt:lpstr>1.6 Циклы</vt:lpstr>
      <vt:lpstr>Презентация PowerPoint</vt:lpstr>
      <vt:lpstr>Презентация PowerPoint</vt:lpstr>
      <vt:lpstr>Презентация PowerPoint</vt:lpstr>
      <vt:lpstr>Презентация PowerPoint</vt:lpstr>
      <vt:lpstr>Алгоритм выполнения такого цикла можно наглядно увидеть на этой картинке:</vt:lpstr>
      <vt:lpstr>Презентация PowerPoint</vt:lpstr>
      <vt:lpstr>В этом задании вам нужно вычислить факториал для числа, передаваемого в нашу функцию. На всякий случай напоминаем, что факториал числа a это произведение всех целых чисел от 1 до a, например, если а = 5, то факториал a будет равен  1 * 2 * 3 * 4 * 5</vt:lpstr>
      <vt:lpstr>Ответ</vt:lpstr>
      <vt:lpstr>Презентация PowerPoint</vt:lpstr>
      <vt:lpstr>Презентация PowerPoint</vt:lpstr>
      <vt:lpstr>В этом задании вам нужно вычислить сумму всех четных чисел, встречающихся в ряду от 1 до числа (включительно), передаваемого в нашу функцию (переменная "а"). </vt:lpstr>
      <vt:lpstr>Ответ</vt:lpstr>
      <vt:lpstr>Презентация PowerPoint</vt:lpstr>
      <vt:lpstr>Презентация PowerPoint</vt:lpstr>
      <vt:lpstr>Презентация PowerPoint</vt:lpstr>
      <vt:lpstr>Глава 2  Стандартные объекты  </vt:lpstr>
      <vt:lpstr>2.1 Функции </vt:lpstr>
      <vt:lpstr>Презентация PowerPoint</vt:lpstr>
      <vt:lpstr>Презентация PowerPoint</vt:lpstr>
      <vt:lpstr>Презентация PowerPoint</vt:lpstr>
      <vt:lpstr>Отметьте все варианты корректного определения функции</vt:lpstr>
      <vt:lpstr>Презентация PowerPoint</vt:lpstr>
      <vt:lpstr>Презентация PowerPoint</vt:lpstr>
      <vt:lpstr>Презентация PowerPoint</vt:lpstr>
      <vt:lpstr>В этом тесте нужно отметить все правильные определения.</vt:lpstr>
      <vt:lpstr>Сложная задача* Дано натуральное число n. Напишите рекурсивную функцию, которая возвращает строку чисел от 1 до n, разделенных пробелом.  </vt:lpstr>
      <vt:lpstr>Ответ </vt:lpstr>
      <vt:lpstr>2.2 Объекты</vt:lpstr>
      <vt:lpstr>Презентация PowerPoint</vt:lpstr>
      <vt:lpstr>Презентация PowerPoint</vt:lpstr>
      <vt:lpstr>Давайте быстренько пробежимся по основным понятиям, описанным в предыдущих шагах. Сопоставьте части высказываний максимально корректным образом.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Теперь проверим, насколько понятно был изложен предыдущий материал! </vt:lpstr>
      <vt:lpstr>2.3 Строки </vt:lpstr>
      <vt:lpstr>Презентация PowerPoint</vt:lpstr>
      <vt:lpstr>В этом задании в нашу функцию testStr передаются две строки. Вам нужно вернуть из функции их суммарную длину.</vt:lpstr>
      <vt:lpstr>Ответ</vt:lpstr>
      <vt:lpstr>Презентация PowerPoint</vt:lpstr>
      <vt:lpstr>Презентация PowerPoint</vt:lpstr>
      <vt:lpstr>В этом задании в нашу функцию testStr первым параметром передается строка (переменная str), а вторым - число (переменная n) . Вам нужно вернуть из функции символ строки , порядковый номер которого указан в переданном в функцию числе. Подсказка: порядковый номер не равен индексу символа в строке. Если есть сомнения - перечитайте предыдущие шаги.  </vt:lpstr>
      <vt:lpstr>Ответ</vt:lpstr>
      <vt:lpstr>Презентация PowerPoint</vt:lpstr>
      <vt:lpstr>Презентация PowerPoint</vt:lpstr>
      <vt:lpstr>Презентация PowerPoint</vt:lpstr>
      <vt:lpstr>В этом задании в нашу функцию testStr передаются две строки. Вам нужно вернуть из функции строку, которая будет включать в себя обе этих строки, преобразовав в первой строке все буквы в заглавные, а во второй - в строчные.</vt:lpstr>
      <vt:lpstr>Ответ</vt:lpstr>
      <vt:lpstr>Презентация PowerPoint</vt:lpstr>
      <vt:lpstr>Презентация PowerPoint</vt:lpstr>
      <vt:lpstr>Презентация PowerPoint</vt:lpstr>
      <vt:lpstr>Презентация PowerPoint</vt:lpstr>
      <vt:lpstr>В этом задании в нашу функцию testStr передаются две строки. Вам нужно вернуть индекс позиции, с которой начинается вхождение второй строки в первую.</vt:lpstr>
      <vt:lpstr>Ответ</vt:lpstr>
      <vt:lpstr>2.4 Массивы</vt:lpstr>
      <vt:lpstr>Презентация PowerPoint</vt:lpstr>
      <vt:lpstr>Презентация PowerPoint</vt:lpstr>
      <vt:lpstr>Презентация PowerPoint</vt:lpstr>
      <vt:lpstr>Презентация PowerPoint</vt:lpstr>
      <vt:lpstr>В этом задании в нашу функцию testArray передаются два массива случайной длины заполненные случайными числами. Вам нужно сосчитать сумму всех элементов обоих массивов и возвратить ее из функции.</vt:lpstr>
      <vt:lpstr>Ответ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Как всегда в конце урока сначала небольшой тест!</vt:lpstr>
      <vt:lpstr>В этом задании в нашу функцию testArray передаются две строки случайной длины и содержания. Вам нужно составить из символов этих строк один массив (каждый символ строки становится отдельным элементом массива), затем добавить первым элементом  массива текстовое значение "Иванов", и вернуть из функции все элементы в обратном порядке, преобразовав в строку. Обратите внимание, что в обратном порядке нужно переставить элементы внутри массива, а данные внутри элементов инвертировать не нужно!</vt:lpstr>
      <vt:lpstr>Ответ</vt:lpstr>
      <vt:lpstr>2.5 Дата и время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Перед финальным заданием этого урока ответим на несколько несложных вопросов для проверки понятности материала.</vt:lpstr>
      <vt:lpstr>В этом задании в нашу функцию testDateTime передаются две строки вида "03 November 2017 04:17".  Вам нужно превратить строки в даты, сравнить их. Для той, что больше получить день недели и вернуть его из функции.  Название дня недели должно быть по-русски, с большой буквы, например: "Понедельник". </vt:lpstr>
      <vt:lpstr>Ответ</vt:lpstr>
      <vt:lpstr>2.6 Математические функции</vt:lpstr>
      <vt:lpstr>Презентация PowerPoint</vt:lpstr>
      <vt:lpstr>Презентация PowerPoint</vt:lpstr>
      <vt:lpstr>В этом задании в нашу функцию передается угол в градусах. Вам нужно вернуть из функции значение его синуса. Не забывайте, что тригонометрические функции в JavaScript принимают аргументы только в радианах!</vt:lpstr>
      <vt:lpstr>Ответ</vt:lpstr>
      <vt:lpstr>А тут вам нужно вычислить и вернуть из функции площадь треугольника. Передаваемые в функцию аргументы "a" и "b" - это длины сторон, а "c" - это угол между ними в градусах.</vt:lpstr>
      <vt:lpstr>Ответ</vt:lpstr>
      <vt:lpstr>Презентация PowerPoint</vt:lpstr>
      <vt:lpstr>В этом задании в нашу функцию передаются 4 числа. Вам необходимо вычислить результат деления большего из этих чисел на меньшее, и округлив до ближайшего меньшего целого вернуть из функции.</vt:lpstr>
      <vt:lpstr>Ответ</vt:lpstr>
      <vt:lpstr>Презентация PowerPoint</vt:lpstr>
      <vt:lpstr>В этом задании вам необходимо выполнить возведение переменной a в степень b и возврат значения из функции.</vt:lpstr>
      <vt:lpstr>Ответ</vt:lpstr>
      <vt:lpstr>3.1 Обработка ошибок</vt:lpstr>
      <vt:lpstr>Как вы считаете, исключение можно : ...</vt:lpstr>
      <vt:lpstr>Презентация PowerPoint</vt:lpstr>
      <vt:lpstr>Презентация PowerPoint</vt:lpstr>
      <vt:lpstr>Презентация PowerPoint</vt:lpstr>
      <vt:lpstr>Презентация PowerPoint</vt:lpstr>
      <vt:lpstr>Выберите правильные варианты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Решение</vt:lpstr>
      <vt:lpstr>3.2 Введение в регулярные выражения </vt:lpstr>
      <vt:lpstr>Презентация PowerPoint</vt:lpstr>
      <vt:lpstr>Презентация PowerPoint</vt:lpstr>
      <vt:lpstr>Задача на разминку. ﻿ ﻿﻿Укажите регулярные выражения, которые будут соответствовать какой-либо подстроке в строке "http://www.stepik.org";</vt:lpstr>
      <vt:lpstr>Презентация PowerPoint</vt:lpstr>
      <vt:lpstr>Презентация PowerPoint</vt:lpstr>
      <vt:lpstr>Отметьте выражения, которые будут соответствовать строкам или подстрокам.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Сопоставьте регулярное выражение  типу данных, которым оно соответствует</vt:lpstr>
      <vt:lpstr>3.3 Использование регулярных выражений</vt:lpstr>
      <vt:lpstr>Презентация PowerPoint</vt:lpstr>
      <vt:lpstr>Презентация PowerPoint</vt:lpstr>
      <vt:lpstr>Презентация PowerPoint</vt:lpstr>
      <vt:lpstr>Теперь посмотрим, насколько понятно был изложен материал по методам объекта  String, работающим с регулярными выражениями.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Давайте проверим, что мы усвоили про объект RegExp</vt:lpstr>
      <vt:lpstr>В этом задании в нашу функцию testRegExp первым параметром передается случайная строка(переменная s), а вторым - случайная подстрока(переменная sub_s), которую нужно использовать в качестве шаблона регулярного выражения. Вам нужно вернуть из функции строку, в которой будут перечислены через запятую все совпадения шаблона с первой строкой. </vt:lpstr>
      <vt:lpstr>Решение</vt:lpstr>
      <vt:lpstr>Презентация PowerPoint</vt:lpstr>
      <vt:lpstr>3.4 Замыкания</vt:lpstr>
      <vt:lpstr>Презентация PowerPoint</vt:lpstr>
      <vt:lpstr>Презентация PowerPoint</vt:lpstr>
      <vt:lpstr>Презентация PowerPoint</vt:lpstr>
      <vt:lpstr>Для начала - небольшой тест!</vt:lpstr>
      <vt:lpstr>Презентация PowerPoint</vt:lpstr>
      <vt:lpstr>Презентация PowerPoint</vt:lpstr>
      <vt:lpstr>Решение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Глава1 Введение в JavaScript</dc:title>
  <dc:creator>Ura Ura</dc:creator>
  <cp:lastModifiedBy>Ura Ura</cp:lastModifiedBy>
  <cp:revision>78</cp:revision>
  <dcterms:created xsi:type="dcterms:W3CDTF">2018-04-12T11:41:17Z</dcterms:created>
  <dcterms:modified xsi:type="dcterms:W3CDTF">2018-05-30T05:52:45Z</dcterms:modified>
</cp:coreProperties>
</file>