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9" r:id="rId8"/>
    <p:sldId id="270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9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3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5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7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04.09.2023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04.09.2023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ta.ru/r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ss.ru/rss/v2.xml" TargetMode="External"/><Relationship Id="rId4" Type="http://schemas.openxmlformats.org/officeDocument/2006/relationships/hyperlink" Target="https://www.vedomosti.ru/rss/ne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Анализ публикуемых новостей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25968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Создать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ETL-процесса формирования витрин данных для анализа публикаций новостей из источников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https://lenta.ru/rss/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https://www.vedomosti.ru/rss/news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https://tass.ru/rss/v2.xml</a:t>
            </a:r>
            <a:endParaRPr lang="ru-RU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скрипты загрузки данных в 2-х режимах: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Инициализирующий — загрузка полного слепка данных источника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Инкрементальный — загрузка дельты данных за прошедшие сутки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Организовать правильную структуру хранения данных: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Сырой слой данных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Промежуточный слой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Слой витрин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Содержание результирующей витрины данных</a:t>
            </a:r>
            <a:r>
              <a:rPr lang="en-US" sz="4400" dirty="0">
                <a:latin typeface="Rockwell" panose="02060603020205020403" pitchFamily="18" charset="0"/>
              </a:rPr>
              <a:t>: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Суррогатный ключ категории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категории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количество новостей из всех источников по данной категории за все время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новостей данной категории для каждого из источников за все время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количество новостей из всех источников по данной категории за последние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новостей данной категории для каждого из источников за последние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количество публикаций по данной категории в сутки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День, в который было сделано максимальное количество публикаций по данной новости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публикаций новостей данной категории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5877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План реализации ПРОЕКТА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229351-79D5-4DB0-B95F-CA84F74D0FE3}"/>
              </a:ext>
            </a:extLst>
          </p:cNvPr>
          <p:cNvSpPr/>
          <p:nvPr/>
        </p:nvSpPr>
        <p:spPr>
          <a:xfrm>
            <a:off x="1141413" y="2631813"/>
            <a:ext cx="1242558" cy="6585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FFD133-FD9E-4223-B328-89C58B423A83}"/>
              </a:ext>
            </a:extLst>
          </p:cNvPr>
          <p:cNvSpPr/>
          <p:nvPr/>
        </p:nvSpPr>
        <p:spPr>
          <a:xfrm>
            <a:off x="3271098" y="1770736"/>
            <a:ext cx="4684898" cy="45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E1E807-AFD4-4C6E-AB7B-A1D05356DAC3}"/>
              </a:ext>
            </a:extLst>
          </p:cNvPr>
          <p:cNvSpPr/>
          <p:nvPr/>
        </p:nvSpPr>
        <p:spPr>
          <a:xfrm>
            <a:off x="3463357" y="2304608"/>
            <a:ext cx="4299518" cy="59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слоев </a:t>
            </a:r>
            <a:r>
              <a:rPr lang="en-US" dirty="0"/>
              <a:t>RAW, CORE, MART </a:t>
            </a:r>
            <a:r>
              <a:rPr lang="ru-RU" dirty="0"/>
              <a:t>в хранилище данных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A89359-CA96-4209-AF48-D709377E1887}"/>
              </a:ext>
            </a:extLst>
          </p:cNvPr>
          <p:cNvSpPr/>
          <p:nvPr/>
        </p:nvSpPr>
        <p:spPr>
          <a:xfrm>
            <a:off x="3463355" y="2997781"/>
            <a:ext cx="4299520" cy="40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/>
              <a:t>Загрузка данных из источников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234CF41-C6BF-49E9-BF72-7D50D2B285A8}"/>
              </a:ext>
            </a:extLst>
          </p:cNvPr>
          <p:cNvSpPr/>
          <p:nvPr/>
        </p:nvSpPr>
        <p:spPr>
          <a:xfrm>
            <a:off x="3463355" y="3499254"/>
            <a:ext cx="4299520" cy="40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Сохранение данных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6B2A24B-3667-43B4-B32F-903FE15CE518}"/>
              </a:ext>
            </a:extLst>
          </p:cNvPr>
          <p:cNvSpPr/>
          <p:nvPr/>
        </p:nvSpPr>
        <p:spPr>
          <a:xfrm>
            <a:off x="3485125" y="3998411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Отчистка данных и загрузка</a:t>
            </a:r>
            <a:r>
              <a:rPr lang="en-US" dirty="0"/>
              <a:t> </a:t>
            </a:r>
          </a:p>
          <a:p>
            <a:r>
              <a:rPr lang="ru-RU" dirty="0"/>
              <a:t>в </a:t>
            </a:r>
            <a:r>
              <a:rPr lang="en-US" dirty="0"/>
              <a:t>RAW </a:t>
            </a:r>
            <a:r>
              <a:rPr lang="ru-RU" dirty="0"/>
              <a:t>слой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A5BD7-D0B2-4AA5-8D38-9CE391D976D5}"/>
              </a:ext>
            </a:extLst>
          </p:cNvPr>
          <p:cNvSpPr/>
          <p:nvPr/>
        </p:nvSpPr>
        <p:spPr>
          <a:xfrm>
            <a:off x="3485125" y="4728208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таблиц в </a:t>
            </a:r>
            <a:r>
              <a:rPr lang="en-US" dirty="0"/>
              <a:t>CORE </a:t>
            </a:r>
            <a:r>
              <a:rPr lang="ru-RU" dirty="0"/>
              <a:t>слое на основе данных из </a:t>
            </a:r>
            <a:r>
              <a:rPr lang="en-US" dirty="0"/>
              <a:t>RAW </a:t>
            </a:r>
            <a:r>
              <a:rPr lang="ru-RU" dirty="0"/>
              <a:t>слоя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09B57E-5F96-4EFA-A97A-F9CD64164A10}"/>
              </a:ext>
            </a:extLst>
          </p:cNvPr>
          <p:cNvSpPr/>
          <p:nvPr/>
        </p:nvSpPr>
        <p:spPr>
          <a:xfrm>
            <a:off x="3485125" y="5458005"/>
            <a:ext cx="427775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Создание витрины в </a:t>
            </a:r>
            <a:r>
              <a:rPr lang="en-US" dirty="0"/>
              <a:t>MART </a:t>
            </a:r>
            <a:r>
              <a:rPr lang="ru-RU" dirty="0"/>
              <a:t>слое на основе данных из </a:t>
            </a:r>
            <a:r>
              <a:rPr lang="en-US" dirty="0"/>
              <a:t>CORE </a:t>
            </a:r>
            <a:r>
              <a:rPr lang="ru-RU" dirty="0"/>
              <a:t>слоя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BBE790E-DBE5-4B3B-89A2-9398DC6F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29" y="3947521"/>
            <a:ext cx="710926" cy="710926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787DC-686D-4251-B214-5DD43AAB47C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2383971" y="2961087"/>
            <a:ext cx="1079384" cy="239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635B2EC-00D2-4CB0-8E91-4799297F48CB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>
            <a:off x="2118155" y="3701753"/>
            <a:ext cx="1345200" cy="601231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70B4BA1-FD10-4B30-9ACE-1EF52CDA6A98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2118155" y="4302984"/>
            <a:ext cx="1366970" cy="13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Объект 10">
            <a:extLst>
              <a:ext uri="{FF2B5EF4-FFF2-40B4-BE49-F238E27FC236}">
                <a16:creationId xmlns:a16="http://schemas.microsoft.com/office/drawing/2014/main" id="{B44AF7CB-6C1E-4387-BF9D-80B1A6F2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70" y="2642683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Объект 10">
            <a:extLst>
              <a:ext uri="{FF2B5EF4-FFF2-40B4-BE49-F238E27FC236}">
                <a16:creationId xmlns:a16="http://schemas.microsoft.com/office/drawing/2014/main" id="{B87375BD-1799-414B-8349-6D29C675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02" y="3542052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Объект 10">
            <a:extLst>
              <a:ext uri="{FF2B5EF4-FFF2-40B4-BE49-F238E27FC236}">
                <a16:creationId xmlns:a16="http://schemas.microsoft.com/office/drawing/2014/main" id="{BB434D74-9D4A-45DD-9F84-2D71E2F6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71" y="4417137"/>
            <a:ext cx="319401" cy="31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6E64691-9C12-4D43-89FD-CBD96F1C2573}"/>
              </a:ext>
            </a:extLst>
          </p:cNvPr>
          <p:cNvSpPr/>
          <p:nvPr/>
        </p:nvSpPr>
        <p:spPr>
          <a:xfrm>
            <a:off x="9035380" y="3542052"/>
            <a:ext cx="2076930" cy="277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CA7F9CB-1D1B-4E1A-BC5C-EFC2940BF522}"/>
              </a:ext>
            </a:extLst>
          </p:cNvPr>
          <p:cNvSpPr/>
          <p:nvPr/>
        </p:nvSpPr>
        <p:spPr>
          <a:xfrm>
            <a:off x="9304242" y="3988912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  <a:r>
              <a:rPr lang="ru-RU" dirty="0"/>
              <a:t> слой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186681A-3695-4E43-9E63-5BE9A6D47B1A}"/>
              </a:ext>
            </a:extLst>
          </p:cNvPr>
          <p:cNvSpPr/>
          <p:nvPr/>
        </p:nvSpPr>
        <p:spPr>
          <a:xfrm>
            <a:off x="9304242" y="4720621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  <a:r>
              <a:rPr lang="ru-RU" dirty="0"/>
              <a:t> слой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2B00E79-95A2-43FB-8FE3-83442FE4074F}"/>
              </a:ext>
            </a:extLst>
          </p:cNvPr>
          <p:cNvSpPr/>
          <p:nvPr/>
        </p:nvSpPr>
        <p:spPr>
          <a:xfrm>
            <a:off x="9304241" y="5452330"/>
            <a:ext cx="1594040" cy="636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  <a:r>
              <a:rPr lang="ru-RU" dirty="0"/>
              <a:t> слой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42C4D71-00D7-4A0B-B7B4-60E2740A23AF}"/>
              </a:ext>
            </a:extLst>
          </p:cNvPr>
          <p:cNvSpPr/>
          <p:nvPr/>
        </p:nvSpPr>
        <p:spPr>
          <a:xfrm>
            <a:off x="3509017" y="3068413"/>
            <a:ext cx="974219" cy="27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E8037D2-4FBB-4A05-8BC3-E650B009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19" y="3110727"/>
            <a:ext cx="974218" cy="216327"/>
          </a:xfrm>
          <a:prstGeom prst="rect">
            <a:avLst/>
          </a:prstGeom>
        </p:spPr>
      </p:pic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827960C-364B-4435-83F2-5136A0560DCC}"/>
              </a:ext>
            </a:extLst>
          </p:cNvPr>
          <p:cNvSpPr/>
          <p:nvPr/>
        </p:nvSpPr>
        <p:spPr>
          <a:xfrm>
            <a:off x="6749858" y="4211385"/>
            <a:ext cx="974219" cy="27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7E4AA7D-E8C3-411D-BB93-5B105FF3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639" y="4211385"/>
            <a:ext cx="868656" cy="274788"/>
          </a:xfrm>
          <a:prstGeom prst="rect">
            <a:avLst/>
          </a:prstGeom>
        </p:spPr>
      </p:pic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77867CEE-DA72-47F7-BA93-85BD81E8EC33}"/>
              </a:ext>
            </a:extLst>
          </p:cNvPr>
          <p:cNvCxnSpPr>
            <a:cxnSpLocks/>
            <a:stCxn id="15" idx="3"/>
            <a:endCxn id="50" idx="0"/>
          </p:cNvCxnSpPr>
          <p:nvPr/>
        </p:nvCxnSpPr>
        <p:spPr>
          <a:xfrm>
            <a:off x="7762875" y="2602957"/>
            <a:ext cx="2310970" cy="93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AC3CB5A6-156D-4C1E-A528-6723209C7530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762875" y="4307316"/>
            <a:ext cx="1541367" cy="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5BEEAA80-1215-4862-9898-786BAAC3B41E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 flipV="1">
            <a:off x="7762875" y="5039025"/>
            <a:ext cx="1541367" cy="7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FF521FBC-823D-4ECA-8878-A2071141363A}"/>
              </a:ext>
            </a:extLst>
          </p:cNvPr>
          <p:cNvCxnSpPr>
            <a:cxnSpLocks/>
            <a:stCxn id="23" idx="3"/>
            <a:endCxn id="53" idx="1"/>
          </p:cNvCxnSpPr>
          <p:nvPr/>
        </p:nvCxnSpPr>
        <p:spPr>
          <a:xfrm flipV="1">
            <a:off x="7762875" y="5770734"/>
            <a:ext cx="1541366" cy="5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AEFAFBA6-5F1C-45F8-B065-F0D38B2749A0}"/>
              </a:ext>
            </a:extLst>
          </p:cNvPr>
          <p:cNvCxnSpPr>
            <a:cxnSpLocks/>
            <a:stCxn id="51" idx="1"/>
            <a:endCxn id="22" idx="3"/>
          </p:cNvCxnSpPr>
          <p:nvPr/>
        </p:nvCxnSpPr>
        <p:spPr>
          <a:xfrm flipH="1">
            <a:off x="7762875" y="4307316"/>
            <a:ext cx="1541367" cy="739296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78474837-2711-45C4-8562-C855A3B5780D}"/>
              </a:ext>
            </a:extLst>
          </p:cNvPr>
          <p:cNvCxnSpPr>
            <a:cxnSpLocks/>
            <a:stCxn id="52" idx="1"/>
            <a:endCxn id="23" idx="3"/>
          </p:cNvCxnSpPr>
          <p:nvPr/>
        </p:nvCxnSpPr>
        <p:spPr>
          <a:xfrm flipH="1">
            <a:off x="7762875" y="5039025"/>
            <a:ext cx="1541367" cy="737384"/>
          </a:xfrm>
          <a:prstGeom prst="straightConnector1">
            <a:avLst/>
          </a:prstGeom>
          <a:ln w="381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D96E59C-D1D6-4ADD-91B4-21C58E470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84" y="3580813"/>
            <a:ext cx="780953" cy="366708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637F8407-A584-424A-B3EB-740F4658E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704" y="1834013"/>
            <a:ext cx="1068591" cy="410814"/>
          </a:xfrm>
          <a:prstGeom prst="rect">
            <a:avLst/>
          </a:prstGeom>
        </p:spPr>
      </p:pic>
      <p:sp>
        <p:nvSpPr>
          <p:cNvPr id="100" name="Стрелка: вниз 99">
            <a:extLst>
              <a:ext uri="{FF2B5EF4-FFF2-40B4-BE49-F238E27FC236}">
                <a16:creationId xmlns:a16="http://schemas.microsoft.com/office/drawing/2014/main" id="{6484698E-EB2A-4DF2-86B2-7DD28DC88B3E}"/>
              </a:ext>
            </a:extLst>
          </p:cNvPr>
          <p:cNvSpPr/>
          <p:nvPr/>
        </p:nvSpPr>
        <p:spPr>
          <a:xfrm>
            <a:off x="5531102" y="2902463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Стрелка: вниз 100">
            <a:extLst>
              <a:ext uri="{FF2B5EF4-FFF2-40B4-BE49-F238E27FC236}">
                <a16:creationId xmlns:a16="http://schemas.microsoft.com/office/drawing/2014/main" id="{A9CC5FBD-604A-4437-AC1F-3365285BA981}"/>
              </a:ext>
            </a:extLst>
          </p:cNvPr>
          <p:cNvSpPr/>
          <p:nvPr/>
        </p:nvSpPr>
        <p:spPr>
          <a:xfrm>
            <a:off x="5531102" y="3404522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: вниз 101">
            <a:extLst>
              <a:ext uri="{FF2B5EF4-FFF2-40B4-BE49-F238E27FC236}">
                <a16:creationId xmlns:a16="http://schemas.microsoft.com/office/drawing/2014/main" id="{FE8ECE3A-49DF-4997-BAB2-41FE43F8D853}"/>
              </a:ext>
            </a:extLst>
          </p:cNvPr>
          <p:cNvSpPr/>
          <p:nvPr/>
        </p:nvSpPr>
        <p:spPr>
          <a:xfrm>
            <a:off x="5531102" y="3909694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: вниз 102">
            <a:extLst>
              <a:ext uri="{FF2B5EF4-FFF2-40B4-BE49-F238E27FC236}">
                <a16:creationId xmlns:a16="http://schemas.microsoft.com/office/drawing/2014/main" id="{00930C5A-6579-4FE8-A186-ED9999C37081}"/>
              </a:ext>
            </a:extLst>
          </p:cNvPr>
          <p:cNvSpPr/>
          <p:nvPr/>
        </p:nvSpPr>
        <p:spPr>
          <a:xfrm>
            <a:off x="5531102" y="4635219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: вниз 103">
            <a:extLst>
              <a:ext uri="{FF2B5EF4-FFF2-40B4-BE49-F238E27FC236}">
                <a16:creationId xmlns:a16="http://schemas.microsoft.com/office/drawing/2014/main" id="{962DD8FE-ACBD-42D7-8F12-F0355EE64E23}"/>
              </a:ext>
            </a:extLst>
          </p:cNvPr>
          <p:cNvSpPr/>
          <p:nvPr/>
        </p:nvSpPr>
        <p:spPr>
          <a:xfrm>
            <a:off x="5531102" y="5372058"/>
            <a:ext cx="164026" cy="929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C237C42F-7551-4669-A63C-DBCDD3A72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391" y="2387734"/>
            <a:ext cx="319401" cy="3194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91ECC53-8B4E-416B-96F2-0FAF16BDDB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391" y="3891984"/>
            <a:ext cx="319401" cy="3194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4C9D080-4939-4801-9AAF-8073207B4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685" y="4372626"/>
            <a:ext cx="319401" cy="3194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21FBBA6-2E25-4F21-BCDA-E39B29AB0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5306" y="4656901"/>
            <a:ext cx="319401" cy="319401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76BDB6E-52DC-4D8F-90BC-7601C3DA5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5306" y="5382953"/>
            <a:ext cx="319401" cy="31940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0206A69B-E441-44F4-BD30-DB89FD51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914" y="5104335"/>
            <a:ext cx="319401" cy="3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55172"/>
            <a:ext cx="9905999" cy="523603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оркестрации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используется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Airflow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скрипта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Инициализации создан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“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etl_news_init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Инкрементального скрипта создан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“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etl_news_inc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разработки и лучшей визуализации работы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а, каждый этап реализации скрипта объединён в группу задач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TaskGroup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хранения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файловая система, при необходимости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использовать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HDFS.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хранения обработанных данных используется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структурированы и имеют не большой объём,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полностью покрывает потребность в их хранении.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парсинга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источников, обработки и сохранения используется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из-за удобства разработки. Данные из источников имею не однородную структуру, их обработка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усложняет разработку.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Описание </a:t>
            </a:r>
            <a:r>
              <a:rPr lang="en-US" sz="4400" dirty="0" err="1">
                <a:latin typeface="Rockwell" panose="02060603020205020403" pitchFamily="18" charset="0"/>
              </a:rPr>
              <a:t>Taskgroups</a:t>
            </a:r>
            <a:r>
              <a:rPr lang="ru-RU" sz="44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 fontScale="77500" lnSpcReduction="20000"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хранилище слои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group_fs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место в файловом хранилище для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group_load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Перебирает источники данных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парсит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 помощью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feedparser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каждого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ленту и сохраняет в файловом хранилище.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group_load_to_db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Перебирает файлы в файловом хранилище, отчищает и сохраняет с помощью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 хранилища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group_create_core_store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 необходимых для формирования витрины данных, таблиц.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group_create_mart_store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витрины данных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слое.</a:t>
            </a: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Схема хранилища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FC5521A-C8B7-4C92-800B-7521B590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1" y="1907724"/>
            <a:ext cx="9525000" cy="3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результат работы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ETL-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процесса формируется витрина данных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0">
              <a:buNone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8865D-5E37-40B6-A3A3-557B3523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74" y="2827442"/>
            <a:ext cx="10306473" cy="27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38" y="2689715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>
                <a:latin typeface="Rockwell" panose="02060603020205020403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2330</TotalTime>
  <Words>496</Words>
  <Application>Microsoft Office PowerPoint</Application>
  <PresentationFormat>Широкоэкранный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Цепь</vt:lpstr>
      <vt:lpstr>Анализ публикуемых новостей</vt:lpstr>
      <vt:lpstr>Цель проекта</vt:lpstr>
      <vt:lpstr>Содержание результирующей витрины данных:</vt:lpstr>
      <vt:lpstr>План реализации ПРОЕКТА</vt:lpstr>
      <vt:lpstr>Презентация PowerPoint</vt:lpstr>
      <vt:lpstr>Описание Taskgroups </vt:lpstr>
      <vt:lpstr>Схема хранилища данных</vt:lpstr>
      <vt:lpstr>Результат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*</dc:creator>
  <cp:lastModifiedBy>*</cp:lastModifiedBy>
  <cp:revision>37</cp:revision>
  <dcterms:created xsi:type="dcterms:W3CDTF">2023-09-02T10:07:11Z</dcterms:created>
  <dcterms:modified xsi:type="dcterms:W3CDTF">2023-09-04T21:43:47Z</dcterms:modified>
</cp:coreProperties>
</file>