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8693-B7D8-4736-8A2F-97B53E02E3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017876-6A8D-434A-97AC-0AABBD9492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66CDD9-95A4-4AF5-B980-5FAAD7B962D3}"/>
              </a:ext>
            </a:extLst>
          </p:cNvPr>
          <p:cNvSpPr>
            <a:spLocks noGrp="1"/>
          </p:cNvSpPr>
          <p:nvPr>
            <p:ph type="dt" sz="half" idx="10"/>
          </p:nvPr>
        </p:nvSpPr>
        <p:spPr/>
        <p:txBody>
          <a:bodyPr/>
          <a:lstStyle/>
          <a:p>
            <a:fld id="{028F14EE-9D0D-4AE3-98E0-9F0599FCD6BA}" type="datetimeFigureOut">
              <a:rPr lang="en-US" smtClean="0"/>
              <a:t>6/28/2020</a:t>
            </a:fld>
            <a:endParaRPr lang="en-US"/>
          </a:p>
        </p:txBody>
      </p:sp>
      <p:sp>
        <p:nvSpPr>
          <p:cNvPr id="5" name="Footer Placeholder 4">
            <a:extLst>
              <a:ext uri="{FF2B5EF4-FFF2-40B4-BE49-F238E27FC236}">
                <a16:creationId xmlns:a16="http://schemas.microsoft.com/office/drawing/2014/main" id="{103F0F33-1494-4AFD-947B-16109D1306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163E6-728C-4E40-857E-5A2929361988}"/>
              </a:ext>
            </a:extLst>
          </p:cNvPr>
          <p:cNvSpPr>
            <a:spLocks noGrp="1"/>
          </p:cNvSpPr>
          <p:nvPr>
            <p:ph type="sldNum" sz="quarter" idx="12"/>
          </p:nvPr>
        </p:nvSpPr>
        <p:spPr/>
        <p:txBody>
          <a:bodyPr/>
          <a:lstStyle/>
          <a:p>
            <a:fld id="{D867E44C-C316-40EB-8A80-26A1203E311F}" type="slidenum">
              <a:rPr lang="en-US" smtClean="0"/>
              <a:t>‹#›</a:t>
            </a:fld>
            <a:endParaRPr lang="en-US"/>
          </a:p>
        </p:txBody>
      </p:sp>
    </p:spTree>
    <p:extLst>
      <p:ext uri="{BB962C8B-B14F-4D97-AF65-F5344CB8AC3E}">
        <p14:creationId xmlns:p14="http://schemas.microsoft.com/office/powerpoint/2010/main" val="109618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82F0-C7F6-4F5A-B263-7831596434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4F69F1-FB2D-4D31-ADDE-76D9282C5B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D252E1-EC26-48CB-AEA4-24106D7EDA4F}"/>
              </a:ext>
            </a:extLst>
          </p:cNvPr>
          <p:cNvSpPr>
            <a:spLocks noGrp="1"/>
          </p:cNvSpPr>
          <p:nvPr>
            <p:ph type="dt" sz="half" idx="10"/>
          </p:nvPr>
        </p:nvSpPr>
        <p:spPr/>
        <p:txBody>
          <a:bodyPr/>
          <a:lstStyle/>
          <a:p>
            <a:fld id="{028F14EE-9D0D-4AE3-98E0-9F0599FCD6BA}" type="datetimeFigureOut">
              <a:rPr lang="en-US" smtClean="0"/>
              <a:t>6/28/2020</a:t>
            </a:fld>
            <a:endParaRPr lang="en-US"/>
          </a:p>
        </p:txBody>
      </p:sp>
      <p:sp>
        <p:nvSpPr>
          <p:cNvPr id="5" name="Footer Placeholder 4">
            <a:extLst>
              <a:ext uri="{FF2B5EF4-FFF2-40B4-BE49-F238E27FC236}">
                <a16:creationId xmlns:a16="http://schemas.microsoft.com/office/drawing/2014/main" id="{97BD4BC3-E004-4F9F-B6CA-BD93A7E0F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CABF0-7985-4D4E-8AFD-CBC0C2FB4FA7}"/>
              </a:ext>
            </a:extLst>
          </p:cNvPr>
          <p:cNvSpPr>
            <a:spLocks noGrp="1"/>
          </p:cNvSpPr>
          <p:nvPr>
            <p:ph type="sldNum" sz="quarter" idx="12"/>
          </p:nvPr>
        </p:nvSpPr>
        <p:spPr/>
        <p:txBody>
          <a:bodyPr/>
          <a:lstStyle/>
          <a:p>
            <a:fld id="{D867E44C-C316-40EB-8A80-26A1203E311F}" type="slidenum">
              <a:rPr lang="en-US" smtClean="0"/>
              <a:t>‹#›</a:t>
            </a:fld>
            <a:endParaRPr lang="en-US"/>
          </a:p>
        </p:txBody>
      </p:sp>
    </p:spTree>
    <p:extLst>
      <p:ext uri="{BB962C8B-B14F-4D97-AF65-F5344CB8AC3E}">
        <p14:creationId xmlns:p14="http://schemas.microsoft.com/office/powerpoint/2010/main" val="277986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9B9824-CA34-493F-956F-25680FD7A5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1CFFB3-E07D-4657-8F17-85C5AF0C29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070584-BD42-45A9-8CED-861BDE1C6BDC}"/>
              </a:ext>
            </a:extLst>
          </p:cNvPr>
          <p:cNvSpPr>
            <a:spLocks noGrp="1"/>
          </p:cNvSpPr>
          <p:nvPr>
            <p:ph type="dt" sz="half" idx="10"/>
          </p:nvPr>
        </p:nvSpPr>
        <p:spPr/>
        <p:txBody>
          <a:bodyPr/>
          <a:lstStyle/>
          <a:p>
            <a:fld id="{028F14EE-9D0D-4AE3-98E0-9F0599FCD6BA}" type="datetimeFigureOut">
              <a:rPr lang="en-US" smtClean="0"/>
              <a:t>6/28/2020</a:t>
            </a:fld>
            <a:endParaRPr lang="en-US"/>
          </a:p>
        </p:txBody>
      </p:sp>
      <p:sp>
        <p:nvSpPr>
          <p:cNvPr id="5" name="Footer Placeholder 4">
            <a:extLst>
              <a:ext uri="{FF2B5EF4-FFF2-40B4-BE49-F238E27FC236}">
                <a16:creationId xmlns:a16="http://schemas.microsoft.com/office/drawing/2014/main" id="{86076539-FCA2-483B-AFBF-CFB88F514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DA8AC-D7C5-4549-AC7A-02670E044AFF}"/>
              </a:ext>
            </a:extLst>
          </p:cNvPr>
          <p:cNvSpPr>
            <a:spLocks noGrp="1"/>
          </p:cNvSpPr>
          <p:nvPr>
            <p:ph type="sldNum" sz="quarter" idx="12"/>
          </p:nvPr>
        </p:nvSpPr>
        <p:spPr/>
        <p:txBody>
          <a:bodyPr/>
          <a:lstStyle/>
          <a:p>
            <a:fld id="{D867E44C-C316-40EB-8A80-26A1203E311F}" type="slidenum">
              <a:rPr lang="en-US" smtClean="0"/>
              <a:t>‹#›</a:t>
            </a:fld>
            <a:endParaRPr lang="en-US"/>
          </a:p>
        </p:txBody>
      </p:sp>
    </p:spTree>
    <p:extLst>
      <p:ext uri="{BB962C8B-B14F-4D97-AF65-F5344CB8AC3E}">
        <p14:creationId xmlns:p14="http://schemas.microsoft.com/office/powerpoint/2010/main" val="2044897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AE62-855D-4C98-8D47-8D1B2C095D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FCF1AD-CFAD-47D2-A53D-C3BE5531EE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678FF-3959-4B05-B588-D29507742F80}"/>
              </a:ext>
            </a:extLst>
          </p:cNvPr>
          <p:cNvSpPr>
            <a:spLocks noGrp="1"/>
          </p:cNvSpPr>
          <p:nvPr>
            <p:ph type="dt" sz="half" idx="10"/>
          </p:nvPr>
        </p:nvSpPr>
        <p:spPr/>
        <p:txBody>
          <a:bodyPr/>
          <a:lstStyle/>
          <a:p>
            <a:fld id="{028F14EE-9D0D-4AE3-98E0-9F0599FCD6BA}" type="datetimeFigureOut">
              <a:rPr lang="en-US" smtClean="0"/>
              <a:t>6/28/2020</a:t>
            </a:fld>
            <a:endParaRPr lang="en-US"/>
          </a:p>
        </p:txBody>
      </p:sp>
      <p:sp>
        <p:nvSpPr>
          <p:cNvPr id="5" name="Footer Placeholder 4">
            <a:extLst>
              <a:ext uri="{FF2B5EF4-FFF2-40B4-BE49-F238E27FC236}">
                <a16:creationId xmlns:a16="http://schemas.microsoft.com/office/drawing/2014/main" id="{5678E72E-14ED-4282-A64E-1773FFB354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B796C9-9341-4026-BC2F-5FA937817CA2}"/>
              </a:ext>
            </a:extLst>
          </p:cNvPr>
          <p:cNvSpPr>
            <a:spLocks noGrp="1"/>
          </p:cNvSpPr>
          <p:nvPr>
            <p:ph type="sldNum" sz="quarter" idx="12"/>
          </p:nvPr>
        </p:nvSpPr>
        <p:spPr/>
        <p:txBody>
          <a:bodyPr/>
          <a:lstStyle/>
          <a:p>
            <a:fld id="{D867E44C-C316-40EB-8A80-26A1203E311F}" type="slidenum">
              <a:rPr lang="en-US" smtClean="0"/>
              <a:t>‹#›</a:t>
            </a:fld>
            <a:endParaRPr lang="en-US"/>
          </a:p>
        </p:txBody>
      </p:sp>
    </p:spTree>
    <p:extLst>
      <p:ext uri="{BB962C8B-B14F-4D97-AF65-F5344CB8AC3E}">
        <p14:creationId xmlns:p14="http://schemas.microsoft.com/office/powerpoint/2010/main" val="3902790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4782-F3E4-4028-9182-8E6059B2CB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C3E2E4-E07B-42FA-9281-42EC503AD9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18F2E3-BB88-4C86-97B4-D309BFCC419E}"/>
              </a:ext>
            </a:extLst>
          </p:cNvPr>
          <p:cNvSpPr>
            <a:spLocks noGrp="1"/>
          </p:cNvSpPr>
          <p:nvPr>
            <p:ph type="dt" sz="half" idx="10"/>
          </p:nvPr>
        </p:nvSpPr>
        <p:spPr/>
        <p:txBody>
          <a:bodyPr/>
          <a:lstStyle/>
          <a:p>
            <a:fld id="{028F14EE-9D0D-4AE3-98E0-9F0599FCD6BA}" type="datetimeFigureOut">
              <a:rPr lang="en-US" smtClean="0"/>
              <a:t>6/28/2020</a:t>
            </a:fld>
            <a:endParaRPr lang="en-US"/>
          </a:p>
        </p:txBody>
      </p:sp>
      <p:sp>
        <p:nvSpPr>
          <p:cNvPr id="5" name="Footer Placeholder 4">
            <a:extLst>
              <a:ext uri="{FF2B5EF4-FFF2-40B4-BE49-F238E27FC236}">
                <a16:creationId xmlns:a16="http://schemas.microsoft.com/office/drawing/2014/main" id="{43943496-DD76-480E-B93B-CE504C12C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6A37C-CDEC-4220-BB5B-6FB8D9ACBDE1}"/>
              </a:ext>
            </a:extLst>
          </p:cNvPr>
          <p:cNvSpPr>
            <a:spLocks noGrp="1"/>
          </p:cNvSpPr>
          <p:nvPr>
            <p:ph type="sldNum" sz="quarter" idx="12"/>
          </p:nvPr>
        </p:nvSpPr>
        <p:spPr/>
        <p:txBody>
          <a:bodyPr/>
          <a:lstStyle/>
          <a:p>
            <a:fld id="{D867E44C-C316-40EB-8A80-26A1203E311F}" type="slidenum">
              <a:rPr lang="en-US" smtClean="0"/>
              <a:t>‹#›</a:t>
            </a:fld>
            <a:endParaRPr lang="en-US"/>
          </a:p>
        </p:txBody>
      </p:sp>
    </p:spTree>
    <p:extLst>
      <p:ext uri="{BB962C8B-B14F-4D97-AF65-F5344CB8AC3E}">
        <p14:creationId xmlns:p14="http://schemas.microsoft.com/office/powerpoint/2010/main" val="2202197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2BA4-C78B-4FD8-B487-C645BB90C1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EC632D-1E66-4500-B424-56ABE068CA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49BAB5-EE59-4580-8338-2A8D28D507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C2D013-63EB-4DBC-929B-749EB1D4DA70}"/>
              </a:ext>
            </a:extLst>
          </p:cNvPr>
          <p:cNvSpPr>
            <a:spLocks noGrp="1"/>
          </p:cNvSpPr>
          <p:nvPr>
            <p:ph type="dt" sz="half" idx="10"/>
          </p:nvPr>
        </p:nvSpPr>
        <p:spPr/>
        <p:txBody>
          <a:bodyPr/>
          <a:lstStyle/>
          <a:p>
            <a:fld id="{028F14EE-9D0D-4AE3-98E0-9F0599FCD6BA}" type="datetimeFigureOut">
              <a:rPr lang="en-US" smtClean="0"/>
              <a:t>6/28/2020</a:t>
            </a:fld>
            <a:endParaRPr lang="en-US"/>
          </a:p>
        </p:txBody>
      </p:sp>
      <p:sp>
        <p:nvSpPr>
          <p:cNvPr id="6" name="Footer Placeholder 5">
            <a:extLst>
              <a:ext uri="{FF2B5EF4-FFF2-40B4-BE49-F238E27FC236}">
                <a16:creationId xmlns:a16="http://schemas.microsoft.com/office/drawing/2014/main" id="{462101B4-61BB-4C3E-A1D7-4063DCB1C5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007D2C-02C5-444E-9BE9-CCD6E4D652B0}"/>
              </a:ext>
            </a:extLst>
          </p:cNvPr>
          <p:cNvSpPr>
            <a:spLocks noGrp="1"/>
          </p:cNvSpPr>
          <p:nvPr>
            <p:ph type="sldNum" sz="quarter" idx="12"/>
          </p:nvPr>
        </p:nvSpPr>
        <p:spPr/>
        <p:txBody>
          <a:bodyPr/>
          <a:lstStyle/>
          <a:p>
            <a:fld id="{D867E44C-C316-40EB-8A80-26A1203E311F}" type="slidenum">
              <a:rPr lang="en-US" smtClean="0"/>
              <a:t>‹#›</a:t>
            </a:fld>
            <a:endParaRPr lang="en-US"/>
          </a:p>
        </p:txBody>
      </p:sp>
    </p:spTree>
    <p:extLst>
      <p:ext uri="{BB962C8B-B14F-4D97-AF65-F5344CB8AC3E}">
        <p14:creationId xmlns:p14="http://schemas.microsoft.com/office/powerpoint/2010/main" val="1235303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D8E3-C86E-4035-A90F-78CABEFEA0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DF0ACE-F8F9-42A9-8B81-F4B416A8AE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894E9D-A18B-4427-B833-4AD11DCDF0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7DC597-4ED2-4C3E-AB00-ADF7D408F7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FE53E-5ADC-4996-9DC9-0DBA0DC2A3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277758-5F04-4229-A63C-1A0E4606F69B}"/>
              </a:ext>
            </a:extLst>
          </p:cNvPr>
          <p:cNvSpPr>
            <a:spLocks noGrp="1"/>
          </p:cNvSpPr>
          <p:nvPr>
            <p:ph type="dt" sz="half" idx="10"/>
          </p:nvPr>
        </p:nvSpPr>
        <p:spPr/>
        <p:txBody>
          <a:bodyPr/>
          <a:lstStyle/>
          <a:p>
            <a:fld id="{028F14EE-9D0D-4AE3-98E0-9F0599FCD6BA}" type="datetimeFigureOut">
              <a:rPr lang="en-US" smtClean="0"/>
              <a:t>6/28/2020</a:t>
            </a:fld>
            <a:endParaRPr lang="en-US"/>
          </a:p>
        </p:txBody>
      </p:sp>
      <p:sp>
        <p:nvSpPr>
          <p:cNvPr id="8" name="Footer Placeholder 7">
            <a:extLst>
              <a:ext uri="{FF2B5EF4-FFF2-40B4-BE49-F238E27FC236}">
                <a16:creationId xmlns:a16="http://schemas.microsoft.com/office/drawing/2014/main" id="{B273FB16-9A42-47E8-BCB1-B64588FD61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0B17D8-9EC4-494D-855F-99F8175FDD7F}"/>
              </a:ext>
            </a:extLst>
          </p:cNvPr>
          <p:cNvSpPr>
            <a:spLocks noGrp="1"/>
          </p:cNvSpPr>
          <p:nvPr>
            <p:ph type="sldNum" sz="quarter" idx="12"/>
          </p:nvPr>
        </p:nvSpPr>
        <p:spPr/>
        <p:txBody>
          <a:bodyPr/>
          <a:lstStyle/>
          <a:p>
            <a:fld id="{D867E44C-C316-40EB-8A80-26A1203E311F}" type="slidenum">
              <a:rPr lang="en-US" smtClean="0"/>
              <a:t>‹#›</a:t>
            </a:fld>
            <a:endParaRPr lang="en-US"/>
          </a:p>
        </p:txBody>
      </p:sp>
    </p:spTree>
    <p:extLst>
      <p:ext uri="{BB962C8B-B14F-4D97-AF65-F5344CB8AC3E}">
        <p14:creationId xmlns:p14="http://schemas.microsoft.com/office/powerpoint/2010/main" val="3504385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EA6C-5453-4C85-B1CD-12E28E4816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3A65A3-0D72-48CF-9833-552273379DD9}"/>
              </a:ext>
            </a:extLst>
          </p:cNvPr>
          <p:cNvSpPr>
            <a:spLocks noGrp="1"/>
          </p:cNvSpPr>
          <p:nvPr>
            <p:ph type="dt" sz="half" idx="10"/>
          </p:nvPr>
        </p:nvSpPr>
        <p:spPr/>
        <p:txBody>
          <a:bodyPr/>
          <a:lstStyle/>
          <a:p>
            <a:fld id="{028F14EE-9D0D-4AE3-98E0-9F0599FCD6BA}" type="datetimeFigureOut">
              <a:rPr lang="en-US" smtClean="0"/>
              <a:t>6/28/2020</a:t>
            </a:fld>
            <a:endParaRPr lang="en-US"/>
          </a:p>
        </p:txBody>
      </p:sp>
      <p:sp>
        <p:nvSpPr>
          <p:cNvPr id="4" name="Footer Placeholder 3">
            <a:extLst>
              <a:ext uri="{FF2B5EF4-FFF2-40B4-BE49-F238E27FC236}">
                <a16:creationId xmlns:a16="http://schemas.microsoft.com/office/drawing/2014/main" id="{31254FD0-9646-4D2F-87E6-8F22D04185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8C6433-176E-4D78-929B-E955DF80FDC2}"/>
              </a:ext>
            </a:extLst>
          </p:cNvPr>
          <p:cNvSpPr>
            <a:spLocks noGrp="1"/>
          </p:cNvSpPr>
          <p:nvPr>
            <p:ph type="sldNum" sz="quarter" idx="12"/>
          </p:nvPr>
        </p:nvSpPr>
        <p:spPr/>
        <p:txBody>
          <a:bodyPr/>
          <a:lstStyle/>
          <a:p>
            <a:fld id="{D867E44C-C316-40EB-8A80-26A1203E311F}" type="slidenum">
              <a:rPr lang="en-US" smtClean="0"/>
              <a:t>‹#›</a:t>
            </a:fld>
            <a:endParaRPr lang="en-US"/>
          </a:p>
        </p:txBody>
      </p:sp>
    </p:spTree>
    <p:extLst>
      <p:ext uri="{BB962C8B-B14F-4D97-AF65-F5344CB8AC3E}">
        <p14:creationId xmlns:p14="http://schemas.microsoft.com/office/powerpoint/2010/main" val="152510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349EA1-7F0E-4C7C-93D2-13AC4A36F4D4}"/>
              </a:ext>
            </a:extLst>
          </p:cNvPr>
          <p:cNvSpPr>
            <a:spLocks noGrp="1"/>
          </p:cNvSpPr>
          <p:nvPr>
            <p:ph type="dt" sz="half" idx="10"/>
          </p:nvPr>
        </p:nvSpPr>
        <p:spPr/>
        <p:txBody>
          <a:bodyPr/>
          <a:lstStyle/>
          <a:p>
            <a:fld id="{028F14EE-9D0D-4AE3-98E0-9F0599FCD6BA}" type="datetimeFigureOut">
              <a:rPr lang="en-US" smtClean="0"/>
              <a:t>6/28/2020</a:t>
            </a:fld>
            <a:endParaRPr lang="en-US"/>
          </a:p>
        </p:txBody>
      </p:sp>
      <p:sp>
        <p:nvSpPr>
          <p:cNvPr id="3" name="Footer Placeholder 2">
            <a:extLst>
              <a:ext uri="{FF2B5EF4-FFF2-40B4-BE49-F238E27FC236}">
                <a16:creationId xmlns:a16="http://schemas.microsoft.com/office/drawing/2014/main" id="{7E1B69D2-EEA7-4CD4-9FDE-924277352A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4E4C5A-1891-4783-AD21-4F5128609741}"/>
              </a:ext>
            </a:extLst>
          </p:cNvPr>
          <p:cNvSpPr>
            <a:spLocks noGrp="1"/>
          </p:cNvSpPr>
          <p:nvPr>
            <p:ph type="sldNum" sz="quarter" idx="12"/>
          </p:nvPr>
        </p:nvSpPr>
        <p:spPr/>
        <p:txBody>
          <a:bodyPr/>
          <a:lstStyle/>
          <a:p>
            <a:fld id="{D867E44C-C316-40EB-8A80-26A1203E311F}" type="slidenum">
              <a:rPr lang="en-US" smtClean="0"/>
              <a:t>‹#›</a:t>
            </a:fld>
            <a:endParaRPr lang="en-US"/>
          </a:p>
        </p:txBody>
      </p:sp>
    </p:spTree>
    <p:extLst>
      <p:ext uri="{BB962C8B-B14F-4D97-AF65-F5344CB8AC3E}">
        <p14:creationId xmlns:p14="http://schemas.microsoft.com/office/powerpoint/2010/main" val="2758447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D323-3680-4CBC-AB29-EC7DBD7BD5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E54001-8777-48C4-8DA0-D641F75F33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1FFAB3-D39D-4C50-BAB1-CE4D05FAE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C26D3-8DE0-4279-A748-2A49CC3F798D}"/>
              </a:ext>
            </a:extLst>
          </p:cNvPr>
          <p:cNvSpPr>
            <a:spLocks noGrp="1"/>
          </p:cNvSpPr>
          <p:nvPr>
            <p:ph type="dt" sz="half" idx="10"/>
          </p:nvPr>
        </p:nvSpPr>
        <p:spPr/>
        <p:txBody>
          <a:bodyPr/>
          <a:lstStyle/>
          <a:p>
            <a:fld id="{028F14EE-9D0D-4AE3-98E0-9F0599FCD6BA}" type="datetimeFigureOut">
              <a:rPr lang="en-US" smtClean="0"/>
              <a:t>6/28/2020</a:t>
            </a:fld>
            <a:endParaRPr lang="en-US"/>
          </a:p>
        </p:txBody>
      </p:sp>
      <p:sp>
        <p:nvSpPr>
          <p:cNvPr id="6" name="Footer Placeholder 5">
            <a:extLst>
              <a:ext uri="{FF2B5EF4-FFF2-40B4-BE49-F238E27FC236}">
                <a16:creationId xmlns:a16="http://schemas.microsoft.com/office/drawing/2014/main" id="{ED0E93E2-CCE6-45DA-BACB-68174CB1D2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DD075-8567-445D-937B-5F57F9EA0A81}"/>
              </a:ext>
            </a:extLst>
          </p:cNvPr>
          <p:cNvSpPr>
            <a:spLocks noGrp="1"/>
          </p:cNvSpPr>
          <p:nvPr>
            <p:ph type="sldNum" sz="quarter" idx="12"/>
          </p:nvPr>
        </p:nvSpPr>
        <p:spPr/>
        <p:txBody>
          <a:bodyPr/>
          <a:lstStyle/>
          <a:p>
            <a:fld id="{D867E44C-C316-40EB-8A80-26A1203E311F}" type="slidenum">
              <a:rPr lang="en-US" smtClean="0"/>
              <a:t>‹#›</a:t>
            </a:fld>
            <a:endParaRPr lang="en-US"/>
          </a:p>
        </p:txBody>
      </p:sp>
    </p:spTree>
    <p:extLst>
      <p:ext uri="{BB962C8B-B14F-4D97-AF65-F5344CB8AC3E}">
        <p14:creationId xmlns:p14="http://schemas.microsoft.com/office/powerpoint/2010/main" val="226410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2D70-E891-4848-AC51-E6E1A4EE8B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F8131B-7D18-4311-8736-B07C773E19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851F83-1CEE-4E07-9AE5-C5BB0F81F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AAD476-3C8E-4078-B0B2-FB43324993DE}"/>
              </a:ext>
            </a:extLst>
          </p:cNvPr>
          <p:cNvSpPr>
            <a:spLocks noGrp="1"/>
          </p:cNvSpPr>
          <p:nvPr>
            <p:ph type="dt" sz="half" idx="10"/>
          </p:nvPr>
        </p:nvSpPr>
        <p:spPr/>
        <p:txBody>
          <a:bodyPr/>
          <a:lstStyle/>
          <a:p>
            <a:fld id="{028F14EE-9D0D-4AE3-98E0-9F0599FCD6BA}" type="datetimeFigureOut">
              <a:rPr lang="en-US" smtClean="0"/>
              <a:t>6/28/2020</a:t>
            </a:fld>
            <a:endParaRPr lang="en-US"/>
          </a:p>
        </p:txBody>
      </p:sp>
      <p:sp>
        <p:nvSpPr>
          <p:cNvPr id="6" name="Footer Placeholder 5">
            <a:extLst>
              <a:ext uri="{FF2B5EF4-FFF2-40B4-BE49-F238E27FC236}">
                <a16:creationId xmlns:a16="http://schemas.microsoft.com/office/drawing/2014/main" id="{4F335309-5C95-4F81-B712-342EA7C25D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185010-F52D-4608-9675-5D1BA297FC28}"/>
              </a:ext>
            </a:extLst>
          </p:cNvPr>
          <p:cNvSpPr>
            <a:spLocks noGrp="1"/>
          </p:cNvSpPr>
          <p:nvPr>
            <p:ph type="sldNum" sz="quarter" idx="12"/>
          </p:nvPr>
        </p:nvSpPr>
        <p:spPr/>
        <p:txBody>
          <a:bodyPr/>
          <a:lstStyle/>
          <a:p>
            <a:fld id="{D867E44C-C316-40EB-8A80-26A1203E311F}" type="slidenum">
              <a:rPr lang="en-US" smtClean="0"/>
              <a:t>‹#›</a:t>
            </a:fld>
            <a:endParaRPr lang="en-US"/>
          </a:p>
        </p:txBody>
      </p:sp>
    </p:spTree>
    <p:extLst>
      <p:ext uri="{BB962C8B-B14F-4D97-AF65-F5344CB8AC3E}">
        <p14:creationId xmlns:p14="http://schemas.microsoft.com/office/powerpoint/2010/main" val="433860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46D32-DF62-4569-8663-E052BA2F1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36C88D-5AA2-4CD1-B599-EF6EF7DD34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AE647-FC2B-4CC9-A4CA-A62878534E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F14EE-9D0D-4AE3-98E0-9F0599FCD6BA}" type="datetimeFigureOut">
              <a:rPr lang="en-US" smtClean="0"/>
              <a:t>6/28/2020</a:t>
            </a:fld>
            <a:endParaRPr lang="en-US"/>
          </a:p>
        </p:txBody>
      </p:sp>
      <p:sp>
        <p:nvSpPr>
          <p:cNvPr id="5" name="Footer Placeholder 4">
            <a:extLst>
              <a:ext uri="{FF2B5EF4-FFF2-40B4-BE49-F238E27FC236}">
                <a16:creationId xmlns:a16="http://schemas.microsoft.com/office/drawing/2014/main" id="{107DC44E-B3EB-4BE8-9B7E-B990397A9D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D17A21-AD7A-4DE5-B158-FFE797F913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7E44C-C316-40EB-8A80-26A1203E311F}" type="slidenum">
              <a:rPr lang="en-US" smtClean="0"/>
              <a:t>‹#›</a:t>
            </a:fld>
            <a:endParaRPr lang="en-US"/>
          </a:p>
        </p:txBody>
      </p:sp>
    </p:spTree>
    <p:extLst>
      <p:ext uri="{BB962C8B-B14F-4D97-AF65-F5344CB8AC3E}">
        <p14:creationId xmlns:p14="http://schemas.microsoft.com/office/powerpoint/2010/main" val="14214104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902F62-653D-46FD-8E8A-0C670E79C5D7}"/>
              </a:ext>
            </a:extLst>
          </p:cNvPr>
          <p:cNvSpPr>
            <a:spLocks noGrp="1"/>
          </p:cNvSpPr>
          <p:nvPr>
            <p:ph type="ctrTitle"/>
          </p:nvPr>
        </p:nvSpPr>
        <p:spPr>
          <a:xfrm>
            <a:off x="1356919" y="2945524"/>
            <a:ext cx="6457183" cy="2274388"/>
          </a:xfrm>
        </p:spPr>
        <p:txBody>
          <a:bodyPr anchor="t">
            <a:normAutofit/>
          </a:bodyPr>
          <a:lstStyle/>
          <a:p>
            <a:pPr algn="l"/>
            <a:r>
              <a:rPr lang="en-US" sz="5000"/>
              <a:t>Opening a Russian Restaurant in Scarborough, Toronto</a:t>
            </a:r>
          </a:p>
        </p:txBody>
      </p:sp>
      <p:sp>
        <p:nvSpPr>
          <p:cNvPr id="3" name="Subtitle 2">
            <a:extLst>
              <a:ext uri="{FF2B5EF4-FFF2-40B4-BE49-F238E27FC236}">
                <a16:creationId xmlns:a16="http://schemas.microsoft.com/office/drawing/2014/main" id="{32528DF8-4EF5-4552-8EDC-2021C5F2F7DE}"/>
              </a:ext>
            </a:extLst>
          </p:cNvPr>
          <p:cNvSpPr>
            <a:spLocks noGrp="1"/>
          </p:cNvSpPr>
          <p:nvPr>
            <p:ph type="subTitle" idx="1"/>
          </p:nvPr>
        </p:nvSpPr>
        <p:spPr>
          <a:xfrm>
            <a:off x="1331480" y="1234285"/>
            <a:ext cx="5013661" cy="1683292"/>
          </a:xfrm>
        </p:spPr>
        <p:txBody>
          <a:bodyPr anchor="b">
            <a:normAutofit/>
          </a:bodyPr>
          <a:lstStyle/>
          <a:p>
            <a:pPr algn="l"/>
            <a:r>
              <a:rPr lang="en-US" b="1" i="1"/>
              <a:t>Applied Data Science Capstone Project</a:t>
            </a:r>
          </a:p>
          <a:p>
            <a:pPr algn="l"/>
            <a:r>
              <a:rPr lang="en-US" b="1" i="1"/>
              <a:t>IBM Data Science Professional Certificate</a:t>
            </a:r>
          </a:p>
        </p:txBody>
      </p:sp>
      <p:grpSp>
        <p:nvGrpSpPr>
          <p:cNvPr id="12" name="Group 11">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21"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9564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0" name="Group 29">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31" name="Freeform: Shape 30">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3D12DAD-52E2-4AE2-A66D-6B5FACD33870}"/>
              </a:ext>
            </a:extLst>
          </p:cNvPr>
          <p:cNvSpPr>
            <a:spLocks noGrp="1"/>
          </p:cNvSpPr>
          <p:nvPr>
            <p:ph type="title"/>
          </p:nvPr>
        </p:nvSpPr>
        <p:spPr>
          <a:xfrm>
            <a:off x="2813875" y="335666"/>
            <a:ext cx="6105194" cy="964911"/>
          </a:xfrm>
        </p:spPr>
        <p:txBody>
          <a:bodyPr vert="horz" lIns="91440" tIns="45720" rIns="91440" bIns="45720" rtlCol="0" anchor="b">
            <a:normAutofit/>
          </a:bodyPr>
          <a:lstStyle/>
          <a:p>
            <a:pPr algn="ctr"/>
            <a:r>
              <a:rPr lang="en-US" sz="5200" b="1" kern="1200">
                <a:solidFill>
                  <a:schemeClr val="tx2"/>
                </a:solidFill>
                <a:latin typeface="+mj-lt"/>
                <a:ea typeface="+mj-ea"/>
                <a:cs typeface="+mj-cs"/>
              </a:rPr>
              <a:t>Problem</a:t>
            </a:r>
            <a:endParaRPr lang="en-US" sz="5200" b="1" kern="1200" dirty="0">
              <a:solidFill>
                <a:schemeClr val="tx2"/>
              </a:solidFill>
              <a:latin typeface="+mj-lt"/>
              <a:ea typeface="+mj-ea"/>
              <a:cs typeface="+mj-cs"/>
            </a:endParaRPr>
          </a:p>
        </p:txBody>
      </p:sp>
      <p:grpSp>
        <p:nvGrpSpPr>
          <p:cNvPr id="36" name="Group 35">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37" name="Freeform: Shape 36">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0" name="Freeform: Shape 39">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350AF5F1-2131-4B6A-B36C-1AD5A2CE65F9}"/>
              </a:ext>
            </a:extLst>
          </p:cNvPr>
          <p:cNvSpPr txBox="1"/>
          <p:nvPr/>
        </p:nvSpPr>
        <p:spPr>
          <a:xfrm>
            <a:off x="1147671" y="1951672"/>
            <a:ext cx="10810754" cy="2308324"/>
          </a:xfrm>
          <a:prstGeom prst="rect">
            <a:avLst/>
          </a:prstGeom>
          <a:noFill/>
        </p:spPr>
        <p:txBody>
          <a:bodyPr wrap="square" rtlCol="0">
            <a:spAutoFit/>
          </a:bodyPr>
          <a:lstStyle/>
          <a:p>
            <a:pPr algn="just"/>
            <a:r>
              <a:rPr lang="en-US" sz="2400" dirty="0"/>
              <a:t>Given the existence of a large Russian diaspora in Toronto, the idea to open a Russian restaurant seems lucrative. However, we must know where is the best place to open it, as the location is a crucial thing for this type of business. </a:t>
            </a:r>
          </a:p>
          <a:p>
            <a:pPr algn="just"/>
            <a:endParaRPr lang="en-US" sz="2400" dirty="0"/>
          </a:p>
          <a:p>
            <a:pPr algn="just"/>
            <a:r>
              <a:rPr lang="en-US" sz="2400" dirty="0"/>
              <a:t>We must choose from a wide variety of areas, the best place. The problem is: </a:t>
            </a:r>
            <a:r>
              <a:rPr lang="en-US" sz="2400" b="1" dirty="0"/>
              <a:t>How to choose it ?</a:t>
            </a:r>
          </a:p>
        </p:txBody>
      </p:sp>
    </p:spTree>
    <p:extLst>
      <p:ext uri="{BB962C8B-B14F-4D97-AF65-F5344CB8AC3E}">
        <p14:creationId xmlns:p14="http://schemas.microsoft.com/office/powerpoint/2010/main" val="3072020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0" name="Group 29">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31" name="Freeform: Shape 30">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3D12DAD-52E2-4AE2-A66D-6B5FACD33870}"/>
              </a:ext>
            </a:extLst>
          </p:cNvPr>
          <p:cNvSpPr>
            <a:spLocks noGrp="1"/>
          </p:cNvSpPr>
          <p:nvPr>
            <p:ph type="title"/>
          </p:nvPr>
        </p:nvSpPr>
        <p:spPr>
          <a:xfrm>
            <a:off x="2813875" y="335666"/>
            <a:ext cx="6105194" cy="964911"/>
          </a:xfrm>
        </p:spPr>
        <p:txBody>
          <a:bodyPr vert="horz" lIns="91440" tIns="45720" rIns="91440" bIns="45720" rtlCol="0" anchor="b">
            <a:normAutofit/>
          </a:bodyPr>
          <a:lstStyle/>
          <a:p>
            <a:pPr algn="ctr"/>
            <a:r>
              <a:rPr lang="en-US" sz="5200" b="1" kern="1200" dirty="0">
                <a:solidFill>
                  <a:schemeClr val="tx2"/>
                </a:solidFill>
                <a:latin typeface="+mj-lt"/>
                <a:ea typeface="+mj-ea"/>
                <a:cs typeface="+mj-cs"/>
              </a:rPr>
              <a:t>Used Data</a:t>
            </a:r>
          </a:p>
        </p:txBody>
      </p:sp>
      <p:grpSp>
        <p:nvGrpSpPr>
          <p:cNvPr id="36" name="Group 35">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37" name="Freeform: Shape 36">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0" name="Freeform: Shape 39">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350AF5F1-2131-4B6A-B36C-1AD5A2CE65F9}"/>
              </a:ext>
            </a:extLst>
          </p:cNvPr>
          <p:cNvSpPr txBox="1"/>
          <p:nvPr/>
        </p:nvSpPr>
        <p:spPr>
          <a:xfrm>
            <a:off x="1147671" y="1951672"/>
            <a:ext cx="10810754" cy="2616101"/>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t>Data on Toronto neighborhoods </a:t>
            </a:r>
          </a:p>
          <a:p>
            <a:pPr marL="342900" indent="-342900" algn="just">
              <a:buFont typeface="Arial" panose="020B0604020202020204" pitchFamily="34" charset="0"/>
              <a:buChar char="•"/>
            </a:pPr>
            <a:r>
              <a:rPr lang="en-US" sz="2800" dirty="0"/>
              <a:t>Population &amp; Ethnic Distribution of Each Ward from Scarborough borough – Using the public available data</a:t>
            </a:r>
          </a:p>
          <a:p>
            <a:pPr marL="342900" indent="-342900" algn="just">
              <a:buFont typeface="Arial" panose="020B0604020202020204" pitchFamily="34" charset="0"/>
              <a:buChar char="•"/>
            </a:pPr>
            <a:r>
              <a:rPr lang="en-US" sz="2800" dirty="0"/>
              <a:t>The most popular places in the chosen borough – Using the Foursquare open API’s</a:t>
            </a:r>
          </a:p>
          <a:p>
            <a:pPr marL="342900" indent="-342900" algn="just">
              <a:buFont typeface="Arial" panose="020B0604020202020204" pitchFamily="34" charset="0"/>
              <a:buChar char="•"/>
            </a:pPr>
            <a:endParaRPr lang="en-US" sz="2400" b="1" dirty="0"/>
          </a:p>
        </p:txBody>
      </p:sp>
    </p:spTree>
    <p:extLst>
      <p:ext uri="{BB962C8B-B14F-4D97-AF65-F5344CB8AC3E}">
        <p14:creationId xmlns:p14="http://schemas.microsoft.com/office/powerpoint/2010/main" val="3483610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D12DAD-52E2-4AE2-A66D-6B5FACD33870}"/>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sz="3600" b="1" dirty="0">
                <a:solidFill>
                  <a:schemeClr val="bg1"/>
                </a:solidFill>
              </a:rPr>
              <a:t>The obtained clusters for Scarborough</a:t>
            </a:r>
            <a:br>
              <a:rPr lang="en-US" sz="2800" b="1" dirty="0">
                <a:solidFill>
                  <a:schemeClr val="bg1"/>
                </a:solidFill>
              </a:rPr>
            </a:br>
            <a:br>
              <a:rPr lang="en-US" sz="2800" b="1" dirty="0">
                <a:solidFill>
                  <a:schemeClr val="bg1"/>
                </a:solidFill>
              </a:rPr>
            </a:br>
            <a:r>
              <a:rPr lang="en-US" sz="2800" dirty="0">
                <a:solidFill>
                  <a:schemeClr val="bg1"/>
                </a:solidFill>
              </a:rPr>
              <a:t>Cluster 0 = </a:t>
            </a:r>
            <a:r>
              <a:rPr lang="en-US" sz="2800" b="1" dirty="0">
                <a:solidFill>
                  <a:schemeClr val="bg1"/>
                </a:solidFill>
              </a:rPr>
              <a:t>Red</a:t>
            </a:r>
            <a:r>
              <a:rPr lang="en-US" sz="2800" dirty="0">
                <a:solidFill>
                  <a:schemeClr val="bg1"/>
                </a:solidFill>
              </a:rPr>
              <a:t> </a:t>
            </a:r>
            <a:br>
              <a:rPr lang="en-US" sz="2800" dirty="0">
                <a:solidFill>
                  <a:schemeClr val="bg1"/>
                </a:solidFill>
              </a:rPr>
            </a:br>
            <a:r>
              <a:rPr lang="en-US" sz="2800" dirty="0">
                <a:solidFill>
                  <a:schemeClr val="bg1"/>
                </a:solidFill>
              </a:rPr>
              <a:t>Cluster 1 = </a:t>
            </a:r>
            <a:r>
              <a:rPr lang="en-US" sz="2800" b="1" dirty="0">
                <a:solidFill>
                  <a:schemeClr val="bg1"/>
                </a:solidFill>
              </a:rPr>
              <a:t>Purple</a:t>
            </a:r>
            <a:r>
              <a:rPr lang="en-US" sz="2800" dirty="0">
                <a:solidFill>
                  <a:schemeClr val="bg1"/>
                </a:solidFill>
              </a:rPr>
              <a:t> </a:t>
            </a:r>
            <a:br>
              <a:rPr lang="en-US" sz="2800" dirty="0">
                <a:solidFill>
                  <a:schemeClr val="bg1"/>
                </a:solidFill>
              </a:rPr>
            </a:br>
            <a:r>
              <a:rPr lang="en-US" sz="2800" dirty="0">
                <a:solidFill>
                  <a:schemeClr val="bg1"/>
                </a:solidFill>
              </a:rPr>
              <a:t>Cluster 2 = </a:t>
            </a:r>
            <a:r>
              <a:rPr lang="en-US" sz="2800" b="1" dirty="0">
                <a:solidFill>
                  <a:schemeClr val="bg1"/>
                </a:solidFill>
              </a:rPr>
              <a:t>Blue</a:t>
            </a:r>
            <a:r>
              <a:rPr lang="en-US" sz="2800" dirty="0">
                <a:solidFill>
                  <a:schemeClr val="bg1"/>
                </a:solidFill>
              </a:rPr>
              <a:t> </a:t>
            </a:r>
            <a:br>
              <a:rPr lang="en-US" sz="2800" dirty="0">
                <a:solidFill>
                  <a:schemeClr val="bg1"/>
                </a:solidFill>
              </a:rPr>
            </a:br>
            <a:r>
              <a:rPr lang="en-US" sz="2800" dirty="0">
                <a:solidFill>
                  <a:schemeClr val="bg1"/>
                </a:solidFill>
              </a:rPr>
              <a:t>Cluster 3 = </a:t>
            </a:r>
            <a:r>
              <a:rPr lang="en-US" sz="2800" b="1" dirty="0">
                <a:solidFill>
                  <a:schemeClr val="bg1"/>
                </a:solidFill>
              </a:rPr>
              <a:t>Orange</a:t>
            </a:r>
          </a:p>
        </p:txBody>
      </p:sp>
      <p:pic>
        <p:nvPicPr>
          <p:cNvPr id="4" name="Picture 3">
            <a:extLst>
              <a:ext uri="{FF2B5EF4-FFF2-40B4-BE49-F238E27FC236}">
                <a16:creationId xmlns:a16="http://schemas.microsoft.com/office/drawing/2014/main" id="{90710B4E-4285-4595-8017-72D19AEB1B39}"/>
              </a:ext>
            </a:extLst>
          </p:cNvPr>
          <p:cNvPicPr>
            <a:picLocks noChangeAspect="1"/>
          </p:cNvPicPr>
          <p:nvPr/>
        </p:nvPicPr>
        <p:blipFill rotWithShape="1">
          <a:blip r:embed="rId2"/>
          <a:srcRect l="10163" r="24166" b="2"/>
          <a:stretch/>
        </p:blipFill>
        <p:spPr>
          <a:xfrm>
            <a:off x="4654297" y="10"/>
            <a:ext cx="7537704" cy="6857990"/>
          </a:xfrm>
          <a:prstGeom prst="rect">
            <a:avLst/>
          </a:prstGeom>
        </p:spPr>
      </p:pic>
    </p:spTree>
    <p:extLst>
      <p:ext uri="{BB962C8B-B14F-4D97-AF65-F5344CB8AC3E}">
        <p14:creationId xmlns:p14="http://schemas.microsoft.com/office/powerpoint/2010/main" val="2033576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D12DAD-52E2-4AE2-A66D-6B5FACD33870}"/>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sz="4100" b="1" dirty="0">
                <a:solidFill>
                  <a:schemeClr val="bg1"/>
                </a:solidFill>
              </a:rPr>
              <a:t>Characteristics of the selected cluster:</a:t>
            </a:r>
            <a:br>
              <a:rPr lang="en-US" sz="4100" b="1" dirty="0">
                <a:solidFill>
                  <a:schemeClr val="bg1"/>
                </a:solidFill>
              </a:rPr>
            </a:br>
            <a:r>
              <a:rPr lang="en-US" sz="4100" b="1" i="1" dirty="0">
                <a:solidFill>
                  <a:schemeClr val="bg1"/>
                </a:solidFill>
              </a:rPr>
              <a:t>Cluster 0 </a:t>
            </a:r>
          </a:p>
        </p:txBody>
      </p:sp>
      <p:pic>
        <p:nvPicPr>
          <p:cNvPr id="5" name="Picture 4">
            <a:extLst>
              <a:ext uri="{FF2B5EF4-FFF2-40B4-BE49-F238E27FC236}">
                <a16:creationId xmlns:a16="http://schemas.microsoft.com/office/drawing/2014/main" id="{7D989792-F2C7-458C-9373-D5B9755BCDFB}"/>
              </a:ext>
            </a:extLst>
          </p:cNvPr>
          <p:cNvPicPr>
            <a:picLocks noChangeAspect="1"/>
          </p:cNvPicPr>
          <p:nvPr/>
        </p:nvPicPr>
        <p:blipFill>
          <a:blip r:embed="rId2"/>
          <a:stretch>
            <a:fillRect/>
          </a:stretch>
        </p:blipFill>
        <p:spPr>
          <a:xfrm>
            <a:off x="5806633" y="554815"/>
            <a:ext cx="6096000" cy="5748369"/>
          </a:xfrm>
          <a:prstGeom prst="rect">
            <a:avLst/>
          </a:prstGeom>
        </p:spPr>
      </p:pic>
    </p:spTree>
    <p:extLst>
      <p:ext uri="{BB962C8B-B14F-4D97-AF65-F5344CB8AC3E}">
        <p14:creationId xmlns:p14="http://schemas.microsoft.com/office/powerpoint/2010/main" val="4173365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D12DAD-52E2-4AE2-A66D-6B5FACD33870}"/>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sz="4100" b="1" dirty="0">
                <a:solidFill>
                  <a:schemeClr val="bg1"/>
                </a:solidFill>
              </a:rPr>
              <a:t>Characteristics of the selected Ward: </a:t>
            </a:r>
            <a:br>
              <a:rPr lang="en-US" sz="4100" b="1" dirty="0">
                <a:solidFill>
                  <a:schemeClr val="bg1"/>
                </a:solidFill>
              </a:rPr>
            </a:br>
            <a:r>
              <a:rPr lang="en-US" sz="4100" b="1" i="1" dirty="0">
                <a:solidFill>
                  <a:schemeClr val="bg1"/>
                </a:solidFill>
              </a:rPr>
              <a:t>Scarborough Southwest</a:t>
            </a:r>
          </a:p>
        </p:txBody>
      </p:sp>
      <p:pic>
        <p:nvPicPr>
          <p:cNvPr id="3" name="Picture 2">
            <a:extLst>
              <a:ext uri="{FF2B5EF4-FFF2-40B4-BE49-F238E27FC236}">
                <a16:creationId xmlns:a16="http://schemas.microsoft.com/office/drawing/2014/main" id="{A4A68FA1-F908-40D8-8D02-696270652B41}"/>
              </a:ext>
            </a:extLst>
          </p:cNvPr>
          <p:cNvPicPr>
            <a:picLocks noChangeAspect="1"/>
          </p:cNvPicPr>
          <p:nvPr/>
        </p:nvPicPr>
        <p:blipFill>
          <a:blip r:embed="rId2"/>
          <a:stretch>
            <a:fillRect/>
          </a:stretch>
        </p:blipFill>
        <p:spPr>
          <a:xfrm>
            <a:off x="5461466" y="494997"/>
            <a:ext cx="4972594" cy="2851105"/>
          </a:xfrm>
          <a:prstGeom prst="rect">
            <a:avLst/>
          </a:prstGeom>
        </p:spPr>
      </p:pic>
      <p:pic>
        <p:nvPicPr>
          <p:cNvPr id="4" name="Picture 3">
            <a:extLst>
              <a:ext uri="{FF2B5EF4-FFF2-40B4-BE49-F238E27FC236}">
                <a16:creationId xmlns:a16="http://schemas.microsoft.com/office/drawing/2014/main" id="{A78BDC91-C338-41D2-9B3C-E93CF96497F7}"/>
              </a:ext>
            </a:extLst>
          </p:cNvPr>
          <p:cNvPicPr>
            <a:picLocks noChangeAspect="1"/>
          </p:cNvPicPr>
          <p:nvPr/>
        </p:nvPicPr>
        <p:blipFill>
          <a:blip r:embed="rId3"/>
          <a:stretch>
            <a:fillRect/>
          </a:stretch>
        </p:blipFill>
        <p:spPr>
          <a:xfrm>
            <a:off x="5461465" y="3511898"/>
            <a:ext cx="3761250" cy="2851105"/>
          </a:xfrm>
          <a:prstGeom prst="rect">
            <a:avLst/>
          </a:prstGeom>
        </p:spPr>
      </p:pic>
      <p:sp>
        <p:nvSpPr>
          <p:cNvPr id="6" name="TextBox 5">
            <a:extLst>
              <a:ext uri="{FF2B5EF4-FFF2-40B4-BE49-F238E27FC236}">
                <a16:creationId xmlns:a16="http://schemas.microsoft.com/office/drawing/2014/main" id="{5551214A-93C0-4568-B77D-C6CC45DE7ACF}"/>
              </a:ext>
            </a:extLst>
          </p:cNvPr>
          <p:cNvSpPr txBox="1"/>
          <p:nvPr/>
        </p:nvSpPr>
        <p:spPr>
          <a:xfrm>
            <a:off x="9324622" y="3623733"/>
            <a:ext cx="2585156" cy="1754326"/>
          </a:xfrm>
          <a:prstGeom prst="rect">
            <a:avLst/>
          </a:prstGeom>
          <a:noFill/>
        </p:spPr>
        <p:txBody>
          <a:bodyPr wrap="square" rtlCol="0">
            <a:spAutoFit/>
          </a:bodyPr>
          <a:lstStyle/>
          <a:p>
            <a:r>
              <a:rPr lang="en-US" i="1" dirty="0"/>
              <a:t>The Canadian and English origins will make the advertising campaign easier and cheaper, given a stronger cultural affinity. </a:t>
            </a:r>
          </a:p>
        </p:txBody>
      </p:sp>
    </p:spTree>
    <p:extLst>
      <p:ext uri="{BB962C8B-B14F-4D97-AF65-F5344CB8AC3E}">
        <p14:creationId xmlns:p14="http://schemas.microsoft.com/office/powerpoint/2010/main" val="10450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0" name="Group 29">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31" name="Freeform: Shape 30">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3D12DAD-52E2-4AE2-A66D-6B5FACD33870}"/>
              </a:ext>
            </a:extLst>
          </p:cNvPr>
          <p:cNvSpPr>
            <a:spLocks noGrp="1"/>
          </p:cNvSpPr>
          <p:nvPr>
            <p:ph type="title"/>
          </p:nvPr>
        </p:nvSpPr>
        <p:spPr>
          <a:xfrm>
            <a:off x="2813875" y="335666"/>
            <a:ext cx="6105194" cy="964911"/>
          </a:xfrm>
        </p:spPr>
        <p:txBody>
          <a:bodyPr vert="horz" lIns="91440" tIns="45720" rIns="91440" bIns="45720" rtlCol="0" anchor="b">
            <a:normAutofit/>
          </a:bodyPr>
          <a:lstStyle/>
          <a:p>
            <a:pPr algn="ctr"/>
            <a:r>
              <a:rPr lang="en-US" sz="5200" b="1" dirty="0">
                <a:solidFill>
                  <a:schemeClr val="tx2"/>
                </a:solidFill>
              </a:rPr>
              <a:t>Results</a:t>
            </a:r>
            <a:endParaRPr lang="en-US" sz="5200" b="1" kern="1200" dirty="0">
              <a:solidFill>
                <a:schemeClr val="tx2"/>
              </a:solidFill>
              <a:latin typeface="+mj-lt"/>
              <a:ea typeface="+mj-ea"/>
              <a:cs typeface="+mj-cs"/>
            </a:endParaRPr>
          </a:p>
        </p:txBody>
      </p:sp>
      <p:grpSp>
        <p:nvGrpSpPr>
          <p:cNvPr id="36" name="Group 35">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37" name="Freeform: Shape 36">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0" name="Freeform: Shape 39">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350AF5F1-2131-4B6A-B36C-1AD5A2CE65F9}"/>
              </a:ext>
            </a:extLst>
          </p:cNvPr>
          <p:cNvSpPr txBox="1"/>
          <p:nvPr/>
        </p:nvSpPr>
        <p:spPr>
          <a:xfrm>
            <a:off x="1102516" y="1536097"/>
            <a:ext cx="10810754" cy="2554545"/>
          </a:xfrm>
          <a:prstGeom prst="rect">
            <a:avLst/>
          </a:prstGeom>
          <a:noFill/>
        </p:spPr>
        <p:txBody>
          <a:bodyPr wrap="square" rtlCol="0">
            <a:spAutoFit/>
          </a:bodyPr>
          <a:lstStyle/>
          <a:p>
            <a:pPr algn="just"/>
            <a:r>
              <a:rPr lang="en-US" sz="2000" dirty="0"/>
              <a:t>The study of the Scarborough borrow showed the absence of any important Russian community. The population of the analyzed wards has a preponderant Asian origin, except the Ward 20 - Scarborough Southwest, which has a more “European profile”. Our clustering analysis showed this ward as a part of the first, and the biggest cluster, which has the highest economic activity.</a:t>
            </a:r>
          </a:p>
          <a:p>
            <a:pPr algn="just"/>
            <a:endParaRPr lang="en-US" sz="2000" b="1" dirty="0"/>
          </a:p>
          <a:p>
            <a:pPr algn="just"/>
            <a:r>
              <a:rPr lang="en-US" sz="2000" dirty="0"/>
              <a:t>These are the main reasons for which we selected this ward as a place to open our business: a Russian restaurant. We see that it has fairly good chances to succeed, given the high popularity of the restaurants among the population of the selected cluster. </a:t>
            </a:r>
          </a:p>
        </p:txBody>
      </p:sp>
    </p:spTree>
    <p:extLst>
      <p:ext uri="{BB962C8B-B14F-4D97-AF65-F5344CB8AC3E}">
        <p14:creationId xmlns:p14="http://schemas.microsoft.com/office/powerpoint/2010/main" val="789328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0" name="Group 29">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31" name="Freeform: Shape 30">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3D12DAD-52E2-4AE2-A66D-6B5FACD33870}"/>
              </a:ext>
            </a:extLst>
          </p:cNvPr>
          <p:cNvSpPr>
            <a:spLocks noGrp="1"/>
          </p:cNvSpPr>
          <p:nvPr>
            <p:ph type="title"/>
          </p:nvPr>
        </p:nvSpPr>
        <p:spPr>
          <a:xfrm>
            <a:off x="2813875" y="335666"/>
            <a:ext cx="6105194" cy="964911"/>
          </a:xfrm>
        </p:spPr>
        <p:txBody>
          <a:bodyPr vert="horz" lIns="91440" tIns="45720" rIns="91440" bIns="45720" rtlCol="0" anchor="b">
            <a:normAutofit/>
          </a:bodyPr>
          <a:lstStyle/>
          <a:p>
            <a:pPr algn="ctr"/>
            <a:r>
              <a:rPr lang="en-US" sz="5200" b="1" dirty="0">
                <a:solidFill>
                  <a:schemeClr val="tx2"/>
                </a:solidFill>
              </a:rPr>
              <a:t>Discussions</a:t>
            </a:r>
            <a:endParaRPr lang="en-US" sz="5200" b="1" kern="1200" dirty="0">
              <a:solidFill>
                <a:schemeClr val="tx2"/>
              </a:solidFill>
              <a:latin typeface="+mj-lt"/>
              <a:ea typeface="+mj-ea"/>
              <a:cs typeface="+mj-cs"/>
            </a:endParaRPr>
          </a:p>
        </p:txBody>
      </p:sp>
      <p:grpSp>
        <p:nvGrpSpPr>
          <p:cNvPr id="36" name="Group 35">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37" name="Freeform: Shape 36">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0" name="Freeform: Shape 39">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350AF5F1-2131-4B6A-B36C-1AD5A2CE65F9}"/>
              </a:ext>
            </a:extLst>
          </p:cNvPr>
          <p:cNvSpPr txBox="1"/>
          <p:nvPr/>
        </p:nvSpPr>
        <p:spPr>
          <a:xfrm>
            <a:off x="1102516" y="1536097"/>
            <a:ext cx="10810754" cy="1938992"/>
          </a:xfrm>
          <a:prstGeom prst="rect">
            <a:avLst/>
          </a:prstGeom>
          <a:noFill/>
        </p:spPr>
        <p:txBody>
          <a:bodyPr wrap="square" rtlCol="0">
            <a:spAutoFit/>
          </a:bodyPr>
          <a:lstStyle/>
          <a:p>
            <a:pPr algn="just"/>
            <a:r>
              <a:rPr lang="en-US" sz="2000" dirty="0"/>
              <a:t>The main finding of this study is the absence of an important Russian minority, which can represent a big problem for the incipient phase of our business. However, we consider that we’ve extracted the maximum from the analyzed borough. </a:t>
            </a:r>
          </a:p>
          <a:p>
            <a:pPr algn="just"/>
            <a:endParaRPr lang="en-US" sz="2000" dirty="0"/>
          </a:p>
          <a:p>
            <a:pPr algn="just"/>
            <a:r>
              <a:rPr lang="en-US" sz="2000" dirty="0"/>
              <a:t>An eventual next step will be an inclusive ML clustering of the entire Toronto area, to find the places with a higher concentration of Russian people and the highest commercial potential. </a:t>
            </a:r>
          </a:p>
        </p:txBody>
      </p:sp>
    </p:spTree>
    <p:extLst>
      <p:ext uri="{BB962C8B-B14F-4D97-AF65-F5344CB8AC3E}">
        <p14:creationId xmlns:p14="http://schemas.microsoft.com/office/powerpoint/2010/main" val="659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2516CFA-65A7-4E78-BAF2-F437E056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4583843-30E4-4091-87E1-A4A49651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0" name="Group 29">
            <a:extLst>
              <a:ext uri="{FF2B5EF4-FFF2-40B4-BE49-F238E27FC236}">
                <a16:creationId xmlns:a16="http://schemas.microsoft.com/office/drawing/2014/main" id="{AE0D2D7F-1DF5-4798-9E63-A71E2D1588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28953" y="0"/>
            <a:ext cx="5163047" cy="3153018"/>
            <a:chOff x="6867015" y="-1"/>
            <a:chExt cx="5324985" cy="3251912"/>
          </a:xfrm>
          <a:solidFill>
            <a:schemeClr val="accent5">
              <a:alpha val="10000"/>
            </a:schemeClr>
          </a:solidFill>
        </p:grpSpPr>
        <p:sp>
          <p:nvSpPr>
            <p:cNvPr id="31" name="Freeform: Shape 30">
              <a:extLst>
                <a:ext uri="{FF2B5EF4-FFF2-40B4-BE49-F238E27FC236}">
                  <a16:creationId xmlns:a16="http://schemas.microsoft.com/office/drawing/2014/main" id="{D197D003-D6F2-4203-A495-66907856AF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5D0A62B1-BB9A-43BD-81CD-1400F6A22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CFDD9AD5-71EC-4840-9DB9-0EB0E1755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0E37CA3E-8144-4168-9129-6446C79AE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3D12DAD-52E2-4AE2-A66D-6B5FACD33870}"/>
              </a:ext>
            </a:extLst>
          </p:cNvPr>
          <p:cNvSpPr>
            <a:spLocks noGrp="1"/>
          </p:cNvSpPr>
          <p:nvPr>
            <p:ph type="title"/>
          </p:nvPr>
        </p:nvSpPr>
        <p:spPr>
          <a:xfrm>
            <a:off x="2813875" y="335666"/>
            <a:ext cx="6105194" cy="964911"/>
          </a:xfrm>
        </p:spPr>
        <p:txBody>
          <a:bodyPr vert="horz" lIns="91440" tIns="45720" rIns="91440" bIns="45720" rtlCol="0" anchor="b">
            <a:normAutofit/>
          </a:bodyPr>
          <a:lstStyle/>
          <a:p>
            <a:pPr algn="ctr"/>
            <a:r>
              <a:rPr lang="en-US" sz="5200" b="1" kern="1200" dirty="0">
                <a:solidFill>
                  <a:schemeClr val="tx2"/>
                </a:solidFill>
                <a:latin typeface="+mj-lt"/>
                <a:ea typeface="+mj-ea"/>
                <a:cs typeface="+mj-cs"/>
              </a:rPr>
              <a:t>Conclus</a:t>
            </a:r>
            <a:r>
              <a:rPr lang="en-US" sz="5200" b="1" dirty="0">
                <a:solidFill>
                  <a:schemeClr val="tx2"/>
                </a:solidFill>
              </a:rPr>
              <a:t>ions</a:t>
            </a:r>
            <a:endParaRPr lang="en-US" sz="5200" b="1" kern="1200" dirty="0">
              <a:solidFill>
                <a:schemeClr val="tx2"/>
              </a:solidFill>
              <a:latin typeface="+mj-lt"/>
              <a:ea typeface="+mj-ea"/>
              <a:cs typeface="+mj-cs"/>
            </a:endParaRPr>
          </a:p>
        </p:txBody>
      </p:sp>
      <p:grpSp>
        <p:nvGrpSpPr>
          <p:cNvPr id="36" name="Group 35">
            <a:extLst>
              <a:ext uri="{FF2B5EF4-FFF2-40B4-BE49-F238E27FC236}">
                <a16:creationId xmlns:a16="http://schemas.microsoft.com/office/drawing/2014/main" id="{E7D4F600-F737-4482-BC99-1E1FFC8263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146310"/>
            <a:ext cx="3142400" cy="2716805"/>
            <a:chOff x="-305" y="-4155"/>
            <a:chExt cx="2514948" cy="2174333"/>
          </a:xfrm>
        </p:grpSpPr>
        <p:sp>
          <p:nvSpPr>
            <p:cNvPr id="37" name="Freeform: Shape 36">
              <a:extLst>
                <a:ext uri="{FF2B5EF4-FFF2-40B4-BE49-F238E27FC236}">
                  <a16:creationId xmlns:a16="http://schemas.microsoft.com/office/drawing/2014/main" id="{487C2CB5-E3D4-4345-A7B4-6F0039A6A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ACB1D1D5-E255-4B0E-A7F5-DB2BE5A8D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195D61F8-0B49-44AD-956A-8EE58ECE6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0" name="Freeform: Shape 39">
              <a:extLst>
                <a:ext uri="{FF2B5EF4-FFF2-40B4-BE49-F238E27FC236}">
                  <a16:creationId xmlns:a16="http://schemas.microsoft.com/office/drawing/2014/main" id="{EC645CD3-4985-451E-8683-6C671E178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350AF5F1-2131-4B6A-B36C-1AD5A2CE65F9}"/>
              </a:ext>
            </a:extLst>
          </p:cNvPr>
          <p:cNvSpPr txBox="1"/>
          <p:nvPr/>
        </p:nvSpPr>
        <p:spPr>
          <a:xfrm>
            <a:off x="1102516" y="1536097"/>
            <a:ext cx="10810754"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During this Capstone project, I’ve analyzed the Scarborough borough in Toronto, to find the best place for the launch of a Russian restaurant.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We used a Machine Learning algorithm, to make a cluster analysis of the mentioned borough. After, we compared the obtained clusters with the ethnic profile of each ward from the chosen cluster. We selected the Ward 20 - Scarborough Southwest, as its population has European origins, which will make it easier to advertise our business.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further development of this analysis will be the study of the entire area of Toronto, to find the places with the highest concentration of Russian and Slavic population and good commercial potential. In these places, we’ll eventually open another restaurant. </a:t>
            </a:r>
          </a:p>
          <a:p>
            <a:pPr algn="just"/>
            <a:endParaRPr lang="en-US" sz="2000" dirty="0"/>
          </a:p>
          <a:p>
            <a:pPr algn="just"/>
            <a:endParaRPr lang="en-US" sz="2000" dirty="0"/>
          </a:p>
          <a:p>
            <a:pPr algn="just"/>
            <a:endParaRPr lang="en-US" sz="2000" dirty="0"/>
          </a:p>
        </p:txBody>
      </p:sp>
    </p:spTree>
    <p:extLst>
      <p:ext uri="{BB962C8B-B14F-4D97-AF65-F5344CB8AC3E}">
        <p14:creationId xmlns:p14="http://schemas.microsoft.com/office/powerpoint/2010/main" val="90967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519</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Opening a Russian Restaurant in Scarborough, Toronto</vt:lpstr>
      <vt:lpstr>Problem</vt:lpstr>
      <vt:lpstr>Used Data</vt:lpstr>
      <vt:lpstr>The obtained clusters for Scarborough  Cluster 0 = Red  Cluster 1 = Purple  Cluster 2 = Blue  Cluster 3 = Orange</vt:lpstr>
      <vt:lpstr>Characteristics of the selected cluster: Cluster 0 </vt:lpstr>
      <vt:lpstr>Characteristics of the selected Ward:  Scarborough Southwest</vt:lpstr>
      <vt:lpstr>Results</vt:lpstr>
      <vt:lpstr>Discussions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Russian Restaurant in Scarborough, Toronto</dc:title>
  <dc:creator>Serghei Gherghelejiu</dc:creator>
  <cp:lastModifiedBy>Serghei Gherghelejiu</cp:lastModifiedBy>
  <cp:revision>3</cp:revision>
  <dcterms:created xsi:type="dcterms:W3CDTF">2020-06-27T21:33:12Z</dcterms:created>
  <dcterms:modified xsi:type="dcterms:W3CDTF">2020-06-27T22:26:02Z</dcterms:modified>
</cp:coreProperties>
</file>