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918F9E-62D0-CD3E-1218-A41EA903639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DF1CB85-F44D-9967-94CC-3DF306CF22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CB598D6-300E-F6BF-9637-D5F136CCFFEB}"/>
              </a:ext>
            </a:extLst>
          </p:cNvPr>
          <p:cNvSpPr>
            <a:spLocks noGrp="1"/>
          </p:cNvSpPr>
          <p:nvPr>
            <p:ph type="dt" sz="half" idx="10"/>
          </p:nvPr>
        </p:nvSpPr>
        <p:spPr/>
        <p:txBody>
          <a:bodyPr/>
          <a:lstStyle/>
          <a:p>
            <a:fld id="{751D682C-F517-4F72-8106-22A1C93DA066}" type="datetimeFigureOut">
              <a:rPr lang="ru-RU" smtClean="0"/>
              <a:t>14.09.2024</a:t>
            </a:fld>
            <a:endParaRPr lang="ru-RU"/>
          </a:p>
        </p:txBody>
      </p:sp>
      <p:sp>
        <p:nvSpPr>
          <p:cNvPr id="5" name="Нижний колонтитул 4">
            <a:extLst>
              <a:ext uri="{FF2B5EF4-FFF2-40B4-BE49-F238E27FC236}">
                <a16:creationId xmlns:a16="http://schemas.microsoft.com/office/drawing/2014/main" id="{60210019-25D4-5C1C-BFB9-463B7496BF1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17E5512-F0BF-7349-D9BC-D33ADC2F9A81}"/>
              </a:ext>
            </a:extLst>
          </p:cNvPr>
          <p:cNvSpPr>
            <a:spLocks noGrp="1"/>
          </p:cNvSpPr>
          <p:nvPr>
            <p:ph type="sldNum" sz="quarter" idx="12"/>
          </p:nvPr>
        </p:nvSpPr>
        <p:spPr/>
        <p:txBody>
          <a:bodyPr/>
          <a:lstStyle/>
          <a:p>
            <a:fld id="{5FC831BF-AA59-4826-AF00-4B8337A4E95C}" type="slidenum">
              <a:rPr lang="ru-RU" smtClean="0"/>
              <a:t>‹#›</a:t>
            </a:fld>
            <a:endParaRPr lang="ru-RU"/>
          </a:p>
        </p:txBody>
      </p:sp>
    </p:spTree>
    <p:extLst>
      <p:ext uri="{BB962C8B-B14F-4D97-AF65-F5344CB8AC3E}">
        <p14:creationId xmlns:p14="http://schemas.microsoft.com/office/powerpoint/2010/main" val="65451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D835FC-60BE-95CE-7F34-7EFBD1F7CB0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FCFD159-3A1E-2E5B-A26A-58C1AA008D3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F2632E6-CA5E-15E9-229E-A0F661A34C71}"/>
              </a:ext>
            </a:extLst>
          </p:cNvPr>
          <p:cNvSpPr>
            <a:spLocks noGrp="1"/>
          </p:cNvSpPr>
          <p:nvPr>
            <p:ph type="dt" sz="half" idx="10"/>
          </p:nvPr>
        </p:nvSpPr>
        <p:spPr/>
        <p:txBody>
          <a:bodyPr/>
          <a:lstStyle/>
          <a:p>
            <a:fld id="{751D682C-F517-4F72-8106-22A1C93DA066}" type="datetimeFigureOut">
              <a:rPr lang="ru-RU" smtClean="0"/>
              <a:t>14.09.2024</a:t>
            </a:fld>
            <a:endParaRPr lang="ru-RU"/>
          </a:p>
        </p:txBody>
      </p:sp>
      <p:sp>
        <p:nvSpPr>
          <p:cNvPr id="5" name="Нижний колонтитул 4">
            <a:extLst>
              <a:ext uri="{FF2B5EF4-FFF2-40B4-BE49-F238E27FC236}">
                <a16:creationId xmlns:a16="http://schemas.microsoft.com/office/drawing/2014/main" id="{FCC2CE79-8502-B742-1BA7-5A4CE2DD8F8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7E353CE-D05C-DBBA-BFBC-42B03FDF07CB}"/>
              </a:ext>
            </a:extLst>
          </p:cNvPr>
          <p:cNvSpPr>
            <a:spLocks noGrp="1"/>
          </p:cNvSpPr>
          <p:nvPr>
            <p:ph type="sldNum" sz="quarter" idx="12"/>
          </p:nvPr>
        </p:nvSpPr>
        <p:spPr/>
        <p:txBody>
          <a:bodyPr/>
          <a:lstStyle/>
          <a:p>
            <a:fld id="{5FC831BF-AA59-4826-AF00-4B8337A4E95C}" type="slidenum">
              <a:rPr lang="ru-RU" smtClean="0"/>
              <a:t>‹#›</a:t>
            </a:fld>
            <a:endParaRPr lang="ru-RU"/>
          </a:p>
        </p:txBody>
      </p:sp>
    </p:spTree>
    <p:extLst>
      <p:ext uri="{BB962C8B-B14F-4D97-AF65-F5344CB8AC3E}">
        <p14:creationId xmlns:p14="http://schemas.microsoft.com/office/powerpoint/2010/main" val="391414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0CC7243-221A-CDEF-49EE-67770EE15D0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B7A1AAA-75A3-A540-F089-061F3E627D3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0978A4B-D0A5-EFB6-AD28-C8BC2455E357}"/>
              </a:ext>
            </a:extLst>
          </p:cNvPr>
          <p:cNvSpPr>
            <a:spLocks noGrp="1"/>
          </p:cNvSpPr>
          <p:nvPr>
            <p:ph type="dt" sz="half" idx="10"/>
          </p:nvPr>
        </p:nvSpPr>
        <p:spPr/>
        <p:txBody>
          <a:bodyPr/>
          <a:lstStyle/>
          <a:p>
            <a:fld id="{751D682C-F517-4F72-8106-22A1C93DA066}" type="datetimeFigureOut">
              <a:rPr lang="ru-RU" smtClean="0"/>
              <a:t>14.09.2024</a:t>
            </a:fld>
            <a:endParaRPr lang="ru-RU"/>
          </a:p>
        </p:txBody>
      </p:sp>
      <p:sp>
        <p:nvSpPr>
          <p:cNvPr id="5" name="Нижний колонтитул 4">
            <a:extLst>
              <a:ext uri="{FF2B5EF4-FFF2-40B4-BE49-F238E27FC236}">
                <a16:creationId xmlns:a16="http://schemas.microsoft.com/office/drawing/2014/main" id="{26EFA50E-A277-6A88-EB1D-E1F23912659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56BECCA-32CE-5D83-E0B6-20B4BF20640A}"/>
              </a:ext>
            </a:extLst>
          </p:cNvPr>
          <p:cNvSpPr>
            <a:spLocks noGrp="1"/>
          </p:cNvSpPr>
          <p:nvPr>
            <p:ph type="sldNum" sz="quarter" idx="12"/>
          </p:nvPr>
        </p:nvSpPr>
        <p:spPr/>
        <p:txBody>
          <a:bodyPr/>
          <a:lstStyle/>
          <a:p>
            <a:fld id="{5FC831BF-AA59-4826-AF00-4B8337A4E95C}" type="slidenum">
              <a:rPr lang="ru-RU" smtClean="0"/>
              <a:t>‹#›</a:t>
            </a:fld>
            <a:endParaRPr lang="ru-RU"/>
          </a:p>
        </p:txBody>
      </p:sp>
    </p:spTree>
    <p:extLst>
      <p:ext uri="{BB962C8B-B14F-4D97-AF65-F5344CB8AC3E}">
        <p14:creationId xmlns:p14="http://schemas.microsoft.com/office/powerpoint/2010/main" val="359325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F22C2E-B0C5-9577-1042-28DD62BCFCA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1E85AA3-7A1D-2050-4BA8-842CAAE3832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D8DE20F-5E71-B6FA-55FB-88A95E805BC2}"/>
              </a:ext>
            </a:extLst>
          </p:cNvPr>
          <p:cNvSpPr>
            <a:spLocks noGrp="1"/>
          </p:cNvSpPr>
          <p:nvPr>
            <p:ph type="dt" sz="half" idx="10"/>
          </p:nvPr>
        </p:nvSpPr>
        <p:spPr/>
        <p:txBody>
          <a:bodyPr/>
          <a:lstStyle/>
          <a:p>
            <a:fld id="{751D682C-F517-4F72-8106-22A1C93DA066}" type="datetimeFigureOut">
              <a:rPr lang="ru-RU" smtClean="0"/>
              <a:t>14.09.2024</a:t>
            </a:fld>
            <a:endParaRPr lang="ru-RU"/>
          </a:p>
        </p:txBody>
      </p:sp>
      <p:sp>
        <p:nvSpPr>
          <p:cNvPr id="5" name="Нижний колонтитул 4">
            <a:extLst>
              <a:ext uri="{FF2B5EF4-FFF2-40B4-BE49-F238E27FC236}">
                <a16:creationId xmlns:a16="http://schemas.microsoft.com/office/drawing/2014/main" id="{D8B2B17E-04AE-D745-28A3-89B18E7792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2827A4-95DC-F81B-5888-701044FEC2C4}"/>
              </a:ext>
            </a:extLst>
          </p:cNvPr>
          <p:cNvSpPr>
            <a:spLocks noGrp="1"/>
          </p:cNvSpPr>
          <p:nvPr>
            <p:ph type="sldNum" sz="quarter" idx="12"/>
          </p:nvPr>
        </p:nvSpPr>
        <p:spPr/>
        <p:txBody>
          <a:bodyPr/>
          <a:lstStyle/>
          <a:p>
            <a:fld id="{5FC831BF-AA59-4826-AF00-4B8337A4E95C}" type="slidenum">
              <a:rPr lang="ru-RU" smtClean="0"/>
              <a:t>‹#›</a:t>
            </a:fld>
            <a:endParaRPr lang="ru-RU"/>
          </a:p>
        </p:txBody>
      </p:sp>
    </p:spTree>
    <p:extLst>
      <p:ext uri="{BB962C8B-B14F-4D97-AF65-F5344CB8AC3E}">
        <p14:creationId xmlns:p14="http://schemas.microsoft.com/office/powerpoint/2010/main" val="397764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136787-2600-79F7-8CD9-6CB45254245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C1AF6B8-6D0A-B63E-43F6-6149E2FA1D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C9199B-E358-2468-C6BC-E098C408166A}"/>
              </a:ext>
            </a:extLst>
          </p:cNvPr>
          <p:cNvSpPr>
            <a:spLocks noGrp="1"/>
          </p:cNvSpPr>
          <p:nvPr>
            <p:ph type="dt" sz="half" idx="10"/>
          </p:nvPr>
        </p:nvSpPr>
        <p:spPr/>
        <p:txBody>
          <a:bodyPr/>
          <a:lstStyle/>
          <a:p>
            <a:fld id="{751D682C-F517-4F72-8106-22A1C93DA066}" type="datetimeFigureOut">
              <a:rPr lang="ru-RU" smtClean="0"/>
              <a:t>14.09.2024</a:t>
            </a:fld>
            <a:endParaRPr lang="ru-RU"/>
          </a:p>
        </p:txBody>
      </p:sp>
      <p:sp>
        <p:nvSpPr>
          <p:cNvPr id="5" name="Нижний колонтитул 4">
            <a:extLst>
              <a:ext uri="{FF2B5EF4-FFF2-40B4-BE49-F238E27FC236}">
                <a16:creationId xmlns:a16="http://schemas.microsoft.com/office/drawing/2014/main" id="{3680428D-7946-2591-2896-AB970573378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1A98BBB-9D51-2844-A915-D76F42778852}"/>
              </a:ext>
            </a:extLst>
          </p:cNvPr>
          <p:cNvSpPr>
            <a:spLocks noGrp="1"/>
          </p:cNvSpPr>
          <p:nvPr>
            <p:ph type="sldNum" sz="quarter" idx="12"/>
          </p:nvPr>
        </p:nvSpPr>
        <p:spPr/>
        <p:txBody>
          <a:bodyPr/>
          <a:lstStyle/>
          <a:p>
            <a:fld id="{5FC831BF-AA59-4826-AF00-4B8337A4E95C}" type="slidenum">
              <a:rPr lang="ru-RU" smtClean="0"/>
              <a:t>‹#›</a:t>
            </a:fld>
            <a:endParaRPr lang="ru-RU"/>
          </a:p>
        </p:txBody>
      </p:sp>
    </p:spTree>
    <p:extLst>
      <p:ext uri="{BB962C8B-B14F-4D97-AF65-F5344CB8AC3E}">
        <p14:creationId xmlns:p14="http://schemas.microsoft.com/office/powerpoint/2010/main" val="334984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51E158-C56C-2EE1-964A-499E6209617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4FFCBF5-05A0-8142-8929-81989EB6D63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39CDC7F-A542-28DF-D62F-71DE5563261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6915CBF-287E-429B-04BF-36390EF8C6D2}"/>
              </a:ext>
            </a:extLst>
          </p:cNvPr>
          <p:cNvSpPr>
            <a:spLocks noGrp="1"/>
          </p:cNvSpPr>
          <p:nvPr>
            <p:ph type="dt" sz="half" idx="10"/>
          </p:nvPr>
        </p:nvSpPr>
        <p:spPr/>
        <p:txBody>
          <a:bodyPr/>
          <a:lstStyle/>
          <a:p>
            <a:fld id="{751D682C-F517-4F72-8106-22A1C93DA066}" type="datetimeFigureOut">
              <a:rPr lang="ru-RU" smtClean="0"/>
              <a:t>14.09.2024</a:t>
            </a:fld>
            <a:endParaRPr lang="ru-RU"/>
          </a:p>
        </p:txBody>
      </p:sp>
      <p:sp>
        <p:nvSpPr>
          <p:cNvPr id="6" name="Нижний колонтитул 5">
            <a:extLst>
              <a:ext uri="{FF2B5EF4-FFF2-40B4-BE49-F238E27FC236}">
                <a16:creationId xmlns:a16="http://schemas.microsoft.com/office/drawing/2014/main" id="{4F5217D5-3B7A-B611-1113-DA2ECFB6566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2A73A0F-9EF6-D5CE-7415-DB64A6D73243}"/>
              </a:ext>
            </a:extLst>
          </p:cNvPr>
          <p:cNvSpPr>
            <a:spLocks noGrp="1"/>
          </p:cNvSpPr>
          <p:nvPr>
            <p:ph type="sldNum" sz="quarter" idx="12"/>
          </p:nvPr>
        </p:nvSpPr>
        <p:spPr/>
        <p:txBody>
          <a:bodyPr/>
          <a:lstStyle/>
          <a:p>
            <a:fld id="{5FC831BF-AA59-4826-AF00-4B8337A4E95C}" type="slidenum">
              <a:rPr lang="ru-RU" smtClean="0"/>
              <a:t>‹#›</a:t>
            </a:fld>
            <a:endParaRPr lang="ru-RU"/>
          </a:p>
        </p:txBody>
      </p:sp>
    </p:spTree>
    <p:extLst>
      <p:ext uri="{BB962C8B-B14F-4D97-AF65-F5344CB8AC3E}">
        <p14:creationId xmlns:p14="http://schemas.microsoft.com/office/powerpoint/2010/main" val="136273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5A30D1-EFDB-9CB8-2B6D-DC4905EDA17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FB53E3C-22DC-E484-ED62-879BEB5F2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88AB298-19E8-ADE5-6B68-DCE791A1583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69C5095-9615-29A5-364D-462946B15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80EDC62-3610-9815-BC37-254A765BFB1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083B8CF-92B1-29AF-6470-3DA6D9977B57}"/>
              </a:ext>
            </a:extLst>
          </p:cNvPr>
          <p:cNvSpPr>
            <a:spLocks noGrp="1"/>
          </p:cNvSpPr>
          <p:nvPr>
            <p:ph type="dt" sz="half" idx="10"/>
          </p:nvPr>
        </p:nvSpPr>
        <p:spPr/>
        <p:txBody>
          <a:bodyPr/>
          <a:lstStyle/>
          <a:p>
            <a:fld id="{751D682C-F517-4F72-8106-22A1C93DA066}" type="datetimeFigureOut">
              <a:rPr lang="ru-RU" smtClean="0"/>
              <a:t>14.09.2024</a:t>
            </a:fld>
            <a:endParaRPr lang="ru-RU"/>
          </a:p>
        </p:txBody>
      </p:sp>
      <p:sp>
        <p:nvSpPr>
          <p:cNvPr id="8" name="Нижний колонтитул 7">
            <a:extLst>
              <a:ext uri="{FF2B5EF4-FFF2-40B4-BE49-F238E27FC236}">
                <a16:creationId xmlns:a16="http://schemas.microsoft.com/office/drawing/2014/main" id="{D58EA8A3-255D-3A2E-8548-0DA632D3B90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ED57925-C1E4-40FA-3067-6C1C74C6BCD4}"/>
              </a:ext>
            </a:extLst>
          </p:cNvPr>
          <p:cNvSpPr>
            <a:spLocks noGrp="1"/>
          </p:cNvSpPr>
          <p:nvPr>
            <p:ph type="sldNum" sz="quarter" idx="12"/>
          </p:nvPr>
        </p:nvSpPr>
        <p:spPr/>
        <p:txBody>
          <a:bodyPr/>
          <a:lstStyle/>
          <a:p>
            <a:fld id="{5FC831BF-AA59-4826-AF00-4B8337A4E95C}" type="slidenum">
              <a:rPr lang="ru-RU" smtClean="0"/>
              <a:t>‹#›</a:t>
            </a:fld>
            <a:endParaRPr lang="ru-RU"/>
          </a:p>
        </p:txBody>
      </p:sp>
    </p:spTree>
    <p:extLst>
      <p:ext uri="{BB962C8B-B14F-4D97-AF65-F5344CB8AC3E}">
        <p14:creationId xmlns:p14="http://schemas.microsoft.com/office/powerpoint/2010/main" val="38175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BED2E0-8D21-93D0-F4CC-44AC3C4F315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5DCDE11-F19D-DB9F-450D-5BA1CFF34CDD}"/>
              </a:ext>
            </a:extLst>
          </p:cNvPr>
          <p:cNvSpPr>
            <a:spLocks noGrp="1"/>
          </p:cNvSpPr>
          <p:nvPr>
            <p:ph type="dt" sz="half" idx="10"/>
          </p:nvPr>
        </p:nvSpPr>
        <p:spPr/>
        <p:txBody>
          <a:bodyPr/>
          <a:lstStyle/>
          <a:p>
            <a:fld id="{751D682C-F517-4F72-8106-22A1C93DA066}" type="datetimeFigureOut">
              <a:rPr lang="ru-RU" smtClean="0"/>
              <a:t>14.09.2024</a:t>
            </a:fld>
            <a:endParaRPr lang="ru-RU"/>
          </a:p>
        </p:txBody>
      </p:sp>
      <p:sp>
        <p:nvSpPr>
          <p:cNvPr id="4" name="Нижний колонтитул 3">
            <a:extLst>
              <a:ext uri="{FF2B5EF4-FFF2-40B4-BE49-F238E27FC236}">
                <a16:creationId xmlns:a16="http://schemas.microsoft.com/office/drawing/2014/main" id="{407DC894-2ABC-5444-6F44-D4FB1A1435F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9C6559A0-E709-AA79-1807-94CE1A7CEA9C}"/>
              </a:ext>
            </a:extLst>
          </p:cNvPr>
          <p:cNvSpPr>
            <a:spLocks noGrp="1"/>
          </p:cNvSpPr>
          <p:nvPr>
            <p:ph type="sldNum" sz="quarter" idx="12"/>
          </p:nvPr>
        </p:nvSpPr>
        <p:spPr/>
        <p:txBody>
          <a:bodyPr/>
          <a:lstStyle/>
          <a:p>
            <a:fld id="{5FC831BF-AA59-4826-AF00-4B8337A4E95C}" type="slidenum">
              <a:rPr lang="ru-RU" smtClean="0"/>
              <a:t>‹#›</a:t>
            </a:fld>
            <a:endParaRPr lang="ru-RU"/>
          </a:p>
        </p:txBody>
      </p:sp>
    </p:spTree>
    <p:extLst>
      <p:ext uri="{BB962C8B-B14F-4D97-AF65-F5344CB8AC3E}">
        <p14:creationId xmlns:p14="http://schemas.microsoft.com/office/powerpoint/2010/main" val="107506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94C0414-5A52-E55F-B7ED-222A4C2181C7}"/>
              </a:ext>
            </a:extLst>
          </p:cNvPr>
          <p:cNvSpPr>
            <a:spLocks noGrp="1"/>
          </p:cNvSpPr>
          <p:nvPr>
            <p:ph type="dt" sz="half" idx="10"/>
          </p:nvPr>
        </p:nvSpPr>
        <p:spPr/>
        <p:txBody>
          <a:bodyPr/>
          <a:lstStyle/>
          <a:p>
            <a:fld id="{751D682C-F517-4F72-8106-22A1C93DA066}" type="datetimeFigureOut">
              <a:rPr lang="ru-RU" smtClean="0"/>
              <a:t>14.09.2024</a:t>
            </a:fld>
            <a:endParaRPr lang="ru-RU"/>
          </a:p>
        </p:txBody>
      </p:sp>
      <p:sp>
        <p:nvSpPr>
          <p:cNvPr id="3" name="Нижний колонтитул 2">
            <a:extLst>
              <a:ext uri="{FF2B5EF4-FFF2-40B4-BE49-F238E27FC236}">
                <a16:creationId xmlns:a16="http://schemas.microsoft.com/office/drawing/2014/main" id="{9431DA7F-0EA3-BC9A-A265-950F8E820881}"/>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7BC34F1-49CA-8F72-16D7-E1B3882D0DB5}"/>
              </a:ext>
            </a:extLst>
          </p:cNvPr>
          <p:cNvSpPr>
            <a:spLocks noGrp="1"/>
          </p:cNvSpPr>
          <p:nvPr>
            <p:ph type="sldNum" sz="quarter" idx="12"/>
          </p:nvPr>
        </p:nvSpPr>
        <p:spPr/>
        <p:txBody>
          <a:bodyPr/>
          <a:lstStyle/>
          <a:p>
            <a:fld id="{5FC831BF-AA59-4826-AF00-4B8337A4E95C}" type="slidenum">
              <a:rPr lang="ru-RU" smtClean="0"/>
              <a:t>‹#›</a:t>
            </a:fld>
            <a:endParaRPr lang="ru-RU"/>
          </a:p>
        </p:txBody>
      </p:sp>
    </p:spTree>
    <p:extLst>
      <p:ext uri="{BB962C8B-B14F-4D97-AF65-F5344CB8AC3E}">
        <p14:creationId xmlns:p14="http://schemas.microsoft.com/office/powerpoint/2010/main" val="292947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02B147-09A3-5A13-62DE-268FDF66005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B140CFC-DBBE-14DB-921F-4D39AE76F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0C7C52C-F8D8-4DC9-7AF4-3669864C9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20E9B97-BF67-6696-5296-197961C148E7}"/>
              </a:ext>
            </a:extLst>
          </p:cNvPr>
          <p:cNvSpPr>
            <a:spLocks noGrp="1"/>
          </p:cNvSpPr>
          <p:nvPr>
            <p:ph type="dt" sz="half" idx="10"/>
          </p:nvPr>
        </p:nvSpPr>
        <p:spPr/>
        <p:txBody>
          <a:bodyPr/>
          <a:lstStyle/>
          <a:p>
            <a:fld id="{751D682C-F517-4F72-8106-22A1C93DA066}" type="datetimeFigureOut">
              <a:rPr lang="ru-RU" smtClean="0"/>
              <a:t>14.09.2024</a:t>
            </a:fld>
            <a:endParaRPr lang="ru-RU"/>
          </a:p>
        </p:txBody>
      </p:sp>
      <p:sp>
        <p:nvSpPr>
          <p:cNvPr id="6" name="Нижний колонтитул 5">
            <a:extLst>
              <a:ext uri="{FF2B5EF4-FFF2-40B4-BE49-F238E27FC236}">
                <a16:creationId xmlns:a16="http://schemas.microsoft.com/office/drawing/2014/main" id="{0E9A8C49-7E36-F17F-E935-739453E62E0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30F1880-2D73-EBD2-2D3F-0754F14D171E}"/>
              </a:ext>
            </a:extLst>
          </p:cNvPr>
          <p:cNvSpPr>
            <a:spLocks noGrp="1"/>
          </p:cNvSpPr>
          <p:nvPr>
            <p:ph type="sldNum" sz="quarter" idx="12"/>
          </p:nvPr>
        </p:nvSpPr>
        <p:spPr/>
        <p:txBody>
          <a:bodyPr/>
          <a:lstStyle/>
          <a:p>
            <a:fld id="{5FC831BF-AA59-4826-AF00-4B8337A4E95C}" type="slidenum">
              <a:rPr lang="ru-RU" smtClean="0"/>
              <a:t>‹#›</a:t>
            </a:fld>
            <a:endParaRPr lang="ru-RU"/>
          </a:p>
        </p:txBody>
      </p:sp>
    </p:spTree>
    <p:extLst>
      <p:ext uri="{BB962C8B-B14F-4D97-AF65-F5344CB8AC3E}">
        <p14:creationId xmlns:p14="http://schemas.microsoft.com/office/powerpoint/2010/main" val="274946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E8D9C2-755C-D302-A75B-3457687A5D1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98F2B8E-072E-B23A-08FD-437103BDF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D394E05-EA2E-18B2-9B65-A062B7D69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AFDCEF2-B500-765B-C8C4-07D16F0FFF31}"/>
              </a:ext>
            </a:extLst>
          </p:cNvPr>
          <p:cNvSpPr>
            <a:spLocks noGrp="1"/>
          </p:cNvSpPr>
          <p:nvPr>
            <p:ph type="dt" sz="half" idx="10"/>
          </p:nvPr>
        </p:nvSpPr>
        <p:spPr/>
        <p:txBody>
          <a:bodyPr/>
          <a:lstStyle/>
          <a:p>
            <a:fld id="{751D682C-F517-4F72-8106-22A1C93DA066}" type="datetimeFigureOut">
              <a:rPr lang="ru-RU" smtClean="0"/>
              <a:t>14.09.2024</a:t>
            </a:fld>
            <a:endParaRPr lang="ru-RU"/>
          </a:p>
        </p:txBody>
      </p:sp>
      <p:sp>
        <p:nvSpPr>
          <p:cNvPr id="6" name="Нижний колонтитул 5">
            <a:extLst>
              <a:ext uri="{FF2B5EF4-FFF2-40B4-BE49-F238E27FC236}">
                <a16:creationId xmlns:a16="http://schemas.microsoft.com/office/drawing/2014/main" id="{4D0819A5-D875-5391-E754-0DA07372B39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84F4F43-8D93-8431-9AA5-01D7EA841243}"/>
              </a:ext>
            </a:extLst>
          </p:cNvPr>
          <p:cNvSpPr>
            <a:spLocks noGrp="1"/>
          </p:cNvSpPr>
          <p:nvPr>
            <p:ph type="sldNum" sz="quarter" idx="12"/>
          </p:nvPr>
        </p:nvSpPr>
        <p:spPr/>
        <p:txBody>
          <a:bodyPr/>
          <a:lstStyle/>
          <a:p>
            <a:fld id="{5FC831BF-AA59-4826-AF00-4B8337A4E95C}" type="slidenum">
              <a:rPr lang="ru-RU" smtClean="0"/>
              <a:t>‹#›</a:t>
            </a:fld>
            <a:endParaRPr lang="ru-RU"/>
          </a:p>
        </p:txBody>
      </p:sp>
    </p:spTree>
    <p:extLst>
      <p:ext uri="{BB962C8B-B14F-4D97-AF65-F5344CB8AC3E}">
        <p14:creationId xmlns:p14="http://schemas.microsoft.com/office/powerpoint/2010/main" val="197640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C17EDD-51AB-4F60-B866-83DE560E5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76A8B45-0B2F-AB23-75AD-D13393390B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8B8000B-4737-562A-43D9-EC8EAB4DAF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D682C-F517-4F72-8106-22A1C93DA066}" type="datetimeFigureOut">
              <a:rPr lang="ru-RU" smtClean="0"/>
              <a:t>14.09.2024</a:t>
            </a:fld>
            <a:endParaRPr lang="ru-RU"/>
          </a:p>
        </p:txBody>
      </p:sp>
      <p:sp>
        <p:nvSpPr>
          <p:cNvPr id="5" name="Нижний колонтитул 4">
            <a:extLst>
              <a:ext uri="{FF2B5EF4-FFF2-40B4-BE49-F238E27FC236}">
                <a16:creationId xmlns:a16="http://schemas.microsoft.com/office/drawing/2014/main" id="{4279DD09-7610-193A-43DE-07A7401E2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A74C7F1-F2F6-A950-B3DA-DBA597090D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31BF-AA59-4826-AF00-4B8337A4E95C}" type="slidenum">
              <a:rPr lang="ru-RU" smtClean="0"/>
              <a:t>‹#›</a:t>
            </a:fld>
            <a:endParaRPr lang="ru-RU"/>
          </a:p>
        </p:txBody>
      </p:sp>
    </p:spTree>
    <p:extLst>
      <p:ext uri="{BB962C8B-B14F-4D97-AF65-F5344CB8AC3E}">
        <p14:creationId xmlns:p14="http://schemas.microsoft.com/office/powerpoint/2010/main" val="612955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A8B764-A4DE-8583-A8D5-ECFB1C9F0F52}"/>
              </a:ext>
            </a:extLst>
          </p:cNvPr>
          <p:cNvSpPr>
            <a:spLocks noGrp="1"/>
          </p:cNvSpPr>
          <p:nvPr>
            <p:ph type="ctrTitle"/>
          </p:nvPr>
        </p:nvSpPr>
        <p:spPr>
          <a:xfrm>
            <a:off x="1524000" y="1780988"/>
            <a:ext cx="9144000" cy="2387600"/>
          </a:xfrm>
        </p:spPr>
        <p:txBody>
          <a:bodyPr>
            <a:normAutofit/>
          </a:bodyPr>
          <a:lstStyle/>
          <a:p>
            <a:r>
              <a:rPr lang="ru-RU" sz="2800" dirty="0"/>
              <a:t>Презентация</a:t>
            </a:r>
            <a:br>
              <a:rPr lang="ru-RU" sz="2800" dirty="0"/>
            </a:br>
            <a:r>
              <a:rPr lang="ru-RU" sz="2800" dirty="0"/>
              <a:t>по лабораторной работе</a:t>
            </a:r>
            <a:br>
              <a:rPr lang="ru-RU" sz="2800" dirty="0"/>
            </a:br>
            <a:r>
              <a:rPr lang="ru-RU" sz="1800" b="1" u="sng" kern="100" dirty="0">
                <a:solidFill>
                  <a:srgbClr val="000000"/>
                </a:solidFill>
                <a:effectLst/>
                <a:latin typeface="Times New Roman" panose="02020603050405020304" pitchFamily="18" charset="0"/>
                <a:ea typeface="Droid Sans Fallb"/>
                <a:cs typeface="Times New Roman" panose="02020603050405020304" pitchFamily="18" charset="0"/>
              </a:rPr>
              <a:t>Управление пользователями и группами</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i="1" u="sng" kern="100" dirty="0">
                <a:solidFill>
                  <a:srgbClr val="000000"/>
                </a:solidFill>
                <a:effectLst/>
                <a:latin typeface="Times New Roman" panose="02020603050405020304" pitchFamily="18" charset="0"/>
                <a:ea typeface="Droid Sans Fallb"/>
                <a:cs typeface="Times New Roman" panose="02020603050405020304" pitchFamily="18" charset="0"/>
              </a:rPr>
              <a:t>дисциплина:    Основы администрирования операционных систем </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ru-RU" sz="2800" dirty="0"/>
          </a:p>
        </p:txBody>
      </p:sp>
      <p:sp>
        <p:nvSpPr>
          <p:cNvPr id="3" name="Подзаголовок 2">
            <a:extLst>
              <a:ext uri="{FF2B5EF4-FFF2-40B4-BE49-F238E27FC236}">
                <a16:creationId xmlns:a16="http://schemas.microsoft.com/office/drawing/2014/main" id="{09945301-D88B-CFA3-7B56-5EC9095D0CF2}"/>
              </a:ext>
            </a:extLst>
          </p:cNvPr>
          <p:cNvSpPr>
            <a:spLocks noGrp="1"/>
          </p:cNvSpPr>
          <p:nvPr>
            <p:ph type="subTitle" idx="1"/>
          </p:nvPr>
        </p:nvSpPr>
        <p:spPr>
          <a:xfrm>
            <a:off x="0" y="4168588"/>
            <a:ext cx="12192000" cy="2124636"/>
          </a:xfrm>
        </p:spPr>
        <p:txBody>
          <a:bodyPr>
            <a:normAutofit fontScale="92500" lnSpcReduction="20000"/>
          </a:bodyPr>
          <a:lstStyle/>
          <a:p>
            <a:pPr algn="r"/>
            <a:r>
              <a:rPr lang="ru-RU" sz="1800" u="sng" kern="100" dirty="0">
                <a:solidFill>
                  <a:srgbClr val="000000"/>
                </a:solidFill>
                <a:effectLst/>
                <a:latin typeface="Times New Roman" panose="02020603050405020304" pitchFamily="18" charset="0"/>
                <a:ea typeface="Droid Sans Fallb"/>
                <a:cs typeface="Times New Roman" panose="02020603050405020304" pitchFamily="18" charset="0"/>
              </a:rPr>
              <a:t>Студент: Павленко Сергей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r"/>
            <a:r>
              <a:rPr lang="ru-RU" sz="1800" kern="100" dirty="0">
                <a:solidFill>
                  <a:srgbClr val="000000"/>
                </a:solidFill>
                <a:effectLst/>
                <a:latin typeface="Times New Roman" panose="02020603050405020304" pitchFamily="18" charset="0"/>
                <a:ea typeface="Droid Sans Fallb"/>
                <a:cs typeface="Times New Roman" panose="02020603050405020304" pitchFamily="18" charset="0"/>
              </a:rPr>
              <a:t>	Группа: НПИбд-02-23</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r"/>
            <a:r>
              <a:rPr lang="ru-RU" sz="1800" kern="100" dirty="0">
                <a:solidFill>
                  <a:srgbClr val="000000"/>
                </a:solidFill>
                <a:effectLst/>
                <a:latin typeface="Times New Roman" panose="02020603050405020304" pitchFamily="18" charset="0"/>
                <a:ea typeface="Droid Sans Fallb"/>
                <a:cs typeface="Times New Roman" panose="02020603050405020304" pitchFamily="18" charset="0"/>
              </a:rPr>
              <a:t>№ ст. билета: 1032235465</a:t>
            </a:r>
            <a:r>
              <a:rPr lang="ru-RU" sz="1800" u="sng" kern="100" dirty="0">
                <a:solidFill>
                  <a:srgbClr val="000000"/>
                </a:solidFill>
                <a:effectLst/>
                <a:latin typeface="Times New Roman" panose="02020603050405020304" pitchFamily="18" charset="0"/>
                <a:ea typeface="Droid Sans Fallb"/>
                <a:cs typeface="Times New Roman" panose="02020603050405020304" pitchFamily="18" charset="0"/>
              </a:rPr>
              <a:t>                                     </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ru-RU" sz="1800" b="1" kern="100" dirty="0">
                <a:solidFill>
                  <a:srgbClr val="000000"/>
                </a:solidFill>
                <a:effectLst/>
                <a:latin typeface="Times New Roman" panose="02020603050405020304" pitchFamily="18" charset="0"/>
                <a:ea typeface="Droid Sans Fallb"/>
                <a:cs typeface="Times New Roman" panose="02020603050405020304" pitchFamily="18" charset="0"/>
              </a:rPr>
              <a:t>МОСКВА</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ru-RU" sz="1800" kern="100" dirty="0">
                <a:solidFill>
                  <a:srgbClr val="000000"/>
                </a:solidFill>
                <a:effectLst/>
                <a:latin typeface="Times New Roman" panose="02020603050405020304" pitchFamily="18" charset="0"/>
                <a:ea typeface="Droid Sans Fallb"/>
                <a:cs typeface="Times New Roman" panose="02020603050405020304" pitchFamily="18" charset="0"/>
              </a:rPr>
              <a:t>20</a:t>
            </a:r>
            <a:r>
              <a:rPr lang="ru-RU" sz="1800" u="sng" kern="100" dirty="0">
                <a:solidFill>
                  <a:srgbClr val="000000"/>
                </a:solidFill>
                <a:effectLst/>
                <a:latin typeface="Times New Roman" panose="02020603050405020304" pitchFamily="18" charset="0"/>
                <a:ea typeface="Droid Sans Fallb"/>
                <a:cs typeface="Times New Roman" panose="02020603050405020304" pitchFamily="18" charset="0"/>
              </a:rPr>
              <a:t>24</a:t>
            </a:r>
            <a:r>
              <a:rPr lang="ru-RU" sz="1800" kern="100" dirty="0">
                <a:solidFill>
                  <a:srgbClr val="000000"/>
                </a:solidFill>
                <a:effectLst/>
                <a:latin typeface="Times New Roman" panose="02020603050405020304" pitchFamily="18" charset="0"/>
                <a:ea typeface="Droid Sans Fallb"/>
                <a:cs typeface="Times New Roman" panose="02020603050405020304" pitchFamily="18" charset="0"/>
              </a:rPr>
              <a:t> г.</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sz="1600" dirty="0"/>
          </a:p>
        </p:txBody>
      </p:sp>
      <p:sp>
        <p:nvSpPr>
          <p:cNvPr id="5" name="TextBox 4">
            <a:extLst>
              <a:ext uri="{FF2B5EF4-FFF2-40B4-BE49-F238E27FC236}">
                <a16:creationId xmlns:a16="http://schemas.microsoft.com/office/drawing/2014/main" id="{0D69350C-A9BE-D10A-B1B6-86CB18E26D75}"/>
              </a:ext>
            </a:extLst>
          </p:cNvPr>
          <p:cNvSpPr txBox="1"/>
          <p:nvPr/>
        </p:nvSpPr>
        <p:spPr>
          <a:xfrm>
            <a:off x="3049772" y="388746"/>
            <a:ext cx="6092456" cy="1145122"/>
          </a:xfrm>
          <a:prstGeom prst="rect">
            <a:avLst/>
          </a:prstGeom>
          <a:noFill/>
        </p:spPr>
        <p:txBody>
          <a:bodyPr wrap="square">
            <a:spAutoFit/>
          </a:bodyPr>
          <a:lstStyle/>
          <a:p>
            <a:pPr algn="ctr">
              <a:lnSpc>
                <a:spcPct val="150000"/>
              </a:lnSpc>
              <a:spcAft>
                <a:spcPts val="800"/>
              </a:spcAft>
            </a:pPr>
            <a:r>
              <a:rPr lang="ru-RU" sz="1400" b="1" kern="100" dirty="0">
                <a:solidFill>
                  <a:srgbClr val="000000"/>
                </a:solidFill>
                <a:effectLst/>
                <a:latin typeface="Times New Roman" panose="02020603050405020304" pitchFamily="18" charset="0"/>
                <a:ea typeface="Droid Sans Fallb"/>
                <a:cs typeface="Times New Roman" panose="02020603050405020304" pitchFamily="18" charset="0"/>
              </a:rPr>
              <a:t>РОССИЙСКИЙ УНИВЕРСИТЕТ ДРУЖБЫ НАРОДОВ</a:t>
            </a:r>
            <a:endParaRPr lang="ru-RU"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ru-RU" sz="1200" b="1" kern="100" dirty="0">
                <a:solidFill>
                  <a:srgbClr val="000000"/>
                </a:solidFill>
                <a:effectLst/>
                <a:latin typeface="Times New Roman" panose="02020603050405020304" pitchFamily="18" charset="0"/>
                <a:ea typeface="Droid Sans Fallb"/>
                <a:cs typeface="Times New Roman" panose="02020603050405020304" pitchFamily="18" charset="0"/>
              </a:rPr>
              <a:t>Факультет физико-математических и естественных наук</a:t>
            </a:r>
            <a:endParaRPr lang="ru-RU"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ru-RU" sz="1200" b="1" kern="100" dirty="0">
                <a:solidFill>
                  <a:srgbClr val="000000"/>
                </a:solidFill>
                <a:effectLst/>
                <a:latin typeface="Times New Roman" panose="02020603050405020304" pitchFamily="18" charset="0"/>
                <a:ea typeface="Droid Sans Fallb"/>
                <a:cs typeface="Times New Roman" panose="02020603050405020304" pitchFamily="18" charset="0"/>
              </a:rPr>
              <a:t>Кафедра прикладной информатики и теории вероятностей</a:t>
            </a:r>
            <a:endParaRPr lang="ru-RU"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9849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DFA76A-C7D5-6AC6-FA0A-55687A0E2417}"/>
              </a:ext>
            </a:extLst>
          </p:cNvPr>
          <p:cNvSpPr>
            <a:spLocks noGrp="1"/>
          </p:cNvSpPr>
          <p:nvPr>
            <p:ph type="title"/>
          </p:nvPr>
        </p:nvSpPr>
        <p:spPr>
          <a:xfrm>
            <a:off x="3341594" y="2766218"/>
            <a:ext cx="5508812" cy="1325563"/>
          </a:xfrm>
        </p:spPr>
        <p:txBody>
          <a:bodyPr/>
          <a:lstStyle/>
          <a:p>
            <a:r>
              <a:rPr lang="ru-RU" dirty="0"/>
              <a:t>Спасибо за внимание!</a:t>
            </a:r>
          </a:p>
        </p:txBody>
      </p:sp>
    </p:spTree>
    <p:extLst>
      <p:ext uri="{BB962C8B-B14F-4D97-AF65-F5344CB8AC3E}">
        <p14:creationId xmlns:p14="http://schemas.microsoft.com/office/powerpoint/2010/main" val="134183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EBDFCB8-0669-4514-25A4-A17E563D9944}"/>
              </a:ext>
            </a:extLst>
          </p:cNvPr>
          <p:cNvSpPr>
            <a:spLocks noChangeArrowheads="1"/>
          </p:cNvSpPr>
          <p:nvPr/>
        </p:nvSpPr>
        <p:spPr bwMode="auto">
          <a:xfrm>
            <a:off x="236220" y="195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a:ln>
                  <a:noFill/>
                </a:ln>
                <a:solidFill>
                  <a:srgbClr val="000000"/>
                </a:solidFill>
                <a:effectLst/>
                <a:latin typeface="Times New Roman" panose="02020603050405020304" pitchFamily="18" charset="0"/>
                <a:ea typeface="Droid Sans Fallb"/>
                <a:cs typeface="Times New Roman" panose="02020603050405020304" pitchFamily="18" charset="0"/>
              </a:rPr>
              <a:t>Войдем</a:t>
            </a:r>
            <a:r>
              <a:rPr kumimoji="0" lang="ru-RU" altLang="ru-RU" sz="1100" b="0" i="0" u="none" strike="noStrike" cap="none" normalizeH="0" baseline="0">
                <a:ln>
                  <a:noFill/>
                </a:ln>
                <a:solidFill>
                  <a:srgbClr val="000000"/>
                </a:solidFill>
                <a:effectLst/>
                <a:latin typeface="Calibri" panose="020F0502020204030204" pitchFamily="34" charset="0"/>
                <a:ea typeface="Droid Sans Fallb"/>
                <a:cs typeface="Times New Roman" panose="02020603050405020304" pitchFamily="18" charset="0"/>
              </a:rPr>
              <a:t> </a:t>
            </a:r>
            <a:r>
              <a:rPr kumimoji="0" lang="ru-RU" altLang="ru-RU" sz="1100" b="0" i="0" u="none" strike="noStrike" cap="none" normalizeH="0" baseline="0">
                <a:ln>
                  <a:noFill/>
                </a:ln>
                <a:solidFill>
                  <a:srgbClr val="000000"/>
                </a:solidFill>
                <a:effectLst/>
                <a:latin typeface="Times New Roman" panose="02020603050405020304" pitchFamily="18" charset="0"/>
                <a:ea typeface="Droid Sans Fallb"/>
                <a:cs typeface="Times New Roman" panose="02020603050405020304" pitchFamily="18" charset="0"/>
              </a:rPr>
              <a:t>в</a:t>
            </a:r>
            <a:r>
              <a:rPr kumimoji="0" lang="ru-RU" altLang="ru-RU" sz="1100" b="0" i="0" u="none" strike="noStrike" cap="none" normalizeH="0" baseline="0">
                <a:ln>
                  <a:noFill/>
                </a:ln>
                <a:solidFill>
                  <a:srgbClr val="000000"/>
                </a:solidFill>
                <a:effectLst/>
                <a:latin typeface="Calibri" panose="020F0502020204030204" pitchFamily="34" charset="0"/>
                <a:ea typeface="Droid Sans Fallb"/>
                <a:cs typeface="Times New Roman" panose="02020603050405020304" pitchFamily="18" charset="0"/>
              </a:rPr>
              <a:t> </a:t>
            </a:r>
            <a:r>
              <a:rPr kumimoji="0" lang="ru-RU" altLang="ru-RU" sz="1100" b="0" i="0" u="none" strike="noStrike" cap="none" normalizeH="0" baseline="0">
                <a:ln>
                  <a:noFill/>
                </a:ln>
                <a:solidFill>
                  <a:srgbClr val="000000"/>
                </a:solidFill>
                <a:effectLst/>
                <a:latin typeface="Times New Roman" panose="02020603050405020304" pitchFamily="18" charset="0"/>
                <a:ea typeface="Droid Sans Fallb"/>
                <a:cs typeface="Times New Roman" panose="02020603050405020304" pitchFamily="18" charset="0"/>
              </a:rPr>
              <a:t>систему</a:t>
            </a:r>
            <a:r>
              <a:rPr kumimoji="0" lang="ru-RU" altLang="ru-RU" sz="1100" b="0" i="0" u="none" strike="noStrike" cap="none" normalizeH="0" baseline="0">
                <a:ln>
                  <a:noFill/>
                </a:ln>
                <a:solidFill>
                  <a:srgbClr val="000000"/>
                </a:solidFill>
                <a:effectLst/>
                <a:latin typeface="Calibri" panose="020F0502020204030204" pitchFamily="34" charset="0"/>
                <a:ea typeface="Droid Sans Fallb"/>
                <a:cs typeface="Times New Roman" panose="02020603050405020304" pitchFamily="18" charset="0"/>
              </a:rPr>
              <a:t> </a:t>
            </a:r>
            <a:r>
              <a:rPr kumimoji="0" lang="ru-RU" altLang="ru-RU" sz="1100" b="0" i="0" u="none" strike="noStrike" cap="none" normalizeH="0" baseline="0">
                <a:ln>
                  <a:noFill/>
                </a:ln>
                <a:solidFill>
                  <a:srgbClr val="000000"/>
                </a:solidFill>
                <a:effectLst/>
                <a:latin typeface="Times New Roman" panose="02020603050405020304" pitchFamily="18" charset="0"/>
                <a:ea typeface="Droid Sans Fallb"/>
                <a:cs typeface="Times New Roman" panose="02020603050405020304" pitchFamily="18" charset="0"/>
              </a:rPr>
              <a:t>как</a:t>
            </a:r>
            <a:r>
              <a:rPr kumimoji="0" lang="ru-RU" altLang="ru-RU" sz="1100" b="0" i="0" u="none" strike="noStrike" cap="none" normalizeH="0" baseline="0">
                <a:ln>
                  <a:noFill/>
                </a:ln>
                <a:solidFill>
                  <a:srgbClr val="000000"/>
                </a:solidFill>
                <a:effectLst/>
                <a:latin typeface="Calibri" panose="020F0502020204030204" pitchFamily="34" charset="0"/>
                <a:ea typeface="Droid Sans Fallb"/>
                <a:cs typeface="Times New Roman" panose="02020603050405020304" pitchFamily="18" charset="0"/>
              </a:rPr>
              <a:t> </a:t>
            </a:r>
            <a:r>
              <a:rPr kumimoji="0" lang="ru-RU" altLang="ru-RU" sz="1100" b="0" i="0" u="none" strike="noStrike" cap="none" normalizeH="0" baseline="0">
                <a:ln>
                  <a:noFill/>
                </a:ln>
                <a:solidFill>
                  <a:srgbClr val="000000"/>
                </a:solidFill>
                <a:effectLst/>
                <a:latin typeface="Times New Roman" panose="02020603050405020304" pitchFamily="18" charset="0"/>
                <a:ea typeface="Droid Sans Fallb"/>
                <a:cs typeface="Times New Roman" panose="02020603050405020304" pitchFamily="18" charset="0"/>
              </a:rPr>
              <a:t>обычный</a:t>
            </a:r>
            <a:r>
              <a:rPr kumimoji="0" lang="ru-RU" altLang="ru-RU" sz="1100" b="0" i="0" u="none" strike="noStrike" cap="none" normalizeH="0" baseline="0">
                <a:ln>
                  <a:noFill/>
                </a:ln>
                <a:solidFill>
                  <a:srgbClr val="000000"/>
                </a:solidFill>
                <a:effectLst/>
                <a:latin typeface="Calibri" panose="020F0502020204030204" pitchFamily="34" charset="0"/>
                <a:ea typeface="Droid Sans Fallb"/>
                <a:cs typeface="Times New Roman" panose="02020603050405020304" pitchFamily="18" charset="0"/>
              </a:rPr>
              <a:t> </a:t>
            </a:r>
            <a:r>
              <a:rPr kumimoji="0" lang="ru-RU" altLang="ru-RU" sz="1100" b="0" i="0" u="none" strike="noStrike" cap="none" normalizeH="0" baseline="0">
                <a:ln>
                  <a:noFill/>
                </a:ln>
                <a:solidFill>
                  <a:srgbClr val="000000"/>
                </a:solidFill>
                <a:effectLst/>
                <a:latin typeface="Times New Roman" panose="02020603050405020304" pitchFamily="18" charset="0"/>
                <a:ea typeface="Droid Sans Fallb"/>
                <a:cs typeface="Times New Roman" panose="02020603050405020304" pitchFamily="18" charset="0"/>
              </a:rPr>
              <a:t>пользователь</a:t>
            </a:r>
            <a:r>
              <a:rPr kumimoji="0" lang="ru-RU" altLang="ru-RU" sz="1100" b="0" i="0" u="none" strike="noStrike" cap="none" normalizeH="0" baseline="0">
                <a:ln>
                  <a:noFill/>
                </a:ln>
                <a:solidFill>
                  <a:srgbClr val="000000"/>
                </a:solidFill>
                <a:effectLst/>
                <a:latin typeface="Calibri" panose="020F0502020204030204" pitchFamily="34" charset="0"/>
                <a:ea typeface="Droid Sans Fallb"/>
                <a:cs typeface="Times New Roman" panose="02020603050405020304" pitchFamily="18" charset="0"/>
              </a:rPr>
              <a:t> </a:t>
            </a:r>
            <a:r>
              <a:rPr kumimoji="0" lang="ru-RU" altLang="ru-RU" sz="1100" b="0" i="0" u="none" strike="noStrike" cap="none" normalizeH="0" baseline="0">
                <a:ln>
                  <a:noFill/>
                </a:ln>
                <a:solidFill>
                  <a:srgbClr val="000000"/>
                </a:solidFill>
                <a:effectLst/>
                <a:latin typeface="Times New Roman" panose="02020603050405020304" pitchFamily="18" charset="0"/>
                <a:ea typeface="Droid Sans Fallb"/>
                <a:cs typeface="Times New Roman" panose="02020603050405020304" pitchFamily="18" charset="0"/>
              </a:rPr>
              <a:t>и</a:t>
            </a:r>
            <a:r>
              <a:rPr kumimoji="0" lang="ru-RU" altLang="ru-RU" sz="1100" b="0" i="0" u="none" strike="noStrike" cap="none" normalizeH="0" baseline="0">
                <a:ln>
                  <a:noFill/>
                </a:ln>
                <a:solidFill>
                  <a:srgbClr val="000000"/>
                </a:solidFill>
                <a:effectLst/>
                <a:latin typeface="Calibri" panose="020F0502020204030204" pitchFamily="34" charset="0"/>
                <a:ea typeface="Droid Sans Fallb"/>
                <a:cs typeface="Times New Roman" panose="02020603050405020304" pitchFamily="18" charset="0"/>
              </a:rPr>
              <a:t> </a:t>
            </a:r>
            <a:r>
              <a:rPr kumimoji="0" lang="ru-RU" altLang="ru-RU" sz="1100" b="0" i="0" u="none" strike="noStrike" cap="none" normalizeH="0" baseline="0">
                <a:ln>
                  <a:noFill/>
                </a:ln>
                <a:solidFill>
                  <a:srgbClr val="000000"/>
                </a:solidFill>
                <a:effectLst/>
                <a:latin typeface="Times New Roman" panose="02020603050405020304" pitchFamily="18" charset="0"/>
                <a:ea typeface="Droid Sans Fallb"/>
                <a:cs typeface="Times New Roman" panose="02020603050405020304" pitchFamily="18" charset="0"/>
              </a:rPr>
              <a:t>откроем</a:t>
            </a:r>
            <a:r>
              <a:rPr kumimoji="0" lang="ru-RU" altLang="ru-RU" sz="1100" b="0" i="0" u="none" strike="noStrike" cap="none" normalizeH="0" baseline="0">
                <a:ln>
                  <a:noFill/>
                </a:ln>
                <a:solidFill>
                  <a:srgbClr val="000000"/>
                </a:solidFill>
                <a:effectLst/>
                <a:latin typeface="Calibri" panose="020F0502020204030204" pitchFamily="34" charset="0"/>
                <a:ea typeface="Droid Sans Fallb"/>
                <a:cs typeface="Times New Roman" panose="02020603050405020304" pitchFamily="18" charset="0"/>
              </a:rPr>
              <a:t> </a:t>
            </a:r>
            <a:r>
              <a:rPr kumimoji="0" lang="ru-RU" altLang="ru-RU" sz="1100" b="0" i="0" u="none" strike="noStrike" cap="none" normalizeH="0" baseline="0">
                <a:ln>
                  <a:noFill/>
                </a:ln>
                <a:solidFill>
                  <a:srgbClr val="000000"/>
                </a:solidFill>
                <a:effectLst/>
                <a:latin typeface="Times New Roman" panose="02020603050405020304" pitchFamily="18" charset="0"/>
                <a:ea typeface="Droid Sans Fallb"/>
                <a:cs typeface="Times New Roman" panose="02020603050405020304" pitchFamily="18" charset="0"/>
              </a:rPr>
              <a:t>терминал</a:t>
            </a:r>
            <a:endParaRPr kumimoji="0" lang="ru-RU" altLang="ru-RU"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pic>
        <p:nvPicPr>
          <p:cNvPr id="1025" name="Рисунок 1">
            <a:extLst>
              <a:ext uri="{FF2B5EF4-FFF2-40B4-BE49-F238E27FC236}">
                <a16:creationId xmlns:a16="http://schemas.microsoft.com/office/drawing/2014/main" id="{FBF11798-FC5B-7850-C21B-A96152CDC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 y="652275"/>
            <a:ext cx="5943600" cy="4095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987E0F3-6E83-5028-84DC-E3A83D769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216" y="721435"/>
            <a:ext cx="5934075" cy="933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Рисунок 1">
            <a:extLst>
              <a:ext uri="{FF2B5EF4-FFF2-40B4-BE49-F238E27FC236}">
                <a16:creationId xmlns:a16="http://schemas.microsoft.com/office/drawing/2014/main" id="{5DD74BC9-4A15-1E11-6C3C-13581FA10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216" y="2112085"/>
            <a:ext cx="5934075"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CB6C3BEA-6382-9ABA-C4DA-9BF95050EB33}"/>
              </a:ext>
            </a:extLst>
          </p:cNvPr>
          <p:cNvSpPr>
            <a:spLocks noChangeArrowheads="1"/>
          </p:cNvSpPr>
          <p:nvPr/>
        </p:nvSpPr>
        <p:spPr bwMode="auto">
          <a:xfrm>
            <a:off x="6364224" y="2510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Определим, какую учётную запись пользователя мы используем, введя команду whoami</a:t>
            </a:r>
            <a:endParaRPr kumimoji="0" lang="ru-RU" altLang="ru-RU"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ACCE4189-947F-1A83-3FE4-3E41A81691DD}"/>
              </a:ext>
            </a:extLst>
          </p:cNvPr>
          <p:cNvSpPr>
            <a:spLocks noChangeArrowheads="1"/>
          </p:cNvSpPr>
          <p:nvPr/>
        </p:nvSpPr>
        <p:spPr bwMode="auto">
          <a:xfrm>
            <a:off x="6364224" y="16417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Выведите на экран более подробную информацию, используя команду id</a:t>
            </a:r>
            <a:endParaRPr kumimoji="0" lang="ru-RU" altLang="ru-RU"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B4EFC351-7145-11B8-1276-6A6F641FCD58}"/>
              </a:ext>
            </a:extLst>
          </p:cNvPr>
          <p:cNvSpPr>
            <a:spLocks noChangeArrowheads="1"/>
          </p:cNvSpPr>
          <p:nvPr/>
        </p:nvSpPr>
        <p:spPr bwMode="auto">
          <a:xfrm>
            <a:off x="6364224" y="2759785"/>
            <a:ext cx="58277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позволяет узнать информацию о идентификаторах пользователя, таких как UID (User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Identifier</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и GID (Group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Identifier</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а также о его принадлежности к различным группам.</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C4B4B373-103B-89DB-7548-58B8B0337922}"/>
              </a:ext>
            </a:extLst>
          </p:cNvPr>
          <p:cNvSpPr>
            <a:spLocks noChangeArrowheads="1"/>
          </p:cNvSpPr>
          <p:nvPr/>
        </p:nvSpPr>
        <p:spPr bwMode="auto">
          <a:xfrm>
            <a:off x="3218307" y="4817185"/>
            <a:ext cx="59340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Используем команду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для переключения к учётной записи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root</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При запросе пароля введем пароль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root</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Наберем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032" name="Рисунок 1">
            <a:extLst>
              <a:ext uri="{FF2B5EF4-FFF2-40B4-BE49-F238E27FC236}">
                <a16:creationId xmlns:a16="http://schemas.microsoft.com/office/drawing/2014/main" id="{DF428312-081C-C209-CCE3-F4706F69B7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8307" y="5399728"/>
            <a:ext cx="5943600" cy="9715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1492DA18-C2F3-0A91-4388-E3E149F86824}"/>
              </a:ext>
            </a:extLst>
          </p:cNvPr>
          <p:cNvSpPr>
            <a:spLocks noChangeArrowheads="1"/>
          </p:cNvSpPr>
          <p:nvPr/>
        </p:nvSpPr>
        <p:spPr bwMode="auto">
          <a:xfrm>
            <a:off x="3218307" y="63712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Видим, что учетная запись имеет следующую информацию: </a:t>
            </a:r>
            <a:r>
              <a:rPr kumimoji="0" lang="en-US" altLang="ru-RU"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uid</a:t>
            </a:r>
            <a:r>
              <a:rPr kumimoji="0" lang="ru-RU" altLang="ru-RU"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=1000 </a:t>
            </a:r>
            <a:r>
              <a:rPr kumimoji="0" lang="en-US" altLang="ru-RU"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gid</a:t>
            </a:r>
            <a:r>
              <a:rPr kumimoji="0" lang="ru-RU" altLang="ru-RU"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=1000 </a:t>
            </a:r>
            <a:r>
              <a:rPr kumimoji="0" lang="en-US" altLang="ru-RU"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groups</a:t>
            </a:r>
            <a:r>
              <a:rPr kumimoji="0" lang="ru-RU" altLang="ru-RU"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=1000</a:t>
            </a: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075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8A4CCB5-62C4-EE8A-68B6-005510E7CA44}"/>
              </a:ext>
            </a:extLst>
          </p:cNvPr>
          <p:cNvSpPr>
            <a:spLocks noChangeArrowheads="1"/>
          </p:cNvSpPr>
          <p:nvPr/>
        </p:nvSpPr>
        <p:spPr bwMode="auto">
          <a:xfrm>
            <a:off x="257175" y="171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Выйдем из уч записи</a:t>
            </a:r>
            <a:endParaRPr kumimoji="0" lang="ru-RU" altLang="ru-RU"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pic>
        <p:nvPicPr>
          <p:cNvPr id="2049" name="Рисунок 1">
            <a:extLst>
              <a:ext uri="{FF2B5EF4-FFF2-40B4-BE49-F238E27FC236}">
                <a16:creationId xmlns:a16="http://schemas.microsoft.com/office/drawing/2014/main" id="{6E023F0A-0C07-CB58-07EE-5574B6B21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628650"/>
            <a:ext cx="4838700" cy="5238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1AC4E87F-8860-A9DF-3923-12C43D73C8AE}"/>
              </a:ext>
            </a:extLst>
          </p:cNvPr>
          <p:cNvSpPr>
            <a:spLocks noChangeArrowheads="1"/>
          </p:cNvSpPr>
          <p:nvPr/>
        </p:nvSpPr>
        <p:spPr bwMode="auto">
          <a:xfrm>
            <a:off x="257175" y="1273746"/>
            <a:ext cx="559640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Просмотрим в безопасном режиме файл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sudoers</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используя, например,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visudo</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054" name="Рисунок 1">
            <a:extLst>
              <a:ext uri="{FF2B5EF4-FFF2-40B4-BE49-F238E27FC236}">
                <a16:creationId xmlns:a16="http://schemas.microsoft.com/office/drawing/2014/main" id="{FB075D12-C90B-6892-4B68-F892085FE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43050"/>
            <a:ext cx="5943600" cy="41624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7D5E0117-007D-1B3C-646C-95F87FD5AEEE}"/>
              </a:ext>
            </a:extLst>
          </p:cNvPr>
          <p:cNvSpPr>
            <a:spLocks noChangeArrowheads="1"/>
          </p:cNvSpPr>
          <p:nvPr/>
        </p:nvSpPr>
        <p:spPr bwMode="auto">
          <a:xfrm>
            <a:off x="257175" y="5777955"/>
            <a:ext cx="5943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Например, если требуется использовать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mcedit</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то в терминале для запуска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следует указать: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EDITOR=</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mcedit</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visudo</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закрывает файл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sudoers</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для предотвращения одновременного редактирования, содержит основные проверки, и проверки на ошибки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парсинга</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10">
            <a:extLst>
              <a:ext uri="{FF2B5EF4-FFF2-40B4-BE49-F238E27FC236}">
                <a16:creationId xmlns:a16="http://schemas.microsoft.com/office/drawing/2014/main" id="{9F374268-BAC9-DF9A-CE07-C879DEF07142}"/>
              </a:ext>
            </a:extLst>
          </p:cNvPr>
          <p:cNvSpPr>
            <a:spLocks noChangeArrowheads="1"/>
          </p:cNvSpPr>
          <p:nvPr/>
        </p:nvSpPr>
        <p:spPr bwMode="auto">
          <a:xfrm>
            <a:off x="6248400" y="130746"/>
            <a:ext cx="5783956"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Убедимся, что в открытом с помощью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файле присутствует строка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wheel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ALL=(ALL) ALL</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057" name="Рисунок 1">
            <a:extLst>
              <a:ext uri="{FF2B5EF4-FFF2-40B4-BE49-F238E27FC236}">
                <a16:creationId xmlns:a16="http://schemas.microsoft.com/office/drawing/2014/main" id="{BE388C47-5200-EFBD-C95B-BDBC85AD2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775" y="485775"/>
            <a:ext cx="5943600" cy="40481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DAFAEB49-3B0A-ECF9-F8F9-1BB30F090B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3650" y="5131073"/>
            <a:ext cx="4876800" cy="466725"/>
          </a:xfrm>
          <a:prstGeom prst="rect">
            <a:avLst/>
          </a:prstGeom>
          <a:noFill/>
          <a:extLst>
            <a:ext uri="{909E8E84-426E-40DD-AFC4-6F175D3DCCD1}">
              <a14:hiddenFill xmlns:a14="http://schemas.microsoft.com/office/drawing/2010/main">
                <a:solidFill>
                  <a:srgbClr val="FFFFFF"/>
                </a:solidFill>
              </a14:hiddenFill>
            </a:ext>
          </a:extLst>
        </p:spPr>
      </p:pic>
      <p:pic>
        <p:nvPicPr>
          <p:cNvPr id="2059" name="Рисунок 1">
            <a:extLst>
              <a:ext uri="{FF2B5EF4-FFF2-40B4-BE49-F238E27FC236}">
                <a16:creationId xmlns:a16="http://schemas.microsoft.com/office/drawing/2014/main" id="{14BA553A-1FB2-9B1B-A8EA-2E507F90A0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3650" y="6054998"/>
            <a:ext cx="5105400" cy="5905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3">
            <a:extLst>
              <a:ext uri="{FF2B5EF4-FFF2-40B4-BE49-F238E27FC236}">
                <a16:creationId xmlns:a16="http://schemas.microsoft.com/office/drawing/2014/main" id="{D3884299-4343-B568-8D38-EA88BDE74B10}"/>
              </a:ext>
            </a:extLst>
          </p:cNvPr>
          <p:cNvSpPr>
            <a:spLocks noChangeArrowheads="1"/>
          </p:cNvSpPr>
          <p:nvPr/>
        </p:nvSpPr>
        <p:spPr bwMode="auto">
          <a:xfrm>
            <a:off x="6343650" y="4633169"/>
            <a:ext cx="522290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Создим</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входящего в группу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wheel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useradd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wheel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4">
            <a:extLst>
              <a:ext uri="{FF2B5EF4-FFF2-40B4-BE49-F238E27FC236}">
                <a16:creationId xmlns:a16="http://schemas.microsoft.com/office/drawing/2014/main" id="{8FEEDFAC-9FAD-DCA8-7BC4-B7D8DC6F4458}"/>
              </a:ext>
            </a:extLst>
          </p:cNvPr>
          <p:cNvSpPr>
            <a:spLocks noChangeArrowheads="1"/>
          </p:cNvSpPr>
          <p:nvPr/>
        </p:nvSpPr>
        <p:spPr bwMode="auto">
          <a:xfrm>
            <a:off x="6343650" y="5557094"/>
            <a:ext cx="455605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Убедимся, что пользователь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добавлен в группу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wheel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введя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5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DEB815B-2552-F455-A7F9-015B8B56B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666750"/>
            <a:ext cx="457200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3073" name="Рисунок 1">
            <a:extLst>
              <a:ext uri="{FF2B5EF4-FFF2-40B4-BE49-F238E27FC236}">
                <a16:creationId xmlns:a16="http://schemas.microsoft.com/office/drawing/2014/main" id="{0D6B93C4-6B3A-7A17-D053-F3386683D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2209800"/>
            <a:ext cx="3381375" cy="619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00D6439-45A1-A052-CDDF-D89E1165551D}"/>
              </a:ext>
            </a:extLst>
          </p:cNvPr>
          <p:cNvSpPr>
            <a:spLocks noChangeArrowheads="1"/>
          </p:cNvSpPr>
          <p:nvPr/>
        </p:nvSpPr>
        <p:spPr bwMode="auto">
          <a:xfrm>
            <a:off x="247650" y="168846"/>
            <a:ext cx="4081567"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Задим</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пароль для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набрав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passwd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793FE409-12F1-4F36-6EC0-A40060F95A87}"/>
              </a:ext>
            </a:extLst>
          </p:cNvPr>
          <p:cNvSpPr>
            <a:spLocks noChangeArrowheads="1"/>
          </p:cNvSpPr>
          <p:nvPr/>
        </p:nvSpPr>
        <p:spPr bwMode="auto">
          <a:xfrm>
            <a:off x="247650" y="1711896"/>
            <a:ext cx="386676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Переключимся на учётную запись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154C32D4-557A-9221-2E84-2A387C4290CE}"/>
              </a:ext>
            </a:extLst>
          </p:cNvPr>
          <p:cNvSpPr>
            <a:spLocks noChangeArrowheads="1"/>
          </p:cNvSpPr>
          <p:nvPr/>
        </p:nvSpPr>
        <p:spPr bwMode="auto">
          <a:xfrm>
            <a:off x="247650" y="2931096"/>
            <a:ext cx="284244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Создим</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bob</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useradd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bob</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3077" name="Рисунок 1">
            <a:extLst>
              <a:ext uri="{FF2B5EF4-FFF2-40B4-BE49-F238E27FC236}">
                <a16:creationId xmlns:a16="http://schemas.microsoft.com/office/drawing/2014/main" id="{09DB74D4-5007-0018-9F26-0E71A25E0F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3429000"/>
            <a:ext cx="5153025" cy="2057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D1EC3EF6-03C6-B0A5-3642-5745F2039C66}"/>
              </a:ext>
            </a:extLst>
          </p:cNvPr>
          <p:cNvSpPr>
            <a:spLocks noChangeArrowheads="1"/>
          </p:cNvSpPr>
          <p:nvPr/>
        </p:nvSpPr>
        <p:spPr bwMode="auto">
          <a:xfrm>
            <a:off x="5581650" y="137667"/>
            <a:ext cx="3696846"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Установим пароль для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bob</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passwd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bob</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3079" name="Рисунок 1">
            <a:extLst>
              <a:ext uri="{FF2B5EF4-FFF2-40B4-BE49-F238E27FC236}">
                <a16:creationId xmlns:a16="http://schemas.microsoft.com/office/drawing/2014/main" id="{A843C0D7-64A2-E400-F6DC-1DC2A8AB90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1650" y="635571"/>
            <a:ext cx="44196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0450F59-2BA4-22FC-B505-9B897EDA9B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1650" y="2333625"/>
            <a:ext cx="37719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081" name="Рисунок 1">
            <a:extLst>
              <a:ext uri="{FF2B5EF4-FFF2-40B4-BE49-F238E27FC236}">
                <a16:creationId xmlns:a16="http://schemas.microsoft.com/office/drawing/2014/main" id="{6A9C41A0-7AB3-E2EC-17E7-15D7938D7F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1650" y="3286125"/>
            <a:ext cx="3781425" cy="542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1">
            <a:extLst>
              <a:ext uri="{FF2B5EF4-FFF2-40B4-BE49-F238E27FC236}">
                <a16:creationId xmlns:a16="http://schemas.microsoft.com/office/drawing/2014/main" id="{DDDADFF4-4E38-4F5D-4EFF-3A14EF5CCCF2}"/>
              </a:ext>
            </a:extLst>
          </p:cNvPr>
          <p:cNvSpPr>
            <a:spLocks noChangeArrowheads="1"/>
          </p:cNvSpPr>
          <p:nvPr/>
        </p:nvSpPr>
        <p:spPr bwMode="auto">
          <a:xfrm>
            <a:off x="5581650" y="1835721"/>
            <a:ext cx="389882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Просмотрим, в какие группы входит пользователь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bob</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bob</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1B770A76-D8CD-5806-C017-C3197E9EC13B}"/>
              </a:ext>
            </a:extLst>
          </p:cNvPr>
          <p:cNvSpPr>
            <a:spLocks noChangeArrowheads="1"/>
          </p:cNvSpPr>
          <p:nvPr/>
        </p:nvSpPr>
        <p:spPr bwMode="auto">
          <a:xfrm>
            <a:off x="5581650" y="2788221"/>
            <a:ext cx="4344459"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Переключимся в терминал на учётную запись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root</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3086" name="Picture 14">
            <a:extLst>
              <a:ext uri="{FF2B5EF4-FFF2-40B4-BE49-F238E27FC236}">
                <a16:creationId xmlns:a16="http://schemas.microsoft.com/office/drawing/2014/main" id="{D093DDA1-27BF-D711-C418-7BA9A3C23C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1650" y="4743450"/>
            <a:ext cx="58102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3085" name="Рисунок 1">
            <a:extLst>
              <a:ext uri="{FF2B5EF4-FFF2-40B4-BE49-F238E27FC236}">
                <a16:creationId xmlns:a16="http://schemas.microsoft.com/office/drawing/2014/main" id="{095EAA4A-2DEB-37DB-C5A1-41AEDFBDEC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1650" y="5486400"/>
            <a:ext cx="5410200" cy="9048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5">
            <a:extLst>
              <a:ext uri="{FF2B5EF4-FFF2-40B4-BE49-F238E27FC236}">
                <a16:creationId xmlns:a16="http://schemas.microsoft.com/office/drawing/2014/main" id="{72909080-FDC2-9AEF-DD35-5420BEB86C8B}"/>
              </a:ext>
            </a:extLst>
          </p:cNvPr>
          <p:cNvSpPr>
            <a:spLocks noChangeArrowheads="1"/>
          </p:cNvSpPr>
          <p:nvPr/>
        </p:nvSpPr>
        <p:spPr bwMode="auto">
          <a:xfrm>
            <a:off x="5581650" y="3831008"/>
            <a:ext cx="6610350"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Откроем файл конфигурации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login.defs</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для редактирования, используя, например,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vim</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(не забудьте, что требуются полномочия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root</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vim</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login.defs</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Измените несколько параметров. Например, найдите параметр CREATE_HOME и убедитесь, что он установлен в значение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Также установите параметр USERGROUPS_ENAB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6">
            <a:extLst>
              <a:ext uri="{FF2B5EF4-FFF2-40B4-BE49-F238E27FC236}">
                <a16:creationId xmlns:a16="http://schemas.microsoft.com/office/drawing/2014/main" id="{84501D6E-78B5-7308-A774-11BC220749BB}"/>
              </a:ext>
            </a:extLst>
          </p:cNvPr>
          <p:cNvSpPr>
            <a:spLocks noChangeArrowheads="1"/>
          </p:cNvSpPr>
          <p:nvPr/>
        </p:nvSpPr>
        <p:spPr bwMode="auto">
          <a:xfrm>
            <a:off x="5581650" y="53257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31060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5859DA9-6593-7D6E-6D3D-7CC86C0EA0A9}"/>
              </a:ext>
            </a:extLst>
          </p:cNvPr>
          <p:cNvSpPr>
            <a:spLocks noChangeArrowheads="1"/>
          </p:cNvSpPr>
          <p:nvPr/>
        </p:nvSpPr>
        <p:spPr bwMode="auto">
          <a:xfrm>
            <a:off x="1" y="0"/>
            <a:ext cx="49339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Перейдем в каталог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skel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skel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Создайте каталоги Pictures и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Documents</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mkdir</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Pictures и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mkdir</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Documents</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4097" name="Рисунок 1">
            <a:extLst>
              <a:ext uri="{FF2B5EF4-FFF2-40B4-BE49-F238E27FC236}">
                <a16:creationId xmlns:a16="http://schemas.microsoft.com/office/drawing/2014/main" id="{27D8734D-5D86-ED0B-E58E-3541F7DB0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2542"/>
            <a:ext cx="49339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E50EB201-670C-A449-C64B-64A935AF3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17659"/>
            <a:ext cx="4781550" cy="552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DCFA399-93A4-72BE-7561-BA0A1436E9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27309"/>
            <a:ext cx="3248025" cy="5905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Рисунок 1">
            <a:extLst>
              <a:ext uri="{FF2B5EF4-FFF2-40B4-BE49-F238E27FC236}">
                <a16:creationId xmlns:a16="http://schemas.microsoft.com/office/drawing/2014/main" id="{0F55AB19-6E98-7BD6-C8F4-E0267F2218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75059"/>
            <a:ext cx="3886200" cy="628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27EDB007-1682-85C9-6E10-93AE7043D043}"/>
              </a:ext>
            </a:extLst>
          </p:cNvPr>
          <p:cNvSpPr>
            <a:spLocks noChangeArrowheads="1"/>
          </p:cNvSpPr>
          <p:nvPr/>
        </p:nvSpPr>
        <p:spPr bwMode="auto">
          <a:xfrm>
            <a:off x="0" y="2135117"/>
            <a:ext cx="49339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Изменим содержимое файла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bashrc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добавив строку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export</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EDITOR=/</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usr</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bin</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vim</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или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export</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EDITOR=/</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usr</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bin</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mceditor</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134F06F3-CEE1-E79F-4EAC-1C1FA5FCB42E}"/>
              </a:ext>
            </a:extLst>
          </p:cNvPr>
          <p:cNvSpPr>
            <a:spLocks noChangeArrowheads="1"/>
          </p:cNvSpPr>
          <p:nvPr/>
        </p:nvSpPr>
        <p:spPr bwMode="auto">
          <a:xfrm>
            <a:off x="0" y="3229405"/>
            <a:ext cx="4655442"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Переключимся в терминале на учётную запись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54A0D967-21A4-E74E-6D56-530B7CDF43FF}"/>
              </a:ext>
            </a:extLst>
          </p:cNvPr>
          <p:cNvSpPr>
            <a:spLocks noChangeArrowheads="1"/>
          </p:cNvSpPr>
          <p:nvPr/>
        </p:nvSpPr>
        <p:spPr bwMode="auto">
          <a:xfrm>
            <a:off x="0" y="4277155"/>
            <a:ext cx="4738798"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Используя утилиту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useradd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создим</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useradd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1CF4051E-FE2E-6E47-E84E-F7FE95EBEC2D}"/>
              </a:ext>
            </a:extLst>
          </p:cNvPr>
          <p:cNvSpPr>
            <a:spLocks noChangeArrowheads="1"/>
          </p:cNvSpPr>
          <p:nvPr/>
        </p:nvSpPr>
        <p:spPr bwMode="auto">
          <a:xfrm>
            <a:off x="5235388" y="84638"/>
            <a:ext cx="381867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Установим пароль для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passwd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4105" name="Рисунок 1">
            <a:extLst>
              <a:ext uri="{FF2B5EF4-FFF2-40B4-BE49-F238E27FC236}">
                <a16:creationId xmlns:a16="http://schemas.microsoft.com/office/drawing/2014/main" id="{9FD9D10A-5392-0D5F-5F04-AB5EDCF6C1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5388" y="582542"/>
            <a:ext cx="4419600" cy="10763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2">
            <a:extLst>
              <a:ext uri="{FF2B5EF4-FFF2-40B4-BE49-F238E27FC236}">
                <a16:creationId xmlns:a16="http://schemas.microsoft.com/office/drawing/2014/main" id="{F9295F2D-D7AC-EDFC-A2E3-77BB533BA83A}"/>
              </a:ext>
            </a:extLst>
          </p:cNvPr>
          <p:cNvSpPr>
            <a:spLocks noChangeArrowheads="1"/>
          </p:cNvSpPr>
          <p:nvPr/>
        </p:nvSpPr>
        <p:spPr bwMode="auto">
          <a:xfrm>
            <a:off x="5235389" y="1637107"/>
            <a:ext cx="6956612"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Посмотрим и прокомментируем информацию о пользователе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проверим, в какую первоначальную группу входит пользователь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также убедимся, что каталоги Pictures и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Documents</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были созданы в домашнем каталоге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4107" name="Рисунок 1">
            <a:extLst>
              <a:ext uri="{FF2B5EF4-FFF2-40B4-BE49-F238E27FC236}">
                <a16:creationId xmlns:a16="http://schemas.microsoft.com/office/drawing/2014/main" id="{B4206C8F-8B9A-D1F8-4505-435F6BA01B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5388" y="2278197"/>
            <a:ext cx="5943600" cy="25812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3">
            <a:extLst>
              <a:ext uri="{FF2B5EF4-FFF2-40B4-BE49-F238E27FC236}">
                <a16:creationId xmlns:a16="http://schemas.microsoft.com/office/drawing/2014/main" id="{9C0DB6A5-7FB9-771F-8CB4-B0474A12BF3C}"/>
              </a:ext>
            </a:extLst>
          </p:cNvPr>
          <p:cNvSpPr>
            <a:spLocks noChangeArrowheads="1"/>
          </p:cNvSpPr>
          <p:nvPr/>
        </p:nvSpPr>
        <p:spPr bwMode="auto">
          <a:xfrm>
            <a:off x="5235388" y="4957267"/>
            <a:ext cx="351570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Информация</a:t>
            </a: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carol: </a:t>
            </a:r>
            <a:r>
              <a:rPr kumimoji="0" lang="en-US"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uid</a:t>
            </a: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=1004 gid =100 groups=100(users)</a:t>
            </a: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5">
            <a:extLst>
              <a:ext uri="{FF2B5EF4-FFF2-40B4-BE49-F238E27FC236}">
                <a16:creationId xmlns:a16="http://schemas.microsoft.com/office/drawing/2014/main" id="{AD499CF5-A633-1FF1-4AB7-A31469D64BA3}"/>
              </a:ext>
            </a:extLst>
          </p:cNvPr>
          <p:cNvSpPr>
            <a:spLocks noChangeArrowheads="1"/>
          </p:cNvSpPr>
          <p:nvPr/>
        </p:nvSpPr>
        <p:spPr bwMode="auto">
          <a:xfrm>
            <a:off x="5235388" y="5282254"/>
            <a:ext cx="4655442"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Переключимся в терминале на учётную запись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4110" name="Рисунок 1">
            <a:extLst>
              <a:ext uri="{FF2B5EF4-FFF2-40B4-BE49-F238E27FC236}">
                <a16:creationId xmlns:a16="http://schemas.microsoft.com/office/drawing/2014/main" id="{9EE78FFE-8599-7C5E-9CCF-5A0CEC2E07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5388" y="5780158"/>
            <a:ext cx="270510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2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a:extLst>
              <a:ext uri="{FF2B5EF4-FFF2-40B4-BE49-F238E27FC236}">
                <a16:creationId xmlns:a16="http://schemas.microsoft.com/office/drawing/2014/main" id="{BDC76566-77AD-9CED-FC26-5138BCE6C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82" y="546847"/>
            <a:ext cx="5943600" cy="5524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0FE3C5D9-1775-B57F-F7AC-940AD94FE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2" y="1556497"/>
            <a:ext cx="53721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Рисунок 1">
            <a:extLst>
              <a:ext uri="{FF2B5EF4-FFF2-40B4-BE49-F238E27FC236}">
                <a16:creationId xmlns:a16="http://schemas.microsoft.com/office/drawing/2014/main" id="{C8BDF37D-F096-6825-FE9B-2FE7D5853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2" y="3232897"/>
            <a:ext cx="5943600" cy="581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F4FFCFF9-8A0A-7479-8042-9305CBFCB3DB}"/>
              </a:ext>
            </a:extLst>
          </p:cNvPr>
          <p:cNvSpPr>
            <a:spLocks noChangeArrowheads="1"/>
          </p:cNvSpPr>
          <p:nvPr/>
        </p:nvSpPr>
        <p:spPr bwMode="auto">
          <a:xfrm>
            <a:off x="80682" y="-35696"/>
            <a:ext cx="60870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Файл </a:t>
            </a:r>
            <a:r>
              <a:rPr kumimoji="0" lang="ru-RU" altLang="ru-RU"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passwd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позволяет получить нам информацию различную информацию о пользователе, в том числе и о его пароле.</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2A09D506-CA68-74C4-6ECC-1379094A7738}"/>
              </a:ext>
            </a:extLst>
          </p:cNvPr>
          <p:cNvSpPr>
            <a:spLocks noChangeArrowheads="1"/>
          </p:cNvSpPr>
          <p:nvPr/>
        </p:nvSpPr>
        <p:spPr bwMode="auto">
          <a:xfrm>
            <a:off x="80682" y="1058593"/>
            <a:ext cx="6087038"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Измени</a:t>
            </a:r>
            <a:r>
              <a:rPr lang="ru-RU" altLang="ru-RU" sz="1100" dirty="0">
                <a:latin typeface="Calibri" panose="020F0502020204030204" pitchFamily="34" charset="0"/>
                <a:ea typeface="Calibri" panose="020F0502020204030204" pitchFamily="34" charset="0"/>
                <a:cs typeface="Times New Roman" panose="02020603050405020304" pitchFamily="18" charset="0"/>
              </a:rPr>
              <a:t>м</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свойства пароля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следующим образом:</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EE67EECC-9D32-8298-C882-16CBB15B5401}"/>
              </a:ext>
            </a:extLst>
          </p:cNvPr>
          <p:cNvSpPr>
            <a:spLocks noChangeArrowheads="1"/>
          </p:cNvSpPr>
          <p:nvPr/>
        </p:nvSpPr>
        <p:spPr bwMode="auto">
          <a:xfrm>
            <a:off x="80682" y="2734992"/>
            <a:ext cx="60870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Убедимся в изменении в строке с данными о пароле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в файле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shadow</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cat</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shadow</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grep</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128" name="Picture 8">
            <a:extLst>
              <a:ext uri="{FF2B5EF4-FFF2-40B4-BE49-F238E27FC236}">
                <a16:creationId xmlns:a16="http://schemas.microsoft.com/office/drawing/2014/main" id="{C907F53A-DEA0-0E0B-635B-9BA75E853E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82" y="4368053"/>
            <a:ext cx="5934075" cy="933450"/>
          </a:xfrm>
          <a:prstGeom prst="rect">
            <a:avLst/>
          </a:prstGeom>
          <a:noFill/>
          <a:extLst>
            <a:ext uri="{909E8E84-426E-40DD-AFC4-6F175D3DCCD1}">
              <a14:hiddenFill xmlns:a14="http://schemas.microsoft.com/office/drawing/2010/main">
                <a:solidFill>
                  <a:srgbClr val="FFFFFF"/>
                </a:solidFill>
              </a14:hiddenFill>
            </a:ext>
          </a:extLst>
        </p:spPr>
      </p:pic>
      <p:pic>
        <p:nvPicPr>
          <p:cNvPr id="5127" name="Рисунок 1">
            <a:extLst>
              <a:ext uri="{FF2B5EF4-FFF2-40B4-BE49-F238E27FC236}">
                <a16:creationId xmlns:a16="http://schemas.microsoft.com/office/drawing/2014/main" id="{675E6A45-A746-BDCF-68C6-45D5C65DAF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82" y="5758703"/>
            <a:ext cx="5934075" cy="7048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a:extLst>
              <a:ext uri="{FF2B5EF4-FFF2-40B4-BE49-F238E27FC236}">
                <a16:creationId xmlns:a16="http://schemas.microsoft.com/office/drawing/2014/main" id="{EBB26EC4-D851-7485-6A6F-D5D604467E78}"/>
              </a:ext>
            </a:extLst>
          </p:cNvPr>
          <p:cNvSpPr>
            <a:spLocks noChangeArrowheads="1"/>
          </p:cNvSpPr>
          <p:nvPr/>
        </p:nvSpPr>
        <p:spPr bwMode="auto">
          <a:xfrm>
            <a:off x="80682" y="3785511"/>
            <a:ext cx="59340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Убедимся, что идентификатор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существует во всех трёх файлах: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grep</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passwd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shadow</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group</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2F6849FE-83DC-1D88-4EDF-7E1315DDA346}"/>
              </a:ext>
            </a:extLst>
          </p:cNvPr>
          <p:cNvSpPr>
            <a:spLocks noChangeArrowheads="1"/>
          </p:cNvSpPr>
          <p:nvPr/>
        </p:nvSpPr>
        <p:spPr bwMode="auto">
          <a:xfrm>
            <a:off x="0" y="5308065"/>
            <a:ext cx="5943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Убедимся, что идентификатор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существует не во всех трёх файлах: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grep</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passwd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shadow</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group</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F05EDADD-9A1F-E2F2-9E14-DE03C48AE83A}"/>
              </a:ext>
            </a:extLst>
          </p:cNvPr>
          <p:cNvSpPr>
            <a:spLocks noChangeArrowheads="1"/>
          </p:cNvSpPr>
          <p:nvPr/>
        </p:nvSpPr>
        <p:spPr bwMode="auto">
          <a:xfrm>
            <a:off x="6347012" y="-47697"/>
            <a:ext cx="58449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Находясь под учётной записью пользователя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создим</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группы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main</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third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groupadd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main</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groupadd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third</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131" name="Рисунок 1">
            <a:extLst>
              <a:ext uri="{FF2B5EF4-FFF2-40B4-BE49-F238E27FC236}">
                <a16:creationId xmlns:a16="http://schemas.microsoft.com/office/drawing/2014/main" id="{1D4AED32-F316-A57B-D2D5-4985869629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7012" y="534846"/>
            <a:ext cx="3800475" cy="98107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4A53676A-2B77-3E0F-F00A-AFA27FB494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7012" y="2175622"/>
            <a:ext cx="42291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5133" name="Рисунок 1">
            <a:extLst>
              <a:ext uri="{FF2B5EF4-FFF2-40B4-BE49-F238E27FC236}">
                <a16:creationId xmlns:a16="http://schemas.microsoft.com/office/drawing/2014/main" id="{E99B222B-7CD1-4335-EC00-BA15A90669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7012" y="4271122"/>
            <a:ext cx="4933950" cy="5905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5">
            <a:extLst>
              <a:ext uri="{FF2B5EF4-FFF2-40B4-BE49-F238E27FC236}">
                <a16:creationId xmlns:a16="http://schemas.microsoft.com/office/drawing/2014/main" id="{40CDD101-A1CB-927E-7329-1CEAE99EBBC4}"/>
              </a:ext>
            </a:extLst>
          </p:cNvPr>
          <p:cNvSpPr>
            <a:spLocks noChangeArrowheads="1"/>
          </p:cNvSpPr>
          <p:nvPr/>
        </p:nvSpPr>
        <p:spPr bwMode="auto">
          <a:xfrm>
            <a:off x="6347012" y="1508441"/>
            <a:ext cx="5844988"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Используем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usermod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для добавления пользователей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bob</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в группу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main</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а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dan</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dave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david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в группу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third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usermod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aG</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main</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usermod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aG</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main</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bob</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sudo</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usermod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aG</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third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6">
            <a:extLst>
              <a:ext uri="{FF2B5EF4-FFF2-40B4-BE49-F238E27FC236}">
                <a16:creationId xmlns:a16="http://schemas.microsoft.com/office/drawing/2014/main" id="{5027F8CA-A0CF-9549-8CED-52026E0DDBFA}"/>
              </a:ext>
            </a:extLst>
          </p:cNvPr>
          <p:cNvSpPr>
            <a:spLocks noChangeArrowheads="1"/>
          </p:cNvSpPr>
          <p:nvPr/>
        </p:nvSpPr>
        <p:spPr bwMode="auto">
          <a:xfrm>
            <a:off x="6347012" y="3773218"/>
            <a:ext cx="4823756"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Убедимся, что пользователь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правильно добавлен в группу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third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a:t>
            </a: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carol</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E517A44-937F-EE92-77AA-A18A9455B8FE}"/>
              </a:ext>
            </a:extLst>
          </p:cNvPr>
          <p:cNvSpPr txBox="1"/>
          <p:nvPr/>
        </p:nvSpPr>
        <p:spPr>
          <a:xfrm>
            <a:off x="6248402" y="5013760"/>
            <a:ext cx="6096000" cy="265457"/>
          </a:xfrm>
          <a:prstGeom prst="rect">
            <a:avLst/>
          </a:prstGeom>
          <a:noFill/>
        </p:spPr>
        <p:txBody>
          <a:bodyPr wrap="square">
            <a:spAutoFit/>
          </a:bodyPr>
          <a:lstStyle/>
          <a:p>
            <a:pPr>
              <a:lnSpc>
                <a:spcPct val="107000"/>
              </a:lnSpc>
              <a:spcAft>
                <a:spcPts val="800"/>
              </a:spcAft>
            </a:pP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Входит во вторичную группу: </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third</a:t>
            </a: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 = 1005</a:t>
            </a:r>
          </a:p>
        </p:txBody>
      </p:sp>
    </p:spTree>
    <p:extLst>
      <p:ext uri="{BB962C8B-B14F-4D97-AF65-F5344CB8AC3E}">
        <p14:creationId xmlns:p14="http://schemas.microsoft.com/office/powerpoint/2010/main" val="149652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4481A97-93C2-E2B1-D40F-36F73ED8C83E}"/>
              </a:ext>
            </a:extLst>
          </p:cNvPr>
          <p:cNvSpPr>
            <a:spLocks noChangeArrowheads="1"/>
          </p:cNvSpPr>
          <p:nvPr/>
        </p:nvSpPr>
        <p:spPr bwMode="auto">
          <a:xfrm>
            <a:off x="233083" y="143598"/>
            <a:ext cx="57054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Определите, участниками каких групп являются другие созданные вами пользователи. Укажите эту информацию в отчёте.</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6145" name="Рисунок 1">
            <a:extLst>
              <a:ext uri="{FF2B5EF4-FFF2-40B4-BE49-F238E27FC236}">
                <a16:creationId xmlns:a16="http://schemas.microsoft.com/office/drawing/2014/main" id="{5E985FC8-0714-E3C0-4E7F-242F9C3F9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83" y="726141"/>
            <a:ext cx="5705475" cy="857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485530C-38F6-958E-119E-D934CAD930BF}"/>
              </a:ext>
            </a:extLst>
          </p:cNvPr>
          <p:cNvSpPr>
            <a:spLocks noChangeArrowheads="1"/>
          </p:cNvSpPr>
          <p:nvPr/>
        </p:nvSpPr>
        <p:spPr bwMode="auto">
          <a:xfrm>
            <a:off x="170330" y="18344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 gid=1002(</a:t>
            </a:r>
            <a:r>
              <a:rPr kumimoji="0" lang="en-US"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groups=1002(</a:t>
            </a:r>
            <a:r>
              <a:rPr kumimoji="0" lang="en-US" altLang="ru-RU"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alice</a:t>
            </a: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10(wheel) 1004(main)</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Bob: gid=1003 groups=1003(bob), 1004(main)</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D41CEC-8CED-837F-CFB9-B3966B9C14E1}"/>
              </a:ext>
            </a:extLst>
          </p:cNvPr>
          <p:cNvSpPr>
            <a:spLocks noGrp="1"/>
          </p:cNvSpPr>
          <p:nvPr>
            <p:ph type="title"/>
          </p:nvPr>
        </p:nvSpPr>
        <p:spPr>
          <a:xfrm>
            <a:off x="0" y="1"/>
            <a:ext cx="11353800" cy="6858000"/>
          </a:xfrm>
        </p:spPr>
        <p:txBody>
          <a:bodyPr>
            <a:normAutofit fontScale="90000"/>
          </a:bodyPr>
          <a:lstStyle/>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Вывод: таким образом, мы изучили основную работу с учетными записями пользователей и группами пользователей в ОС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Linux</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Контрольные вопросы:</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b="1" kern="100" dirty="0">
                <a:effectLst/>
                <a:latin typeface="Calibri" panose="020F0502020204030204" pitchFamily="34" charset="0"/>
                <a:ea typeface="Calibri" panose="020F0502020204030204" pitchFamily="34" charset="0"/>
                <a:cs typeface="Times New Roman" panose="02020603050405020304" pitchFamily="18" charset="0"/>
              </a:rPr>
              <a:t>1. При помощи каких команд можно получить информацию о номере (идентификаторе), назначенном пользователю Linux, о группах, в которые включён пользователь?</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Команда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id</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предоставляет информацию о номере (UID) пользователя, GID (группы) и всех дополнительных группах, к которым он принадлежит. Пример: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id</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username</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Команда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groups</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показывает группы, к которым принадлежит пользователь: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groups</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username</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b="1" kern="100" dirty="0">
                <a:effectLst/>
                <a:latin typeface="Calibri" panose="020F0502020204030204" pitchFamily="34" charset="0"/>
                <a:ea typeface="Calibri" panose="020F0502020204030204" pitchFamily="34" charset="0"/>
                <a:cs typeface="Times New Roman" panose="02020603050405020304" pitchFamily="18" charset="0"/>
              </a:rPr>
              <a:t>2. Какой UID имеет пользователь </a:t>
            </a:r>
            <a:r>
              <a:rPr lang="ru-RU" sz="1800" b="1" kern="100" dirty="0" err="1">
                <a:effectLst/>
                <a:latin typeface="Calibri" panose="020F0502020204030204" pitchFamily="34" charset="0"/>
                <a:ea typeface="Calibri" panose="020F0502020204030204" pitchFamily="34" charset="0"/>
                <a:cs typeface="Times New Roman" panose="02020603050405020304" pitchFamily="18" charset="0"/>
              </a:rPr>
              <a:t>root</a:t>
            </a:r>
            <a:r>
              <a:rPr lang="ru-RU" sz="1800" b="1" kern="100" dirty="0">
                <a:effectLst/>
                <a:latin typeface="Calibri" panose="020F0502020204030204" pitchFamily="34" charset="0"/>
                <a:ea typeface="Calibri" panose="020F0502020204030204" pitchFamily="34" charset="0"/>
                <a:cs typeface="Times New Roman" panose="02020603050405020304" pitchFamily="18" charset="0"/>
              </a:rPr>
              <a:t>? При помощи какой команды можно узнать UID пользователя? Приведите примеры.</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Пользователь </a:t>
            </a:r>
            <a:r>
              <a:rPr lang="ru-RU" sz="1800" b="1" kern="100" dirty="0" err="1">
                <a:effectLst/>
                <a:latin typeface="Calibri" panose="020F0502020204030204" pitchFamily="34" charset="0"/>
                <a:ea typeface="Calibri" panose="020F0502020204030204" pitchFamily="34" charset="0"/>
                <a:cs typeface="Times New Roman" panose="02020603050405020304" pitchFamily="18" charset="0"/>
              </a:rPr>
              <a:t>root</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имеет UID 0.</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Чтобы узнать UID любого пользователя, можно использовать команду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id</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Пример:</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id</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-u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username</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или</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id</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-u</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(если необходимо получить UID текущего пользователя).</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b="1" kern="100" dirty="0">
                <a:effectLst/>
                <a:latin typeface="Calibri" panose="020F0502020204030204" pitchFamily="34" charset="0"/>
                <a:ea typeface="Calibri" panose="020F0502020204030204" pitchFamily="34" charset="0"/>
                <a:cs typeface="Times New Roman" panose="02020603050405020304" pitchFamily="18" charset="0"/>
              </a:rPr>
              <a:t>3. В чём состоит различие между командами </a:t>
            </a:r>
            <a:r>
              <a:rPr lang="ru-RU" sz="1800" b="1" kern="100" dirty="0" err="1">
                <a:effectLst/>
                <a:latin typeface="Calibri" panose="020F0502020204030204" pitchFamily="34" charset="0"/>
                <a:ea typeface="Calibri" panose="020F0502020204030204" pitchFamily="34" charset="0"/>
                <a:cs typeface="Times New Roman" panose="02020603050405020304" pitchFamily="18" charset="0"/>
              </a:rPr>
              <a:t>su</a:t>
            </a:r>
            <a:r>
              <a:rPr lang="ru-RU" sz="1800" b="1" kern="100" dirty="0">
                <a:effectLst/>
                <a:latin typeface="Calibri" panose="020F0502020204030204" pitchFamily="34" charset="0"/>
                <a:ea typeface="Calibri" panose="020F0502020204030204" pitchFamily="34" charset="0"/>
                <a:cs typeface="Times New Roman" panose="02020603050405020304" pitchFamily="18" charset="0"/>
              </a:rPr>
              <a:t> и </a:t>
            </a:r>
            <a:r>
              <a:rPr lang="ru-RU" sz="1800" b="1" kern="100" dirty="0" err="1">
                <a:effectLst/>
                <a:latin typeface="Calibri" panose="020F0502020204030204" pitchFamily="34" charset="0"/>
                <a:ea typeface="Calibri" panose="020F0502020204030204" pitchFamily="34" charset="0"/>
                <a:cs typeface="Times New Roman" panose="02020603050405020304" pitchFamily="18" charset="0"/>
              </a:rPr>
              <a:t>sudo</a:t>
            </a:r>
            <a:r>
              <a:rPr lang="ru-RU" sz="1800" b="1" kern="100" dirty="0">
                <a:effectLst/>
                <a:latin typeface="Calibri" panose="020F0502020204030204" pitchFamily="34" charset="0"/>
                <a:ea typeface="Calibri" panose="020F0502020204030204" pitchFamily="34" charset="0"/>
                <a:cs typeface="Times New Roman" panose="02020603050405020304" pitchFamily="18" charset="0"/>
              </a:rPr>
              <a:t>?</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su</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substitute</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user</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позволяет переключаться на другого пользователя (обычно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root</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требуя ввода пароля этого пользователя.</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sudo</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позволяет запускать отдельные команды от имени другого пользователя (обычно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root</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требуя ввода </a:t>
            </a:r>
            <a:r>
              <a:rPr lang="ru-RU" sz="1800" b="1" kern="100" dirty="0">
                <a:effectLst/>
                <a:latin typeface="Calibri" panose="020F0502020204030204" pitchFamily="34" charset="0"/>
                <a:ea typeface="Calibri" panose="020F0502020204030204" pitchFamily="34" charset="0"/>
                <a:cs typeface="Times New Roman" panose="02020603050405020304" pitchFamily="18" charset="0"/>
              </a:rPr>
              <a:t>своего</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пароля, а не пароля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root</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b="1" kern="100" dirty="0">
                <a:effectLst/>
                <a:latin typeface="Calibri" panose="020F0502020204030204" pitchFamily="34" charset="0"/>
                <a:ea typeface="Calibri" panose="020F0502020204030204" pitchFamily="34" charset="0"/>
                <a:cs typeface="Times New Roman" panose="02020603050405020304" pitchFamily="18" charset="0"/>
              </a:rPr>
              <a:t>4. В каком конфигурационном файле определяются параметры </a:t>
            </a:r>
            <a:r>
              <a:rPr lang="ru-RU" sz="1800" b="1" kern="100" dirty="0" err="1">
                <a:effectLst/>
                <a:latin typeface="Calibri" panose="020F0502020204030204" pitchFamily="34" charset="0"/>
                <a:ea typeface="Calibri" panose="020F0502020204030204" pitchFamily="34" charset="0"/>
                <a:cs typeface="Times New Roman" panose="02020603050405020304" pitchFamily="18" charset="0"/>
              </a:rPr>
              <a:t>sudo</a:t>
            </a:r>
            <a:r>
              <a:rPr lang="ru-RU" sz="1800" b="1" kern="100" dirty="0">
                <a:effectLst/>
                <a:latin typeface="Calibri" panose="020F0502020204030204" pitchFamily="34" charset="0"/>
                <a:ea typeface="Calibri" panose="020F0502020204030204" pitchFamily="34" charset="0"/>
                <a:cs typeface="Times New Roman" panose="02020603050405020304" pitchFamily="18" charset="0"/>
              </a:rPr>
              <a:t>?</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Параметры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sudo</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определяются в файле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sudoers</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b="1" kern="100" dirty="0">
                <a:effectLst/>
                <a:latin typeface="Calibri" panose="020F0502020204030204" pitchFamily="34" charset="0"/>
                <a:ea typeface="Calibri" panose="020F0502020204030204" pitchFamily="34" charset="0"/>
                <a:cs typeface="Times New Roman" panose="02020603050405020304" pitchFamily="18" charset="0"/>
              </a:rPr>
              <a:t>5. Какую команду следует использовать для безопасного изменения конфигурации </a:t>
            </a:r>
            <a:r>
              <a:rPr lang="ru-RU" sz="1800" b="1" kern="100" dirty="0" err="1">
                <a:effectLst/>
                <a:latin typeface="Calibri" panose="020F0502020204030204" pitchFamily="34" charset="0"/>
                <a:ea typeface="Calibri" panose="020F0502020204030204" pitchFamily="34" charset="0"/>
                <a:cs typeface="Times New Roman" panose="02020603050405020304" pitchFamily="18" charset="0"/>
              </a:rPr>
              <a:t>sudo</a:t>
            </a:r>
            <a:r>
              <a:rPr lang="ru-RU" sz="1800" b="1" kern="100" dirty="0">
                <a:effectLst/>
                <a:latin typeface="Calibri" panose="020F0502020204030204" pitchFamily="34" charset="0"/>
                <a:ea typeface="Calibri" panose="020F0502020204030204" pitchFamily="34" charset="0"/>
                <a:cs typeface="Times New Roman" panose="02020603050405020304" pitchFamily="18" charset="0"/>
              </a:rPr>
              <a:t>?</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Для безопасного изменения файла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sudoers</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следует использовать команду: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visudo</a:t>
            </a:r>
            <a:br>
              <a:rPr lang="ru-RU" sz="1800" kern="100" dirty="0">
                <a:effectLst/>
                <a:latin typeface="Calibri" panose="020F0502020204030204" pitchFamily="34" charset="0"/>
                <a:ea typeface="Calibri" panose="020F0502020204030204" pitchFamily="34" charset="0"/>
                <a:cs typeface="Times New Roman" panose="02020603050405020304" pitchFamily="18" charset="0"/>
              </a:rPr>
            </a:b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Эта команда открывает файл в текстовом редакторе с дополнительной проверкой синтаксиса, чтобы избежать ошибок конфигурации.</a:t>
            </a:r>
            <a:endParaRPr lang="ru-RU" dirty="0"/>
          </a:p>
        </p:txBody>
      </p:sp>
    </p:spTree>
    <p:extLst>
      <p:ext uri="{BB962C8B-B14F-4D97-AF65-F5344CB8AC3E}">
        <p14:creationId xmlns:p14="http://schemas.microsoft.com/office/powerpoint/2010/main" val="20135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1E23E4E-57F6-CB9C-9BDB-1C06C6727237}"/>
              </a:ext>
            </a:extLst>
          </p:cNvPr>
          <p:cNvSpPr>
            <a:spLocks noGrp="1"/>
          </p:cNvSpPr>
          <p:nvPr>
            <p:ph idx="1"/>
          </p:nvPr>
        </p:nvSpPr>
        <p:spPr>
          <a:xfrm>
            <a:off x="71718" y="0"/>
            <a:ext cx="11282082" cy="5172635"/>
          </a:xfrm>
        </p:spPr>
        <p:txBody>
          <a:bodyPr>
            <a:normAutofit/>
          </a:bodyPr>
          <a:lstStyle/>
          <a:p>
            <a:endParaRPr lang="ru-RU" sz="1800" dirty="0"/>
          </a:p>
          <a:p>
            <a:pPr>
              <a:lnSpc>
                <a:spcPct val="107000"/>
              </a:lnSpc>
              <a:spcAft>
                <a:spcPts val="800"/>
              </a:spcAft>
            </a:pPr>
            <a:r>
              <a:rPr lang="ru-RU" sz="1200" b="1" kern="100" dirty="0">
                <a:effectLst/>
                <a:latin typeface="Calibri" panose="020F0502020204030204" pitchFamily="34" charset="0"/>
                <a:ea typeface="Calibri" panose="020F0502020204030204" pitchFamily="34" charset="0"/>
                <a:cs typeface="Times New Roman" panose="02020603050405020304" pitchFamily="18" charset="0"/>
              </a:rPr>
              <a:t>6. Если вы хотите предоставить пользователю доступ ко всем командам администрирования системы через </a:t>
            </a:r>
            <a:r>
              <a:rPr lang="ru-RU" sz="1200" b="1" kern="100" dirty="0" err="1">
                <a:effectLst/>
                <a:latin typeface="Calibri" panose="020F0502020204030204" pitchFamily="34" charset="0"/>
                <a:ea typeface="Calibri" panose="020F0502020204030204" pitchFamily="34" charset="0"/>
                <a:cs typeface="Times New Roman" panose="02020603050405020304" pitchFamily="18" charset="0"/>
              </a:rPr>
              <a:t>sudo</a:t>
            </a:r>
            <a:r>
              <a:rPr lang="ru-RU" sz="1200" b="1" kern="100" dirty="0">
                <a:effectLst/>
                <a:latin typeface="Calibri" panose="020F0502020204030204" pitchFamily="34" charset="0"/>
                <a:ea typeface="Calibri" panose="020F0502020204030204" pitchFamily="34" charset="0"/>
                <a:cs typeface="Times New Roman" panose="02020603050405020304" pitchFamily="18" charset="0"/>
              </a:rPr>
              <a:t>, членом какой группы он должен быть?</a:t>
            </a:r>
            <a:endParaRPr lang="ru-RU"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Пользователь должен быть членом группы </a:t>
            </a:r>
            <a:r>
              <a:rPr lang="ru-RU" sz="1200" kern="100" dirty="0" err="1">
                <a:effectLst/>
                <a:latin typeface="Calibri" panose="020F0502020204030204" pitchFamily="34" charset="0"/>
                <a:ea typeface="Calibri" panose="020F0502020204030204" pitchFamily="34" charset="0"/>
                <a:cs typeface="Times New Roman" panose="02020603050405020304" pitchFamily="18" charset="0"/>
              </a:rPr>
              <a:t>sudo</a:t>
            </a: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 (в большинстве дистрибутивов) или </a:t>
            </a:r>
            <a:r>
              <a:rPr lang="ru-RU" sz="1200" kern="100" dirty="0" err="1">
                <a:effectLst/>
                <a:latin typeface="Calibri" panose="020F0502020204030204" pitchFamily="34" charset="0"/>
                <a:ea typeface="Calibri" panose="020F0502020204030204" pitchFamily="34" charset="0"/>
                <a:cs typeface="Times New Roman" panose="02020603050405020304" pitchFamily="18" charset="0"/>
              </a:rPr>
              <a:t>wheel</a:t>
            </a: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 (в некоторых других).</a:t>
            </a:r>
          </a:p>
          <a:p>
            <a:pPr>
              <a:lnSpc>
                <a:spcPct val="107000"/>
              </a:lnSpc>
              <a:spcAft>
                <a:spcPts val="800"/>
              </a:spcAft>
            </a:pPr>
            <a:r>
              <a:rPr lang="ru-RU" sz="1200" b="1" kern="100" dirty="0">
                <a:effectLst/>
                <a:latin typeface="Calibri" panose="020F0502020204030204" pitchFamily="34" charset="0"/>
                <a:ea typeface="Calibri" panose="020F0502020204030204" pitchFamily="34" charset="0"/>
                <a:cs typeface="Times New Roman" panose="02020603050405020304" pitchFamily="18" charset="0"/>
              </a:rPr>
              <a:t>7. Какие файлы/каталоги можно использовать для определения параметров, которые будут использоваться при создании учётных записей пользователей? Приведите примеры настроек.</a:t>
            </a:r>
            <a:endParaRPr lang="ru-RU"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Файл /</a:t>
            </a:r>
            <a:r>
              <a:rPr lang="ru-RU" sz="12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ru-RU" sz="1200" kern="100" dirty="0" err="1">
                <a:effectLst/>
                <a:latin typeface="Calibri" panose="020F0502020204030204" pitchFamily="34" charset="0"/>
                <a:ea typeface="Calibri" panose="020F0502020204030204" pitchFamily="34" charset="0"/>
                <a:cs typeface="Times New Roman" panose="02020603050405020304" pitchFamily="18" charset="0"/>
              </a:rPr>
              <a:t>default</a:t>
            </a: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ru-RU" sz="1200" kern="100" dirty="0" err="1">
                <a:effectLst/>
                <a:latin typeface="Calibri" panose="020F0502020204030204" pitchFamily="34" charset="0"/>
                <a:ea typeface="Calibri" panose="020F0502020204030204" pitchFamily="34" charset="0"/>
                <a:cs typeface="Times New Roman" panose="02020603050405020304" pitchFamily="18" charset="0"/>
              </a:rPr>
              <a:t>useradd</a:t>
            </a: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 содержит параметры по умолчанию для создания новых пользователей, например, путь домашнего каталога и срок действия пароля.</a:t>
            </a:r>
          </a:p>
          <a:p>
            <a:pPr marL="342900" lvl="0" indent="-342900">
              <a:lnSpc>
                <a:spcPct val="107000"/>
              </a:lnSpc>
              <a:spcAft>
                <a:spcPts val="800"/>
              </a:spcAft>
              <a:buSzPts val="1000"/>
              <a:buFont typeface="Symbol" panose="05050102010706020507" pitchFamily="18" charset="2"/>
              <a:buChar char=""/>
              <a:tabLst>
                <a:tab pos="457200" algn="l"/>
              </a:tabLst>
            </a:pP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Файл /</a:t>
            </a:r>
            <a:r>
              <a:rPr lang="ru-RU" sz="12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ru-RU" sz="1200" kern="100" dirty="0" err="1">
                <a:effectLst/>
                <a:latin typeface="Calibri" panose="020F0502020204030204" pitchFamily="34" charset="0"/>
                <a:ea typeface="Calibri" panose="020F0502020204030204" pitchFamily="34" charset="0"/>
                <a:cs typeface="Times New Roman" panose="02020603050405020304" pitchFamily="18" charset="0"/>
              </a:rPr>
              <a:t>skel</a:t>
            </a: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 содержит шаблоны файлов и каталогов, которые будут копироваться в домашний каталог нового пользователя.</a:t>
            </a:r>
          </a:p>
          <a:p>
            <a:pPr>
              <a:lnSpc>
                <a:spcPct val="107000"/>
              </a:lnSpc>
              <a:spcAft>
                <a:spcPts val="800"/>
              </a:spcAft>
            </a:pPr>
            <a:r>
              <a:rPr lang="ru-RU" sz="1200" b="1" kern="100" dirty="0">
                <a:effectLst/>
                <a:latin typeface="Calibri" panose="020F0502020204030204" pitchFamily="34" charset="0"/>
                <a:ea typeface="Calibri" panose="020F0502020204030204" pitchFamily="34" charset="0"/>
                <a:cs typeface="Times New Roman" panose="02020603050405020304" pitchFamily="18" charset="0"/>
              </a:rPr>
              <a:t>8. Где хранится информация о первичной и дополнительных группах пользователей ОС типа Linux? В отчёте приведите пояснение таких записей для пользователя </a:t>
            </a:r>
            <a:r>
              <a:rPr lang="ru-RU" sz="1200" b="1" kern="100" dirty="0" err="1">
                <a:effectLst/>
                <a:latin typeface="Calibri" panose="020F0502020204030204" pitchFamily="34" charset="0"/>
                <a:ea typeface="Calibri" panose="020F0502020204030204" pitchFamily="34" charset="0"/>
                <a:cs typeface="Times New Roman" panose="02020603050405020304" pitchFamily="18" charset="0"/>
              </a:rPr>
              <a:t>alice</a:t>
            </a:r>
            <a:r>
              <a:rPr lang="ru-RU" sz="12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ru-RU"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Информация о первичной группе пользователя хранится в файле /</a:t>
            </a:r>
            <a:r>
              <a:rPr lang="ru-RU" sz="12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ru-RU" sz="1200" kern="100" dirty="0" err="1">
                <a:effectLst/>
                <a:latin typeface="Calibri" panose="020F0502020204030204" pitchFamily="34" charset="0"/>
                <a:ea typeface="Calibri" panose="020F0502020204030204" pitchFamily="34" charset="0"/>
                <a:cs typeface="Times New Roman" panose="02020603050405020304" pitchFamily="18" charset="0"/>
              </a:rPr>
              <a:t>passwd</a:t>
            </a: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 Пример записи для пользователя </a:t>
            </a:r>
            <a:r>
              <a:rPr lang="ru-RU" sz="1200" kern="100" dirty="0" err="1">
                <a:effectLst/>
                <a:latin typeface="Calibri" panose="020F0502020204030204" pitchFamily="34" charset="0"/>
                <a:ea typeface="Calibri" panose="020F0502020204030204" pitchFamily="34" charset="0"/>
                <a:cs typeface="Times New Roman" panose="02020603050405020304" pitchFamily="18" charset="0"/>
              </a:rPr>
              <a:t>alice</a:t>
            </a:r>
            <a:r>
              <a:rPr lang="ru-RU" sz="12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alice</a:t>
            </a:r>
            <a:endParaRPr lang="ru-RU"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ru-RU"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sz="1800" dirty="0"/>
          </a:p>
        </p:txBody>
      </p:sp>
      <p:pic>
        <p:nvPicPr>
          <p:cNvPr id="14" name="Рисунок 13">
            <a:extLst>
              <a:ext uri="{FF2B5EF4-FFF2-40B4-BE49-F238E27FC236}">
                <a16:creationId xmlns:a16="http://schemas.microsoft.com/office/drawing/2014/main" id="{F70D8ACB-0CBA-7D0E-825E-FC2E44863359}"/>
              </a:ext>
            </a:extLst>
          </p:cNvPr>
          <p:cNvPicPr>
            <a:picLocks noChangeAspect="1"/>
          </p:cNvPicPr>
          <p:nvPr/>
        </p:nvPicPr>
        <p:blipFill>
          <a:blip r:embed="rId2"/>
          <a:stretch>
            <a:fillRect/>
          </a:stretch>
        </p:blipFill>
        <p:spPr>
          <a:xfrm>
            <a:off x="5647690" y="3000375"/>
            <a:ext cx="5706110" cy="857250"/>
          </a:xfrm>
          <a:prstGeom prst="rect">
            <a:avLst/>
          </a:prstGeom>
        </p:spPr>
      </p:pic>
      <p:sp>
        <p:nvSpPr>
          <p:cNvPr id="16" name="TextBox 15">
            <a:extLst>
              <a:ext uri="{FF2B5EF4-FFF2-40B4-BE49-F238E27FC236}">
                <a16:creationId xmlns:a16="http://schemas.microsoft.com/office/drawing/2014/main" id="{85FDFB1F-8449-DF4E-CC02-BED3B29401E1}"/>
              </a:ext>
            </a:extLst>
          </p:cNvPr>
          <p:cNvSpPr txBox="1"/>
          <p:nvPr/>
        </p:nvSpPr>
        <p:spPr>
          <a:xfrm>
            <a:off x="0" y="3962400"/>
            <a:ext cx="12192000" cy="2716449"/>
          </a:xfrm>
          <a:prstGeom prst="rect">
            <a:avLst/>
          </a:prstGeom>
          <a:noFill/>
        </p:spPr>
        <p:txBody>
          <a:bodyPr wrap="square">
            <a:spAutoFit/>
          </a:bodyPr>
          <a:lstStyle/>
          <a:p>
            <a:pPr>
              <a:lnSpc>
                <a:spcPct val="107000"/>
              </a:lnSpc>
              <a:spcAft>
                <a:spcPts val="800"/>
              </a:spcAft>
            </a:pP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Здесь 1002 — это GID (идентификатор первичной группы).</a:t>
            </a:r>
          </a:p>
          <a:p>
            <a:pPr>
              <a:lnSpc>
                <a:spcPct val="107000"/>
              </a:lnSpc>
              <a:spcAft>
                <a:spcPts val="800"/>
              </a:spcAft>
            </a:pPr>
            <a:r>
              <a:rPr lang="ru-RU" sz="1100" b="1" kern="100" dirty="0">
                <a:effectLst/>
                <a:latin typeface="Calibri" panose="020F0502020204030204" pitchFamily="34" charset="0"/>
                <a:ea typeface="Calibri" panose="020F0502020204030204" pitchFamily="34" charset="0"/>
                <a:cs typeface="Times New Roman" panose="02020603050405020304" pitchFamily="18" charset="0"/>
              </a:rPr>
              <a:t>9. Какие команды вы можете использовать для изменения информации о пароле пользователя (например о сроке действия пароля)?</a:t>
            </a:r>
            <a:endParaRPr lang="ru-RU"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Команда </a:t>
            </a:r>
            <a:r>
              <a:rPr lang="ru-RU" sz="1100" kern="100" dirty="0" err="1">
                <a:effectLst/>
                <a:latin typeface="Calibri" panose="020F0502020204030204" pitchFamily="34" charset="0"/>
                <a:ea typeface="Calibri" panose="020F0502020204030204" pitchFamily="34" charset="0"/>
                <a:cs typeface="Times New Roman" panose="02020603050405020304" pitchFamily="18" charset="0"/>
              </a:rPr>
              <a:t>passwd</a:t>
            </a: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 позволяет изменять срок действия пароля и другие его параметры. Например:</a:t>
            </a:r>
          </a:p>
          <a:p>
            <a:pPr>
              <a:lnSpc>
                <a:spcPct val="107000"/>
              </a:lnSpc>
              <a:spcAft>
                <a:spcPts val="800"/>
              </a:spcAft>
            </a:pPr>
            <a:r>
              <a:rPr lang="ru-RU" sz="1100" kern="100" dirty="0" err="1">
                <a:effectLst/>
                <a:latin typeface="Calibri" panose="020F0502020204030204" pitchFamily="34" charset="0"/>
                <a:ea typeface="Calibri" panose="020F0502020204030204" pitchFamily="34" charset="0"/>
                <a:cs typeface="Times New Roman" panose="02020603050405020304" pitchFamily="18" charset="0"/>
              </a:rPr>
              <a:t>passwd</a:t>
            </a: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 -x 90 </a:t>
            </a:r>
            <a:r>
              <a:rPr lang="ru-RU" sz="1100" kern="100" dirty="0" err="1">
                <a:effectLst/>
                <a:latin typeface="Calibri" panose="020F0502020204030204" pitchFamily="34" charset="0"/>
                <a:ea typeface="Calibri" panose="020F0502020204030204" pitchFamily="34" charset="0"/>
                <a:cs typeface="Times New Roman" panose="02020603050405020304" pitchFamily="18" charset="0"/>
              </a:rPr>
              <a:t>username</a:t>
            </a:r>
            <a:endParaRPr lang="ru-RU"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Эта команда задаст максимальный срок действия пароля в 90 дней.</a:t>
            </a:r>
          </a:p>
          <a:p>
            <a:pPr marL="342900" lvl="0" indent="-342900">
              <a:lnSpc>
                <a:spcPct val="107000"/>
              </a:lnSpc>
              <a:spcAft>
                <a:spcPts val="800"/>
              </a:spcAft>
              <a:buSzPts val="1000"/>
              <a:buFont typeface="Symbol" panose="05050102010706020507" pitchFamily="18" charset="2"/>
              <a:buChar char=""/>
              <a:tabLst>
                <a:tab pos="457200" algn="l"/>
              </a:tabLst>
            </a:pP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Команда </a:t>
            </a:r>
            <a:r>
              <a:rPr lang="ru-RU" sz="1100" kern="100" dirty="0" err="1">
                <a:effectLst/>
                <a:latin typeface="Calibri" panose="020F0502020204030204" pitchFamily="34" charset="0"/>
                <a:ea typeface="Calibri" panose="020F0502020204030204" pitchFamily="34" charset="0"/>
                <a:cs typeface="Times New Roman" panose="02020603050405020304" pitchFamily="18" charset="0"/>
              </a:rPr>
              <a:t>chage</a:t>
            </a: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 позволяет детально управлять сроком действия пароля:</a:t>
            </a:r>
          </a:p>
          <a:p>
            <a:pPr>
              <a:lnSpc>
                <a:spcPct val="107000"/>
              </a:lnSpc>
              <a:spcAft>
                <a:spcPts val="800"/>
              </a:spcAft>
            </a:pPr>
            <a:r>
              <a:rPr lang="ru-RU" sz="1100" kern="100" dirty="0" err="1">
                <a:effectLst/>
                <a:latin typeface="Calibri" panose="020F0502020204030204" pitchFamily="34" charset="0"/>
                <a:ea typeface="Calibri" panose="020F0502020204030204" pitchFamily="34" charset="0"/>
                <a:cs typeface="Times New Roman" panose="02020603050405020304" pitchFamily="18" charset="0"/>
              </a:rPr>
              <a:t>chage</a:t>
            </a: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 -M 90 </a:t>
            </a:r>
            <a:r>
              <a:rPr lang="ru-RU" sz="1100" kern="100" dirty="0" err="1">
                <a:effectLst/>
                <a:latin typeface="Calibri" panose="020F0502020204030204" pitchFamily="34" charset="0"/>
                <a:ea typeface="Calibri" panose="020F0502020204030204" pitchFamily="34" charset="0"/>
                <a:cs typeface="Times New Roman" panose="02020603050405020304" pitchFamily="18" charset="0"/>
              </a:rPr>
              <a:t>username</a:t>
            </a:r>
            <a:endParaRPr lang="ru-RU"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100" b="1" kern="100" dirty="0">
                <a:effectLst/>
                <a:latin typeface="Calibri" panose="020F0502020204030204" pitchFamily="34" charset="0"/>
                <a:ea typeface="Calibri" panose="020F0502020204030204" pitchFamily="34" charset="0"/>
                <a:cs typeface="Times New Roman" panose="02020603050405020304" pitchFamily="18" charset="0"/>
              </a:rPr>
              <a:t>10. Какую команду следует использовать для прямого изменения информации в файле /</a:t>
            </a:r>
            <a:r>
              <a:rPr lang="ru-RU" sz="1100" b="1"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ru-RU" sz="1100" b="1" kern="100" dirty="0">
                <a:effectLst/>
                <a:latin typeface="Calibri" panose="020F0502020204030204" pitchFamily="34" charset="0"/>
                <a:ea typeface="Calibri" panose="020F0502020204030204" pitchFamily="34" charset="0"/>
                <a:cs typeface="Times New Roman" panose="02020603050405020304" pitchFamily="18" charset="0"/>
              </a:rPr>
              <a:t>/</a:t>
            </a:r>
            <a:r>
              <a:rPr lang="ru-RU" sz="1100" b="1" kern="100" dirty="0" err="1">
                <a:effectLst/>
                <a:latin typeface="Calibri" panose="020F0502020204030204" pitchFamily="34" charset="0"/>
                <a:ea typeface="Calibri" panose="020F0502020204030204" pitchFamily="34" charset="0"/>
                <a:cs typeface="Times New Roman" panose="02020603050405020304" pitchFamily="18" charset="0"/>
              </a:rPr>
              <a:t>group</a:t>
            </a:r>
            <a:r>
              <a:rPr lang="ru-RU" sz="1100" b="1" kern="100" dirty="0">
                <a:effectLst/>
                <a:latin typeface="Calibri" panose="020F0502020204030204" pitchFamily="34" charset="0"/>
                <a:ea typeface="Calibri" panose="020F0502020204030204" pitchFamily="34" charset="0"/>
                <a:cs typeface="Times New Roman" panose="02020603050405020304" pitchFamily="18" charset="0"/>
              </a:rPr>
              <a:t> и почему?</a:t>
            </a:r>
            <a:endParaRPr lang="ru-RU"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Для прямого редактирования файла /</a:t>
            </a:r>
            <a:r>
              <a:rPr lang="ru-RU" sz="11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ru-RU" sz="1100" kern="100" dirty="0" err="1">
                <a:effectLst/>
                <a:latin typeface="Calibri" panose="020F0502020204030204" pitchFamily="34" charset="0"/>
                <a:ea typeface="Calibri" panose="020F0502020204030204" pitchFamily="34" charset="0"/>
                <a:cs typeface="Times New Roman" panose="02020603050405020304" pitchFamily="18" charset="0"/>
              </a:rPr>
              <a:t>group</a:t>
            </a: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 следует использовать команду </a:t>
            </a:r>
            <a:r>
              <a:rPr lang="ru-RU" sz="1100" kern="100" dirty="0" err="1">
                <a:effectLst/>
                <a:latin typeface="Calibri" panose="020F0502020204030204" pitchFamily="34" charset="0"/>
                <a:ea typeface="Calibri" panose="020F0502020204030204" pitchFamily="34" charset="0"/>
                <a:cs typeface="Times New Roman" panose="02020603050405020304" pitchFamily="18" charset="0"/>
              </a:rPr>
              <a:t>vigr</a:t>
            </a:r>
            <a:r>
              <a:rPr lang="ru-RU" sz="1100" kern="100" dirty="0">
                <a:effectLst/>
                <a:latin typeface="Calibri" panose="020F0502020204030204" pitchFamily="34" charset="0"/>
                <a:ea typeface="Calibri" panose="020F0502020204030204" pitchFamily="34" charset="0"/>
                <a:cs typeface="Times New Roman" panose="02020603050405020304" pitchFamily="18" charset="0"/>
              </a:rPr>
              <a:t>, поскольку она открывает файл с блокировкой, что предотвращает возникновение конфликтов при одновременном изменении.</a:t>
            </a:r>
          </a:p>
        </p:txBody>
      </p:sp>
    </p:spTree>
    <p:extLst>
      <p:ext uri="{BB962C8B-B14F-4D97-AF65-F5344CB8AC3E}">
        <p14:creationId xmlns:p14="http://schemas.microsoft.com/office/powerpoint/2010/main" val="307358039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1333</Words>
  <Application>Microsoft Office PowerPoint</Application>
  <PresentationFormat>Широкоэкранный</PresentationFormat>
  <Paragraphs>69</Paragraphs>
  <Slides>10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Calibri</vt:lpstr>
      <vt:lpstr>Calibri Light</vt:lpstr>
      <vt:lpstr>Symbol</vt:lpstr>
      <vt:lpstr>Times New Roman</vt:lpstr>
      <vt:lpstr>Тема Office</vt:lpstr>
      <vt:lpstr>Презентация по лабораторной работе Управление пользователями и группами дисциплина:    Основы администрирования операционных систем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Вывод: таким образом, мы изучили основную работу с учетными записями пользователей и группами пользователей в ОС Linux Контрольные вопросы: 1. При помощи каких команд можно получить информацию о номере (идентификаторе), назначенном пользователю Linux, о группах, в которые включён пользователь? Команда id предоставляет информацию о номере (UID) пользователя, GID (группы) и всех дополнительных группах, к которым он принадлежит. Пример: id username Команда groups показывает группы, к которым принадлежит пользователь: groups username 2. Какой UID имеет пользователь root? При помощи какой команды можно узнать UID пользователя? Приведите примеры. Пользователь root имеет UID 0. Чтобы узнать UID любого пользователя, можно использовать команду id. Пример: id -u username или id -u (если необходимо получить UID текущего пользователя). 3. В чём состоит различие между командами su и sudo? su (substitute user) позволяет переключаться на другого пользователя (обычно root), требуя ввода пароля этого пользователя. sudo позволяет запускать отдельные команды от имени другого пользователя (обычно root), требуя ввода своего пароля, а не пароля root. 4. В каком конфигурационном файле определяются параметры sudo? Параметры sudo определяются в файле /etc/sudoers. 5. Какую команду следует использовать для безопасного изменения конфигурации sudo? Для безопасного изменения файла /etc/sudoers следует использовать команду: visudo Эта команда открывает файл в текстовом редакторе с дополнительной проверкой синтаксиса, чтобы избежать ошибок конфигурации.</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pavlenco.serghei.a@outlook.com</dc:creator>
  <cp:lastModifiedBy>pavlenco.serghei.a@outlook.com</cp:lastModifiedBy>
  <cp:revision>2</cp:revision>
  <dcterms:created xsi:type="dcterms:W3CDTF">2024-09-14T16:09:36Z</dcterms:created>
  <dcterms:modified xsi:type="dcterms:W3CDTF">2024-09-14T16:36:13Z</dcterms:modified>
</cp:coreProperties>
</file>