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9" r:id="rId3"/>
    <p:sldId id="257" r:id="rId4"/>
    <p:sldId id="268" r:id="rId5"/>
    <p:sldId id="260" r:id="rId6"/>
    <p:sldId id="267" r:id="rId7"/>
    <p:sldId id="261" r:id="rId8"/>
    <p:sldId id="263" r:id="rId9"/>
    <p:sldId id="262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79982-AC73-42A6-8510-A0BE8BF04376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080FA-D279-4B3F-8ED2-66B8BA7A74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843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Carsten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080FA-D279-4B3F-8ED2-66B8BA7A74F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717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Carsten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080FA-D279-4B3F-8ED2-66B8BA7A74F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72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Carsten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080FA-D279-4B3F-8ED2-66B8BA7A74F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630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Carsten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080FA-D279-4B3F-8ED2-66B8BA7A74F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815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Sergi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080FA-D279-4B3F-8ED2-66B8BA7A74F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350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Sergi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080FA-D279-4B3F-8ED2-66B8BA7A74F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506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Sergi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080FA-D279-4B3F-8ED2-66B8BA7A74F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017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1EBE-A86C-4A4D-A374-2BFF0FD98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4C851-6B10-4DC2-A74A-7971789B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FA050-1226-4160-B290-A815134C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DD03D-7D7F-4BB8-A00B-042E8BA0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26666-96AB-461C-B7DC-04684DC83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8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9F82-CCFB-4D64-A23A-95917D56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91EB4-076D-47CE-881C-5A37C2241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163FA-EA59-4B4A-BBE7-3074FFE2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884F0-956B-4015-8B0C-5B229A0C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FA71F-46C8-4B0E-B5AB-7F76651A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88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8F0463-226A-4BDE-9927-F9C871342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473F6-F832-44BF-967F-ADA39424B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DB0C8-B274-41E0-A823-443603DB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20AC4-2B8D-4298-804F-47DD7AE5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BE87B-370F-4FD2-B6FD-A420F14F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88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6D25-A577-46FA-8B4C-1E68DAC3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E4F5C-D35F-4A94-9B8F-286F9B0EA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A3A39-A89B-4FD3-8338-1F21BE3A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11ADF-AFC9-43DF-A63F-B25F7E48B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77EF2-3FF6-4A4A-9F38-71FCBF6D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44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16EB-13D4-409F-9F72-FA4F8F15B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3F2C9-D3AE-4885-92DE-E381E8C72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757DA-4E32-4F49-BA34-5E68740E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D6DAC-8E70-44F2-B29D-C2663C3B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69144-C0FE-4BD0-9376-708B19F1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51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14CD-F75B-423B-A1FB-533AEED2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07D9-4F7B-498A-97D9-12AECC21E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78959-3384-41BF-9D60-FD3D6067D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1F568-A574-4BB8-A4FE-8F9D11E0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82236-2ED4-4263-916B-EEF3D2A2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761D2-431D-4BD4-BD82-FCB4B5C1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52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BE27-38F2-4EA5-AB17-E4CAEDC2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70A74-12E2-46A4-942C-BB39FF1A4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67889-0232-4B05-ACBD-BA6CABBCB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36F0C-17AD-4E56-A4CB-8D5B7B63A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67A42-02A2-4C80-9DD2-8D328B667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E5FEF0-4042-4042-B8BE-5B5A7FFF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B33AB-5218-41A4-BFDE-79A5E834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878818-3DC5-4F57-A1C1-DC03A214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66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51E6-41F9-4785-876A-74E03842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4676E6-D741-49D2-8C84-12501774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B09B0-18BE-47BD-851E-5AD522D7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45D20-8839-42B5-9703-C9D7B545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86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44371F-47F4-4E57-BCC2-532BAB28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7EBBA-02EA-45A0-868D-A767F1B2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A650A-2FCC-4215-AB99-77372777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96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341B-5B1F-4C30-B683-1425B7B6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39315-8189-45DE-934C-D524FD894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17794-A801-4144-8630-FD9C9A011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55DC4-405E-47F4-923A-C2E91B04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9099F-24DF-4105-BFE3-E575E714C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88CB0-1783-4B7F-8BFD-39EB8CD5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77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C9E1-92CF-41CA-B7A0-4050AB27D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D949F-2226-46F3-958C-55B241191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E238F-7CA9-4B2C-B1A1-FD5A7B38E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622D1-658E-48C6-A714-AF8A0795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36595-691D-4E3B-AC6F-B0BEC436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1CA0A-CD1B-4ED0-94EC-799FCF93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30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39F1D-3070-4A40-8DDC-5F4437FB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F4FCC-46FE-4CA3-B664-44B17D0DB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FF0C4-4E33-494C-8409-1AA780D35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9FEDE-1600-4017-AA62-FBC08A5803FE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884A9-F60E-416F-A6D8-20FFC655C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D1DD5-113C-43A3-A63A-96DFEE000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73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librewiki.net/wiki/%ED%8C%8C%EC%9D%BC:Spotify_Icon_RGB_Green.sv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5E37-DC6B-4D58-B70A-EF850A9B6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836967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Exploring the </a:t>
            </a:r>
            <a:r>
              <a:rPr lang="en-GB" b="1" dirty="0" err="1"/>
              <a:t>Emotify</a:t>
            </a:r>
            <a:r>
              <a:rPr lang="en-GB" b="1" dirty="0"/>
              <a:t> dataset</a:t>
            </a:r>
            <a:r>
              <a:rPr lang="en-GB" dirty="0"/>
              <a:t> </a:t>
            </a:r>
            <a:r>
              <a:rPr lang="en-GB" sz="4000" dirty="0"/>
              <a:t>genre and emotion classification from music information retrieval </a:t>
            </a:r>
            <a:endParaRPr lang="de-DE" sz="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EF212-9799-4847-B875-611563D55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Sergi</a:t>
            </a:r>
            <a:r>
              <a:rPr lang="en-GB" dirty="0"/>
              <a:t> Andreu and Carsten van de Kamp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4185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5E37-DC6B-4D58-B70A-EF850A9B6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836967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Exploring the </a:t>
            </a:r>
            <a:r>
              <a:rPr lang="en-GB" b="1" dirty="0" err="1"/>
              <a:t>Emotify</a:t>
            </a:r>
            <a:r>
              <a:rPr lang="en-GB" b="1" dirty="0"/>
              <a:t> dataset</a:t>
            </a:r>
            <a:r>
              <a:rPr lang="en-GB" dirty="0"/>
              <a:t> </a:t>
            </a:r>
            <a:r>
              <a:rPr lang="en-GB" sz="4000" dirty="0"/>
              <a:t>genre and emotion classification from music information retrieval </a:t>
            </a:r>
            <a:endParaRPr lang="de-DE" sz="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EF212-9799-4847-B875-611563D55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Sergi</a:t>
            </a:r>
            <a:r>
              <a:rPr lang="en-GB" dirty="0"/>
              <a:t> Andreu and Carsten van de Kamp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396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B7FB-CE06-4730-98E2-3662BEB6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431"/>
            <a:ext cx="10515600" cy="1325563"/>
          </a:xfrm>
        </p:spPr>
        <p:txBody>
          <a:bodyPr/>
          <a:lstStyle/>
          <a:p>
            <a:r>
              <a:rPr lang="en-GB" b="1" dirty="0"/>
              <a:t>Goal and relevance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34F94-BF69-4CB7-A27F-C713536A9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52330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Goal: 	</a:t>
            </a:r>
            <a:r>
              <a:rPr lang="en-GB" dirty="0"/>
              <a:t>find relevant features of audio data for the prediction of genre and 	emotion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Relevance</a:t>
            </a:r>
            <a:r>
              <a:rPr lang="en-GB" dirty="0"/>
              <a:t>: </a:t>
            </a:r>
          </a:p>
          <a:p>
            <a:pPr marL="0" indent="0">
              <a:buNone/>
            </a:pPr>
            <a:r>
              <a:rPr lang="en-GB" dirty="0"/>
              <a:t>Improve musical knowledge </a:t>
            </a:r>
          </a:p>
          <a:p>
            <a:pPr marL="0" indent="0">
              <a:buNone/>
            </a:pPr>
            <a:r>
              <a:rPr lang="en-GB" dirty="0"/>
              <a:t>Helps understanding how humans react to different music input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Applications:</a:t>
            </a: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GB" dirty="0"/>
              <a:t>  Music recommendation</a:t>
            </a:r>
          </a:p>
          <a:p>
            <a:pPr marL="457200" lvl="1" indent="0">
              <a:buNone/>
            </a:pPr>
            <a:r>
              <a:rPr lang="en-GB" dirty="0"/>
              <a:t>	Creating playlists that fit to current mood</a:t>
            </a:r>
          </a:p>
          <a:p>
            <a:pPr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n-GB" dirty="0"/>
              <a:t>  Music creation </a:t>
            </a:r>
          </a:p>
          <a:p>
            <a:pPr marL="457200" lvl="1" indent="0">
              <a:buNone/>
            </a:pPr>
            <a:r>
              <a:rPr lang="en-GB" dirty="0"/>
              <a:t>	e.g. if you want your music to be super sad, adjust that feature</a:t>
            </a:r>
          </a:p>
        </p:txBody>
      </p:sp>
    </p:spTree>
    <p:extLst>
      <p:ext uri="{BB962C8B-B14F-4D97-AF65-F5344CB8AC3E}">
        <p14:creationId xmlns:p14="http://schemas.microsoft.com/office/powerpoint/2010/main" val="294296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73988-AED7-43A5-9B49-2E8C2669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894"/>
            <a:ext cx="10515600" cy="1325563"/>
          </a:xfrm>
        </p:spPr>
        <p:txBody>
          <a:bodyPr/>
          <a:lstStyle/>
          <a:p>
            <a:r>
              <a:rPr lang="en-GB" b="1" dirty="0"/>
              <a:t>The </a:t>
            </a:r>
            <a:r>
              <a:rPr lang="en-GB" b="1" dirty="0" err="1"/>
              <a:t>Emotify</a:t>
            </a:r>
            <a:r>
              <a:rPr lang="en-GB" b="1" dirty="0"/>
              <a:t> dataset </a:t>
            </a:r>
            <a:r>
              <a:rPr lang="en-GB" sz="2400" dirty="0">
                <a:solidFill>
                  <a:schemeClr val="bg2">
                    <a:lumMod val="90000"/>
                  </a:schemeClr>
                </a:solidFill>
              </a:rPr>
              <a:t>[1]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8D374-C129-47DC-A9E9-D9C644853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461"/>
            <a:ext cx="10515600" cy="2576944"/>
          </a:xfrm>
        </p:spPr>
        <p:txBody>
          <a:bodyPr>
            <a:normAutofit/>
          </a:bodyPr>
          <a:lstStyle/>
          <a:p>
            <a:pPr>
              <a:buSzPct val="9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4 genres with 100 songs each</a:t>
            </a:r>
          </a:p>
          <a:p>
            <a:pPr>
              <a:buSzPct val="9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en-GB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8408 annotations produced by a Facebook game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Choose maximally 3 out of 9 emotions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Skipping songs and switching genre allowed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38DC5-C26D-4A71-81B6-52ED0FC7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338" y="6368503"/>
            <a:ext cx="11837324" cy="365125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[1] A.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Aljanaki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, F.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Wiering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, R. C.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Veltkamp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. Studying emotion induced by music through a crowdsourcing game. Information Processing &amp; Management, 2015.</a:t>
            </a:r>
          </a:p>
        </p:txBody>
      </p:sp>
    </p:spTree>
    <p:extLst>
      <p:ext uri="{BB962C8B-B14F-4D97-AF65-F5344CB8AC3E}">
        <p14:creationId xmlns:p14="http://schemas.microsoft.com/office/powerpoint/2010/main" val="58808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8DB5-87B4-4A9A-9FD3-23060126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80486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Geneva Emotional Music </a:t>
            </a:r>
            <a:r>
              <a:rPr lang="de-DE" sz="4000" dirty="0" err="1"/>
              <a:t>Scale</a:t>
            </a:r>
            <a:r>
              <a:rPr lang="de-DE" sz="4000" dirty="0"/>
              <a:t> </a:t>
            </a:r>
            <a:r>
              <a:rPr lang="de-DE" sz="2800" dirty="0">
                <a:solidFill>
                  <a:schemeClr val="bg2">
                    <a:lumMod val="9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[2]</a:t>
            </a:r>
            <a:endParaRPr lang="de-DE" sz="4000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BAA49DA-E0DA-47A6-AF50-A4E07A59F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90"/>
          <a:stretch/>
        </p:blipFill>
        <p:spPr>
          <a:xfrm>
            <a:off x="7305963" y="-9262"/>
            <a:ext cx="4440559" cy="6867262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46B729-AF0C-4571-8156-B509E5D56AAD}"/>
              </a:ext>
            </a:extLst>
          </p:cNvPr>
          <p:cNvSpPr txBox="1">
            <a:spLocks/>
          </p:cNvSpPr>
          <p:nvPr/>
        </p:nvSpPr>
        <p:spPr>
          <a:xfrm>
            <a:off x="914400" y="1751389"/>
            <a:ext cx="5181600" cy="4604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/>
              <a:t>  </a:t>
            </a:r>
            <a:r>
              <a:rPr lang="de-DE" dirty="0" err="1"/>
              <a:t>Amazement</a:t>
            </a:r>
            <a:endParaRPr lang="de-DE" dirty="0"/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/>
              <a:t>  </a:t>
            </a:r>
            <a:r>
              <a:rPr lang="de-DE" dirty="0" err="1"/>
              <a:t>Solemnity</a:t>
            </a:r>
            <a:endParaRPr lang="de-DE" dirty="0"/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/>
              <a:t>  Tenderness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/>
              <a:t>  </a:t>
            </a:r>
            <a:r>
              <a:rPr lang="de-DE" dirty="0" err="1"/>
              <a:t>Nostalgia</a:t>
            </a:r>
            <a:endParaRPr lang="de-DE" dirty="0"/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/>
              <a:t>  </a:t>
            </a:r>
            <a:r>
              <a:rPr lang="de-DE" dirty="0" err="1"/>
              <a:t>Calmness</a:t>
            </a:r>
            <a:r>
              <a:rPr lang="de-DE" dirty="0"/>
              <a:t> 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/>
              <a:t>  Power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/>
              <a:t>  </a:t>
            </a:r>
            <a:r>
              <a:rPr lang="de-DE" dirty="0" err="1"/>
              <a:t>Joyful</a:t>
            </a:r>
            <a:r>
              <a:rPr lang="de-DE" dirty="0"/>
              <a:t> </a:t>
            </a:r>
            <a:r>
              <a:rPr lang="de-DE" dirty="0" err="1"/>
              <a:t>activation</a:t>
            </a:r>
            <a:r>
              <a:rPr lang="de-DE" dirty="0"/>
              <a:t> 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/>
              <a:t>  Tension 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/>
              <a:t>  </a:t>
            </a:r>
            <a:r>
              <a:rPr lang="de-DE" dirty="0" err="1"/>
              <a:t>Sadness</a:t>
            </a:r>
            <a:endParaRPr lang="de-DE" dirty="0"/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de-DE" dirty="0"/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02E80AB-D106-409B-906A-0150EB12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7153564" cy="365125"/>
          </a:xfrm>
        </p:spPr>
        <p:txBody>
          <a:bodyPr/>
          <a:lstStyle/>
          <a:p>
            <a:r>
              <a:rPr lang="en-GB" dirty="0"/>
              <a:t>[2] M. </a:t>
            </a:r>
            <a:r>
              <a:rPr lang="en-GB" dirty="0" err="1"/>
              <a:t>Zentner</a:t>
            </a:r>
            <a:r>
              <a:rPr lang="en-GB" dirty="0"/>
              <a:t>, D. </a:t>
            </a:r>
            <a:r>
              <a:rPr lang="en-GB" dirty="0" err="1"/>
              <a:t>Grandjean</a:t>
            </a:r>
            <a:r>
              <a:rPr lang="en-GB" dirty="0"/>
              <a:t>, and K. R. Scherer. Emotions evoked by the sound of music: Characterization, classification, and measurement. Emotion, 8(4): 494–521, 2008.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08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09FB-CB86-406B-9E6F-86ECC2CD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Attempts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1CFC-5331-4525-ABC6-34D10E273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15" y="1825625"/>
            <a:ext cx="10799885" cy="4351338"/>
          </a:xfrm>
        </p:spPr>
        <p:txBody>
          <a:bodyPr>
            <a:normAutofit/>
          </a:bodyPr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Simple features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Zero crossings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Spectral centroid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Spectral variance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Tempo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DBDF9D8E-9FB2-4C7B-912B-F8F18E737F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317" y="0"/>
            <a:ext cx="8106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4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09FB-CB86-406B-9E6F-86ECC2CD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Attempts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1CFC-5331-4525-ABC6-34D10E273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Simple features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Zero Crossings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Spectral Centroid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Spectral Variance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Tempo 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Result: </a:t>
            </a:r>
            <a:r>
              <a:rPr lang="en-GB" dirty="0"/>
              <a:t>(kernel) SVM’s with poor accuracy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Simple features </a:t>
            </a:r>
            <a:r>
              <a:rPr lang="en-GB" dirty="0">
                <a:sym typeface="Wingdings" panose="05000000000000000000" pitchFamily="2" charset="2"/>
              </a:rPr>
              <a:t>not 		   separable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Conclusion: </a:t>
            </a:r>
            <a:r>
              <a:rPr lang="en-GB" dirty="0"/>
              <a:t>Emotions and genre have a complex representation,</a:t>
            </a:r>
            <a:br>
              <a:rPr lang="en-GB" dirty="0"/>
            </a:br>
            <a:r>
              <a:rPr lang="en-GB" dirty="0"/>
              <a:t>		or the features used are irrelevant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7119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FBAD-A1C3-4060-A8B7-786502F9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Attempts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0C98C-63B7-4ADE-8846-B331618C7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8922"/>
          </a:xfrm>
        </p:spPr>
        <p:txBody>
          <a:bodyPr>
            <a:normAutofit lnSpcReduction="10000"/>
          </a:bodyPr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Complex features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Beat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MFCC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STFT</a:t>
            </a:r>
          </a:p>
          <a:p>
            <a:pPr marL="457200" lvl="1" indent="0">
              <a:buNone/>
            </a:pPr>
            <a:endParaRPr lang="en-GB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Train CNN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Temporal invariance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Universal function approximator 	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b="1" dirty="0"/>
              <a:t>Result: </a:t>
            </a:r>
            <a:r>
              <a:rPr lang="en-GB" dirty="0"/>
              <a:t>Too little data, too many variables </a:t>
            </a:r>
            <a:r>
              <a:rPr lang="en-GB" dirty="0">
                <a:sym typeface="Wingdings" panose="05000000000000000000" pitchFamily="2" charset="2"/>
              </a:rPr>
              <a:t> Overfitting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b="1" dirty="0"/>
              <a:t>Conclusion</a:t>
            </a:r>
            <a:r>
              <a:rPr lang="en-GB" dirty="0"/>
              <a:t>: aim at smaller/pretrained models</a:t>
            </a:r>
          </a:p>
          <a:p>
            <a:endParaRPr lang="en-GB" dirty="0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A6C2E02C-EDE6-4B88-B877-330368CD02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13" y="240729"/>
            <a:ext cx="5901160" cy="393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4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A025-EE7C-43C2-B222-15529D6C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And now? 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AD6EC-2448-4348-AF02-B7609BB21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Improve predictions by finding more complex high-level features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Use pre-trained </a:t>
            </a:r>
            <a:r>
              <a:rPr lang="en-GB" dirty="0" err="1"/>
              <a:t>MusiCNN</a:t>
            </a:r>
            <a:r>
              <a:rPr lang="en-GB" dirty="0"/>
              <a:t>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</a:rPr>
              <a:t>[3]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en-GB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Train the simple models (SVM, </a:t>
            </a:r>
            <a:r>
              <a:rPr lang="en-GB" dirty="0" err="1"/>
              <a:t>kNN</a:t>
            </a:r>
            <a:r>
              <a:rPr lang="en-GB" dirty="0"/>
              <a:t>) on these high-level features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D9620-029B-4E90-951C-CA19ABCF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de-DE" dirty="0"/>
              <a:t>[3] J. Pons, X. Serra. </a:t>
            </a:r>
            <a:r>
              <a:rPr lang="de-DE" dirty="0" err="1"/>
              <a:t>MusiCNN</a:t>
            </a:r>
            <a:r>
              <a:rPr lang="de-DE" dirty="0"/>
              <a:t>: </a:t>
            </a:r>
            <a:r>
              <a:rPr lang="de-DE" dirty="0" err="1"/>
              <a:t>Pre-Trained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 </a:t>
            </a:r>
            <a:r>
              <a:rPr lang="de-DE" dirty="0" err="1"/>
              <a:t>for</a:t>
            </a:r>
            <a:r>
              <a:rPr lang="de-DE" dirty="0"/>
              <a:t> Music Audio Tagging. </a:t>
            </a:r>
            <a:r>
              <a:rPr lang="en-GB" dirty="0"/>
              <a:t>20th International Society for Music Information Retrieval Conference (LBD-ISMIR2019).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811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F943-D959-4641-9659-4AEDD196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Conclusions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FAAC5-4616-4DA8-B030-C1BB97E74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Small dataset with high-dimensional samples and noisy labels 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>
                <a:sym typeface="Wingdings" panose="05000000000000000000" pitchFamily="2" charset="2"/>
              </a:rPr>
              <a:t>  I</a:t>
            </a:r>
            <a:r>
              <a:rPr lang="en-GB" dirty="0"/>
              <a:t>ll-posed problem  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But data=music! </a:t>
            </a:r>
            <a:r>
              <a:rPr lang="en-GB" dirty="0">
                <a:sym typeface="Wingdings" panose="05000000000000000000" pitchFamily="2" charset="2"/>
              </a:rPr>
              <a:t> Use</a:t>
            </a:r>
            <a:r>
              <a:rPr lang="en-GB" dirty="0"/>
              <a:t> transfer knowledge from MIR </a:t>
            </a:r>
          </a:p>
          <a:p>
            <a:pPr lvl="2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sz="2400" dirty="0"/>
              <a:t>  Finding good features is not easy!</a:t>
            </a:r>
          </a:p>
          <a:p>
            <a:pPr marL="457200" lvl="1" indent="0">
              <a:buNone/>
            </a:pPr>
            <a:endParaRPr lang="en-GB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/>
              <a:t>  Training </a:t>
            </a:r>
            <a:r>
              <a:rPr lang="de-DE" dirty="0" err="1"/>
              <a:t>takes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time</a:t>
            </a:r>
          </a:p>
          <a:p>
            <a:pPr marL="0" indent="0">
              <a:buNone/>
            </a:pPr>
            <a:endParaRPr lang="en-GB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Trade-off:  model </a:t>
            </a:r>
            <a:r>
              <a:rPr lang="en-GB"/>
              <a:t>complexity </a:t>
            </a:r>
            <a:r>
              <a:rPr lang="en-GB">
                <a:sym typeface="Wingdings" panose="05000000000000000000" pitchFamily="2" charset="2"/>
              </a:rPr>
              <a:t>          </a:t>
            </a:r>
            <a:r>
              <a:rPr lang="en-GB"/>
              <a:t> overfitting</a:t>
            </a:r>
            <a:endParaRPr lang="en-GB" dirty="0"/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Prefer models that could be explained in subjective/musical terms "easily“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2" name="Graphic 11" descr="Crying face outline with solid fill">
            <a:extLst>
              <a:ext uri="{FF2B5EF4-FFF2-40B4-BE49-F238E27FC236}">
                <a16:creationId xmlns:a16="http://schemas.microsoft.com/office/drawing/2014/main" id="{253B9649-4624-434F-9814-897A48A1B3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68618" y="2230697"/>
            <a:ext cx="457200" cy="4572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6E8053-8341-49D8-9B90-BA12D050B1F6}"/>
              </a:ext>
            </a:extLst>
          </p:cNvPr>
          <p:cNvCxnSpPr>
            <a:cxnSpLocks/>
          </p:cNvCxnSpPr>
          <p:nvPr/>
        </p:nvCxnSpPr>
        <p:spPr>
          <a:xfrm>
            <a:off x="5636027" y="5195455"/>
            <a:ext cx="6650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167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491</Words>
  <Application>Microsoft Office PowerPoint</Application>
  <PresentationFormat>Widescreen</PresentationFormat>
  <Paragraphs>91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Office Theme</vt:lpstr>
      <vt:lpstr>Exploring the Emotify dataset genre and emotion classification from music information retrieval </vt:lpstr>
      <vt:lpstr>Goal and relevance</vt:lpstr>
      <vt:lpstr>The Emotify dataset [1]</vt:lpstr>
      <vt:lpstr>Geneva Emotional Music Scale [2]</vt:lpstr>
      <vt:lpstr>Attempts</vt:lpstr>
      <vt:lpstr>Attempts</vt:lpstr>
      <vt:lpstr>Attempts</vt:lpstr>
      <vt:lpstr>And now? </vt:lpstr>
      <vt:lpstr>Conclusions</vt:lpstr>
      <vt:lpstr>Exploring the Emotify dataset genre and emotion classification from music information retrieval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</dc:title>
  <dc:creator>Carsten Thomas van de Kamp</dc:creator>
  <cp:lastModifiedBy>Carsten Thomas van de Kamp</cp:lastModifiedBy>
  <cp:revision>35</cp:revision>
  <dcterms:created xsi:type="dcterms:W3CDTF">2021-10-28T12:09:07Z</dcterms:created>
  <dcterms:modified xsi:type="dcterms:W3CDTF">2021-10-29T08:40:25Z</dcterms:modified>
</cp:coreProperties>
</file>