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00" r:id="rId2"/>
  </p:sldMasterIdLst>
  <p:notesMasterIdLst>
    <p:notesMasterId r:id="rId31"/>
  </p:notesMasterIdLst>
  <p:handoutMasterIdLst>
    <p:handoutMasterId r:id="rId32"/>
  </p:handoutMasterIdLst>
  <p:sldIdLst>
    <p:sldId id="573" r:id="rId3"/>
    <p:sldId id="593" r:id="rId4"/>
    <p:sldId id="595" r:id="rId5"/>
    <p:sldId id="598" r:id="rId6"/>
    <p:sldId id="608" r:id="rId7"/>
    <p:sldId id="613" r:id="rId8"/>
    <p:sldId id="615" r:id="rId9"/>
    <p:sldId id="626" r:id="rId10"/>
    <p:sldId id="632" r:id="rId11"/>
    <p:sldId id="634" r:id="rId12"/>
    <p:sldId id="639" r:id="rId13"/>
    <p:sldId id="641" r:id="rId14"/>
    <p:sldId id="640" r:id="rId15"/>
    <p:sldId id="643" r:id="rId16"/>
    <p:sldId id="644" r:id="rId17"/>
    <p:sldId id="645" r:id="rId18"/>
    <p:sldId id="646" r:id="rId19"/>
    <p:sldId id="647" r:id="rId20"/>
    <p:sldId id="648" r:id="rId21"/>
    <p:sldId id="649" r:id="rId22"/>
    <p:sldId id="650" r:id="rId23"/>
    <p:sldId id="651" r:id="rId24"/>
    <p:sldId id="652" r:id="rId25"/>
    <p:sldId id="653" r:id="rId26"/>
    <p:sldId id="654" r:id="rId27"/>
    <p:sldId id="655" r:id="rId28"/>
    <p:sldId id="656" r:id="rId29"/>
    <p:sldId id="642" r:id="rId30"/>
  </p:sldIdLst>
  <p:sldSz cx="9906000" cy="6858000" type="A4"/>
  <p:notesSz cx="6662738" cy="9832975"/>
  <p:defaultTextStyle>
    <a:defPPr>
      <a:defRPr lang="es-ES_tradnl"/>
    </a:defPPr>
    <a:lvl1pPr algn="l" rtl="0" eaLnBrk="0" fontAlgn="base" hangingPunct="0">
      <a:spcBef>
        <a:spcPct val="5000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79">
          <p15:clr>
            <a:srgbClr val="A4A3A4"/>
          </p15:clr>
        </p15:guide>
        <p15:guide id="2" pos="3120">
          <p15:clr>
            <a:srgbClr val="A4A3A4"/>
          </p15:clr>
        </p15:guide>
        <p15:guide id="3" pos="1442">
          <p15:clr>
            <a:srgbClr val="A4A3A4"/>
          </p15:clr>
        </p15:guide>
        <p15:guide id="4" pos="262">
          <p15:clr>
            <a:srgbClr val="A4A3A4"/>
          </p15:clr>
        </p15:guide>
      </p15:sldGuideLst>
    </p:ext>
    <p:ext uri="{2D200454-40CA-4A62-9FC3-DE9A4176ACB9}">
      <p15:notesGuideLst xmlns:p15="http://schemas.microsoft.com/office/powerpoint/2012/main">
        <p15:guide id="1" orient="horz" pos="3096">
          <p15:clr>
            <a:srgbClr val="A4A3A4"/>
          </p15:clr>
        </p15:guide>
        <p15:guide id="2" pos="20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 Consul" initials="SC" lastIdx="1" clrIdx="0">
    <p:extLst>
      <p:ext uri="{19B8F6BF-5375-455C-9EA6-DF929625EA0E}">
        <p15:presenceInfo xmlns:p15="http://schemas.microsoft.com/office/powerpoint/2012/main" userId="b3a6cb1197e8c8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F8F"/>
    <a:srgbClr val="90D698"/>
    <a:srgbClr val="00A1DA"/>
    <a:srgbClr val="333333"/>
    <a:srgbClr val="B2B2B2"/>
    <a:srgbClr val="4D4D4D"/>
    <a:srgbClr val="777777"/>
    <a:srgbClr val="008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0" autoAdjust="0"/>
    <p:restoredTop sz="89493" autoAdjust="0"/>
  </p:normalViewPr>
  <p:slideViewPr>
    <p:cSldViewPr snapToObjects="1" showGuides="1">
      <p:cViewPr varScale="1">
        <p:scale>
          <a:sx n="181" d="100"/>
          <a:sy n="181" d="100"/>
        </p:scale>
        <p:origin x="2170" y="115"/>
      </p:cViewPr>
      <p:guideLst>
        <p:guide orient="horz" pos="1979"/>
        <p:guide pos="3120"/>
        <p:guide pos="1442"/>
        <p:guide pos="26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50" d="100"/>
        <a:sy n="150" d="100"/>
      </p:scale>
      <p:origin x="0" y="0"/>
    </p:cViewPr>
  </p:notesTextViewPr>
  <p:sorterViewPr>
    <p:cViewPr>
      <p:scale>
        <a:sx n="70" d="100"/>
        <a:sy n="70" d="100"/>
      </p:scale>
      <p:origin x="0" y="0"/>
    </p:cViewPr>
  </p:sorterViewPr>
  <p:notesViewPr>
    <p:cSldViewPr snapToObjects="1" showGuides="1">
      <p:cViewPr varScale="1">
        <p:scale>
          <a:sx n="53" d="100"/>
          <a:sy n="53" d="100"/>
        </p:scale>
        <p:origin x="-1692" y="-78"/>
      </p:cViewPr>
      <p:guideLst>
        <p:guide orient="horz" pos="3096"/>
        <p:guide pos="20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defTabSz="901700">
              <a:spcBef>
                <a:spcPct val="0"/>
              </a:spcBef>
              <a:defRPr sz="1200"/>
            </a:lvl1pPr>
          </a:lstStyle>
          <a:p>
            <a:pPr>
              <a:defRPr/>
            </a:pPr>
            <a:endParaRPr lang="es-ES"/>
          </a:p>
        </p:txBody>
      </p:sp>
      <p:sp>
        <p:nvSpPr>
          <p:cNvPr id="44035" name="Rectangle 3"/>
          <p:cNvSpPr>
            <a:spLocks noGrp="1" noChangeArrowheads="1"/>
          </p:cNvSpPr>
          <p:nvPr>
            <p:ph type="dt" sz="quarter" idx="1"/>
          </p:nvPr>
        </p:nvSpPr>
        <p:spPr bwMode="auto">
          <a:xfrm>
            <a:off x="3775075"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algn="r" defTabSz="901700">
              <a:spcBef>
                <a:spcPct val="0"/>
              </a:spcBef>
              <a:defRPr sz="1200"/>
            </a:lvl1pPr>
          </a:lstStyle>
          <a:p>
            <a:pPr>
              <a:defRPr/>
            </a:pPr>
            <a:endParaRPr lang="es-ES"/>
          </a:p>
        </p:txBody>
      </p:sp>
      <p:sp>
        <p:nvSpPr>
          <p:cNvPr id="44036" name="Rectangle 4"/>
          <p:cNvSpPr>
            <a:spLocks noGrp="1" noChangeArrowheads="1"/>
          </p:cNvSpPr>
          <p:nvPr>
            <p:ph type="ftr" sz="quarter" idx="2"/>
          </p:nvPr>
        </p:nvSpPr>
        <p:spPr bwMode="auto">
          <a:xfrm>
            <a:off x="0"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defTabSz="901700">
              <a:spcBef>
                <a:spcPct val="0"/>
              </a:spcBef>
              <a:defRPr sz="1200"/>
            </a:lvl1pPr>
          </a:lstStyle>
          <a:p>
            <a:pPr>
              <a:defRPr/>
            </a:pPr>
            <a:endParaRPr lang="es-ES"/>
          </a:p>
        </p:txBody>
      </p:sp>
      <p:sp>
        <p:nvSpPr>
          <p:cNvPr id="44037" name="Rectangle 5"/>
          <p:cNvSpPr>
            <a:spLocks noGrp="1" noChangeArrowheads="1"/>
          </p:cNvSpPr>
          <p:nvPr>
            <p:ph type="sldNum" sz="quarter" idx="3"/>
          </p:nvPr>
        </p:nvSpPr>
        <p:spPr bwMode="auto">
          <a:xfrm>
            <a:off x="3775075"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algn="r" defTabSz="901700">
              <a:spcBef>
                <a:spcPct val="0"/>
              </a:spcBef>
              <a:defRPr sz="1200"/>
            </a:lvl1pPr>
          </a:lstStyle>
          <a:p>
            <a:pPr>
              <a:defRPr/>
            </a:pPr>
            <a:fld id="{11BBA1D0-7BB5-4A54-9F15-D73A3B14C331}" type="slidenum">
              <a:rPr lang="es-ES"/>
              <a:pPr>
                <a:defRPr/>
              </a:pPr>
              <a:t>‹#›</a:t>
            </a:fld>
            <a:endParaRPr lang="es-ES"/>
          </a:p>
        </p:txBody>
      </p:sp>
    </p:spTree>
    <p:extLst>
      <p:ext uri="{BB962C8B-B14F-4D97-AF65-F5344CB8AC3E}">
        <p14:creationId xmlns:p14="http://schemas.microsoft.com/office/powerpoint/2010/main" val="4155990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426" name="Rectangle 2"/>
          <p:cNvSpPr>
            <a:spLocks noGrp="1" noChangeArrowheads="1"/>
          </p:cNvSpPr>
          <p:nvPr>
            <p:ph type="hdr" sz="quarter"/>
          </p:nvPr>
        </p:nvSpPr>
        <p:spPr bwMode="auto">
          <a:xfrm>
            <a:off x="0" y="0"/>
            <a:ext cx="2906713"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defTabSz="900113">
              <a:defRPr sz="1200"/>
            </a:lvl1pPr>
          </a:lstStyle>
          <a:p>
            <a:pPr>
              <a:defRPr/>
            </a:pPr>
            <a:endParaRPr lang="ca-ES"/>
          </a:p>
        </p:txBody>
      </p:sp>
      <p:sp>
        <p:nvSpPr>
          <p:cNvPr id="615427" name="Rectangle 3"/>
          <p:cNvSpPr>
            <a:spLocks noGrp="1" noChangeArrowheads="1"/>
          </p:cNvSpPr>
          <p:nvPr>
            <p:ph type="dt" idx="1"/>
          </p:nvPr>
        </p:nvSpPr>
        <p:spPr bwMode="auto">
          <a:xfrm>
            <a:off x="3802063" y="0"/>
            <a:ext cx="2832100"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r" defTabSz="900113">
              <a:defRPr sz="1200"/>
            </a:lvl1pPr>
          </a:lstStyle>
          <a:p>
            <a:pPr>
              <a:defRPr/>
            </a:pPr>
            <a:endParaRPr lang="ca-ES"/>
          </a:p>
        </p:txBody>
      </p:sp>
      <p:sp>
        <p:nvSpPr>
          <p:cNvPr id="44036" name="Rectangle 4"/>
          <p:cNvSpPr>
            <a:spLocks noGrp="1" noRot="1" noChangeAspect="1" noChangeArrowheads="1" noTextEdit="1"/>
          </p:cNvSpPr>
          <p:nvPr>
            <p:ph type="sldImg" idx="2"/>
          </p:nvPr>
        </p:nvSpPr>
        <p:spPr bwMode="auto">
          <a:xfrm>
            <a:off x="652463" y="752475"/>
            <a:ext cx="5330825" cy="36909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429" name="Rectangle 5"/>
          <p:cNvSpPr>
            <a:spLocks noGrp="1" noChangeArrowheads="1"/>
          </p:cNvSpPr>
          <p:nvPr>
            <p:ph type="body" sz="quarter" idx="3"/>
          </p:nvPr>
        </p:nvSpPr>
        <p:spPr bwMode="auto">
          <a:xfrm>
            <a:off x="895350" y="4670425"/>
            <a:ext cx="4845050" cy="4443413"/>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p>
            <a:pPr lvl="0"/>
            <a:r>
              <a:rPr lang="ca-ES" noProof="0"/>
              <a:t>Haga clic para modificar el estilo de texto del patrón</a:t>
            </a:r>
          </a:p>
          <a:p>
            <a:pPr lvl="1"/>
            <a:r>
              <a:rPr lang="ca-ES" noProof="0"/>
              <a:t>Segundo nivel</a:t>
            </a:r>
          </a:p>
          <a:p>
            <a:pPr lvl="2"/>
            <a:r>
              <a:rPr lang="ca-ES" noProof="0"/>
              <a:t>Tercer nivel</a:t>
            </a:r>
          </a:p>
          <a:p>
            <a:pPr lvl="3"/>
            <a:r>
              <a:rPr lang="ca-ES" noProof="0"/>
              <a:t>Cuarto nivel</a:t>
            </a:r>
          </a:p>
          <a:p>
            <a:pPr lvl="4"/>
            <a:r>
              <a:rPr lang="ca-ES" noProof="0"/>
              <a:t>Quinto nivel</a:t>
            </a:r>
          </a:p>
        </p:txBody>
      </p:sp>
      <p:sp>
        <p:nvSpPr>
          <p:cNvPr id="615430" name="Rectangle 6"/>
          <p:cNvSpPr>
            <a:spLocks noGrp="1" noChangeArrowheads="1"/>
          </p:cNvSpPr>
          <p:nvPr>
            <p:ph type="ftr" sz="quarter" idx="4"/>
          </p:nvPr>
        </p:nvSpPr>
        <p:spPr bwMode="auto">
          <a:xfrm>
            <a:off x="0" y="9340850"/>
            <a:ext cx="2906713"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defTabSz="900113">
              <a:defRPr sz="1200"/>
            </a:lvl1pPr>
          </a:lstStyle>
          <a:p>
            <a:pPr>
              <a:defRPr/>
            </a:pPr>
            <a:endParaRPr lang="ca-ES"/>
          </a:p>
        </p:txBody>
      </p:sp>
      <p:sp>
        <p:nvSpPr>
          <p:cNvPr id="615431" name="Rectangle 7"/>
          <p:cNvSpPr>
            <a:spLocks noGrp="1" noChangeArrowheads="1"/>
          </p:cNvSpPr>
          <p:nvPr>
            <p:ph type="sldNum" sz="quarter" idx="5"/>
          </p:nvPr>
        </p:nvSpPr>
        <p:spPr bwMode="auto">
          <a:xfrm>
            <a:off x="3802063" y="9340850"/>
            <a:ext cx="2832100"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r" defTabSz="900113">
              <a:defRPr sz="1200"/>
            </a:lvl1pPr>
          </a:lstStyle>
          <a:p>
            <a:pPr>
              <a:defRPr/>
            </a:pPr>
            <a:fld id="{35AAD493-7B17-4665-8711-22C1E2A03D59}" type="slidenum">
              <a:rPr lang="ca-ES"/>
              <a:pPr>
                <a:defRPr/>
              </a:pPr>
              <a:t>‹#›</a:t>
            </a:fld>
            <a:endParaRPr lang="ca-ES"/>
          </a:p>
        </p:txBody>
      </p:sp>
    </p:spTree>
    <p:extLst>
      <p:ext uri="{BB962C8B-B14F-4D97-AF65-F5344CB8AC3E}">
        <p14:creationId xmlns:p14="http://schemas.microsoft.com/office/powerpoint/2010/main" val="2507145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10</a:t>
            </a:fld>
            <a:endParaRPr lang="ca-ES" altLang="ca-ES" sz="1200">
              <a:solidFill>
                <a:prstClr val="black"/>
              </a:solidFill>
            </a:endParaRPr>
          </a:p>
        </p:txBody>
      </p:sp>
    </p:spTree>
    <p:extLst>
      <p:ext uri="{BB962C8B-B14F-4D97-AF65-F5344CB8AC3E}">
        <p14:creationId xmlns:p14="http://schemas.microsoft.com/office/powerpoint/2010/main" val="3822852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11</a:t>
            </a:fld>
            <a:endParaRPr lang="ca-ES" altLang="ca-ES" sz="1200">
              <a:solidFill>
                <a:prstClr val="black"/>
              </a:solidFill>
            </a:endParaRPr>
          </a:p>
        </p:txBody>
      </p:sp>
    </p:spTree>
    <p:extLst>
      <p:ext uri="{BB962C8B-B14F-4D97-AF65-F5344CB8AC3E}">
        <p14:creationId xmlns:p14="http://schemas.microsoft.com/office/powerpoint/2010/main" val="4149197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12</a:t>
            </a:fld>
            <a:endParaRPr lang="ca-ES" altLang="ca-ES" sz="1200">
              <a:solidFill>
                <a:prstClr val="black"/>
              </a:solidFill>
            </a:endParaRPr>
          </a:p>
        </p:txBody>
      </p:sp>
    </p:spTree>
    <p:extLst>
      <p:ext uri="{BB962C8B-B14F-4D97-AF65-F5344CB8AC3E}">
        <p14:creationId xmlns:p14="http://schemas.microsoft.com/office/powerpoint/2010/main" val="2870711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13</a:t>
            </a:fld>
            <a:endParaRPr lang="ca-ES" altLang="ca-ES" sz="1200">
              <a:solidFill>
                <a:prstClr val="black"/>
              </a:solidFill>
            </a:endParaRPr>
          </a:p>
        </p:txBody>
      </p:sp>
    </p:spTree>
    <p:extLst>
      <p:ext uri="{BB962C8B-B14F-4D97-AF65-F5344CB8AC3E}">
        <p14:creationId xmlns:p14="http://schemas.microsoft.com/office/powerpoint/2010/main" val="146298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14</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extLst>
      <p:ext uri="{BB962C8B-B14F-4D97-AF65-F5344CB8AC3E}">
        <p14:creationId xmlns:p14="http://schemas.microsoft.com/office/powerpoint/2010/main" val="1975099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15</a:t>
            </a:fld>
            <a:endParaRPr lang="ca-ES" altLang="ca-ES" sz="1200">
              <a:solidFill>
                <a:prstClr val="black"/>
              </a:solidFill>
            </a:endParaRPr>
          </a:p>
        </p:txBody>
      </p:sp>
    </p:spTree>
    <p:extLst>
      <p:ext uri="{BB962C8B-B14F-4D97-AF65-F5344CB8AC3E}">
        <p14:creationId xmlns:p14="http://schemas.microsoft.com/office/powerpoint/2010/main" val="2385074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16</a:t>
            </a:fld>
            <a:endParaRPr lang="ca-ES" altLang="ca-ES" sz="1200">
              <a:solidFill>
                <a:prstClr val="black"/>
              </a:solidFill>
            </a:endParaRPr>
          </a:p>
        </p:txBody>
      </p:sp>
    </p:spTree>
    <p:extLst>
      <p:ext uri="{BB962C8B-B14F-4D97-AF65-F5344CB8AC3E}">
        <p14:creationId xmlns:p14="http://schemas.microsoft.com/office/powerpoint/2010/main" val="296807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17</a:t>
            </a:fld>
            <a:endParaRPr lang="ca-ES" altLang="ca-ES" sz="1200">
              <a:solidFill>
                <a:prstClr val="black"/>
              </a:solidFill>
            </a:endParaRPr>
          </a:p>
        </p:txBody>
      </p:sp>
    </p:spTree>
    <p:extLst>
      <p:ext uri="{BB962C8B-B14F-4D97-AF65-F5344CB8AC3E}">
        <p14:creationId xmlns:p14="http://schemas.microsoft.com/office/powerpoint/2010/main" val="4055039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18</a:t>
            </a:fld>
            <a:endParaRPr lang="ca-ES" altLang="ca-ES" sz="1200">
              <a:solidFill>
                <a:prstClr val="black"/>
              </a:solidFill>
            </a:endParaRPr>
          </a:p>
        </p:txBody>
      </p:sp>
    </p:spTree>
    <p:extLst>
      <p:ext uri="{BB962C8B-B14F-4D97-AF65-F5344CB8AC3E}">
        <p14:creationId xmlns:p14="http://schemas.microsoft.com/office/powerpoint/2010/main" val="1699023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19</a:t>
            </a:fld>
            <a:endParaRPr lang="ca-ES" altLang="ca-ES" sz="1200">
              <a:solidFill>
                <a:prstClr val="black"/>
              </a:solidFill>
            </a:endParaRPr>
          </a:p>
        </p:txBody>
      </p:sp>
    </p:spTree>
    <p:extLst>
      <p:ext uri="{BB962C8B-B14F-4D97-AF65-F5344CB8AC3E}">
        <p14:creationId xmlns:p14="http://schemas.microsoft.com/office/powerpoint/2010/main" val="385863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a:t>
            </a:fld>
            <a:endParaRPr lang="ca-ES" altLang="ca-ES" sz="120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20</a:t>
            </a:fld>
            <a:endParaRPr lang="ca-ES" altLang="ca-ES" sz="1200">
              <a:solidFill>
                <a:prstClr val="black"/>
              </a:solidFill>
            </a:endParaRPr>
          </a:p>
        </p:txBody>
      </p:sp>
    </p:spTree>
    <p:extLst>
      <p:ext uri="{BB962C8B-B14F-4D97-AF65-F5344CB8AC3E}">
        <p14:creationId xmlns:p14="http://schemas.microsoft.com/office/powerpoint/2010/main" val="2288252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21</a:t>
            </a:fld>
            <a:endParaRPr lang="ca-ES" altLang="ca-ES" sz="1200">
              <a:solidFill>
                <a:prstClr val="black"/>
              </a:solidFill>
            </a:endParaRPr>
          </a:p>
        </p:txBody>
      </p:sp>
    </p:spTree>
    <p:extLst>
      <p:ext uri="{BB962C8B-B14F-4D97-AF65-F5344CB8AC3E}">
        <p14:creationId xmlns:p14="http://schemas.microsoft.com/office/powerpoint/2010/main" val="3657677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22</a:t>
            </a:fld>
            <a:endParaRPr lang="ca-ES" altLang="ca-ES" sz="1200">
              <a:solidFill>
                <a:prstClr val="black"/>
              </a:solidFill>
            </a:endParaRPr>
          </a:p>
        </p:txBody>
      </p:sp>
    </p:spTree>
    <p:extLst>
      <p:ext uri="{BB962C8B-B14F-4D97-AF65-F5344CB8AC3E}">
        <p14:creationId xmlns:p14="http://schemas.microsoft.com/office/powerpoint/2010/main" val="1042964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23</a:t>
            </a:fld>
            <a:endParaRPr lang="ca-ES" altLang="ca-ES" sz="1200">
              <a:solidFill>
                <a:prstClr val="black"/>
              </a:solidFill>
            </a:endParaRPr>
          </a:p>
        </p:txBody>
      </p:sp>
    </p:spTree>
    <p:extLst>
      <p:ext uri="{BB962C8B-B14F-4D97-AF65-F5344CB8AC3E}">
        <p14:creationId xmlns:p14="http://schemas.microsoft.com/office/powerpoint/2010/main" val="3117026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24</a:t>
            </a:fld>
            <a:endParaRPr lang="ca-ES" altLang="ca-ES" sz="1200">
              <a:solidFill>
                <a:prstClr val="black"/>
              </a:solidFill>
            </a:endParaRPr>
          </a:p>
        </p:txBody>
      </p:sp>
    </p:spTree>
    <p:extLst>
      <p:ext uri="{BB962C8B-B14F-4D97-AF65-F5344CB8AC3E}">
        <p14:creationId xmlns:p14="http://schemas.microsoft.com/office/powerpoint/2010/main" val="1537329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25</a:t>
            </a:fld>
            <a:endParaRPr lang="ca-ES" altLang="ca-ES" sz="1200">
              <a:solidFill>
                <a:prstClr val="black"/>
              </a:solidFill>
            </a:endParaRPr>
          </a:p>
        </p:txBody>
      </p:sp>
    </p:spTree>
    <p:extLst>
      <p:ext uri="{BB962C8B-B14F-4D97-AF65-F5344CB8AC3E}">
        <p14:creationId xmlns:p14="http://schemas.microsoft.com/office/powerpoint/2010/main" val="468983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26</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extLst>
      <p:ext uri="{BB962C8B-B14F-4D97-AF65-F5344CB8AC3E}">
        <p14:creationId xmlns:p14="http://schemas.microsoft.com/office/powerpoint/2010/main" val="1482776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27</a:t>
            </a:fld>
            <a:endParaRPr lang="ca-ES" altLang="ca-ES" sz="1200">
              <a:solidFill>
                <a:prstClr val="black"/>
              </a:solidFill>
            </a:endParaRPr>
          </a:p>
        </p:txBody>
      </p:sp>
    </p:spTree>
    <p:extLst>
      <p:ext uri="{BB962C8B-B14F-4D97-AF65-F5344CB8AC3E}">
        <p14:creationId xmlns:p14="http://schemas.microsoft.com/office/powerpoint/2010/main" val="95761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 0.01, 0.5 and 0.2. </a:t>
            </a:r>
          </a:p>
          <a:p>
            <a:r>
              <a:rPr lang="es-ES" sz="1200" b="0" i="0" kern="1200" dirty="0">
                <a:solidFill>
                  <a:schemeClr val="tx1"/>
                </a:solidFill>
                <a:effectLst/>
                <a:latin typeface="Times New Roman" pitchFamily="18" charset="0"/>
                <a:ea typeface="+mn-ea"/>
                <a:cs typeface="+mn-cs"/>
              </a:rPr>
              <a:t>error = (0.01*0 + 0.5*1 + 0.2*0) / (0.01 + 0.5 + 0.2)</a:t>
            </a:r>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28</a:t>
            </a:fld>
            <a:endParaRPr lang="ca-ES" altLang="ca-ES" sz="1200">
              <a:solidFill>
                <a:prstClr val="black"/>
              </a:solidFill>
            </a:endParaRPr>
          </a:p>
        </p:txBody>
      </p:sp>
    </p:spTree>
    <p:extLst>
      <p:ext uri="{BB962C8B-B14F-4D97-AF65-F5344CB8AC3E}">
        <p14:creationId xmlns:p14="http://schemas.microsoft.com/office/powerpoint/2010/main" val="384694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3</a:t>
            </a:fld>
            <a:endParaRPr lang="ca-ES" altLang="ca-ES" sz="1200">
              <a:solidFill>
                <a:prstClr val="black"/>
              </a:solidFill>
            </a:endParaRPr>
          </a:p>
        </p:txBody>
      </p:sp>
    </p:spTree>
    <p:extLst>
      <p:ext uri="{BB962C8B-B14F-4D97-AF65-F5344CB8AC3E}">
        <p14:creationId xmlns:p14="http://schemas.microsoft.com/office/powerpoint/2010/main" val="1765639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4</a:t>
            </a:fld>
            <a:endParaRPr lang="ca-ES" altLang="ca-ES" sz="1200">
              <a:solidFill>
                <a:prstClr val="black"/>
              </a:solidFill>
            </a:endParaRPr>
          </a:p>
        </p:txBody>
      </p:sp>
    </p:spTree>
    <p:extLst>
      <p:ext uri="{BB962C8B-B14F-4D97-AF65-F5344CB8AC3E}">
        <p14:creationId xmlns:p14="http://schemas.microsoft.com/office/powerpoint/2010/main" val="3379678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5</a:t>
            </a:fld>
            <a:endParaRPr lang="ca-ES" altLang="ca-ES" sz="1200">
              <a:solidFill>
                <a:prstClr val="black"/>
              </a:solidFill>
            </a:endParaRPr>
          </a:p>
        </p:txBody>
      </p:sp>
    </p:spTree>
    <p:extLst>
      <p:ext uri="{BB962C8B-B14F-4D97-AF65-F5344CB8AC3E}">
        <p14:creationId xmlns:p14="http://schemas.microsoft.com/office/powerpoint/2010/main" val="2492096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6</a:t>
            </a:fld>
            <a:endParaRPr lang="ca-ES" altLang="ca-ES" sz="1200">
              <a:solidFill>
                <a:prstClr val="black"/>
              </a:solidFill>
            </a:endParaRPr>
          </a:p>
        </p:txBody>
      </p:sp>
    </p:spTree>
    <p:extLst>
      <p:ext uri="{BB962C8B-B14F-4D97-AF65-F5344CB8AC3E}">
        <p14:creationId xmlns:p14="http://schemas.microsoft.com/office/powerpoint/2010/main" val="347120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7</a:t>
            </a:fld>
            <a:endParaRPr lang="ca-ES" altLang="ca-ES" sz="1200">
              <a:solidFill>
                <a:prstClr val="black"/>
              </a:solidFill>
            </a:endParaRPr>
          </a:p>
        </p:txBody>
      </p:sp>
    </p:spTree>
    <p:extLst>
      <p:ext uri="{BB962C8B-B14F-4D97-AF65-F5344CB8AC3E}">
        <p14:creationId xmlns:p14="http://schemas.microsoft.com/office/powerpoint/2010/main" val="168203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8</a:t>
            </a:fld>
            <a:endParaRPr lang="ca-ES" altLang="ca-ES" sz="1200">
              <a:solidFill>
                <a:prstClr val="black"/>
              </a:solidFill>
            </a:endParaRPr>
          </a:p>
        </p:txBody>
      </p:sp>
    </p:spTree>
    <p:extLst>
      <p:ext uri="{BB962C8B-B14F-4D97-AF65-F5344CB8AC3E}">
        <p14:creationId xmlns:p14="http://schemas.microsoft.com/office/powerpoint/2010/main" val="206794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9</a:t>
            </a:fld>
            <a:endParaRPr lang="ca-ES" altLang="ca-ES" sz="1200">
              <a:solidFill>
                <a:prstClr val="black"/>
              </a:solidFill>
            </a:endParaRPr>
          </a:p>
        </p:txBody>
      </p:sp>
    </p:spTree>
    <p:extLst>
      <p:ext uri="{BB962C8B-B14F-4D97-AF65-F5344CB8AC3E}">
        <p14:creationId xmlns:p14="http://schemas.microsoft.com/office/powerpoint/2010/main" val="3588678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01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extLst>
      <p:ext uri="{BB962C8B-B14F-4D97-AF65-F5344CB8AC3E}">
        <p14:creationId xmlns:p14="http://schemas.microsoft.com/office/powerpoint/2010/main" val="140083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95300" y="1600200"/>
            <a:ext cx="89154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42371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81850" y="274638"/>
            <a:ext cx="2228850" cy="5851525"/>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95300" y="274638"/>
            <a:ext cx="653415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720289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Diapositiva de títol">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216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ol">
    <p:spTree>
      <p:nvGrpSpPr>
        <p:cNvPr id="1" name=""/>
        <p:cNvGrpSpPr/>
        <p:nvPr/>
      </p:nvGrpSpPr>
      <p:grpSpPr>
        <a:xfrm>
          <a:off x="0" y="0"/>
          <a:ext cx="0" cy="0"/>
          <a:chOff x="0" y="0"/>
          <a:chExt cx="0" cy="0"/>
        </a:xfrm>
      </p:grpSpPr>
      <p:sp>
        <p:nvSpPr>
          <p:cNvPr id="2" name="Títol 1"/>
          <p:cNvSpPr>
            <a:spLocks noGrp="1"/>
          </p:cNvSpPr>
          <p:nvPr>
            <p:ph type="ctrTitle"/>
          </p:nvPr>
        </p:nvSpPr>
        <p:spPr>
          <a:xfrm>
            <a:off x="742950" y="2130425"/>
            <a:ext cx="8420100" cy="1470025"/>
          </a:xfrm>
          <a:prstGeom prst="rect">
            <a:avLst/>
          </a:prstGeom>
        </p:spPr>
        <p:txBody>
          <a:bodyPr/>
          <a:lstStyle/>
          <a:p>
            <a:r>
              <a:rPr lang="ca-ES"/>
              <a:t>Feu clic aquí per editar l'estil</a:t>
            </a:r>
          </a:p>
        </p:txBody>
      </p:sp>
      <p:sp>
        <p:nvSpPr>
          <p:cNvPr id="3" name="Subtítol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a-ES"/>
              <a:t>Feu clic aquí per editar l'estil de subtítols del patró.</a:t>
            </a:r>
          </a:p>
        </p:txBody>
      </p:sp>
    </p:spTree>
    <p:extLst>
      <p:ext uri="{BB962C8B-B14F-4D97-AF65-F5344CB8AC3E}">
        <p14:creationId xmlns:p14="http://schemas.microsoft.com/office/powerpoint/2010/main" val="1602695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ol i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idx="1"/>
          </p:nvPr>
        </p:nvSpPr>
        <p:spPr>
          <a:xfrm>
            <a:off x="495300" y="1600200"/>
            <a:ext cx="8915400" cy="4525963"/>
          </a:xfrm>
          <a:prstGeom prst="rect">
            <a:avLst/>
          </a:prstGeom>
        </p:spPr>
        <p:txBody>
          <a:body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649688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pçalera de la secció">
    <p:spTree>
      <p:nvGrpSpPr>
        <p:cNvPr id="1" name=""/>
        <p:cNvGrpSpPr/>
        <p:nvPr/>
      </p:nvGrpSpPr>
      <p:grpSpPr>
        <a:xfrm>
          <a:off x="0" y="0"/>
          <a:ext cx="0" cy="0"/>
          <a:chOff x="0" y="0"/>
          <a:chExt cx="0" cy="0"/>
        </a:xfrm>
      </p:grpSpPr>
      <p:sp>
        <p:nvSpPr>
          <p:cNvPr id="2" name="Títol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ca-ES"/>
              <a:t>Feu clic aquí per editar l'estil</a:t>
            </a:r>
          </a:p>
        </p:txBody>
      </p:sp>
      <p:sp>
        <p:nvSpPr>
          <p:cNvPr id="3" name="Contenidor de text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a-ES"/>
              <a:t>Feu clic aquí per editar estils</a:t>
            </a:r>
          </a:p>
        </p:txBody>
      </p:sp>
    </p:spTree>
    <p:extLst>
      <p:ext uri="{BB962C8B-B14F-4D97-AF65-F5344CB8AC3E}">
        <p14:creationId xmlns:p14="http://schemas.microsoft.com/office/powerpoint/2010/main" val="4197480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contingut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369865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lvl1pPr>
              <a:defRPr/>
            </a:lvl1pPr>
          </a:lstStyle>
          <a:p>
            <a:r>
              <a:rPr lang="ca-ES"/>
              <a:t>Feu clic aquí per editar l'estil</a:t>
            </a:r>
          </a:p>
        </p:txBody>
      </p:sp>
      <p:sp>
        <p:nvSpPr>
          <p:cNvPr id="3" name="Contenidor de text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4" name="Contenidor de contingut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5" name="Contenidor de text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6" name="Contenidor de contingut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80561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omés títo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Tree>
    <p:extLst>
      <p:ext uri="{BB962C8B-B14F-4D97-AF65-F5344CB8AC3E}">
        <p14:creationId xmlns:p14="http://schemas.microsoft.com/office/powerpoint/2010/main" val="3757699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5300" y="1600200"/>
            <a:ext cx="89154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52900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ingut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495300" y="273050"/>
            <a:ext cx="3259138" cy="1162050"/>
          </a:xfrm>
          <a:prstGeom prst="rect">
            <a:avLst/>
          </a:prstGeom>
        </p:spPr>
        <p:txBody>
          <a:bodyPr anchor="b"/>
          <a:lstStyle>
            <a:lvl1pPr algn="l">
              <a:defRPr sz="2000" b="1"/>
            </a:lvl1pPr>
          </a:lstStyle>
          <a:p>
            <a:r>
              <a:rPr lang="ca-ES"/>
              <a:t>Feu clic aquí per editar l'estil</a:t>
            </a:r>
          </a:p>
        </p:txBody>
      </p:sp>
      <p:sp>
        <p:nvSpPr>
          <p:cNvPr id="3" name="Contenidor de contingut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text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2928902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tge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1941513" y="4800600"/>
            <a:ext cx="5943600" cy="566738"/>
          </a:xfrm>
          <a:prstGeom prst="rect">
            <a:avLst/>
          </a:prstGeom>
        </p:spPr>
        <p:txBody>
          <a:bodyPr anchor="b"/>
          <a:lstStyle>
            <a:lvl1pPr algn="l">
              <a:defRPr sz="2000" b="1"/>
            </a:lvl1pPr>
          </a:lstStyle>
          <a:p>
            <a:r>
              <a:rPr lang="ca-ES"/>
              <a:t>Feu clic aquí per editar l'estil</a:t>
            </a:r>
          </a:p>
        </p:txBody>
      </p:sp>
      <p:sp>
        <p:nvSpPr>
          <p:cNvPr id="3" name="Contenidor d'imatge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a-ES" noProof="0"/>
          </a:p>
        </p:txBody>
      </p:sp>
      <p:sp>
        <p:nvSpPr>
          <p:cNvPr id="4" name="Contenidor de text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4026429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ol i text vertica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text vertical 2"/>
          <p:cNvSpPr>
            <a:spLocks noGrp="1"/>
          </p:cNvSpPr>
          <p:nvPr>
            <p:ph type="body" orient="vert" idx="1"/>
          </p:nvPr>
        </p:nvSpPr>
        <p:spPr>
          <a:xfrm>
            <a:off x="495300" y="1600200"/>
            <a:ext cx="8915400" cy="4525963"/>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3497529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ol vertical i text">
    <p:spTree>
      <p:nvGrpSpPr>
        <p:cNvPr id="1" name=""/>
        <p:cNvGrpSpPr/>
        <p:nvPr/>
      </p:nvGrpSpPr>
      <p:grpSpPr>
        <a:xfrm>
          <a:off x="0" y="0"/>
          <a:ext cx="0" cy="0"/>
          <a:chOff x="0" y="0"/>
          <a:chExt cx="0" cy="0"/>
        </a:xfrm>
      </p:grpSpPr>
      <p:sp>
        <p:nvSpPr>
          <p:cNvPr id="2" name="Títol vertical 1"/>
          <p:cNvSpPr>
            <a:spLocks noGrp="1"/>
          </p:cNvSpPr>
          <p:nvPr>
            <p:ph type="title" orient="vert"/>
          </p:nvPr>
        </p:nvSpPr>
        <p:spPr>
          <a:xfrm>
            <a:off x="7181850" y="274638"/>
            <a:ext cx="2228850" cy="5851525"/>
          </a:xfrm>
          <a:prstGeom prst="rect">
            <a:avLst/>
          </a:prstGeom>
        </p:spPr>
        <p:txBody>
          <a:bodyPr vert="eaVert"/>
          <a:lstStyle/>
          <a:p>
            <a:r>
              <a:rPr lang="ca-ES"/>
              <a:t>Feu clic aquí per editar l'estil</a:t>
            </a:r>
          </a:p>
        </p:txBody>
      </p:sp>
      <p:sp>
        <p:nvSpPr>
          <p:cNvPr id="3" name="Contenidor de text vertical 2"/>
          <p:cNvSpPr>
            <a:spLocks noGrp="1"/>
          </p:cNvSpPr>
          <p:nvPr>
            <p:ph type="body" orient="vert" idx="1"/>
          </p:nvPr>
        </p:nvSpPr>
        <p:spPr>
          <a:xfrm>
            <a:off x="495300" y="274638"/>
            <a:ext cx="6534150" cy="5851525"/>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630602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Diapositiva de títol">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75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359574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8950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05853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Tree>
    <p:extLst>
      <p:ext uri="{BB962C8B-B14F-4D97-AF65-F5344CB8AC3E}">
        <p14:creationId xmlns:p14="http://schemas.microsoft.com/office/powerpoint/2010/main" val="14380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16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92208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71175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2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pic>
        <p:nvPicPr>
          <p:cNvPr id="4" name="11 Imagen"/>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71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11 Imagen"/>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1 Imagen"/>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8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30764900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bitstorm.org/gameoflife/" TargetMode="External"/><Relationship Id="rId5" Type="http://schemas.openxmlformats.org/officeDocument/2006/relationships/image" Target="../media/image29.gif"/><Relationship Id="rId4" Type="http://schemas.openxmlformats.org/officeDocument/2006/relationships/image" Target="../media/image28.gif"/></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colah.github.io/posts/2015-08-Understanding-LSTM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hyperlink" Target="https://www.thispersondoesnotexist.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papers.nips.cc/paper/5872-efficient-and-robust-automated-machine-learning.pdf" TargetMode="Externa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xml.rels><?xml version="1.0" encoding="UTF-8" standalone="yes"?>
<Relationships xmlns="http://schemas.openxmlformats.org/package/2006/relationships"><Relationship Id="rId3" Type="http://schemas.openxmlformats.org/officeDocument/2006/relationships/hyperlink" Target="https://distill.pub/2016/misread-tsn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6</a:t>
            </a:r>
            <a:br>
              <a:rPr lang="es-ES" altLang="ca-ES" sz="3200" b="1" dirty="0">
                <a:solidFill>
                  <a:srgbClr val="005984"/>
                </a:solidFill>
                <a:latin typeface="Arial" charset="0"/>
                <a:cs typeface="Arial" charset="0"/>
              </a:rPr>
            </a:br>
            <a:br>
              <a:rPr lang="es-ES" altLang="ca-ES" sz="3200" b="1" dirty="0">
                <a:solidFill>
                  <a:srgbClr val="005984"/>
                </a:solidFill>
                <a:latin typeface="Arial" charset="0"/>
                <a:cs typeface="Arial" charset="0"/>
              </a:rPr>
            </a:br>
            <a:r>
              <a:rPr lang="ca-ES" altLang="ca-ES" sz="3200" b="1" dirty="0" err="1">
                <a:solidFill>
                  <a:srgbClr val="005984"/>
                </a:solidFill>
                <a:latin typeface="Arial" charset="0"/>
                <a:cs typeface="Arial" charset="0"/>
              </a:rPr>
              <a:t>Redes</a:t>
            </a:r>
            <a:r>
              <a:rPr lang="ca-ES" altLang="ca-ES" sz="3200" b="1" dirty="0">
                <a:solidFill>
                  <a:srgbClr val="005984"/>
                </a:solidFill>
                <a:latin typeface="Arial" charset="0"/>
                <a:cs typeface="Arial" charset="0"/>
              </a:rPr>
              <a:t> </a:t>
            </a:r>
            <a:r>
              <a:rPr lang="ca-ES" altLang="ca-ES" sz="3200" b="1" dirty="0" err="1">
                <a:solidFill>
                  <a:srgbClr val="005984"/>
                </a:solidFill>
                <a:latin typeface="Arial" charset="0"/>
                <a:cs typeface="Arial" charset="0"/>
              </a:rPr>
              <a:t>Neuronales</a:t>
            </a:r>
            <a:br>
              <a:rPr lang="ca-ES" altLang="ca-ES" sz="3200" b="1" dirty="0">
                <a:solidFill>
                  <a:srgbClr val="005984"/>
                </a:solidFill>
                <a:latin typeface="Arial" charset="0"/>
                <a:cs typeface="Arial" charset="0"/>
              </a:rPr>
            </a:br>
            <a:r>
              <a:rPr lang="ca-ES" altLang="ca-ES" sz="3200" b="1" dirty="0" err="1">
                <a:solidFill>
                  <a:srgbClr val="005984"/>
                </a:solidFill>
                <a:latin typeface="Arial" charset="0"/>
                <a:cs typeface="Arial" charset="0"/>
              </a:rPr>
              <a:t>AutoML</a:t>
            </a:r>
            <a:endParaRPr lang="es-ES" altLang="ca-ES" sz="1400" dirty="0">
              <a:solidFill>
                <a:srgbClr val="005984"/>
              </a:solidFill>
              <a:latin typeface="Arial" charset="0"/>
              <a:cs typeface="Arial" charset="0"/>
            </a:endParaRPr>
          </a:p>
        </p:txBody>
      </p:sp>
      <p:sp>
        <p:nvSpPr>
          <p:cNvPr id="3075" name="Rectangle 3"/>
          <p:cNvSpPr>
            <a:spLocks noGrp="1" noChangeArrowheads="1"/>
          </p:cNvSpPr>
          <p:nvPr>
            <p:ph type="subTitle" idx="4294967295"/>
          </p:nvPr>
        </p:nvSpPr>
        <p:spPr bwMode="auto">
          <a:xfrm>
            <a:off x="-35050" y="5373216"/>
            <a:ext cx="9906000"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itchFamily="2" charset="2"/>
              <a:buNone/>
            </a:pPr>
            <a:r>
              <a:rPr lang="es-ES" altLang="ca-ES" sz="1800" b="1" dirty="0">
                <a:solidFill>
                  <a:srgbClr val="005984"/>
                </a:solidFill>
                <a:latin typeface="Arial" charset="0"/>
                <a:cs typeface="Arial" charset="0"/>
              </a:rPr>
              <a:t>Sergi </a:t>
            </a:r>
            <a:r>
              <a:rPr lang="es-ES" altLang="ca-ES" sz="1800" b="1" dirty="0" err="1">
                <a:solidFill>
                  <a:srgbClr val="005984"/>
                </a:solidFill>
                <a:latin typeface="Arial" charset="0"/>
                <a:cs typeface="Arial" charset="0"/>
              </a:rPr>
              <a:t>Cònsul</a:t>
            </a:r>
            <a:endParaRPr lang="es-ES" altLang="ca-ES" sz="1800" b="1"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65443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ADABoost</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031325"/>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El </a:t>
            </a:r>
            <a:r>
              <a:rPr lang="es-ES" sz="1200" dirty="0" err="1">
                <a:latin typeface="Arial" panose="020B0604020202020204" pitchFamily="34" charset="0"/>
                <a:cs typeface="Arial" panose="020B0604020202020204" pitchFamily="34" charset="0"/>
              </a:rPr>
              <a:t>ADABoost</a:t>
            </a:r>
            <a:r>
              <a:rPr lang="es-ES" sz="1200" dirty="0">
                <a:latin typeface="Arial" panose="020B0604020202020204" pitchFamily="34" charset="0"/>
                <a:cs typeface="Arial" panose="020B0604020202020204" pitchFamily="34" charset="0"/>
              </a:rPr>
              <a:t> es un caso específico de </a:t>
            </a:r>
            <a:r>
              <a:rPr lang="es-ES" sz="1200" dirty="0" err="1">
                <a:latin typeface="Arial" panose="020B0604020202020204" pitchFamily="34" charset="0"/>
                <a:cs typeface="Arial" panose="020B0604020202020204" pitchFamily="34" charset="0"/>
              </a:rPr>
              <a:t>Gradient</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con una función de coste específica.</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En </a:t>
            </a:r>
            <a:r>
              <a:rPr lang="es-ES" sz="1200" b="1" dirty="0" err="1">
                <a:latin typeface="Arial" panose="020B0604020202020204" pitchFamily="34" charset="0"/>
                <a:cs typeface="Arial" panose="020B0604020202020204" pitchFamily="34" charset="0"/>
              </a:rPr>
              <a:t>Gradient</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las "</a:t>
            </a:r>
            <a:r>
              <a:rPr lang="es-ES" sz="1200" b="1" dirty="0">
                <a:latin typeface="Arial" panose="020B0604020202020204" pitchFamily="34" charset="0"/>
                <a:cs typeface="Arial" panose="020B0604020202020204" pitchFamily="34" charset="0"/>
              </a:rPr>
              <a:t>deficiencias</a:t>
            </a:r>
            <a:r>
              <a:rPr lang="es-ES" sz="1200" dirty="0">
                <a:latin typeface="Arial" panose="020B0604020202020204" pitchFamily="34" charset="0"/>
                <a:cs typeface="Arial" panose="020B0604020202020204" pitchFamily="34" charset="0"/>
              </a:rPr>
              <a:t>" (de los weak learners existentes) se </a:t>
            </a:r>
            <a:r>
              <a:rPr lang="es-ES" sz="1200" b="1" dirty="0">
                <a:latin typeface="Arial" panose="020B0604020202020204" pitchFamily="34" charset="0"/>
                <a:cs typeface="Arial" panose="020B0604020202020204" pitchFamily="34" charset="0"/>
              </a:rPr>
              <a:t>identifican por gradientes</a:t>
            </a:r>
            <a:r>
              <a:rPr lang="es-ES" sz="1200" dirty="0">
                <a:latin typeface="Arial" panose="020B0604020202020204" pitchFamily="34" charset="0"/>
                <a:cs typeface="Arial" panose="020B0604020202020204" pitchFamily="34" charset="0"/>
              </a:rPr>
              <a:t>.</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En </a:t>
            </a:r>
            <a:r>
              <a:rPr lang="es-ES" sz="1200" b="1" dirty="0" err="1">
                <a:latin typeface="Arial" panose="020B0604020202020204" pitchFamily="34" charset="0"/>
                <a:cs typeface="Arial" panose="020B0604020202020204" pitchFamily="34" charset="0"/>
              </a:rPr>
              <a:t>Adaboost</a:t>
            </a:r>
            <a:r>
              <a:rPr lang="es-ES" sz="1200" dirty="0">
                <a:latin typeface="Arial" panose="020B0604020202020204" pitchFamily="34" charset="0"/>
                <a:cs typeface="Arial" panose="020B0604020202020204" pitchFamily="34" charset="0"/>
              </a:rPr>
              <a:t>, las "</a:t>
            </a:r>
            <a:r>
              <a:rPr lang="es-ES" sz="1200" b="1" dirty="0">
                <a:latin typeface="Arial" panose="020B0604020202020204" pitchFamily="34" charset="0"/>
                <a:cs typeface="Arial" panose="020B0604020202020204" pitchFamily="34" charset="0"/>
              </a:rPr>
              <a:t>deficiencias</a:t>
            </a:r>
            <a:r>
              <a:rPr lang="es-ES" sz="1200" dirty="0">
                <a:latin typeface="Arial" panose="020B0604020202020204" pitchFamily="34" charset="0"/>
                <a:cs typeface="Arial" panose="020B0604020202020204" pitchFamily="34" charset="0"/>
              </a:rPr>
              <a:t>" se identifican mediante las </a:t>
            </a:r>
            <a:r>
              <a:rPr lang="es-ES" sz="1200" dirty="0" err="1">
                <a:latin typeface="Arial" panose="020B0604020202020204" pitchFamily="34" charset="0"/>
                <a:cs typeface="Arial" panose="020B0604020202020204" pitchFamily="34" charset="0"/>
              </a:rPr>
              <a:t>features</a:t>
            </a:r>
            <a:r>
              <a:rPr lang="es-ES" sz="1200" dirty="0">
                <a:latin typeface="Arial" panose="020B0604020202020204" pitchFamily="34" charset="0"/>
                <a:cs typeface="Arial" panose="020B0604020202020204" pitchFamily="34" charset="0"/>
              </a:rPr>
              <a:t>(puntos)</a:t>
            </a:r>
            <a:r>
              <a:rPr lang="es-ES" sz="1200" b="1" dirty="0">
                <a:latin typeface="Arial" panose="020B0604020202020204" pitchFamily="34" charset="0"/>
                <a:cs typeface="Arial" panose="020B0604020202020204" pitchFamily="34" charset="0"/>
              </a:rPr>
              <a:t>del </a:t>
            </a:r>
            <a:r>
              <a:rPr lang="es-ES" sz="1200" b="1" dirty="0" err="1">
                <a:latin typeface="Arial" panose="020B0604020202020204" pitchFamily="34" charset="0"/>
                <a:cs typeface="Arial" panose="020B0604020202020204" pitchFamily="34" charset="0"/>
              </a:rPr>
              <a:t>dataset</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con un </a:t>
            </a:r>
            <a:r>
              <a:rPr lang="es-ES" sz="1200" b="1" dirty="0">
                <a:latin typeface="Arial" panose="020B0604020202020204" pitchFamily="34" charset="0"/>
                <a:cs typeface="Arial" panose="020B0604020202020204" pitchFamily="34" charset="0"/>
              </a:rPr>
              <a:t> gran peso</a:t>
            </a:r>
            <a:r>
              <a:rPr lang="es-ES" sz="1200" dirty="0">
                <a:latin typeface="Arial" panose="020B0604020202020204" pitchFamily="34" charset="0"/>
                <a:cs typeface="Arial" panose="020B0604020202020204" pitchFamily="34" charset="0"/>
              </a:rPr>
              <a:t>.</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La pérdida exponencial de </a:t>
            </a:r>
            <a:r>
              <a:rPr lang="es-ES" sz="1200" dirty="0" err="1">
                <a:latin typeface="Arial" panose="020B0604020202020204" pitchFamily="34" charset="0"/>
                <a:cs typeface="Arial" panose="020B0604020202020204" pitchFamily="34" charset="0"/>
              </a:rPr>
              <a:t>Adaboost</a:t>
            </a:r>
            <a:r>
              <a:rPr lang="es-ES" sz="1200" dirty="0">
                <a:latin typeface="Arial" panose="020B0604020202020204" pitchFamily="34" charset="0"/>
                <a:cs typeface="Arial" panose="020B0604020202020204" pitchFamily="34" charset="0"/>
              </a:rPr>
              <a:t>, la función de coste, da más pesos para aquellas muestras peor ajustadas. De todos modos, </a:t>
            </a:r>
            <a:r>
              <a:rPr lang="es-ES" sz="1200" dirty="0" err="1">
                <a:latin typeface="Arial" panose="020B0604020202020204" pitchFamily="34" charset="0"/>
                <a:cs typeface="Arial" panose="020B0604020202020204" pitchFamily="34" charset="0"/>
              </a:rPr>
              <a:t>Adaboost</a:t>
            </a:r>
            <a:r>
              <a:rPr lang="es-ES" sz="1200" dirty="0">
                <a:latin typeface="Arial" panose="020B0604020202020204" pitchFamily="34" charset="0"/>
                <a:cs typeface="Arial" panose="020B0604020202020204" pitchFamily="34" charset="0"/>
              </a:rPr>
              <a:t> es considerado como un caso especial de aumento de gradiente en términos de función de pérdida, como se muestra en la historia de aumento de gradiente proporcionada en la introducción.</a:t>
            </a:r>
          </a:p>
          <a:p>
            <a:pPr algn="just"/>
            <a:endParaRPr lang="es-ES" sz="1200" b="1" i="1" dirty="0">
              <a:latin typeface="Arial" panose="020B0604020202020204" pitchFamily="34" charset="0"/>
              <a:cs typeface="Arial" panose="020B0604020202020204" pitchFamily="34" charset="0"/>
            </a:endParaRPr>
          </a:p>
        </p:txBody>
      </p:sp>
      <p:sp>
        <p:nvSpPr>
          <p:cNvPr id="5" name="Content Placeholder 7">
            <a:extLst>
              <a:ext uri="{FF2B5EF4-FFF2-40B4-BE49-F238E27FC236}">
                <a16:creationId xmlns:a16="http://schemas.microsoft.com/office/drawing/2014/main" id="{5C313AFF-6239-49A6-9927-8EA8BF258C85}"/>
              </a:ext>
            </a:extLst>
          </p:cNvPr>
          <p:cNvSpPr txBox="1">
            <a:spLocks/>
          </p:cNvSpPr>
          <p:nvPr/>
        </p:nvSpPr>
        <p:spPr bwMode="gray">
          <a:xfrm>
            <a:off x="332314" y="3501008"/>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sz="2400" dirty="0" err="1">
                <a:latin typeface="Arial" panose="020B0604020202020204" pitchFamily="34" charset="0"/>
                <a:cs typeface="Arial" panose="020B0604020202020204" pitchFamily="34" charset="0"/>
              </a:rPr>
              <a:t>XGBoost</a:t>
            </a:r>
            <a:endParaRPr lang="en-US" dirty="0">
              <a:latin typeface="Arial" panose="020B0604020202020204" pitchFamily="34" charset="0"/>
              <a:cs typeface="Arial" panose="020B0604020202020204" pitchFamily="34" charset="0"/>
            </a:endParaRP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4D594B3-F76B-48E5-BFAC-C049C31D9910}"/>
              </a:ext>
            </a:extLst>
          </p:cNvPr>
          <p:cNvSpPr/>
          <p:nvPr/>
        </p:nvSpPr>
        <p:spPr>
          <a:xfrm>
            <a:off x="416496" y="4293096"/>
            <a:ext cx="8568952" cy="1015663"/>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Como hemos ido diciendo, </a:t>
            </a:r>
            <a:r>
              <a:rPr lang="es-ES" sz="1200"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es un método para </a:t>
            </a:r>
            <a:r>
              <a:rPr lang="es-ES" sz="1200" b="1" dirty="0">
                <a:latin typeface="Arial" panose="020B0604020202020204" pitchFamily="34" charset="0"/>
                <a:cs typeface="Arial" panose="020B0604020202020204" pitchFamily="34" charset="0"/>
              </a:rPr>
              <a:t>convertir un conjunto de weak learners en </a:t>
            </a:r>
            <a:r>
              <a:rPr lang="es-ES" sz="1200" b="1" dirty="0" err="1">
                <a:latin typeface="Arial" panose="020B0604020202020204" pitchFamily="34" charset="0"/>
                <a:cs typeface="Arial" panose="020B0604020202020204" pitchFamily="34" charset="0"/>
              </a:rPr>
              <a:t>strong</a:t>
            </a:r>
            <a:r>
              <a:rPr lang="es-ES" sz="1200" b="1" dirty="0">
                <a:latin typeface="Arial" panose="020B0604020202020204" pitchFamily="34" charset="0"/>
                <a:cs typeface="Arial" panose="020B0604020202020204" pitchFamily="34" charset="0"/>
              </a:rPr>
              <a:t> learners</a:t>
            </a:r>
            <a:r>
              <a:rPr lang="es-ES" sz="1200" dirty="0">
                <a:latin typeface="Arial" panose="020B0604020202020204" pitchFamily="34" charset="0"/>
                <a:cs typeface="Arial" panose="020B0604020202020204" pitchFamily="34" charset="0"/>
              </a:rPr>
              <a:t>.</a:t>
            </a:r>
          </a:p>
          <a:p>
            <a:pPr algn="just"/>
            <a:r>
              <a:rPr lang="es-ES" sz="1200" dirty="0">
                <a:latin typeface="Arial" panose="020B0604020202020204" pitchFamily="34" charset="0"/>
                <a:cs typeface="Arial" panose="020B0604020202020204" pitchFamily="34" charset="0"/>
              </a:rPr>
              <a:t>Es una de las implementaciones, librería de </a:t>
            </a:r>
            <a:r>
              <a:rPr lang="es-ES" sz="1200" dirty="0" err="1">
                <a:latin typeface="Arial" panose="020B0604020202020204" pitchFamily="34" charset="0"/>
                <a:cs typeface="Arial" panose="020B0604020202020204" pitchFamily="34" charset="0"/>
              </a:rPr>
              <a:t>Gradient</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a:t>
            </a:r>
          </a:p>
          <a:p>
            <a:pPr algn="just"/>
            <a:r>
              <a:rPr lang="es-ES" sz="1200" dirty="0">
                <a:latin typeface="Arial" panose="020B0604020202020204" pitchFamily="34" charset="0"/>
                <a:cs typeface="Arial" panose="020B0604020202020204" pitchFamily="34" charset="0"/>
              </a:rPr>
              <a:t>Recientemente ha ganado </a:t>
            </a:r>
            <a:r>
              <a:rPr lang="es-ES" sz="1200" b="1" dirty="0">
                <a:latin typeface="Arial" panose="020B0604020202020204" pitchFamily="34" charset="0"/>
                <a:cs typeface="Arial" panose="020B0604020202020204" pitchFamily="34" charset="0"/>
              </a:rPr>
              <a:t>mucha popularidad y atención </a:t>
            </a:r>
            <a:r>
              <a:rPr lang="es-ES" sz="1200" dirty="0">
                <a:latin typeface="Arial" panose="020B0604020202020204" pitchFamily="34" charset="0"/>
                <a:cs typeface="Arial" panose="020B0604020202020204" pitchFamily="34" charset="0"/>
              </a:rPr>
              <a:t>como el algoritmo de elección para muchos equipos </a:t>
            </a:r>
            <a:r>
              <a:rPr lang="es-ES" sz="1200" b="1" dirty="0">
                <a:latin typeface="Arial" panose="020B0604020202020204" pitchFamily="34" charset="0"/>
                <a:cs typeface="Arial" panose="020B0604020202020204" pitchFamily="34" charset="0"/>
              </a:rPr>
              <a:t>ganadores de competencias de ML.</a:t>
            </a:r>
          </a:p>
        </p:txBody>
      </p:sp>
    </p:spTree>
    <p:extLst>
      <p:ext uri="{BB962C8B-B14F-4D97-AF65-F5344CB8AC3E}">
        <p14:creationId xmlns:p14="http://schemas.microsoft.com/office/powerpoint/2010/main" val="71426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Cross Validation</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498598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Una solución es la </a:t>
            </a:r>
            <a:r>
              <a:rPr lang="es-ES" sz="1200" b="1" dirty="0">
                <a:latin typeface="Arial" panose="020B0604020202020204" pitchFamily="34" charset="0"/>
                <a:cs typeface="Arial" panose="020B0604020202020204" pitchFamily="34" charset="0"/>
              </a:rPr>
              <a:t>Cross-</a:t>
            </a:r>
            <a:r>
              <a:rPr lang="es-ES" sz="1200" b="1" dirty="0" err="1">
                <a:latin typeface="Arial" panose="020B0604020202020204" pitchFamily="34" charset="0"/>
                <a:cs typeface="Arial" panose="020B0604020202020204" pitchFamily="34" charset="0"/>
              </a:rPr>
              <a:t>Validation</a:t>
            </a:r>
            <a:r>
              <a:rPr lang="es-ES" sz="1200" dirty="0">
                <a:latin typeface="Arial" panose="020B0604020202020204" pitchFamily="34" charset="0"/>
                <a:cs typeface="Arial" panose="020B0604020202020204" pitchFamily="34" charset="0"/>
              </a:rPr>
              <a:t>, que requiere de </a:t>
            </a:r>
            <a:r>
              <a:rPr lang="es-ES" sz="1200" b="1" dirty="0">
                <a:latin typeface="Arial" panose="020B0604020202020204" pitchFamily="34" charset="0"/>
                <a:cs typeface="Arial" panose="020B0604020202020204" pitchFamily="34" charset="0"/>
              </a:rPr>
              <a:t>conjunto de test </a:t>
            </a:r>
            <a:r>
              <a:rPr lang="es-ES" sz="1200" dirty="0">
                <a:latin typeface="Arial" panose="020B0604020202020204" pitchFamily="34" charset="0"/>
                <a:cs typeface="Arial" panose="020B0604020202020204" pitchFamily="34" charset="0"/>
              </a:rPr>
              <a:t>que debe extenderse para la evaluación final, </a:t>
            </a:r>
            <a:r>
              <a:rPr lang="es-ES" sz="1200" b="1" dirty="0">
                <a:latin typeface="Arial" panose="020B0604020202020204" pitchFamily="34" charset="0"/>
                <a:cs typeface="Arial" panose="020B0604020202020204" pitchFamily="34" charset="0"/>
              </a:rPr>
              <a:t>pero el conjunto de validación ya no es necesario. </a:t>
            </a:r>
          </a:p>
          <a:p>
            <a:pPr algn="just"/>
            <a:r>
              <a:rPr lang="es-ES" sz="1200" dirty="0">
                <a:latin typeface="Arial" panose="020B0604020202020204" pitchFamily="34" charset="0"/>
                <a:cs typeface="Arial" panose="020B0604020202020204" pitchFamily="34" charset="0"/>
              </a:rPr>
              <a:t>En su forma básica, llamada </a:t>
            </a:r>
            <a:r>
              <a:rPr lang="es-ES" sz="1200" b="1" dirty="0">
                <a:latin typeface="Arial" panose="020B0604020202020204" pitchFamily="34" charset="0"/>
                <a:cs typeface="Arial" panose="020B0604020202020204" pitchFamily="34" charset="0"/>
              </a:rPr>
              <a:t>k-</a:t>
            </a:r>
            <a:r>
              <a:rPr lang="es-ES" sz="1200" b="1" dirty="0" err="1">
                <a:latin typeface="Arial" panose="020B0604020202020204" pitchFamily="34" charset="0"/>
                <a:cs typeface="Arial" panose="020B0604020202020204" pitchFamily="34" charset="0"/>
              </a:rPr>
              <a:t>fold</a:t>
            </a:r>
            <a:r>
              <a:rPr lang="es-ES" sz="1200" b="1" dirty="0">
                <a:latin typeface="Arial" panose="020B0604020202020204" pitchFamily="34" charset="0"/>
                <a:cs typeface="Arial" panose="020B0604020202020204" pitchFamily="34" charset="0"/>
              </a:rPr>
              <a:t> CV</a:t>
            </a:r>
            <a:r>
              <a:rPr lang="es-ES" sz="1200" dirty="0">
                <a:latin typeface="Arial" panose="020B0604020202020204" pitchFamily="34" charset="0"/>
                <a:cs typeface="Arial" panose="020B0604020202020204" pitchFamily="34" charset="0"/>
              </a:rPr>
              <a:t>, el conjunto </a:t>
            </a:r>
            <a:r>
              <a:rPr lang="es-ES" sz="1200" b="1" dirty="0">
                <a:latin typeface="Arial" panose="020B0604020202020204" pitchFamily="34" charset="0"/>
                <a:cs typeface="Arial" panose="020B0604020202020204" pitchFamily="34" charset="0"/>
              </a:rPr>
              <a:t>de entrenamiento se divide en k conjuntos más </a:t>
            </a:r>
            <a:r>
              <a:rPr lang="es-ES" sz="1200" b="1" dirty="0" err="1">
                <a:latin typeface="Arial" panose="020B0604020202020204" pitchFamily="34" charset="0"/>
                <a:cs typeface="Arial" panose="020B0604020202020204" pitchFamily="34" charset="0"/>
              </a:rPr>
              <a:t>pequeños.</a:t>
            </a:r>
            <a:r>
              <a:rPr lang="es-ES" sz="1200" dirty="0" err="1">
                <a:latin typeface="Arial" panose="020B0604020202020204" pitchFamily="34" charset="0"/>
                <a:cs typeface="Arial" panose="020B0604020202020204" pitchFamily="34" charset="0"/>
              </a:rPr>
              <a:t>Se</a:t>
            </a:r>
            <a:r>
              <a:rPr lang="es-ES" sz="1200" dirty="0">
                <a:latin typeface="Arial" panose="020B0604020202020204" pitchFamily="34" charset="0"/>
                <a:cs typeface="Arial" panose="020B0604020202020204" pitchFamily="34" charset="0"/>
              </a:rPr>
              <a:t> sigue el siguiente procedimiento para cada uno de los k "pliegues":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Se entrena </a:t>
            </a:r>
            <a:r>
              <a:rPr lang="es-ES" sz="1200" b="1" dirty="0">
                <a:latin typeface="Arial" panose="020B0604020202020204" pitchFamily="34" charset="0"/>
                <a:cs typeface="Arial" panose="020B0604020202020204" pitchFamily="34" charset="0"/>
              </a:rPr>
              <a:t>un modelo utilizando los pliegues, o </a:t>
            </a:r>
            <a:r>
              <a:rPr lang="es-ES" sz="1200" b="1" dirty="0" err="1">
                <a:latin typeface="Arial" panose="020B0604020202020204" pitchFamily="34" charset="0"/>
                <a:cs typeface="Arial" panose="020B0604020202020204" pitchFamily="34" charset="0"/>
              </a:rPr>
              <a:t>folds</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como datos de entrenamiento;</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El modelo </a:t>
            </a:r>
            <a:r>
              <a:rPr lang="es-ES" sz="1200" b="1" dirty="0">
                <a:latin typeface="Arial" panose="020B0604020202020204" pitchFamily="34" charset="0"/>
                <a:cs typeface="Arial" panose="020B0604020202020204" pitchFamily="34" charset="0"/>
              </a:rPr>
              <a:t>resultante se valida en la parte restante de los datos </a:t>
            </a:r>
            <a:r>
              <a:rPr lang="es-ES" sz="1200" dirty="0">
                <a:latin typeface="Arial" panose="020B0604020202020204" pitchFamily="34" charset="0"/>
                <a:cs typeface="Arial" panose="020B0604020202020204" pitchFamily="34" charset="0"/>
              </a:rPr>
              <a:t>(es decir, se utiliza como un conjunto de prueba para calcular una medida de rendimiento como la precisión).</a:t>
            </a:r>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La medida de rendimiento  por validación cruzada </a:t>
            </a:r>
            <a:r>
              <a:rPr lang="es-ES" sz="1200" b="1" dirty="0">
                <a:latin typeface="Arial" panose="020B0604020202020204" pitchFamily="34" charset="0"/>
                <a:cs typeface="Arial" panose="020B0604020202020204" pitchFamily="34" charset="0"/>
              </a:rPr>
              <a:t>k-</a:t>
            </a:r>
            <a:r>
              <a:rPr lang="es-ES" sz="1200" b="1" dirty="0" err="1">
                <a:latin typeface="Arial" panose="020B0604020202020204" pitchFamily="34" charset="0"/>
                <a:cs typeface="Arial" panose="020B0604020202020204" pitchFamily="34" charset="0"/>
              </a:rPr>
              <a:t>fold</a:t>
            </a:r>
            <a:r>
              <a:rPr lang="es-ES" sz="1200" b="1" dirty="0">
                <a:latin typeface="Arial" panose="020B0604020202020204" pitchFamily="34" charset="0"/>
                <a:cs typeface="Arial" panose="020B0604020202020204" pitchFamily="34" charset="0"/>
              </a:rPr>
              <a:t> es el promedio de los valores calculados</a:t>
            </a:r>
            <a:r>
              <a:rPr lang="es-ES" sz="1200" dirty="0">
                <a:latin typeface="Arial" panose="020B0604020202020204" pitchFamily="34" charset="0"/>
                <a:cs typeface="Arial" panose="020B0604020202020204" pitchFamily="34" charset="0"/>
              </a:rPr>
              <a:t>. Este enfoque puede ser </a:t>
            </a:r>
            <a:r>
              <a:rPr lang="es-ES" sz="1200" b="1" dirty="0">
                <a:latin typeface="Arial" panose="020B0604020202020204" pitchFamily="34" charset="0"/>
                <a:cs typeface="Arial" panose="020B0604020202020204" pitchFamily="34" charset="0"/>
              </a:rPr>
              <a:t>computacionalmente costoso</a:t>
            </a:r>
            <a:r>
              <a:rPr lang="es-ES" sz="1200" dirty="0">
                <a:latin typeface="Arial" panose="020B0604020202020204" pitchFamily="34" charset="0"/>
                <a:cs typeface="Arial" panose="020B0604020202020204" pitchFamily="34" charset="0"/>
              </a:rPr>
              <a:t>, pero </a:t>
            </a:r>
            <a:r>
              <a:rPr lang="es-ES" sz="1200" b="1" dirty="0">
                <a:latin typeface="Arial" panose="020B0604020202020204" pitchFamily="34" charset="0"/>
                <a:cs typeface="Arial" panose="020B0604020202020204" pitchFamily="34" charset="0"/>
              </a:rPr>
              <a:t>no desperdicia datos </a:t>
            </a:r>
            <a:r>
              <a:rPr lang="es-ES" sz="1200" dirty="0">
                <a:latin typeface="Arial" panose="020B0604020202020204" pitchFamily="34" charset="0"/>
                <a:cs typeface="Arial" panose="020B0604020202020204" pitchFamily="34" charset="0"/>
              </a:rPr>
              <a:t>(como es el caso cuando se fija un conjunto de validación arbitrario), lo cual es una gran ventaja en problemas como la inferencia inversa donde el número de muestras es muy pequeño.</a:t>
            </a: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p:txBody>
      </p:sp>
      <p:pic>
        <p:nvPicPr>
          <p:cNvPr id="8194" name="Picture 2">
            <a:extLst>
              <a:ext uri="{FF2B5EF4-FFF2-40B4-BE49-F238E27FC236}">
                <a16:creationId xmlns:a16="http://schemas.microsoft.com/office/drawing/2014/main" id="{D4462A6D-FD16-4CDC-B916-B6929F40B0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8744" y="4005064"/>
            <a:ext cx="3566741" cy="247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12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Hyperparameter </a:t>
            </a:r>
            <a:r>
              <a:rPr lang="en-US" b="1" dirty="0" err="1">
                <a:latin typeface="Arial" panose="020B0604020202020204" pitchFamily="34" charset="0"/>
                <a:cs typeface="Arial" panose="020B0604020202020204" pitchFamily="34" charset="0"/>
              </a:rPr>
              <a:t>tunning</a:t>
            </a:r>
            <a:endParaRPr lang="en-US" b="1" dirty="0">
              <a:latin typeface="Arial" panose="020B0604020202020204" pitchFamily="34" charset="0"/>
              <a:cs typeface="Arial" panose="020B0604020202020204" pitchFamily="34" charset="0"/>
            </a:endParaRP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41632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Los </a:t>
            </a:r>
            <a:r>
              <a:rPr lang="es-ES" sz="1200" b="1" dirty="0">
                <a:latin typeface="Arial" panose="020B0604020202020204" pitchFamily="34" charset="0"/>
                <a:cs typeface="Arial" panose="020B0604020202020204" pitchFamily="34" charset="0"/>
              </a:rPr>
              <a:t>hiperparámetros</a:t>
            </a:r>
            <a:r>
              <a:rPr lang="es-ES" sz="1200" dirty="0">
                <a:latin typeface="Arial" panose="020B0604020202020204" pitchFamily="34" charset="0"/>
                <a:cs typeface="Arial" panose="020B0604020202020204" pitchFamily="34" charset="0"/>
              </a:rPr>
              <a:t> son parámetros que no se aprenden directamente dentro de los estimadores, o modelos. En </a:t>
            </a:r>
            <a:r>
              <a:rPr lang="es-ES" sz="1200" dirty="0" err="1">
                <a:latin typeface="Arial" panose="020B0604020202020204" pitchFamily="34" charset="0"/>
                <a:cs typeface="Arial" panose="020B0604020202020204" pitchFamily="34" charset="0"/>
              </a:rPr>
              <a:t>scikit-learn</a:t>
            </a:r>
            <a:r>
              <a:rPr lang="es-ES" sz="1200" dirty="0">
                <a:latin typeface="Arial" panose="020B0604020202020204" pitchFamily="34" charset="0"/>
                <a:cs typeface="Arial" panose="020B0604020202020204" pitchFamily="34" charset="0"/>
              </a:rPr>
              <a:t> se pasan como </a:t>
            </a:r>
            <a:r>
              <a:rPr lang="es-ES" sz="1200" b="1" dirty="0">
                <a:latin typeface="Arial" panose="020B0604020202020204" pitchFamily="34" charset="0"/>
                <a:cs typeface="Arial" panose="020B0604020202020204" pitchFamily="34" charset="0"/>
              </a:rPr>
              <a:t>argumentos</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al constructor de las clases</a:t>
            </a:r>
            <a:r>
              <a:rPr lang="es-ES" sz="1200" dirty="0">
                <a:latin typeface="Arial" panose="020B0604020202020204" pitchFamily="34" charset="0"/>
                <a:cs typeface="Arial" panose="020B0604020202020204" pitchFamily="34" charset="0"/>
              </a:rPr>
              <a:t> de estimador. Los ejemplos típicos incluyen C, </a:t>
            </a:r>
            <a:r>
              <a:rPr lang="es-ES" sz="1200" dirty="0" err="1">
                <a:latin typeface="Arial" panose="020B0604020202020204" pitchFamily="34" charset="0"/>
                <a:cs typeface="Arial" panose="020B0604020202020204" pitchFamily="34" charset="0"/>
              </a:rPr>
              <a:t>kernel</a:t>
            </a:r>
            <a:r>
              <a:rPr lang="es-ES" sz="1200" dirty="0">
                <a:latin typeface="Arial" panose="020B0604020202020204" pitchFamily="34" charset="0"/>
                <a:cs typeface="Arial" panose="020B0604020202020204" pitchFamily="34" charset="0"/>
              </a:rPr>
              <a:t> y gamma para </a:t>
            </a:r>
            <a:r>
              <a:rPr lang="es-ES" sz="1200" dirty="0" err="1">
                <a:latin typeface="Arial" panose="020B0604020202020204" pitchFamily="34" charset="0"/>
                <a:cs typeface="Arial" panose="020B0604020202020204" pitchFamily="34" charset="0"/>
              </a:rPr>
              <a:t>Support</a:t>
            </a:r>
            <a:r>
              <a:rPr lang="es-ES" sz="1200" dirty="0">
                <a:latin typeface="Arial" panose="020B0604020202020204" pitchFamily="34" charset="0"/>
                <a:cs typeface="Arial" panose="020B0604020202020204" pitchFamily="34" charset="0"/>
              </a:rPr>
              <a:t> Vector </a:t>
            </a:r>
            <a:r>
              <a:rPr lang="es-ES" sz="1200" dirty="0" err="1">
                <a:latin typeface="Arial" panose="020B0604020202020204" pitchFamily="34" charset="0"/>
                <a:cs typeface="Arial" panose="020B0604020202020204" pitchFamily="34" charset="0"/>
              </a:rPr>
              <a:t>Classifier</a:t>
            </a:r>
            <a:r>
              <a:rPr lang="es-ES" sz="1200" dirty="0">
                <a:latin typeface="Arial" panose="020B0604020202020204" pitchFamily="34" charset="0"/>
                <a:cs typeface="Arial" panose="020B0604020202020204" pitchFamily="34" charset="0"/>
              </a:rPr>
              <a:t>. Es posible y recomendable </a:t>
            </a:r>
            <a:r>
              <a:rPr lang="es-ES" sz="1200" b="1" dirty="0">
                <a:latin typeface="Arial" panose="020B0604020202020204" pitchFamily="34" charset="0"/>
                <a:cs typeface="Arial" panose="020B0604020202020204" pitchFamily="34" charset="0"/>
              </a:rPr>
              <a:t>buscar en el espacio de hiperparámetros la mejor puntuación </a:t>
            </a:r>
            <a:r>
              <a:rPr lang="es-ES" sz="1200" dirty="0">
                <a:latin typeface="Arial" panose="020B0604020202020204" pitchFamily="34" charset="0"/>
                <a:cs typeface="Arial" panose="020B0604020202020204" pitchFamily="34" charset="0"/>
              </a:rPr>
              <a:t>en </a:t>
            </a:r>
            <a:r>
              <a:rPr lang="es-ES" sz="1200" dirty="0" err="1">
                <a:latin typeface="Arial" panose="020B0604020202020204" pitchFamily="34" charset="0"/>
                <a:cs typeface="Arial" panose="020B0604020202020204" pitchFamily="34" charset="0"/>
              </a:rPr>
              <a:t>CrossValidation</a:t>
            </a:r>
            <a:r>
              <a:rPr lang="es-ES" sz="1200" dirty="0">
                <a:latin typeface="Arial" panose="020B0604020202020204" pitchFamily="34" charset="0"/>
                <a:cs typeface="Arial" panose="020B0604020202020204" pitchFamily="34" charset="0"/>
              </a:rPr>
              <a:t>.</a:t>
            </a:r>
            <a:endParaRPr lang="es-ES" sz="1200" b="1"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Se proporcionan dos enfoques genéricos para muestrear candidatos en </a:t>
            </a:r>
            <a:r>
              <a:rPr lang="es-ES" sz="1200" dirty="0" err="1">
                <a:latin typeface="Arial" panose="020B0604020202020204" pitchFamily="34" charset="0"/>
                <a:cs typeface="Arial" panose="020B0604020202020204" pitchFamily="34" charset="0"/>
              </a:rPr>
              <a:t>scikit</a:t>
            </a:r>
            <a:r>
              <a:rPr lang="es-ES" sz="1200" dirty="0">
                <a:latin typeface="Arial" panose="020B0604020202020204" pitchFamily="34" charset="0"/>
                <a:cs typeface="Arial" panose="020B0604020202020204" pitchFamily="34" charset="0"/>
              </a:rPr>
              <a:t>: </a:t>
            </a:r>
          </a:p>
          <a:p>
            <a:pPr marL="171450" indent="-171450" algn="just">
              <a:buFont typeface="Arial" panose="020B0604020202020204" pitchFamily="34" charset="0"/>
              <a:buChar char="•"/>
            </a:pPr>
            <a:r>
              <a:rPr lang="es-ES" sz="1200" b="1" dirty="0" err="1">
                <a:latin typeface="Arial" panose="020B0604020202020204" pitchFamily="34" charset="0"/>
                <a:cs typeface="Arial" panose="020B0604020202020204" pitchFamily="34" charset="0"/>
              </a:rPr>
              <a:t>GridSearchCV</a:t>
            </a:r>
            <a:r>
              <a:rPr lang="es-ES" sz="1200" dirty="0">
                <a:latin typeface="Arial" panose="020B0604020202020204" pitchFamily="34" charset="0"/>
                <a:cs typeface="Arial" panose="020B0604020202020204" pitchFamily="34" charset="0"/>
              </a:rPr>
              <a:t>, para valores dados, </a:t>
            </a:r>
            <a:r>
              <a:rPr lang="es-ES" sz="1200" b="1" dirty="0">
                <a:latin typeface="Arial" panose="020B0604020202020204" pitchFamily="34" charset="0"/>
                <a:cs typeface="Arial" panose="020B0604020202020204" pitchFamily="34" charset="0"/>
              </a:rPr>
              <a:t>considera exhaustivamente todas las combinaciones de parámetros</a:t>
            </a:r>
            <a:r>
              <a:rPr lang="es-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ES" sz="1200" b="1" dirty="0" err="1">
                <a:latin typeface="Arial" panose="020B0604020202020204" pitchFamily="34" charset="0"/>
                <a:cs typeface="Arial" panose="020B0604020202020204" pitchFamily="34" charset="0"/>
              </a:rPr>
              <a:t>RandomizedSearchCV</a:t>
            </a:r>
            <a:r>
              <a:rPr lang="es-ES" sz="1200" dirty="0">
                <a:latin typeface="Arial" panose="020B0604020202020204" pitchFamily="34" charset="0"/>
                <a:cs typeface="Arial" panose="020B0604020202020204" pitchFamily="34" charset="0"/>
              </a:rPr>
              <a:t> puede </a:t>
            </a:r>
            <a:r>
              <a:rPr lang="es-ES" sz="1200" b="1" dirty="0">
                <a:latin typeface="Arial" panose="020B0604020202020204" pitchFamily="34" charset="0"/>
                <a:cs typeface="Arial" panose="020B0604020202020204" pitchFamily="34" charset="0"/>
              </a:rPr>
              <a:t>muestrear un número </a:t>
            </a:r>
            <a:r>
              <a:rPr lang="es-ES" sz="1200" dirty="0">
                <a:latin typeface="Arial" panose="020B0604020202020204" pitchFamily="34" charset="0"/>
                <a:cs typeface="Arial" panose="020B0604020202020204" pitchFamily="34" charset="0"/>
              </a:rPr>
              <a:t>dado de </a:t>
            </a:r>
            <a:r>
              <a:rPr lang="es-ES" sz="1200" b="1" dirty="0">
                <a:latin typeface="Arial" panose="020B0604020202020204" pitchFamily="34" charset="0"/>
                <a:cs typeface="Arial" panose="020B0604020202020204" pitchFamily="34" charset="0"/>
              </a:rPr>
              <a:t>candidatos</a:t>
            </a:r>
            <a:r>
              <a:rPr lang="es-ES" sz="1200" dirty="0">
                <a:latin typeface="Arial" panose="020B0604020202020204" pitchFamily="34" charset="0"/>
                <a:cs typeface="Arial" panose="020B0604020202020204" pitchFamily="34" charset="0"/>
              </a:rPr>
              <a:t> de un </a:t>
            </a:r>
            <a:r>
              <a:rPr lang="es-ES" sz="1200" b="1" dirty="0">
                <a:latin typeface="Arial" panose="020B0604020202020204" pitchFamily="34" charset="0"/>
                <a:cs typeface="Arial" panose="020B0604020202020204" pitchFamily="34" charset="0"/>
              </a:rPr>
              <a:t>espacio de parámetros </a:t>
            </a:r>
            <a:r>
              <a:rPr lang="es-ES" sz="1200" dirty="0">
                <a:latin typeface="Arial" panose="020B0604020202020204" pitchFamily="34" charset="0"/>
                <a:cs typeface="Arial" panose="020B0604020202020204" pitchFamily="34" charset="0"/>
              </a:rPr>
              <a:t>con una </a:t>
            </a:r>
            <a:r>
              <a:rPr lang="es-ES" sz="1200" b="1" dirty="0">
                <a:latin typeface="Arial" panose="020B0604020202020204" pitchFamily="34" charset="0"/>
                <a:cs typeface="Arial" panose="020B0604020202020204" pitchFamily="34" charset="0"/>
              </a:rPr>
              <a:t>distribución especificada. </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Es común que un </a:t>
            </a:r>
            <a:r>
              <a:rPr lang="es-ES" sz="1200" b="1" dirty="0">
                <a:latin typeface="Arial" panose="020B0604020202020204" pitchFamily="34" charset="0"/>
                <a:cs typeface="Arial" panose="020B0604020202020204" pitchFamily="34" charset="0"/>
              </a:rPr>
              <a:t>pequeño subconjunto </a:t>
            </a:r>
            <a:r>
              <a:rPr lang="es-ES" sz="1200" dirty="0">
                <a:latin typeface="Arial" panose="020B0604020202020204" pitchFamily="34" charset="0"/>
                <a:cs typeface="Arial" panose="020B0604020202020204" pitchFamily="34" charset="0"/>
              </a:rPr>
              <a:t>de </a:t>
            </a:r>
            <a:r>
              <a:rPr lang="es-ES" sz="1200" b="1" dirty="0">
                <a:latin typeface="Arial" panose="020B0604020202020204" pitchFamily="34" charset="0"/>
                <a:cs typeface="Arial" panose="020B0604020202020204" pitchFamily="34" charset="0"/>
              </a:rPr>
              <a:t>esos</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parámetros</a:t>
            </a:r>
            <a:r>
              <a:rPr lang="es-ES" sz="1200" dirty="0">
                <a:latin typeface="Arial" panose="020B0604020202020204" pitchFamily="34" charset="0"/>
                <a:cs typeface="Arial" panose="020B0604020202020204" pitchFamily="34" charset="0"/>
              </a:rPr>
              <a:t> pueda </a:t>
            </a:r>
            <a:r>
              <a:rPr lang="es-ES" sz="1200" b="1" dirty="0">
                <a:latin typeface="Arial" panose="020B0604020202020204" pitchFamily="34" charset="0"/>
                <a:cs typeface="Arial" panose="020B0604020202020204" pitchFamily="34" charset="0"/>
              </a:rPr>
              <a:t>tener</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un gran impacto </a:t>
            </a:r>
            <a:r>
              <a:rPr lang="es-ES" sz="1200" dirty="0">
                <a:latin typeface="Arial" panose="020B0604020202020204" pitchFamily="34" charset="0"/>
                <a:cs typeface="Arial" panose="020B0604020202020204" pitchFamily="34" charset="0"/>
              </a:rPr>
              <a:t>en el </a:t>
            </a:r>
            <a:r>
              <a:rPr lang="es-ES" sz="1200" b="1" dirty="0">
                <a:latin typeface="Arial" panose="020B0604020202020204" pitchFamily="34" charset="0"/>
                <a:cs typeface="Arial" panose="020B0604020202020204" pitchFamily="34" charset="0"/>
              </a:rPr>
              <a:t>rendimiento</a:t>
            </a:r>
            <a:r>
              <a:rPr lang="es-ES" sz="1200" dirty="0">
                <a:latin typeface="Arial" panose="020B0604020202020204" pitchFamily="34" charset="0"/>
                <a:cs typeface="Arial" panose="020B0604020202020204" pitchFamily="34" charset="0"/>
              </a:rPr>
              <a:t> predictivo del modelo. Esto depende de cada algoritmo.</a:t>
            </a: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80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Pipelines</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41632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Los </a:t>
            </a:r>
            <a:r>
              <a:rPr lang="es-ES" sz="1200" b="1" dirty="0">
                <a:latin typeface="Arial" panose="020B0604020202020204" pitchFamily="34" charset="0"/>
                <a:cs typeface="Arial" panose="020B0604020202020204" pitchFamily="34" charset="0"/>
              </a:rPr>
              <a:t>pipelines</a:t>
            </a:r>
            <a:r>
              <a:rPr lang="es-ES" sz="1200" dirty="0">
                <a:latin typeface="Arial" panose="020B0604020202020204" pitchFamily="34" charset="0"/>
                <a:cs typeface="Arial" panose="020B0604020202020204" pitchFamily="34" charset="0"/>
              </a:rPr>
              <a:t> se puede utilizar para </a:t>
            </a:r>
            <a:r>
              <a:rPr lang="es-ES" sz="1200" b="1" dirty="0">
                <a:latin typeface="Arial" panose="020B0604020202020204" pitchFamily="34" charset="0"/>
                <a:cs typeface="Arial" panose="020B0604020202020204" pitchFamily="34" charset="0"/>
              </a:rPr>
              <a:t>encadenar múltiples estimadores en uno</a:t>
            </a:r>
            <a:r>
              <a:rPr lang="es-ES" sz="1200" dirty="0">
                <a:latin typeface="Arial" panose="020B0604020202020204" pitchFamily="34" charset="0"/>
                <a:cs typeface="Arial" panose="020B0604020202020204" pitchFamily="34" charset="0"/>
              </a:rPr>
              <a:t>. Esto es útil ya que a </a:t>
            </a:r>
            <a:r>
              <a:rPr lang="es-ES" sz="1200" b="1" dirty="0">
                <a:latin typeface="Arial" panose="020B0604020202020204" pitchFamily="34" charset="0"/>
                <a:cs typeface="Arial" panose="020B0604020202020204" pitchFamily="34" charset="0"/>
              </a:rPr>
              <a:t>menudo hay una secuencia fija de pasos en el procesamiento de los datos</a:t>
            </a:r>
            <a:r>
              <a:rPr lang="es-ES" sz="1200" dirty="0">
                <a:latin typeface="Arial" panose="020B0604020202020204" pitchFamily="34" charset="0"/>
                <a:cs typeface="Arial" panose="020B0604020202020204" pitchFamily="34" charset="0"/>
              </a:rPr>
              <a:t>, por ejemplo, selección de características, </a:t>
            </a:r>
            <a:r>
              <a:rPr lang="es-ES" sz="1200" b="1" dirty="0">
                <a:latin typeface="Arial" panose="020B0604020202020204" pitchFamily="34" charset="0"/>
                <a:cs typeface="Arial" panose="020B0604020202020204" pitchFamily="34" charset="0"/>
              </a:rPr>
              <a:t>normalización</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clasificación</a:t>
            </a:r>
            <a:r>
              <a:rPr lang="es-ES" sz="1200" dirty="0">
                <a:latin typeface="Arial" panose="020B0604020202020204" pitchFamily="34" charset="0"/>
                <a:cs typeface="Arial" panose="020B0604020202020204" pitchFamily="34" charset="0"/>
              </a:rPr>
              <a:t>. Los pipelines sirve para múltiples propósitos aquí:</a:t>
            </a:r>
            <a:endParaRPr lang="es-ES" sz="1200" b="1"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Conveniencia y encapsulación: </a:t>
            </a:r>
            <a:r>
              <a:rPr lang="es-ES" sz="1200" dirty="0">
                <a:latin typeface="Arial" panose="020B0604020202020204" pitchFamily="34" charset="0"/>
                <a:cs typeface="Arial" panose="020B0604020202020204" pitchFamily="34" charset="0"/>
              </a:rPr>
              <a:t>Solo tiene que llamar una función y predecir una vez en sus datos para ajustar una secuencia completa de estimadores.</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Selección conjunta de parámetros: </a:t>
            </a:r>
            <a:r>
              <a:rPr lang="es-ES" sz="1200" dirty="0">
                <a:latin typeface="Arial" panose="020B0604020202020204" pitchFamily="34" charset="0"/>
                <a:cs typeface="Arial" panose="020B0604020202020204" pitchFamily="34" charset="0"/>
              </a:rPr>
              <a:t>Puede buscar en el espacio resultante los parámetros de todos los estimadores en la pipeline a la vez.</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Seguridad: </a:t>
            </a:r>
            <a:r>
              <a:rPr lang="es-ES" sz="1200" dirty="0">
                <a:latin typeface="Arial" panose="020B0604020202020204" pitchFamily="34" charset="0"/>
                <a:cs typeface="Arial" panose="020B0604020202020204" pitchFamily="34" charset="0"/>
              </a:rPr>
              <a:t>las pipelines ayudan a evitar la filtración de estadísticas de sus datos de prueba en el modelo entrenado en validación cruzada, al garantizar que se usen las mismas muestras para entrenar los transformadores y predictores.</a:t>
            </a: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84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6</a:t>
            </a:r>
            <a:br>
              <a:rPr lang="es-ES" altLang="ca-ES" sz="3200" b="1" dirty="0">
                <a:solidFill>
                  <a:srgbClr val="005984"/>
                </a:solidFill>
                <a:latin typeface="Arial" charset="0"/>
                <a:cs typeface="Arial" charset="0"/>
              </a:rPr>
            </a:br>
            <a:br>
              <a:rPr lang="es-ES" altLang="ca-ES" sz="3200" b="1" dirty="0">
                <a:solidFill>
                  <a:srgbClr val="005984"/>
                </a:solidFill>
                <a:latin typeface="Arial" charset="0"/>
                <a:cs typeface="Arial" charset="0"/>
              </a:rPr>
            </a:br>
            <a:r>
              <a:rPr lang="ca-ES" altLang="ca-ES" sz="3200" b="1" dirty="0" err="1">
                <a:solidFill>
                  <a:srgbClr val="005984"/>
                </a:solidFill>
                <a:latin typeface="Arial" charset="0"/>
                <a:cs typeface="Arial" charset="0"/>
              </a:rPr>
              <a:t>Redes</a:t>
            </a:r>
            <a:r>
              <a:rPr lang="ca-ES" altLang="ca-ES" sz="3200" b="1" dirty="0">
                <a:solidFill>
                  <a:srgbClr val="005984"/>
                </a:solidFill>
                <a:latin typeface="Arial" charset="0"/>
                <a:cs typeface="Arial" charset="0"/>
              </a:rPr>
              <a:t> </a:t>
            </a:r>
            <a:r>
              <a:rPr lang="ca-ES" altLang="ca-ES" sz="3200" b="1" dirty="0" err="1">
                <a:solidFill>
                  <a:srgbClr val="005984"/>
                </a:solidFill>
                <a:latin typeface="Arial" charset="0"/>
                <a:cs typeface="Arial" charset="0"/>
              </a:rPr>
              <a:t>Neuronales</a:t>
            </a:r>
            <a:br>
              <a:rPr lang="ca-ES" altLang="ca-ES" sz="3200" b="1" dirty="0">
                <a:solidFill>
                  <a:srgbClr val="005984"/>
                </a:solidFill>
                <a:latin typeface="Arial" charset="0"/>
                <a:cs typeface="Arial" charset="0"/>
              </a:rPr>
            </a:br>
            <a:endParaRPr lang="es-ES" altLang="ca-ES" sz="1400" dirty="0">
              <a:solidFill>
                <a:srgbClr val="005984"/>
              </a:solidFill>
              <a:latin typeface="Arial" charset="0"/>
              <a:cs typeface="Arial" charset="0"/>
            </a:endParaRPr>
          </a:p>
        </p:txBody>
      </p:sp>
      <p:sp>
        <p:nvSpPr>
          <p:cNvPr id="3075" name="Rectangle 3"/>
          <p:cNvSpPr>
            <a:spLocks noGrp="1" noChangeArrowheads="1"/>
          </p:cNvSpPr>
          <p:nvPr>
            <p:ph type="subTitle" idx="4294967295"/>
          </p:nvPr>
        </p:nvSpPr>
        <p:spPr bwMode="auto">
          <a:xfrm>
            <a:off x="-35050" y="5373216"/>
            <a:ext cx="9906000"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itchFamily="2" charset="2"/>
              <a:buNone/>
            </a:pPr>
            <a:r>
              <a:rPr lang="es-ES" altLang="ca-ES" sz="1800" b="1" dirty="0">
                <a:solidFill>
                  <a:srgbClr val="005984"/>
                </a:solidFill>
                <a:latin typeface="Arial" charset="0"/>
                <a:cs typeface="Arial" charset="0"/>
              </a:rPr>
              <a:t>Sergi </a:t>
            </a:r>
            <a:r>
              <a:rPr lang="es-ES" altLang="ca-ES" sz="1800" b="1" dirty="0" err="1">
                <a:solidFill>
                  <a:srgbClr val="005984"/>
                </a:solidFill>
                <a:latin typeface="Arial" charset="0"/>
                <a:cs typeface="Arial" charset="0"/>
              </a:rPr>
              <a:t>Cònsul</a:t>
            </a:r>
            <a:endParaRPr lang="es-ES" altLang="ca-ES" sz="1800" b="1"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196567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Redes </a:t>
            </a:r>
            <a:r>
              <a:rPr lang="en-US" b="1" dirty="0" err="1">
                <a:latin typeface="Arial" panose="020B0604020202020204" pitchFamily="34" charset="0"/>
                <a:cs typeface="Arial" panose="020B0604020202020204" pitchFamily="34" charset="0"/>
              </a:rPr>
              <a:t>Neuronales</a:t>
            </a:r>
            <a:endParaRPr lang="en-US" b="1" dirty="0">
              <a:latin typeface="Arial" panose="020B0604020202020204" pitchFamily="34" charset="0"/>
              <a:cs typeface="Arial" panose="020B0604020202020204" pitchFamily="34" charset="0"/>
            </a:endParaRP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pic>
        <p:nvPicPr>
          <p:cNvPr id="1026" name="Picture 2" descr="Why are neuron axons long and spindly? Study shows they're ...">
            <a:extLst>
              <a:ext uri="{FF2B5EF4-FFF2-40B4-BE49-F238E27FC236}">
                <a16:creationId xmlns:a16="http://schemas.microsoft.com/office/drawing/2014/main" id="{EE34FF4A-6DD9-41C4-A34B-948D4385E0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258"/>
          <a:stretch/>
        </p:blipFill>
        <p:spPr bwMode="auto">
          <a:xfrm>
            <a:off x="200472" y="2420888"/>
            <a:ext cx="5544616" cy="26860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n Action Potential, Action Potential Chart, Membrane ...">
            <a:extLst>
              <a:ext uri="{FF2B5EF4-FFF2-40B4-BE49-F238E27FC236}">
                <a16:creationId xmlns:a16="http://schemas.microsoft.com/office/drawing/2014/main" id="{90CAD66B-C217-4680-971A-4A516B6DC2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104" y="2197219"/>
            <a:ext cx="3385937" cy="313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213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Perceptron</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49299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Presentado por Frank Rosenblatt en 1957. </a:t>
            </a:r>
          </a:p>
          <a:p>
            <a:pPr algn="just"/>
            <a:r>
              <a:rPr lang="es-ES" sz="1200" dirty="0">
                <a:latin typeface="Arial" panose="020B0604020202020204" pitchFamily="34" charset="0"/>
                <a:cs typeface="Arial" panose="020B0604020202020204" pitchFamily="34" charset="0"/>
              </a:rPr>
              <a:t>Una Red Neuronal tiene las siguientes características:</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Una </a:t>
            </a:r>
            <a:r>
              <a:rPr lang="es-ES" sz="1200" b="1" dirty="0">
                <a:latin typeface="Arial" panose="020B0604020202020204" pitchFamily="34" charset="0"/>
                <a:cs typeface="Arial" panose="020B0604020202020204" pitchFamily="34" charset="0"/>
              </a:rPr>
              <a:t>neurona</a:t>
            </a:r>
            <a:r>
              <a:rPr lang="es-ES" sz="1200" dirty="0">
                <a:latin typeface="Arial" panose="020B0604020202020204" pitchFamily="34" charset="0"/>
                <a:cs typeface="Arial" panose="020B0604020202020204" pitchFamily="34" charset="0"/>
              </a:rPr>
              <a:t> es una </a:t>
            </a:r>
            <a:r>
              <a:rPr lang="es-ES" sz="1200" b="1" dirty="0">
                <a:latin typeface="Arial" panose="020B0604020202020204" pitchFamily="34" charset="0"/>
                <a:cs typeface="Arial" panose="020B0604020202020204" pitchFamily="34" charset="0"/>
              </a:rPr>
              <a:t>función matemática modelada sobre el funcionamiento </a:t>
            </a:r>
            <a:r>
              <a:rPr lang="es-ES" sz="1200" dirty="0">
                <a:latin typeface="Arial" panose="020B0604020202020204" pitchFamily="34" charset="0"/>
                <a:cs typeface="Arial" panose="020B0604020202020204" pitchFamily="34" charset="0"/>
              </a:rPr>
              <a:t>de las neuronas biológicas.</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Es una unidad elemental en una red neuronal artificial.</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Una o más entradas </a:t>
            </a:r>
            <a:r>
              <a:rPr lang="es-ES" sz="1200" b="1" dirty="0">
                <a:latin typeface="Arial" panose="020B0604020202020204" pitchFamily="34" charset="0"/>
                <a:cs typeface="Arial" panose="020B0604020202020204" pitchFamily="34" charset="0"/>
              </a:rPr>
              <a:t>se ponderan por separado</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Las </a:t>
            </a:r>
            <a:r>
              <a:rPr lang="es-ES" sz="1200" b="1" dirty="0">
                <a:latin typeface="Arial" panose="020B0604020202020204" pitchFamily="34" charset="0"/>
                <a:cs typeface="Arial" panose="020B0604020202020204" pitchFamily="34" charset="0"/>
              </a:rPr>
              <a:t>entradas se suman </a:t>
            </a:r>
            <a:r>
              <a:rPr lang="es-ES" sz="1200" dirty="0">
                <a:latin typeface="Arial" panose="020B0604020202020204" pitchFamily="34" charset="0"/>
                <a:cs typeface="Arial" panose="020B0604020202020204" pitchFamily="34" charset="0"/>
              </a:rPr>
              <a:t>y pasan a través de </a:t>
            </a:r>
            <a:r>
              <a:rPr lang="es-ES" sz="1200" b="1" dirty="0">
                <a:latin typeface="Arial" panose="020B0604020202020204" pitchFamily="34" charset="0"/>
                <a:cs typeface="Arial" panose="020B0604020202020204" pitchFamily="34" charset="0"/>
              </a:rPr>
              <a:t>una función no lineal </a:t>
            </a:r>
            <a:r>
              <a:rPr lang="es-ES" sz="1200" dirty="0">
                <a:latin typeface="Arial" panose="020B0604020202020204" pitchFamily="34" charset="0"/>
                <a:cs typeface="Arial" panose="020B0604020202020204" pitchFamily="34" charset="0"/>
              </a:rPr>
              <a:t>para </a:t>
            </a:r>
            <a:r>
              <a:rPr lang="es-ES" sz="1200" b="1" dirty="0">
                <a:latin typeface="Arial" panose="020B0604020202020204" pitchFamily="34" charset="0"/>
                <a:cs typeface="Arial" panose="020B0604020202020204" pitchFamily="34" charset="0"/>
              </a:rPr>
              <a:t>producir salidas</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Cada </a:t>
            </a:r>
            <a:r>
              <a:rPr lang="es-ES" sz="1200" b="1" dirty="0">
                <a:latin typeface="Arial" panose="020B0604020202020204" pitchFamily="34" charset="0"/>
                <a:cs typeface="Arial" panose="020B0604020202020204" pitchFamily="34" charset="0"/>
              </a:rPr>
              <a:t>neurona posee un estado interno </a:t>
            </a:r>
            <a:r>
              <a:rPr lang="es-ES" sz="1200" dirty="0">
                <a:latin typeface="Arial" panose="020B0604020202020204" pitchFamily="34" charset="0"/>
                <a:cs typeface="Arial" panose="020B0604020202020204" pitchFamily="34" charset="0"/>
              </a:rPr>
              <a:t>llamado señal de activación</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Cada enlace de conexión lleva </a:t>
            </a:r>
            <a:r>
              <a:rPr lang="es-ES" sz="1200" b="1" dirty="0">
                <a:latin typeface="Arial" panose="020B0604020202020204" pitchFamily="34" charset="0"/>
                <a:cs typeface="Arial" panose="020B0604020202020204" pitchFamily="34" charset="0"/>
              </a:rPr>
              <a:t>información sobre la señal de entrada</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Cada </a:t>
            </a:r>
            <a:r>
              <a:rPr lang="es-ES" sz="1200" b="1" dirty="0">
                <a:latin typeface="Arial" panose="020B0604020202020204" pitchFamily="34" charset="0"/>
                <a:cs typeface="Arial" panose="020B0604020202020204" pitchFamily="34" charset="0"/>
              </a:rPr>
              <a:t>neurona</a:t>
            </a:r>
            <a:r>
              <a:rPr lang="es-ES" sz="1200" dirty="0">
                <a:latin typeface="Arial" panose="020B0604020202020204" pitchFamily="34" charset="0"/>
                <a:cs typeface="Arial" panose="020B0604020202020204" pitchFamily="34" charset="0"/>
              </a:rPr>
              <a:t> está </a:t>
            </a:r>
            <a:r>
              <a:rPr lang="es-ES" sz="1200" b="1" dirty="0">
                <a:latin typeface="Arial" panose="020B0604020202020204" pitchFamily="34" charset="0"/>
                <a:cs typeface="Arial" panose="020B0604020202020204" pitchFamily="34" charset="0"/>
              </a:rPr>
              <a:t>conectada</a:t>
            </a:r>
            <a:r>
              <a:rPr lang="es-ES" sz="1200" dirty="0">
                <a:latin typeface="Arial" panose="020B0604020202020204" pitchFamily="34" charset="0"/>
                <a:cs typeface="Arial" panose="020B0604020202020204" pitchFamily="34" charset="0"/>
              </a:rPr>
              <a:t> a </a:t>
            </a:r>
            <a:r>
              <a:rPr lang="es-ES" sz="1200" b="1" dirty="0">
                <a:latin typeface="Arial" panose="020B0604020202020204" pitchFamily="34" charset="0"/>
                <a:cs typeface="Arial" panose="020B0604020202020204" pitchFamily="34" charset="0"/>
              </a:rPr>
              <a:t>otra</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neurona</a:t>
            </a:r>
            <a:r>
              <a:rPr lang="es-ES" sz="1200" dirty="0">
                <a:latin typeface="Arial" panose="020B0604020202020204" pitchFamily="34" charset="0"/>
                <a:cs typeface="Arial" panose="020B0604020202020204" pitchFamily="34" charset="0"/>
              </a:rPr>
              <a:t> a través del </a:t>
            </a:r>
            <a:r>
              <a:rPr lang="es-ES" sz="1200" b="1" dirty="0">
                <a:latin typeface="Arial" panose="020B0604020202020204" pitchFamily="34" charset="0"/>
                <a:cs typeface="Arial" panose="020B0604020202020204" pitchFamily="34" charset="0"/>
              </a:rPr>
              <a:t>enlace</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de</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conexión</a:t>
            </a:r>
          </a:p>
        </p:txBody>
      </p:sp>
      <p:pic>
        <p:nvPicPr>
          <p:cNvPr id="2050" name="Picture 2" descr="How to Train a Basic Perceptron Neural Network - Technical Articles">
            <a:extLst>
              <a:ext uri="{FF2B5EF4-FFF2-40B4-BE49-F238E27FC236}">
                <a16:creationId xmlns:a16="http://schemas.microsoft.com/office/drawing/2014/main" id="{43684F62-CDF9-401E-9641-227A0F7431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464" y="4077072"/>
            <a:ext cx="2639963" cy="17714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5A692A8-8B85-4696-B884-A0FCFC1214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6936" y="4219216"/>
            <a:ext cx="4705523" cy="168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51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Perceptron</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56966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Hay </a:t>
            </a:r>
            <a:r>
              <a:rPr lang="es-ES" sz="1200" b="1" dirty="0">
                <a:latin typeface="Arial" panose="020B0604020202020204" pitchFamily="34" charset="0"/>
                <a:cs typeface="Arial" panose="020B0604020202020204" pitchFamily="34" charset="0"/>
              </a:rPr>
              <a:t>dos tipos de perceptrone</a:t>
            </a:r>
            <a:r>
              <a:rPr lang="es-ES" sz="1200" dirty="0">
                <a:latin typeface="Arial" panose="020B0604020202020204" pitchFamily="34" charset="0"/>
                <a:cs typeface="Arial" panose="020B0604020202020204" pitchFamily="34" charset="0"/>
              </a:rPr>
              <a:t>s: </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Los perceptrones de </a:t>
            </a:r>
            <a:r>
              <a:rPr lang="es-ES" sz="1200" b="1" dirty="0">
                <a:latin typeface="Arial" panose="020B0604020202020204" pitchFamily="34" charset="0"/>
                <a:cs typeface="Arial" panose="020B0604020202020204" pitchFamily="34" charset="0"/>
              </a:rPr>
              <a:t>una sola capa </a:t>
            </a:r>
            <a:r>
              <a:rPr lang="es-ES" sz="1200" dirty="0">
                <a:latin typeface="Arial" panose="020B0604020202020204" pitchFamily="34" charset="0"/>
                <a:cs typeface="Arial" panose="020B0604020202020204" pitchFamily="34" charset="0"/>
              </a:rPr>
              <a:t>solo </a:t>
            </a:r>
            <a:r>
              <a:rPr lang="es-ES" sz="1200" b="1" dirty="0">
                <a:latin typeface="Arial" panose="020B0604020202020204" pitchFamily="34" charset="0"/>
                <a:cs typeface="Arial" panose="020B0604020202020204" pitchFamily="34" charset="0"/>
              </a:rPr>
              <a:t>pueden aprender patrones separables linealmente.</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Los </a:t>
            </a:r>
            <a:r>
              <a:rPr lang="es-ES" sz="1200" b="1" dirty="0">
                <a:latin typeface="Arial" panose="020B0604020202020204" pitchFamily="34" charset="0"/>
                <a:cs typeface="Arial" panose="020B0604020202020204" pitchFamily="34" charset="0"/>
              </a:rPr>
              <a:t>perceptrones multicapa </a:t>
            </a:r>
            <a:r>
              <a:rPr lang="es-ES" sz="1200" dirty="0">
                <a:latin typeface="Arial" panose="020B0604020202020204" pitchFamily="34" charset="0"/>
                <a:cs typeface="Arial" panose="020B0604020202020204" pitchFamily="34" charset="0"/>
              </a:rPr>
              <a:t>con dos o más capas tienen la </a:t>
            </a:r>
            <a:r>
              <a:rPr lang="es-ES" sz="1200" b="1" dirty="0">
                <a:latin typeface="Arial" panose="020B0604020202020204" pitchFamily="34" charset="0"/>
                <a:cs typeface="Arial" panose="020B0604020202020204" pitchFamily="34" charset="0"/>
              </a:rPr>
              <a:t>mayor potencia de procesamiento</a:t>
            </a:r>
            <a:r>
              <a:rPr lang="es-ES" sz="1200" dirty="0">
                <a:latin typeface="Arial" panose="020B0604020202020204" pitchFamily="34" charset="0"/>
                <a:cs typeface="Arial" panose="020B0604020202020204" pitchFamily="34" charset="0"/>
              </a:rPr>
              <a:t>. (Multi-</a:t>
            </a:r>
            <a:r>
              <a:rPr lang="es-ES" sz="1200" dirty="0" err="1">
                <a:latin typeface="Arial" panose="020B0604020202020204" pitchFamily="34" charset="0"/>
                <a:cs typeface="Arial" panose="020B0604020202020204" pitchFamily="34" charset="0"/>
              </a:rPr>
              <a:t>Layer</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Perceptron</a:t>
            </a:r>
            <a:r>
              <a:rPr lang="es-ES" sz="1200" dirty="0">
                <a:latin typeface="Arial" panose="020B0604020202020204" pitchFamily="34" charset="0"/>
                <a:cs typeface="Arial" panose="020B0604020202020204" pitchFamily="34" charset="0"/>
              </a:rPr>
              <a:t>)</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Esto le </a:t>
            </a:r>
            <a:r>
              <a:rPr lang="es-ES" sz="1200" b="1" dirty="0">
                <a:latin typeface="Arial" panose="020B0604020202020204" pitchFamily="34" charset="0"/>
                <a:cs typeface="Arial" panose="020B0604020202020204" pitchFamily="34" charset="0"/>
              </a:rPr>
              <a:t>permite</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distinguir</a:t>
            </a:r>
            <a:r>
              <a:rPr lang="es-ES" sz="1200" dirty="0">
                <a:latin typeface="Arial" panose="020B0604020202020204" pitchFamily="34" charset="0"/>
                <a:cs typeface="Arial" panose="020B0604020202020204" pitchFamily="34" charset="0"/>
              </a:rPr>
              <a:t> entre las </a:t>
            </a:r>
            <a:r>
              <a:rPr lang="es-ES" sz="1200" b="1" dirty="0">
                <a:latin typeface="Arial" panose="020B0604020202020204" pitchFamily="34" charset="0"/>
                <a:cs typeface="Arial" panose="020B0604020202020204" pitchFamily="34" charset="0"/>
              </a:rPr>
              <a:t>dos</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clases</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linealmente</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separables</a:t>
            </a:r>
            <a:r>
              <a:rPr lang="es-ES" sz="1200" dirty="0">
                <a:latin typeface="Arial" panose="020B0604020202020204" pitchFamily="34" charset="0"/>
                <a:cs typeface="Arial" panose="020B0604020202020204" pitchFamily="34" charset="0"/>
              </a:rPr>
              <a:t> +1 y -1.</a:t>
            </a:r>
            <a:endParaRPr lang="es-ES" sz="1200" b="1" dirty="0">
              <a:latin typeface="Arial" panose="020B0604020202020204" pitchFamily="34" charset="0"/>
              <a:cs typeface="Arial" panose="020B0604020202020204" pitchFamily="34" charset="0"/>
            </a:endParaRPr>
          </a:p>
        </p:txBody>
      </p:sp>
      <p:pic>
        <p:nvPicPr>
          <p:cNvPr id="3074" name="Picture 2" descr="What is signum function, what is its uses in machine learning ...">
            <a:extLst>
              <a:ext uri="{FF2B5EF4-FFF2-40B4-BE49-F238E27FC236}">
                <a16:creationId xmlns:a16="http://schemas.microsoft.com/office/drawing/2014/main" id="{928F8C99-97C2-4A31-90A2-DD6F169D3A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9028" y="3140968"/>
            <a:ext cx="4067944" cy="30504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6B59CA5-186B-4C65-AC11-EA8D36329F50}"/>
              </a:ext>
            </a:extLst>
          </p:cNvPr>
          <p:cNvPicPr>
            <a:picLocks noChangeAspect="1"/>
          </p:cNvPicPr>
          <p:nvPr/>
        </p:nvPicPr>
        <p:blipFill>
          <a:blip r:embed="rId4"/>
          <a:stretch>
            <a:fillRect/>
          </a:stretch>
        </p:blipFill>
        <p:spPr>
          <a:xfrm>
            <a:off x="3368824" y="2125598"/>
            <a:ext cx="2354014" cy="559330"/>
          </a:xfrm>
          <a:prstGeom prst="rect">
            <a:avLst/>
          </a:prstGeom>
        </p:spPr>
      </p:pic>
    </p:spTree>
    <p:extLst>
      <p:ext uri="{BB962C8B-B14F-4D97-AF65-F5344CB8AC3E}">
        <p14:creationId xmlns:p14="http://schemas.microsoft.com/office/powerpoint/2010/main" val="201476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Perceptron</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4524315"/>
          </a:xfrm>
          <a:prstGeom prst="rect">
            <a:avLst/>
          </a:prstGeom>
        </p:spPr>
        <p:txBody>
          <a:bodyPr wrap="square">
            <a:spAutoFit/>
          </a:bodyPr>
          <a:lstStyle/>
          <a:p>
            <a:pPr algn="just"/>
            <a:r>
              <a:rPr lang="es-ES" sz="1200" dirty="0" err="1">
                <a:latin typeface="Arial" panose="020B0604020202020204" pitchFamily="34" charset="0"/>
                <a:cs typeface="Arial" panose="020B0604020202020204" pitchFamily="34" charset="0"/>
              </a:rPr>
              <a:t>Paper</a:t>
            </a:r>
            <a:r>
              <a:rPr lang="es-ES" sz="1200" dirty="0">
                <a:latin typeface="Arial" panose="020B0604020202020204" pitchFamily="34" charset="0"/>
                <a:cs typeface="Arial" panose="020B0604020202020204" pitchFamily="34" charset="0"/>
              </a:rPr>
              <a:t> del 1986 describe </a:t>
            </a:r>
            <a:r>
              <a:rPr lang="es-ES" sz="1200" b="1" dirty="0">
                <a:latin typeface="Arial" panose="020B0604020202020204" pitchFamily="34" charset="0"/>
                <a:cs typeface="Arial" panose="020B0604020202020204" pitchFamily="34" charset="0"/>
              </a:rPr>
              <a:t>varias redes neuronales </a:t>
            </a:r>
            <a:r>
              <a:rPr lang="es-ES" sz="1200" dirty="0">
                <a:latin typeface="Arial" panose="020B0604020202020204" pitchFamily="34" charset="0"/>
                <a:cs typeface="Arial" panose="020B0604020202020204" pitchFamily="34" charset="0"/>
              </a:rPr>
              <a:t>en las que la </a:t>
            </a:r>
            <a:r>
              <a:rPr lang="es-ES" sz="1200" b="1" dirty="0" err="1">
                <a:latin typeface="Arial" panose="020B0604020202020204" pitchFamily="34" charset="0"/>
                <a:cs typeface="Arial" panose="020B0604020202020204" pitchFamily="34" charset="0"/>
              </a:rPr>
              <a:t>backpropagation</a:t>
            </a:r>
            <a:r>
              <a:rPr lang="es-ES" sz="1200" dirty="0">
                <a:latin typeface="Arial" panose="020B0604020202020204" pitchFamily="34" charset="0"/>
                <a:cs typeface="Arial" panose="020B0604020202020204" pitchFamily="34" charset="0"/>
              </a:rPr>
              <a:t> funciona mucho más rápido que los enfoques de aprendizaje anteriores, lo que hace posible utilizar redes neuronales para resolver problemas que anteriormente habían sido insolubles. Hoy, el algoritmo de </a:t>
            </a:r>
            <a:r>
              <a:rPr lang="es-ES" sz="1200" b="1" dirty="0" err="1">
                <a:latin typeface="Arial" panose="020B0604020202020204" pitchFamily="34" charset="0"/>
                <a:cs typeface="Arial" panose="020B0604020202020204" pitchFamily="34" charset="0"/>
              </a:rPr>
              <a:t>backpropagation</a:t>
            </a:r>
            <a:r>
              <a:rPr lang="es-ES" sz="1200" b="1" dirty="0">
                <a:latin typeface="Arial" panose="020B0604020202020204" pitchFamily="34" charset="0"/>
                <a:cs typeface="Arial" panose="020B0604020202020204" pitchFamily="34" charset="0"/>
              </a:rPr>
              <a:t> es el caballo de batalla del aprendizaje en redes neuronales.</a:t>
            </a:r>
          </a:p>
          <a:p>
            <a:pPr algn="just"/>
            <a:r>
              <a:rPr lang="es-ES" sz="1200" dirty="0">
                <a:latin typeface="Arial" panose="020B0604020202020204" pitchFamily="34" charset="0"/>
                <a:cs typeface="Arial" panose="020B0604020202020204" pitchFamily="34" charset="0"/>
              </a:rPr>
              <a:t>Funciona de la siguiente manera:</a:t>
            </a:r>
          </a:p>
          <a:p>
            <a:pPr marL="228600" indent="-228600" algn="just">
              <a:buFont typeface="+mj-lt"/>
              <a:buAutoNum type="arabicPeriod"/>
            </a:pPr>
            <a:r>
              <a:rPr lang="es-ES" sz="1200" dirty="0">
                <a:latin typeface="Arial" panose="020B0604020202020204" pitchFamily="34" charset="0"/>
                <a:cs typeface="Arial" panose="020B0604020202020204" pitchFamily="34" charset="0"/>
              </a:rPr>
              <a:t>Inicializar los pesos de manera aleatoria</a:t>
            </a:r>
          </a:p>
          <a:p>
            <a:pPr marL="228600" indent="-228600" algn="just">
              <a:buFont typeface="+mj-lt"/>
              <a:buAutoNum type="arabicPeriod"/>
            </a:pPr>
            <a:r>
              <a:rPr lang="es-ES" sz="1200" dirty="0">
                <a:latin typeface="Arial" panose="020B0604020202020204" pitchFamily="34" charset="0"/>
                <a:cs typeface="Arial" panose="020B0604020202020204" pitchFamily="34" charset="0"/>
              </a:rPr>
              <a:t>Ejecutar la predicción con los pesos aleatorios</a:t>
            </a:r>
          </a:p>
          <a:p>
            <a:pPr marL="228600" indent="-228600" algn="just">
              <a:buFont typeface="+mj-lt"/>
              <a:buAutoNum type="arabicPeriod"/>
            </a:pPr>
            <a:r>
              <a:rPr lang="es-ES" sz="1200" dirty="0">
                <a:latin typeface="Arial" panose="020B0604020202020204" pitchFamily="34" charset="0"/>
                <a:cs typeface="Arial" panose="020B0604020202020204" pitchFamily="34" charset="0"/>
              </a:rPr>
              <a:t>Calcular el error cometido mediante MSE, o otros métodos.</a:t>
            </a:r>
          </a:p>
          <a:p>
            <a:pPr marL="228600" indent="-228600" algn="just">
              <a:buFont typeface="+mj-lt"/>
              <a:buAutoNum type="arabicPeriod"/>
            </a:pPr>
            <a:r>
              <a:rPr lang="es-ES" sz="1200" dirty="0">
                <a:latin typeface="Arial" panose="020B0604020202020204" pitchFamily="34" charset="0"/>
                <a:cs typeface="Arial" panose="020B0604020202020204" pitchFamily="34" charset="0"/>
              </a:rPr>
              <a:t>Diferenciación: (Gradiente-ish)</a:t>
            </a:r>
          </a:p>
          <a:p>
            <a:pPr marL="228600" indent="-228600" algn="just">
              <a:buFont typeface="+mj-lt"/>
              <a:buAutoNum type="arabicPeriod"/>
            </a:pPr>
            <a:r>
              <a:rPr lang="es-ES" sz="1200" dirty="0" err="1">
                <a:latin typeface="Arial" panose="020B0604020202020204" pitchFamily="34" charset="0"/>
                <a:cs typeface="Arial" panose="020B0604020202020204" pitchFamily="34" charset="0"/>
              </a:rPr>
              <a:t>Backpropagation</a:t>
            </a:r>
            <a:endParaRPr lang="es-ES" sz="1200" dirty="0">
              <a:latin typeface="Arial" panose="020B0604020202020204" pitchFamily="34" charset="0"/>
              <a:cs typeface="Arial" panose="020B0604020202020204" pitchFamily="34" charset="0"/>
            </a:endParaRPr>
          </a:p>
          <a:p>
            <a:pPr marL="228600" indent="-228600" algn="just">
              <a:buFont typeface="+mj-lt"/>
              <a:buAutoNum type="arabicPeriod"/>
            </a:pPr>
            <a:r>
              <a:rPr lang="es-ES" sz="1200" dirty="0" err="1">
                <a:latin typeface="Arial" panose="020B0604020202020204" pitchFamily="34" charset="0"/>
                <a:cs typeface="Arial" panose="020B0604020202020204" pitchFamily="34" charset="0"/>
              </a:rPr>
              <a:t>Updatear</a:t>
            </a:r>
            <a:r>
              <a:rPr lang="es-ES" sz="1200" dirty="0">
                <a:latin typeface="Arial" panose="020B0604020202020204" pitchFamily="34" charset="0"/>
                <a:cs typeface="Arial" panose="020B0604020202020204" pitchFamily="34" charset="0"/>
              </a:rPr>
              <a:t> el valor de los pesos</a:t>
            </a:r>
          </a:p>
          <a:p>
            <a:pPr marL="228600" indent="-228600" algn="just">
              <a:buFont typeface="+mj-lt"/>
              <a:buAutoNum type="arabicPeriod"/>
            </a:pPr>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Intenta optimizar </a:t>
            </a:r>
            <a:r>
              <a:rPr lang="es-ES" sz="1200" b="1" dirty="0">
                <a:latin typeface="Arial" panose="020B0604020202020204" pitchFamily="34" charset="0"/>
                <a:cs typeface="Arial" panose="020B0604020202020204" pitchFamily="34" charset="0"/>
              </a:rPr>
              <a:t>los pesos entre neuronas</a:t>
            </a:r>
            <a:r>
              <a:rPr lang="es-ES" sz="1200" dirty="0">
                <a:latin typeface="Arial" panose="020B0604020202020204" pitchFamily="34" charset="0"/>
                <a:cs typeface="Arial" panose="020B0604020202020204" pitchFamily="34" charset="0"/>
              </a:rPr>
              <a:t>, y no las neuronas mismas. Su funcionalidad está más o menos decidida cuando decides la función de activación.</a:t>
            </a:r>
          </a:p>
          <a:p>
            <a:pPr algn="just"/>
            <a:r>
              <a:rPr lang="es-ES" sz="1200" dirty="0">
                <a:latin typeface="Arial" panose="020B0604020202020204" pitchFamily="34" charset="0"/>
                <a:cs typeface="Arial" panose="020B0604020202020204" pitchFamily="34" charset="0"/>
              </a:rPr>
              <a:t>Una vez que se </a:t>
            </a:r>
            <a:r>
              <a:rPr lang="es-ES" sz="1200" b="1" dirty="0">
                <a:latin typeface="Arial" panose="020B0604020202020204" pitchFamily="34" charset="0"/>
                <a:cs typeface="Arial" panose="020B0604020202020204" pitchFamily="34" charset="0"/>
              </a:rPr>
              <a:t>conoce el error</a:t>
            </a:r>
            <a:r>
              <a:rPr lang="es-ES" sz="1200" dirty="0">
                <a:latin typeface="Arial" panose="020B0604020202020204" pitchFamily="34" charset="0"/>
                <a:cs typeface="Arial" panose="020B0604020202020204" pitchFamily="34" charset="0"/>
              </a:rPr>
              <a:t>, los </a:t>
            </a:r>
            <a:r>
              <a:rPr lang="es-ES" sz="1200" b="1" dirty="0">
                <a:latin typeface="Arial" panose="020B0604020202020204" pitchFamily="34" charset="0"/>
                <a:cs typeface="Arial" panose="020B0604020202020204" pitchFamily="34" charset="0"/>
              </a:rPr>
              <a:t>pesos se actualizan utilizando los gradientes</a:t>
            </a:r>
            <a:r>
              <a:rPr lang="es-ES" sz="1200" dirty="0">
                <a:latin typeface="Arial" panose="020B0604020202020204" pitchFamily="34" charset="0"/>
                <a:cs typeface="Arial" panose="020B0604020202020204" pitchFamily="34" charset="0"/>
              </a:rPr>
              <a:t>. Esta actualización ocurre primero para los </a:t>
            </a:r>
            <a:r>
              <a:rPr lang="es-ES" sz="1200" b="1" dirty="0">
                <a:latin typeface="Arial" panose="020B0604020202020204" pitchFamily="34" charset="0"/>
                <a:cs typeface="Arial" panose="020B0604020202020204" pitchFamily="34" charset="0"/>
              </a:rPr>
              <a:t>pesos más externos </a:t>
            </a:r>
            <a:r>
              <a:rPr lang="es-ES" sz="1200" dirty="0">
                <a:latin typeface="Arial" panose="020B0604020202020204" pitchFamily="34" charset="0"/>
                <a:cs typeface="Arial" panose="020B0604020202020204" pitchFamily="34" charset="0"/>
              </a:rPr>
              <a:t>y luego para </a:t>
            </a:r>
            <a:r>
              <a:rPr lang="es-ES" sz="1200" b="1" dirty="0">
                <a:latin typeface="Arial" panose="020B0604020202020204" pitchFamily="34" charset="0"/>
                <a:cs typeface="Arial" panose="020B0604020202020204" pitchFamily="34" charset="0"/>
              </a:rPr>
              <a:t>las capas inferiores</a:t>
            </a:r>
            <a:r>
              <a:rPr lang="es-ES" sz="1200" dirty="0">
                <a:latin typeface="Arial" panose="020B0604020202020204" pitchFamily="34" charset="0"/>
                <a:cs typeface="Arial" panose="020B0604020202020204" pitchFamily="34" charset="0"/>
              </a:rPr>
              <a:t>. La intuición detrás de esto es el hecho de que los </a:t>
            </a:r>
            <a:r>
              <a:rPr lang="es-ES" sz="1200" b="1" dirty="0">
                <a:latin typeface="Arial" panose="020B0604020202020204" pitchFamily="34" charset="0"/>
                <a:cs typeface="Arial" panose="020B0604020202020204" pitchFamily="34" charset="0"/>
              </a:rPr>
              <a:t>errores con respecto a las neuronas más externas se conocen primero</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de</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ellos</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derivan los errores de las neuronas internas</a:t>
            </a:r>
            <a:r>
              <a:rPr lang="es-ES" sz="1200" dirty="0">
                <a:latin typeface="Arial" panose="020B0604020202020204" pitchFamily="34" charset="0"/>
                <a:cs typeface="Arial" panose="020B0604020202020204" pitchFamily="34" charset="0"/>
              </a:rPr>
              <a:t>. Los </a:t>
            </a:r>
            <a:r>
              <a:rPr lang="es-ES" sz="1200" b="1" dirty="0">
                <a:latin typeface="Arial" panose="020B0604020202020204" pitchFamily="34" charset="0"/>
                <a:cs typeface="Arial" panose="020B0604020202020204" pitchFamily="34" charset="0"/>
              </a:rPr>
              <a:t>errores</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de</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cada</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capa</a:t>
            </a:r>
            <a:r>
              <a:rPr lang="es-ES" sz="1200" dirty="0">
                <a:latin typeface="Arial" panose="020B0604020202020204" pitchFamily="34" charset="0"/>
                <a:cs typeface="Arial" panose="020B0604020202020204" pitchFamily="34" charset="0"/>
              </a:rPr>
              <a:t> se </a:t>
            </a:r>
            <a:r>
              <a:rPr lang="es-ES" sz="1200" b="1" dirty="0">
                <a:latin typeface="Arial" panose="020B0604020202020204" pitchFamily="34" charset="0"/>
                <a:cs typeface="Arial" panose="020B0604020202020204" pitchFamily="34" charset="0"/>
              </a:rPr>
              <a:t>calculan</a:t>
            </a:r>
            <a:r>
              <a:rPr lang="es-ES" sz="1200" dirty="0">
                <a:latin typeface="Arial" panose="020B0604020202020204" pitchFamily="34" charset="0"/>
                <a:cs typeface="Arial" panose="020B0604020202020204" pitchFamily="34" charset="0"/>
              </a:rPr>
              <a:t> a partir de los </a:t>
            </a:r>
            <a:r>
              <a:rPr lang="es-ES" sz="1200" b="1" dirty="0">
                <a:latin typeface="Arial" panose="020B0604020202020204" pitchFamily="34" charset="0"/>
                <a:cs typeface="Arial" panose="020B0604020202020204" pitchFamily="34" charset="0"/>
              </a:rPr>
              <a:t>errores</a:t>
            </a:r>
            <a:r>
              <a:rPr lang="es-ES" sz="1200" dirty="0">
                <a:latin typeface="Arial" panose="020B0604020202020204" pitchFamily="34" charset="0"/>
                <a:cs typeface="Arial" panose="020B0604020202020204" pitchFamily="34" charset="0"/>
              </a:rPr>
              <a:t> de las </a:t>
            </a:r>
            <a:r>
              <a:rPr lang="es-ES" sz="1200" b="1" dirty="0">
                <a:latin typeface="Arial" panose="020B0604020202020204" pitchFamily="34" charset="0"/>
                <a:cs typeface="Arial" panose="020B0604020202020204" pitchFamily="34" charset="0"/>
              </a:rPr>
              <a:t>neuronas</a:t>
            </a:r>
            <a:r>
              <a:rPr lang="es-ES" sz="1200" dirty="0">
                <a:latin typeface="Arial" panose="020B0604020202020204" pitchFamily="34" charset="0"/>
                <a:cs typeface="Arial" panose="020B0604020202020204" pitchFamily="34" charset="0"/>
              </a:rPr>
              <a:t> a las que </a:t>
            </a:r>
            <a:r>
              <a:rPr lang="es-ES" sz="1200" b="1" dirty="0">
                <a:latin typeface="Arial" panose="020B0604020202020204" pitchFamily="34" charset="0"/>
                <a:cs typeface="Arial" panose="020B0604020202020204" pitchFamily="34" charset="0"/>
              </a:rPr>
              <a:t>proporcionan</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información</a:t>
            </a:r>
            <a:r>
              <a:rPr lang="es-ES" sz="1200" dirty="0">
                <a:latin typeface="Arial" panose="020B0604020202020204" pitchFamily="34" charset="0"/>
                <a:cs typeface="Arial" panose="020B0604020202020204" pitchFamily="34" charset="0"/>
              </a:rPr>
              <a:t>. </a:t>
            </a:r>
          </a:p>
        </p:txBody>
      </p:sp>
      <p:pic>
        <p:nvPicPr>
          <p:cNvPr id="4100" name="Picture 4">
            <a:extLst>
              <a:ext uri="{FF2B5EF4-FFF2-40B4-BE49-F238E27FC236}">
                <a16:creationId xmlns:a16="http://schemas.microsoft.com/office/drawing/2014/main" id="{1D619379-7737-4E8F-939A-E5871E513F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6105" y="2060848"/>
            <a:ext cx="4464496" cy="221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370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Perceptron</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877985"/>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Hay 3 modos de entreno:</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Online</a:t>
            </a:r>
            <a:r>
              <a:rPr lang="es-ES" sz="1200" dirty="0">
                <a:latin typeface="Arial" panose="020B0604020202020204" pitchFamily="34" charset="0"/>
                <a:cs typeface="Arial" panose="020B0604020202020204" pitchFamily="34" charset="0"/>
              </a:rPr>
              <a:t>: los </a:t>
            </a:r>
            <a:r>
              <a:rPr lang="es-ES" sz="1200" b="1" dirty="0">
                <a:latin typeface="Arial" panose="020B0604020202020204" pitchFamily="34" charset="0"/>
                <a:cs typeface="Arial" panose="020B0604020202020204" pitchFamily="34" charset="0"/>
              </a:rPr>
              <a:t>pesos</a:t>
            </a:r>
            <a:r>
              <a:rPr lang="es-ES" sz="1200" dirty="0">
                <a:latin typeface="Arial" panose="020B0604020202020204" pitchFamily="34" charset="0"/>
                <a:cs typeface="Arial" panose="020B0604020202020204" pitchFamily="34" charset="0"/>
              </a:rPr>
              <a:t> se actualizan </a:t>
            </a:r>
            <a:r>
              <a:rPr lang="es-ES" sz="1200" b="1" dirty="0">
                <a:latin typeface="Arial" panose="020B0604020202020204" pitchFamily="34" charset="0"/>
                <a:cs typeface="Arial" panose="020B0604020202020204" pitchFamily="34" charset="0"/>
              </a:rPr>
              <a:t>después</a:t>
            </a:r>
            <a:r>
              <a:rPr lang="es-ES" sz="1200" dirty="0">
                <a:latin typeface="Arial" panose="020B0604020202020204" pitchFamily="34" charset="0"/>
                <a:cs typeface="Arial" panose="020B0604020202020204" pitchFamily="34" charset="0"/>
              </a:rPr>
              <a:t> de </a:t>
            </a:r>
            <a:r>
              <a:rPr lang="es-ES" sz="1200" b="1" dirty="0">
                <a:latin typeface="Arial" panose="020B0604020202020204" pitchFamily="34" charset="0"/>
                <a:cs typeface="Arial" panose="020B0604020202020204" pitchFamily="34" charset="0"/>
              </a:rPr>
              <a:t>cada</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muestra</a:t>
            </a:r>
            <a:r>
              <a:rPr lang="es-ES" sz="1200" dirty="0">
                <a:latin typeface="Arial" panose="020B0604020202020204" pitchFamily="34" charset="0"/>
                <a:cs typeface="Arial" panose="020B0604020202020204" pitchFamily="34" charset="0"/>
              </a:rPr>
              <a:t> de </a:t>
            </a:r>
            <a:r>
              <a:rPr lang="es-ES" sz="1200" b="1" dirty="0">
                <a:latin typeface="Arial" panose="020B0604020202020204" pitchFamily="34" charset="0"/>
                <a:cs typeface="Arial" panose="020B0604020202020204" pitchFamily="34" charset="0"/>
              </a:rPr>
              <a:t>entrenamiento</a:t>
            </a:r>
            <a:r>
              <a:rPr lang="es-ES" sz="1200" dirty="0">
                <a:latin typeface="Arial" panose="020B0604020202020204" pitchFamily="34" charset="0"/>
                <a:cs typeface="Arial" panose="020B0604020202020204" pitchFamily="34" charset="0"/>
              </a:rPr>
              <a:t>.</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Las fases de </a:t>
            </a:r>
            <a:r>
              <a:rPr lang="es-ES" sz="1200" b="1" dirty="0">
                <a:latin typeface="Arial" panose="020B0604020202020204" pitchFamily="34" charset="0"/>
                <a:cs typeface="Arial" panose="020B0604020202020204" pitchFamily="34" charset="0"/>
              </a:rPr>
              <a:t>propagación hacia delante </a:t>
            </a:r>
            <a:r>
              <a:rPr lang="es-ES" sz="1200" dirty="0">
                <a:latin typeface="Arial" panose="020B0604020202020204" pitchFamily="34" charset="0"/>
                <a:cs typeface="Arial" panose="020B0604020202020204" pitchFamily="34" charset="0"/>
              </a:rPr>
              <a:t>y de </a:t>
            </a:r>
            <a:r>
              <a:rPr lang="es-ES" sz="1200" b="1" dirty="0">
                <a:latin typeface="Arial" panose="020B0604020202020204" pitchFamily="34" charset="0"/>
                <a:cs typeface="Arial" panose="020B0604020202020204" pitchFamily="34" charset="0"/>
              </a:rPr>
              <a:t>propagación hacia atrás </a:t>
            </a:r>
            <a:r>
              <a:rPr lang="es-ES" sz="1200" dirty="0">
                <a:latin typeface="Arial" panose="020B0604020202020204" pitchFamily="34" charset="0"/>
                <a:cs typeface="Arial" panose="020B0604020202020204" pitchFamily="34" charset="0"/>
              </a:rPr>
              <a:t>se ejecutan para </a:t>
            </a:r>
            <a:r>
              <a:rPr lang="es-ES" sz="1200" b="1" dirty="0">
                <a:latin typeface="Arial" panose="020B0604020202020204" pitchFamily="34" charset="0"/>
                <a:cs typeface="Arial" panose="020B0604020202020204" pitchFamily="34" charset="0"/>
              </a:rPr>
              <a:t>cada</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muestra</a:t>
            </a:r>
            <a:r>
              <a:rPr lang="es-ES" sz="1200" dirty="0">
                <a:latin typeface="Arial" panose="020B0604020202020204" pitchFamily="34" charset="0"/>
                <a:cs typeface="Arial" panose="020B0604020202020204" pitchFamily="34" charset="0"/>
              </a:rPr>
              <a:t> de </a:t>
            </a:r>
            <a:r>
              <a:rPr lang="es-ES" sz="1200" b="1" dirty="0">
                <a:latin typeface="Arial" panose="020B0604020202020204" pitchFamily="34" charset="0"/>
                <a:cs typeface="Arial" panose="020B0604020202020204" pitchFamily="34" charset="0"/>
              </a:rPr>
              <a:t>entrenamiento</a:t>
            </a:r>
            <a:r>
              <a:rPr lang="es-ES" sz="1200" dirty="0">
                <a:latin typeface="Arial" panose="020B0604020202020204" pitchFamily="34" charset="0"/>
                <a:cs typeface="Arial" panose="020B0604020202020204" pitchFamily="34" charset="0"/>
              </a:rPr>
              <a:t>, cada vez. Si conjunto de entrenamiento es grande, este modo de entrenamiento puede llevar mucho tiempo. No es apropiado actualizar los pesos después de cada muestra (en la mayoría de los casos), debido a la posible presencia de valores atípicos.</a:t>
            </a:r>
          </a:p>
          <a:p>
            <a:pPr marL="171450" indent="-171450" algn="just">
              <a:buFont typeface="Arial" panose="020B0604020202020204" pitchFamily="34" charset="0"/>
              <a:buChar char="•"/>
            </a:pPr>
            <a:r>
              <a:rPr lang="es-ES" sz="1200" b="1" dirty="0" err="1">
                <a:latin typeface="Arial" panose="020B0604020202020204" pitchFamily="34" charset="0"/>
                <a:cs typeface="Arial" panose="020B0604020202020204" pitchFamily="34" charset="0"/>
              </a:rPr>
              <a:t>Batch</a:t>
            </a:r>
            <a:r>
              <a:rPr lang="es-ES" sz="1200" dirty="0">
                <a:latin typeface="Arial" panose="020B0604020202020204" pitchFamily="34" charset="0"/>
                <a:cs typeface="Arial" panose="020B0604020202020204" pitchFamily="34" charset="0"/>
              </a:rPr>
              <a:t>: los </a:t>
            </a:r>
            <a:r>
              <a:rPr lang="es-ES" sz="1200" b="1" dirty="0">
                <a:latin typeface="Arial" panose="020B0604020202020204" pitchFamily="34" charset="0"/>
                <a:cs typeface="Arial" panose="020B0604020202020204" pitchFamily="34" charset="0"/>
              </a:rPr>
              <a:t>pesos se actualizan después de acumular gradientes </a:t>
            </a:r>
            <a:r>
              <a:rPr lang="es-ES" sz="1200" dirty="0">
                <a:latin typeface="Arial" panose="020B0604020202020204" pitchFamily="34" charset="0"/>
                <a:cs typeface="Arial" panose="020B0604020202020204" pitchFamily="34" charset="0"/>
              </a:rPr>
              <a:t>con </a:t>
            </a:r>
            <a:r>
              <a:rPr lang="es-ES" sz="1200" b="1" dirty="0">
                <a:latin typeface="Arial" panose="020B0604020202020204" pitchFamily="34" charset="0"/>
                <a:cs typeface="Arial" panose="020B0604020202020204" pitchFamily="34" charset="0"/>
              </a:rPr>
              <a:t>respecto a todas las muestras </a:t>
            </a:r>
            <a:r>
              <a:rPr lang="es-ES" sz="1200" dirty="0">
                <a:latin typeface="Arial" panose="020B0604020202020204" pitchFamily="34" charset="0"/>
                <a:cs typeface="Arial" panose="020B0604020202020204" pitchFamily="34" charset="0"/>
              </a:rPr>
              <a:t>en el conjunto de entrenamiento. </a:t>
            </a:r>
          </a:p>
          <a:p>
            <a:pPr marL="628650" lvl="1"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La propagación hacia adelante se ejecuta con respecto a todas las muestras</a:t>
            </a:r>
            <a:r>
              <a:rPr lang="es-ES" sz="1200" dirty="0">
                <a:latin typeface="Arial" panose="020B0604020202020204" pitchFamily="34" charset="0"/>
                <a:cs typeface="Arial" panose="020B0604020202020204" pitchFamily="34" charset="0"/>
              </a:rPr>
              <a:t>, y la </a:t>
            </a:r>
            <a:r>
              <a:rPr lang="es-ES" sz="1200" b="1" dirty="0">
                <a:latin typeface="Arial" panose="020B0604020202020204" pitchFamily="34" charset="0"/>
                <a:cs typeface="Arial" panose="020B0604020202020204" pitchFamily="34" charset="0"/>
              </a:rPr>
              <a:t>fase hacia atrás se ejecuta solo una vez con respecto a los resultados acumulados </a:t>
            </a:r>
            <a:r>
              <a:rPr lang="es-ES" sz="1200" dirty="0">
                <a:latin typeface="Arial" panose="020B0604020202020204" pitchFamily="34" charset="0"/>
                <a:cs typeface="Arial" panose="020B0604020202020204" pitchFamily="34" charset="0"/>
              </a:rPr>
              <a:t>del lote completo. Esto se hace para múltiples iteraciones (obviamente). El modo de entrenamiento por lotes es, por lo tanto, </a:t>
            </a:r>
            <a:r>
              <a:rPr lang="es-ES" sz="1200" b="1" dirty="0">
                <a:latin typeface="Arial" panose="020B0604020202020204" pitchFamily="34" charset="0"/>
                <a:cs typeface="Arial" panose="020B0604020202020204" pitchFamily="34" charset="0"/>
              </a:rPr>
              <a:t>más resistente a la variación en el conjunto de datos de entrenamiento.</a:t>
            </a:r>
          </a:p>
          <a:p>
            <a:pPr marL="171450" indent="-171450" algn="just">
              <a:buFont typeface="Arial" panose="020B0604020202020204" pitchFamily="34" charset="0"/>
              <a:buChar char="•"/>
            </a:pPr>
            <a:r>
              <a:rPr lang="es-ES" sz="1200" b="1" dirty="0" err="1">
                <a:latin typeface="Arial" panose="020B0604020202020204" pitchFamily="34" charset="0"/>
                <a:cs typeface="Arial" panose="020B0604020202020204" pitchFamily="34" charset="0"/>
              </a:rPr>
              <a:t>Estocastico</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agrega </a:t>
            </a:r>
            <a:r>
              <a:rPr lang="es-ES" sz="1200" b="1" dirty="0">
                <a:latin typeface="Arial" panose="020B0604020202020204" pitchFamily="34" charset="0"/>
                <a:cs typeface="Arial" panose="020B0604020202020204" pitchFamily="34" charset="0"/>
              </a:rPr>
              <a:t>aleatorización a la mezcla</a:t>
            </a:r>
            <a:r>
              <a:rPr lang="es-ES" sz="1200" dirty="0">
                <a:latin typeface="Arial" panose="020B0604020202020204" pitchFamily="34" charset="0"/>
                <a:cs typeface="Arial" panose="020B0604020202020204" pitchFamily="34" charset="0"/>
              </a:rPr>
              <a:t>. Se eligen </a:t>
            </a:r>
            <a:r>
              <a:rPr lang="es-ES" sz="1200" b="1" dirty="0">
                <a:latin typeface="Arial" panose="020B0604020202020204" pitchFamily="34" charset="0"/>
                <a:cs typeface="Arial" panose="020B0604020202020204" pitchFamily="34" charset="0"/>
              </a:rPr>
              <a:t>aleatoriamente pequeños conjuntos de muestras</a:t>
            </a:r>
            <a:r>
              <a:rPr lang="es-ES" sz="1200" dirty="0">
                <a:latin typeface="Arial" panose="020B0604020202020204" pitchFamily="34" charset="0"/>
                <a:cs typeface="Arial" panose="020B0604020202020204" pitchFamily="34" charset="0"/>
              </a:rPr>
              <a:t> del conjunto de datos, y el calculo se realiza en modo por lotes sobre estos mini lotes. El modo estocástico con mini lotes proporciona </a:t>
            </a:r>
            <a:r>
              <a:rPr lang="es-ES" sz="1200" b="1" dirty="0">
                <a:latin typeface="Arial" panose="020B0604020202020204" pitchFamily="34" charset="0"/>
                <a:cs typeface="Arial" panose="020B0604020202020204" pitchFamily="34" charset="0"/>
              </a:rPr>
              <a:t>un buen equilibrio</a:t>
            </a:r>
            <a:r>
              <a:rPr lang="es-ES" sz="1200" dirty="0">
                <a:latin typeface="Arial" panose="020B0604020202020204" pitchFamily="34" charset="0"/>
                <a:cs typeface="Arial" panose="020B0604020202020204" pitchFamily="34" charset="0"/>
              </a:rPr>
              <a:t> entre los pros y los contras de los modos de entrenamiento en línea y por lotes. Además, dado que elige aleatoriamente los mini lotes, </a:t>
            </a:r>
            <a:r>
              <a:rPr lang="es-ES" sz="1200" b="1" dirty="0">
                <a:latin typeface="Arial" panose="020B0604020202020204" pitchFamily="34" charset="0"/>
                <a:cs typeface="Arial" panose="020B0604020202020204" pitchFamily="34" charset="0"/>
              </a:rPr>
              <a:t>evita quedarse atascado en los óptimos locales</a:t>
            </a:r>
            <a:r>
              <a:rPr lang="es-ES" sz="1200" dirty="0">
                <a:latin typeface="Arial" panose="020B0604020202020204" pitchFamily="34" charset="0"/>
                <a:cs typeface="Arial" panose="020B0604020202020204" pitchFamily="34" charset="0"/>
              </a:rPr>
              <a:t>. Esto se debe principalmente a que proporciona actualizaciones de peso con respecto a un subconjunto potencialmente diferente de muestras de entrenamiento durante cada iteración.</a:t>
            </a:r>
          </a:p>
        </p:txBody>
      </p:sp>
      <p:pic>
        <p:nvPicPr>
          <p:cNvPr id="5122" name="Picture 2" descr="Project Jupyter - Wikipedia">
            <a:extLst>
              <a:ext uri="{FF2B5EF4-FFF2-40B4-BE49-F238E27FC236}">
                <a16:creationId xmlns:a16="http://schemas.microsoft.com/office/drawing/2014/main" id="{4A4D29A6-3031-48C2-A794-C319C108FE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6896" y="5208939"/>
            <a:ext cx="1280970" cy="148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89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A3819F24-B0F7-44F4-B881-087A1B813107}"/>
              </a:ext>
            </a:extLst>
          </p:cNvPr>
          <p:cNvSpPr/>
          <p:nvPr/>
        </p:nvSpPr>
        <p:spPr bwMode="auto">
          <a:xfrm>
            <a:off x="2208116" y="2111500"/>
            <a:ext cx="1296144" cy="576064"/>
          </a:xfrm>
          <a:prstGeom prst="rect">
            <a:avLst/>
          </a:prstGeom>
          <a:no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20073845-B2B3-452C-A393-D3BBF79F19AD}"/>
              </a:ext>
            </a:extLst>
          </p:cNvPr>
          <p:cNvSpPr txBox="1"/>
          <p:nvPr/>
        </p:nvSpPr>
        <p:spPr>
          <a:xfrm>
            <a:off x="345790" y="1957610"/>
            <a:ext cx="1152128" cy="307777"/>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Datos</a:t>
            </a:r>
          </a:p>
        </p:txBody>
      </p:sp>
      <p:sp>
        <p:nvSpPr>
          <p:cNvPr id="6" name="CuadroTexto 2">
            <a:extLst>
              <a:ext uri="{FF2B5EF4-FFF2-40B4-BE49-F238E27FC236}">
                <a16:creationId xmlns:a16="http://schemas.microsoft.com/office/drawing/2014/main" id="{43EEFB7B-712A-41FD-89F1-0834D00FE114}"/>
              </a:ext>
            </a:extLst>
          </p:cNvPr>
          <p:cNvSpPr txBox="1"/>
          <p:nvPr/>
        </p:nvSpPr>
        <p:spPr>
          <a:xfrm>
            <a:off x="1632052" y="1957611"/>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Preprocesamiento</a:t>
            </a:r>
          </a:p>
        </p:txBody>
      </p:sp>
      <p:cxnSp>
        <p:nvCxnSpPr>
          <p:cNvPr id="5" name="Straight Arrow Connector 4">
            <a:extLst>
              <a:ext uri="{FF2B5EF4-FFF2-40B4-BE49-F238E27FC236}">
                <a16:creationId xmlns:a16="http://schemas.microsoft.com/office/drawing/2014/main" id="{5DCDCD2E-FD3B-41AD-9436-C7F820740A8A}"/>
              </a:ext>
            </a:extLst>
          </p:cNvPr>
          <p:cNvCxnSpPr>
            <a:cxnSpLocks/>
            <a:stCxn id="3" idx="3"/>
            <a:endCxn id="6" idx="1"/>
          </p:cNvCxnSpPr>
          <p:nvPr/>
        </p:nvCxnSpPr>
        <p:spPr bwMode="auto">
          <a:xfrm>
            <a:off x="1497918" y="2111499"/>
            <a:ext cx="134134" cy="1"/>
          </a:xfrm>
          <a:prstGeom prst="straightConnector1">
            <a:avLst/>
          </a:prstGeom>
          <a:noFill/>
          <a:ln w="9525" cap="flat" cmpd="sng" algn="ctr">
            <a:solidFill>
              <a:schemeClr val="tx1"/>
            </a:solidFill>
            <a:prstDash val="solid"/>
            <a:round/>
            <a:headEnd type="none" w="med" len="med"/>
            <a:tailEnd type="triangle"/>
          </a:ln>
          <a:effectLst/>
        </p:spPr>
      </p:cxnSp>
      <p:sp>
        <p:nvSpPr>
          <p:cNvPr id="11" name="CuadroTexto 2">
            <a:extLst>
              <a:ext uri="{FF2B5EF4-FFF2-40B4-BE49-F238E27FC236}">
                <a16:creationId xmlns:a16="http://schemas.microsoft.com/office/drawing/2014/main" id="{E837671C-193B-4A43-A80B-795ABDF5B6A7}"/>
              </a:ext>
            </a:extLst>
          </p:cNvPr>
          <p:cNvSpPr txBox="1"/>
          <p:nvPr/>
        </p:nvSpPr>
        <p:spPr>
          <a:xfrm>
            <a:off x="3635189" y="1957607"/>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Normalización </a:t>
            </a:r>
          </a:p>
        </p:txBody>
      </p:sp>
      <p:cxnSp>
        <p:nvCxnSpPr>
          <p:cNvPr id="12" name="Straight Arrow Connector 11">
            <a:extLst>
              <a:ext uri="{FF2B5EF4-FFF2-40B4-BE49-F238E27FC236}">
                <a16:creationId xmlns:a16="http://schemas.microsoft.com/office/drawing/2014/main" id="{ED886506-29C0-4BC4-8154-C9869A78CFF5}"/>
              </a:ext>
            </a:extLst>
          </p:cNvPr>
          <p:cNvCxnSpPr>
            <a:cxnSpLocks/>
            <a:stCxn id="6" idx="3"/>
            <a:endCxn id="11" idx="1"/>
          </p:cNvCxnSpPr>
          <p:nvPr/>
        </p:nvCxnSpPr>
        <p:spPr bwMode="auto">
          <a:xfrm flipV="1">
            <a:off x="3504260" y="2111496"/>
            <a:ext cx="130929" cy="4"/>
          </a:xfrm>
          <a:prstGeom prst="straightConnector1">
            <a:avLst/>
          </a:prstGeom>
          <a:noFill/>
          <a:ln w="9525" cap="flat" cmpd="sng" algn="ctr">
            <a:solidFill>
              <a:schemeClr val="tx1"/>
            </a:solidFill>
            <a:prstDash val="solid"/>
            <a:round/>
            <a:headEnd type="none" w="med" len="med"/>
            <a:tailEnd type="triangle"/>
          </a:ln>
          <a:effectLst/>
        </p:spPr>
      </p:cxnSp>
      <p:sp>
        <p:nvSpPr>
          <p:cNvPr id="16" name="CuadroTexto 2">
            <a:extLst>
              <a:ext uri="{FF2B5EF4-FFF2-40B4-BE49-F238E27FC236}">
                <a16:creationId xmlns:a16="http://schemas.microsoft.com/office/drawing/2014/main" id="{C391CA01-61AA-4F18-9650-97C7168C915A}"/>
              </a:ext>
            </a:extLst>
          </p:cNvPr>
          <p:cNvSpPr txBox="1"/>
          <p:nvPr/>
        </p:nvSpPr>
        <p:spPr>
          <a:xfrm>
            <a:off x="5673080" y="1472863"/>
            <a:ext cx="1872208" cy="1277273"/>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Regresión</a:t>
            </a:r>
          </a:p>
          <a:p>
            <a:pPr algn="ctr"/>
            <a:r>
              <a:rPr lang="es-ES" sz="1400">
                <a:latin typeface="Arial" panose="020B0604020202020204" pitchFamily="34" charset="0"/>
                <a:ea typeface="Verdana" panose="020B0604030504040204" pitchFamily="34" charset="0"/>
                <a:cs typeface="Arial" panose="020B0604020202020204" pitchFamily="34" charset="0"/>
              </a:rPr>
              <a:t>Clasificador</a:t>
            </a:r>
          </a:p>
          <a:p>
            <a:pPr algn="ctr"/>
            <a:r>
              <a:rPr lang="es-ES" sz="1400">
                <a:latin typeface="Arial" panose="020B0604020202020204" pitchFamily="34" charset="0"/>
                <a:ea typeface="Verdana" panose="020B0604030504040204" pitchFamily="34" charset="0"/>
                <a:cs typeface="Arial" panose="020B0604020202020204" pitchFamily="34" charset="0"/>
              </a:rPr>
              <a:t>Clusterizador</a:t>
            </a:r>
          </a:p>
          <a:p>
            <a:pPr algn="ctr"/>
            <a:r>
              <a:rPr lang="es-ES" sz="1400">
                <a:latin typeface="Arial" panose="020B0604020202020204" pitchFamily="34" charset="0"/>
                <a:ea typeface="Verdana" panose="020B0604030504040204" pitchFamily="34" charset="0"/>
                <a:cs typeface="Arial" panose="020B0604020202020204" pitchFamily="34" charset="0"/>
              </a:rPr>
              <a:t>…</a:t>
            </a:r>
          </a:p>
        </p:txBody>
      </p:sp>
      <p:cxnSp>
        <p:nvCxnSpPr>
          <p:cNvPr id="17" name="Straight Arrow Connector 16">
            <a:extLst>
              <a:ext uri="{FF2B5EF4-FFF2-40B4-BE49-F238E27FC236}">
                <a16:creationId xmlns:a16="http://schemas.microsoft.com/office/drawing/2014/main" id="{D6861E4F-5F78-4DCB-A87B-722D490090EA}"/>
              </a:ext>
            </a:extLst>
          </p:cNvPr>
          <p:cNvCxnSpPr>
            <a:cxnSpLocks/>
            <a:stCxn id="11" idx="3"/>
            <a:endCxn id="16" idx="1"/>
          </p:cNvCxnSpPr>
          <p:nvPr/>
        </p:nvCxnSpPr>
        <p:spPr bwMode="auto">
          <a:xfrm>
            <a:off x="5507397" y="2111496"/>
            <a:ext cx="165683" cy="4"/>
          </a:xfrm>
          <a:prstGeom prst="straightConnector1">
            <a:avLst/>
          </a:prstGeom>
          <a:noFill/>
          <a:ln w="9525" cap="flat" cmpd="sng" algn="ctr">
            <a:solidFill>
              <a:schemeClr val="tx1"/>
            </a:solidFill>
            <a:prstDash val="solid"/>
            <a:round/>
            <a:headEnd type="none" w="med" len="med"/>
            <a:tailEnd type="triangle"/>
          </a:ln>
          <a:effectLst/>
        </p:spPr>
      </p:cxnSp>
      <p:sp>
        <p:nvSpPr>
          <p:cNvPr id="23" name="CuadroTexto 2">
            <a:extLst>
              <a:ext uri="{FF2B5EF4-FFF2-40B4-BE49-F238E27FC236}">
                <a16:creationId xmlns:a16="http://schemas.microsoft.com/office/drawing/2014/main" id="{F97CEB47-70D6-4301-B9B3-585C5F0F70EA}"/>
              </a:ext>
            </a:extLst>
          </p:cNvPr>
          <p:cNvSpPr txBox="1"/>
          <p:nvPr/>
        </p:nvSpPr>
        <p:spPr>
          <a:xfrm>
            <a:off x="7676217" y="1957610"/>
            <a:ext cx="1872208" cy="307777"/>
          </a:xfrm>
          <a:prstGeom prst="rect">
            <a:avLst/>
          </a:prstGeom>
          <a:solidFill>
            <a:schemeClr val="bg1">
              <a:lumMod val="85000"/>
            </a:schemeClr>
          </a:solidFill>
          <a:ln>
            <a:solidFill>
              <a:schemeClr val="tx1"/>
            </a:solidFill>
            <a:prstDash val="dash"/>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Postprocesado</a:t>
            </a:r>
          </a:p>
        </p:txBody>
      </p:sp>
      <p:cxnSp>
        <p:nvCxnSpPr>
          <p:cNvPr id="24" name="Straight Arrow Connector 23">
            <a:extLst>
              <a:ext uri="{FF2B5EF4-FFF2-40B4-BE49-F238E27FC236}">
                <a16:creationId xmlns:a16="http://schemas.microsoft.com/office/drawing/2014/main" id="{D7DBECA0-20DE-4633-8B4C-FAD5978262D4}"/>
              </a:ext>
            </a:extLst>
          </p:cNvPr>
          <p:cNvCxnSpPr>
            <a:cxnSpLocks/>
            <a:stCxn id="16" idx="3"/>
            <a:endCxn id="23" idx="1"/>
          </p:cNvCxnSpPr>
          <p:nvPr/>
        </p:nvCxnSpPr>
        <p:spPr bwMode="auto">
          <a:xfrm flipV="1">
            <a:off x="7545288" y="2111499"/>
            <a:ext cx="130929" cy="1"/>
          </a:xfrm>
          <a:prstGeom prst="straightConnector1">
            <a:avLst/>
          </a:prstGeom>
          <a:noFill/>
          <a:ln w="9525" cap="flat" cmpd="sng" algn="ctr">
            <a:solidFill>
              <a:schemeClr val="tx1"/>
            </a:solidFill>
            <a:prstDash val="solid"/>
            <a:round/>
            <a:headEnd type="none" w="med" len="med"/>
            <a:tailEnd type="triangle"/>
          </a:ln>
          <a:effectLst/>
        </p:spPr>
      </p:cxnSp>
      <p:sp>
        <p:nvSpPr>
          <p:cNvPr id="43" name="TextBox 42">
            <a:extLst>
              <a:ext uri="{FF2B5EF4-FFF2-40B4-BE49-F238E27FC236}">
                <a16:creationId xmlns:a16="http://schemas.microsoft.com/office/drawing/2014/main" id="{48620DCA-0AEC-47A2-ACD0-0307CA9B9896}"/>
              </a:ext>
            </a:extLst>
          </p:cNvPr>
          <p:cNvSpPr txBox="1"/>
          <p:nvPr/>
        </p:nvSpPr>
        <p:spPr>
          <a:xfrm>
            <a:off x="6367899" y="1103387"/>
            <a:ext cx="457176" cy="261610"/>
          </a:xfrm>
          <a:prstGeom prst="rect">
            <a:avLst/>
          </a:prstGeom>
          <a:noFill/>
        </p:spPr>
        <p:txBody>
          <a:bodyPr wrap="none" rtlCol="0">
            <a:spAutoFit/>
          </a:bodyPr>
          <a:lstStyle/>
          <a:p>
            <a:r>
              <a:rPr lang="es-ES" sz="1100">
                <a:latin typeface="Arial" panose="020B0604020202020204" pitchFamily="34" charset="0"/>
                <a:cs typeface="Arial" panose="020B0604020202020204" pitchFamily="34" charset="0"/>
              </a:rPr>
              <a:t>[ML]</a:t>
            </a:r>
            <a:endParaRPr lang="es-ES">
              <a:latin typeface="Arial" panose="020B0604020202020204" pitchFamily="34" charset="0"/>
              <a:cs typeface="Arial" panose="020B0604020202020204" pitchFamily="34" charset="0"/>
            </a:endParaRPr>
          </a:p>
        </p:txBody>
      </p:sp>
      <p:sp>
        <p:nvSpPr>
          <p:cNvPr id="52" name="CuadroTexto 2">
            <a:extLst>
              <a:ext uri="{FF2B5EF4-FFF2-40B4-BE49-F238E27FC236}">
                <a16:creationId xmlns:a16="http://schemas.microsoft.com/office/drawing/2014/main" id="{3E5D00D8-59FC-4C9A-B981-EA0EF1AFF2C0}"/>
              </a:ext>
            </a:extLst>
          </p:cNvPr>
          <p:cNvSpPr txBox="1"/>
          <p:nvPr/>
        </p:nvSpPr>
        <p:spPr>
          <a:xfrm>
            <a:off x="7676217" y="3022220"/>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Resultado</a:t>
            </a:r>
          </a:p>
        </p:txBody>
      </p:sp>
      <p:cxnSp>
        <p:nvCxnSpPr>
          <p:cNvPr id="53" name="Straight Arrow Connector 52">
            <a:extLst>
              <a:ext uri="{FF2B5EF4-FFF2-40B4-BE49-F238E27FC236}">
                <a16:creationId xmlns:a16="http://schemas.microsoft.com/office/drawing/2014/main" id="{F52787CA-40C3-4E0C-8D88-E8E6AC8B6709}"/>
              </a:ext>
            </a:extLst>
          </p:cNvPr>
          <p:cNvCxnSpPr>
            <a:cxnSpLocks/>
            <a:stCxn id="23" idx="2"/>
            <a:endCxn id="52" idx="0"/>
          </p:cNvCxnSpPr>
          <p:nvPr/>
        </p:nvCxnSpPr>
        <p:spPr bwMode="auto">
          <a:xfrm>
            <a:off x="8612321" y="2265387"/>
            <a:ext cx="0" cy="756833"/>
          </a:xfrm>
          <a:prstGeom prst="straightConnector1">
            <a:avLst/>
          </a:prstGeom>
          <a:noFill/>
          <a:ln w="9525" cap="flat" cmpd="sng" algn="ctr">
            <a:solidFill>
              <a:schemeClr val="tx1"/>
            </a:solidFill>
            <a:prstDash val="solid"/>
            <a:round/>
            <a:headEnd type="none" w="med" len="med"/>
            <a:tailEnd type="triangle"/>
          </a:ln>
          <a:effectLst/>
        </p:spPr>
      </p:cxnSp>
      <p:sp>
        <p:nvSpPr>
          <p:cNvPr id="56" name="CuadroTexto 2">
            <a:extLst>
              <a:ext uri="{FF2B5EF4-FFF2-40B4-BE49-F238E27FC236}">
                <a16:creationId xmlns:a16="http://schemas.microsoft.com/office/drawing/2014/main" id="{3679711B-8BBB-4FAD-9260-8C14B42DE086}"/>
              </a:ext>
            </a:extLst>
          </p:cNvPr>
          <p:cNvSpPr txBox="1"/>
          <p:nvPr/>
        </p:nvSpPr>
        <p:spPr>
          <a:xfrm>
            <a:off x="345790" y="1265196"/>
            <a:ext cx="115212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Input</a:t>
            </a:r>
          </a:p>
        </p:txBody>
      </p:sp>
      <p:cxnSp>
        <p:nvCxnSpPr>
          <p:cNvPr id="57" name="Straight Arrow Connector 56">
            <a:extLst>
              <a:ext uri="{FF2B5EF4-FFF2-40B4-BE49-F238E27FC236}">
                <a16:creationId xmlns:a16="http://schemas.microsoft.com/office/drawing/2014/main" id="{8D2DE688-397B-49DE-8032-5048C36E6F35}"/>
              </a:ext>
            </a:extLst>
          </p:cNvPr>
          <p:cNvCxnSpPr>
            <a:cxnSpLocks/>
            <a:stCxn id="56" idx="2"/>
            <a:endCxn id="3" idx="0"/>
          </p:cNvCxnSpPr>
          <p:nvPr/>
        </p:nvCxnSpPr>
        <p:spPr bwMode="auto">
          <a:xfrm>
            <a:off x="921854" y="1572973"/>
            <a:ext cx="0" cy="384637"/>
          </a:xfrm>
          <a:prstGeom prst="straightConnector1">
            <a:avLst/>
          </a:prstGeom>
          <a:noFill/>
          <a:ln w="9525" cap="flat" cmpd="sng" algn="ctr">
            <a:solidFill>
              <a:schemeClr val="tx1"/>
            </a:solidFill>
            <a:prstDash val="solid"/>
            <a:round/>
            <a:headEnd type="none" w="med" len="med"/>
            <a:tailEnd type="triangle"/>
          </a:ln>
          <a:effectLst/>
        </p:spPr>
      </p:cxnSp>
      <p:sp>
        <p:nvSpPr>
          <p:cNvPr id="70" name="Rectangle 69">
            <a:extLst>
              <a:ext uri="{FF2B5EF4-FFF2-40B4-BE49-F238E27FC236}">
                <a16:creationId xmlns:a16="http://schemas.microsoft.com/office/drawing/2014/main" id="{DFEF8F2C-C76D-4EED-88EF-1E103F488ED6}"/>
              </a:ext>
            </a:extLst>
          </p:cNvPr>
          <p:cNvSpPr/>
          <p:nvPr/>
        </p:nvSpPr>
        <p:spPr bwMode="auto">
          <a:xfrm>
            <a:off x="1564985" y="1472863"/>
            <a:ext cx="4010821" cy="1277266"/>
          </a:xfrm>
          <a:prstGeom prst="rect">
            <a:avLst/>
          </a:prstGeom>
          <a:noFill/>
          <a:ln w="9525" cap="flat" cmpd="sng" algn="ctr">
            <a:solidFill>
              <a:schemeClr val="tx1"/>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71" name="TextBox 70">
            <a:extLst>
              <a:ext uri="{FF2B5EF4-FFF2-40B4-BE49-F238E27FC236}">
                <a16:creationId xmlns:a16="http://schemas.microsoft.com/office/drawing/2014/main" id="{172E6822-C5CB-49FC-9C54-008B6468633D}"/>
              </a:ext>
            </a:extLst>
          </p:cNvPr>
          <p:cNvSpPr txBox="1"/>
          <p:nvPr/>
        </p:nvSpPr>
        <p:spPr>
          <a:xfrm>
            <a:off x="2980467" y="1171025"/>
            <a:ext cx="1335622" cy="261610"/>
          </a:xfrm>
          <a:prstGeom prst="rect">
            <a:avLst/>
          </a:prstGeom>
          <a:noFill/>
        </p:spPr>
        <p:txBody>
          <a:bodyPr wrap="none" rtlCol="0">
            <a:spAutoFit/>
          </a:bodyPr>
          <a:lstStyle/>
          <a:p>
            <a:r>
              <a:rPr lang="es-ES" sz="1100">
                <a:latin typeface="Arial" panose="020B0604020202020204" pitchFamily="34" charset="0"/>
                <a:cs typeface="Arial" panose="020B0604020202020204" pitchFamily="34" charset="0"/>
              </a:rPr>
              <a:t>Feature Extraction</a:t>
            </a:r>
            <a:endParaRPr lang="es-ES">
              <a:latin typeface="Arial" panose="020B0604020202020204" pitchFamily="34" charset="0"/>
              <a:cs typeface="Arial" panose="020B0604020202020204" pitchFamily="34" charset="0"/>
            </a:endParaRPr>
          </a:p>
        </p:txBody>
      </p:sp>
      <p:sp>
        <p:nvSpPr>
          <p:cNvPr id="21" name="Content Placeholder 7">
            <a:extLst>
              <a:ext uri="{FF2B5EF4-FFF2-40B4-BE49-F238E27FC236}">
                <a16:creationId xmlns:a16="http://schemas.microsoft.com/office/drawing/2014/main" id="{4ED61CBA-CA35-4C81-B922-BF2159307329}"/>
              </a:ext>
            </a:extLst>
          </p:cNvPr>
          <p:cNvSpPr txBox="1">
            <a:spLocks/>
          </p:cNvSpPr>
          <p:nvPr/>
        </p:nvSpPr>
        <p:spPr bwMode="gray">
          <a:xfrm>
            <a:off x="345790" y="342900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El Flow para desarrollo de un producto ML</a:t>
            </a: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CuadroTexto 2">
            <a:extLst>
              <a:ext uri="{FF2B5EF4-FFF2-40B4-BE49-F238E27FC236}">
                <a16:creationId xmlns:a16="http://schemas.microsoft.com/office/drawing/2014/main" id="{0054F125-71F5-4DB8-8097-470E14D246E0}"/>
              </a:ext>
            </a:extLst>
          </p:cNvPr>
          <p:cNvSpPr txBox="1"/>
          <p:nvPr/>
        </p:nvSpPr>
        <p:spPr>
          <a:xfrm>
            <a:off x="200472" y="4739911"/>
            <a:ext cx="1152128" cy="523220"/>
          </a:xfrm>
          <a:prstGeom prst="rect">
            <a:avLst/>
          </a:prstGeom>
          <a:solidFill>
            <a:schemeClr val="accent6">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Conseguir los datos</a:t>
            </a:r>
          </a:p>
        </p:txBody>
      </p:sp>
      <p:sp>
        <p:nvSpPr>
          <p:cNvPr id="25" name="CuadroTexto 2">
            <a:extLst>
              <a:ext uri="{FF2B5EF4-FFF2-40B4-BE49-F238E27FC236}">
                <a16:creationId xmlns:a16="http://schemas.microsoft.com/office/drawing/2014/main" id="{AD73EAE7-FE3A-452C-B1B0-1472F61B7EF4}"/>
              </a:ext>
            </a:extLst>
          </p:cNvPr>
          <p:cNvSpPr txBox="1"/>
          <p:nvPr/>
        </p:nvSpPr>
        <p:spPr>
          <a:xfrm>
            <a:off x="1529965" y="4739911"/>
            <a:ext cx="1152128" cy="523220"/>
          </a:xfrm>
          <a:prstGeom prst="rect">
            <a:avLst/>
          </a:prstGeom>
          <a:solidFill>
            <a:schemeClr val="accent6">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Limpiar los datos</a:t>
            </a:r>
          </a:p>
        </p:txBody>
      </p:sp>
      <p:sp>
        <p:nvSpPr>
          <p:cNvPr id="27" name="CuadroTexto 2">
            <a:extLst>
              <a:ext uri="{FF2B5EF4-FFF2-40B4-BE49-F238E27FC236}">
                <a16:creationId xmlns:a16="http://schemas.microsoft.com/office/drawing/2014/main" id="{6364B839-DB14-4C0A-BEF3-17E9FD0658D2}"/>
              </a:ext>
            </a:extLst>
          </p:cNvPr>
          <p:cNvSpPr txBox="1"/>
          <p:nvPr/>
        </p:nvSpPr>
        <p:spPr>
          <a:xfrm>
            <a:off x="4188951" y="4632189"/>
            <a:ext cx="1152128" cy="738664"/>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Aplicar Preprocesamiento</a:t>
            </a:r>
          </a:p>
        </p:txBody>
      </p:sp>
      <p:sp>
        <p:nvSpPr>
          <p:cNvPr id="28" name="CuadroTexto 2">
            <a:extLst>
              <a:ext uri="{FF2B5EF4-FFF2-40B4-BE49-F238E27FC236}">
                <a16:creationId xmlns:a16="http://schemas.microsoft.com/office/drawing/2014/main" id="{FEE9909F-3BB3-42A2-B717-1833F52472FF}"/>
              </a:ext>
            </a:extLst>
          </p:cNvPr>
          <p:cNvSpPr txBox="1"/>
          <p:nvPr/>
        </p:nvSpPr>
        <p:spPr>
          <a:xfrm>
            <a:off x="5518444" y="4632189"/>
            <a:ext cx="1152128" cy="738664"/>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Entrenar algoritmo de ML</a:t>
            </a:r>
          </a:p>
        </p:txBody>
      </p:sp>
      <p:sp>
        <p:nvSpPr>
          <p:cNvPr id="29" name="CuadroTexto 2">
            <a:extLst>
              <a:ext uri="{FF2B5EF4-FFF2-40B4-BE49-F238E27FC236}">
                <a16:creationId xmlns:a16="http://schemas.microsoft.com/office/drawing/2014/main" id="{5D24C733-EC10-4D77-9B1B-8BE4820FEA82}"/>
              </a:ext>
            </a:extLst>
          </p:cNvPr>
          <p:cNvSpPr txBox="1"/>
          <p:nvPr/>
        </p:nvSpPr>
        <p:spPr>
          <a:xfrm>
            <a:off x="6847937" y="4847632"/>
            <a:ext cx="1152128" cy="307777"/>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Resultados</a:t>
            </a:r>
          </a:p>
        </p:txBody>
      </p:sp>
      <p:cxnSp>
        <p:nvCxnSpPr>
          <p:cNvPr id="8" name="Straight Arrow Connector 7">
            <a:extLst>
              <a:ext uri="{FF2B5EF4-FFF2-40B4-BE49-F238E27FC236}">
                <a16:creationId xmlns:a16="http://schemas.microsoft.com/office/drawing/2014/main" id="{99FEE22F-0A87-4F65-B8ED-87024E6E7EB8}"/>
              </a:ext>
            </a:extLst>
          </p:cNvPr>
          <p:cNvCxnSpPr>
            <a:stCxn id="22" idx="3"/>
            <a:endCxn id="25" idx="1"/>
          </p:cNvCxnSpPr>
          <p:nvPr/>
        </p:nvCxnSpPr>
        <p:spPr bwMode="auto">
          <a:xfrm>
            <a:off x="1352600"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07E42264-FCD1-42DB-9356-ADDAAEF0E65B}"/>
              </a:ext>
            </a:extLst>
          </p:cNvPr>
          <p:cNvCxnSpPr>
            <a:cxnSpLocks/>
            <a:stCxn id="25" idx="3"/>
            <a:endCxn id="26" idx="1"/>
          </p:cNvCxnSpPr>
          <p:nvPr/>
        </p:nvCxnSpPr>
        <p:spPr bwMode="auto">
          <a:xfrm>
            <a:off x="2682093"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40AAE632-DF52-4D55-A7F8-6E849F314FA6}"/>
              </a:ext>
            </a:extLst>
          </p:cNvPr>
          <p:cNvCxnSpPr>
            <a:cxnSpLocks/>
            <a:stCxn id="26" idx="3"/>
            <a:endCxn id="27" idx="1"/>
          </p:cNvCxnSpPr>
          <p:nvPr/>
        </p:nvCxnSpPr>
        <p:spPr bwMode="auto">
          <a:xfrm>
            <a:off x="4011586"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A95E0BCE-8DE9-4944-BE55-FEA9B224A6DD}"/>
              </a:ext>
            </a:extLst>
          </p:cNvPr>
          <p:cNvCxnSpPr>
            <a:cxnSpLocks/>
            <a:stCxn id="27" idx="3"/>
            <a:endCxn id="28" idx="1"/>
          </p:cNvCxnSpPr>
          <p:nvPr/>
        </p:nvCxnSpPr>
        <p:spPr bwMode="auto">
          <a:xfrm>
            <a:off x="5341079"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F62B205-E0C4-4E5F-9544-0E2249FF5DDD}"/>
              </a:ext>
            </a:extLst>
          </p:cNvPr>
          <p:cNvCxnSpPr>
            <a:cxnSpLocks/>
            <a:stCxn id="28" idx="3"/>
            <a:endCxn id="29" idx="1"/>
          </p:cNvCxnSpPr>
          <p:nvPr/>
        </p:nvCxnSpPr>
        <p:spPr bwMode="auto">
          <a:xfrm>
            <a:off x="6670572"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7" name="Connector: Elbow 36">
            <a:extLst>
              <a:ext uri="{FF2B5EF4-FFF2-40B4-BE49-F238E27FC236}">
                <a16:creationId xmlns:a16="http://schemas.microsoft.com/office/drawing/2014/main" id="{613BE807-2929-411B-B417-90DBE492B4C5}"/>
              </a:ext>
            </a:extLst>
          </p:cNvPr>
          <p:cNvCxnSpPr>
            <a:stCxn id="26" idx="0"/>
            <a:endCxn id="26" idx="2"/>
          </p:cNvCxnSpPr>
          <p:nvPr/>
        </p:nvCxnSpPr>
        <p:spPr bwMode="auto">
          <a:xfrm rot="16200000" flipH="1">
            <a:off x="3066190" y="5001521"/>
            <a:ext cx="738664" cy="12700"/>
          </a:xfrm>
          <a:prstGeom prst="bentConnector5">
            <a:avLst>
              <a:gd name="adj1" fmla="val -30948"/>
              <a:gd name="adj2" fmla="val -2589409"/>
              <a:gd name="adj3" fmla="val 130948"/>
            </a:avLst>
          </a:prstGeom>
          <a:noFill/>
          <a:ln w="9525" cap="flat" cmpd="sng" algn="ctr">
            <a:solidFill>
              <a:schemeClr val="tx1"/>
            </a:solidFill>
            <a:prstDash val="solid"/>
            <a:round/>
            <a:headEnd type="none" w="med" len="med"/>
            <a:tailEnd type="triangle"/>
          </a:ln>
          <a:effectLst/>
        </p:spPr>
      </p:cxnSp>
      <p:sp>
        <p:nvSpPr>
          <p:cNvPr id="26" name="CuadroTexto 2">
            <a:extLst>
              <a:ext uri="{FF2B5EF4-FFF2-40B4-BE49-F238E27FC236}">
                <a16:creationId xmlns:a16="http://schemas.microsoft.com/office/drawing/2014/main" id="{2BC2DB02-E78C-4F7C-AAEE-9FEA23551109}"/>
              </a:ext>
            </a:extLst>
          </p:cNvPr>
          <p:cNvSpPr txBox="1"/>
          <p:nvPr/>
        </p:nvSpPr>
        <p:spPr>
          <a:xfrm>
            <a:off x="2859458" y="4632189"/>
            <a:ext cx="1152128" cy="738664"/>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s-ES" sz="1400" dirty="0">
                <a:latin typeface="Arial" panose="020B0604020202020204" pitchFamily="34" charset="0"/>
                <a:ea typeface="Verdana" panose="020B0604030504040204" pitchFamily="34" charset="0"/>
                <a:cs typeface="Arial" panose="020B0604020202020204" pitchFamily="34" charset="0"/>
              </a:rPr>
              <a:t>Explorar y Visualizar los datos</a:t>
            </a:r>
          </a:p>
        </p:txBody>
      </p:sp>
      <p:cxnSp>
        <p:nvCxnSpPr>
          <p:cNvPr id="41" name="Connector: Elbow 40">
            <a:extLst>
              <a:ext uri="{FF2B5EF4-FFF2-40B4-BE49-F238E27FC236}">
                <a16:creationId xmlns:a16="http://schemas.microsoft.com/office/drawing/2014/main" id="{56ADE6BA-F31F-437E-A783-7497C0AEE09C}"/>
              </a:ext>
            </a:extLst>
          </p:cNvPr>
          <p:cNvCxnSpPr>
            <a:stCxn id="29" idx="2"/>
            <a:endCxn id="27" idx="2"/>
          </p:cNvCxnSpPr>
          <p:nvPr/>
        </p:nvCxnSpPr>
        <p:spPr bwMode="auto">
          <a:xfrm rot="5400000">
            <a:off x="5986786" y="3933638"/>
            <a:ext cx="215444" cy="2658986"/>
          </a:xfrm>
          <a:prstGeom prst="bentConnector3">
            <a:avLst>
              <a:gd name="adj1" fmla="val 206106"/>
            </a:avLst>
          </a:prstGeom>
          <a:noFill/>
          <a:ln w="9525" cap="flat" cmpd="sng" algn="ctr">
            <a:solidFill>
              <a:schemeClr val="tx1"/>
            </a:solidFill>
            <a:prstDash val="lgDash"/>
            <a:round/>
            <a:headEnd type="none" w="med" len="med"/>
            <a:tailEnd type="triangle"/>
          </a:ln>
          <a:effectLst/>
        </p:spPr>
      </p:cxnSp>
      <p:sp>
        <p:nvSpPr>
          <p:cNvPr id="49" name="CuadroTexto 2">
            <a:extLst>
              <a:ext uri="{FF2B5EF4-FFF2-40B4-BE49-F238E27FC236}">
                <a16:creationId xmlns:a16="http://schemas.microsoft.com/office/drawing/2014/main" id="{126DB88F-D3F6-4D02-AC63-E3C3A63B3A64}"/>
              </a:ext>
            </a:extLst>
          </p:cNvPr>
          <p:cNvSpPr txBox="1"/>
          <p:nvPr/>
        </p:nvSpPr>
        <p:spPr>
          <a:xfrm>
            <a:off x="8177429" y="4841372"/>
            <a:ext cx="1431776" cy="307777"/>
          </a:xfrm>
          <a:prstGeom prst="rect">
            <a:avLst/>
          </a:prstGeom>
          <a:solidFill>
            <a:schemeClr val="accent1">
              <a:lumMod val="20000"/>
              <a:lumOff val="80000"/>
            </a:schemeClr>
          </a:solidFill>
          <a:ln>
            <a:solidFill>
              <a:schemeClr val="tx1"/>
            </a:solidFill>
          </a:ln>
        </p:spPr>
        <p:txBody>
          <a:bodyPr wrap="square" rtlCol="0" anchor="ctr">
            <a:spAutoFit/>
          </a:bodyPr>
          <a:lstStyle/>
          <a:p>
            <a:pPr algn="ctr"/>
            <a:r>
              <a:rPr lang="es-ES" sz="1400" dirty="0">
                <a:latin typeface="Arial" panose="020B0604020202020204" pitchFamily="34" charset="0"/>
                <a:ea typeface="Verdana" panose="020B0604030504040204" pitchFamily="34" charset="0"/>
                <a:cs typeface="Arial" panose="020B0604020202020204" pitchFamily="34" charset="0"/>
              </a:rPr>
              <a:t>Solución</a:t>
            </a:r>
          </a:p>
        </p:txBody>
      </p:sp>
      <p:cxnSp>
        <p:nvCxnSpPr>
          <p:cNvPr id="50" name="Straight Arrow Connector 49">
            <a:extLst>
              <a:ext uri="{FF2B5EF4-FFF2-40B4-BE49-F238E27FC236}">
                <a16:creationId xmlns:a16="http://schemas.microsoft.com/office/drawing/2014/main" id="{2D34ED03-A8C7-4445-8952-F2EE09FA98D1}"/>
              </a:ext>
            </a:extLst>
          </p:cNvPr>
          <p:cNvCxnSpPr>
            <a:cxnSpLocks/>
            <a:stCxn id="29" idx="3"/>
            <a:endCxn id="49" idx="1"/>
          </p:cNvCxnSpPr>
          <p:nvPr/>
        </p:nvCxnSpPr>
        <p:spPr bwMode="auto">
          <a:xfrm flipV="1">
            <a:off x="8000065" y="4995261"/>
            <a:ext cx="177364" cy="6260"/>
          </a:xfrm>
          <a:prstGeom prst="straightConnector1">
            <a:avLst/>
          </a:prstGeom>
          <a:noFill/>
          <a:ln w="9525" cap="flat" cmpd="sng" algn="ctr">
            <a:solidFill>
              <a:schemeClr val="tx1"/>
            </a:solidFill>
            <a:prstDash val="solid"/>
            <a:round/>
            <a:headEnd type="none" w="med" len="med"/>
            <a:tailEnd type="triangle"/>
          </a:ln>
          <a:effectLst/>
        </p:spPr>
      </p:cxnSp>
      <p:cxnSp>
        <p:nvCxnSpPr>
          <p:cNvPr id="48" name="Connector: Elbow 47">
            <a:extLst>
              <a:ext uri="{FF2B5EF4-FFF2-40B4-BE49-F238E27FC236}">
                <a16:creationId xmlns:a16="http://schemas.microsoft.com/office/drawing/2014/main" id="{9AC278F1-EEE7-4673-AEBE-84A95E2B87E8}"/>
              </a:ext>
            </a:extLst>
          </p:cNvPr>
          <p:cNvCxnSpPr>
            <a:stCxn id="27" idx="0"/>
            <a:endCxn id="26" idx="0"/>
          </p:cNvCxnSpPr>
          <p:nvPr/>
        </p:nvCxnSpPr>
        <p:spPr bwMode="auto">
          <a:xfrm rot="16200000" flipV="1">
            <a:off x="4100269" y="3967442"/>
            <a:ext cx="12700" cy="1329493"/>
          </a:xfrm>
          <a:prstGeom prst="bentConnector3">
            <a:avLst>
              <a:gd name="adj1" fmla="val 1800000"/>
            </a:avLst>
          </a:prstGeom>
          <a:noFill/>
          <a:ln w="9525" cap="flat" cmpd="sng" algn="ctr">
            <a:solidFill>
              <a:schemeClr val="tx1"/>
            </a:solidFill>
            <a:prstDash val="dash"/>
            <a:round/>
            <a:headEnd type="none" w="med" len="med"/>
            <a:tailEnd type="triangle"/>
          </a:ln>
          <a:effectLst/>
        </p:spPr>
      </p:cxnSp>
      <p:sp>
        <p:nvSpPr>
          <p:cNvPr id="58" name="CuadroTexto 2">
            <a:extLst>
              <a:ext uri="{FF2B5EF4-FFF2-40B4-BE49-F238E27FC236}">
                <a16:creationId xmlns:a16="http://schemas.microsoft.com/office/drawing/2014/main" id="{E473262F-C327-45F2-AD9E-EFB5452CB7D7}"/>
              </a:ext>
            </a:extLst>
          </p:cNvPr>
          <p:cNvSpPr txBox="1"/>
          <p:nvPr/>
        </p:nvSpPr>
        <p:spPr>
          <a:xfrm>
            <a:off x="200472" y="4155056"/>
            <a:ext cx="1152128" cy="338554"/>
          </a:xfrm>
          <a:prstGeom prst="rect">
            <a:avLst/>
          </a:prstGeom>
          <a:solidFill>
            <a:schemeClr val="accent1">
              <a:lumMod val="20000"/>
              <a:lumOff val="80000"/>
            </a:schemeClr>
          </a:solidFill>
          <a:ln>
            <a:solidFill>
              <a:schemeClr val="tx1"/>
            </a:solidFill>
          </a:ln>
        </p:spPr>
        <p:txBody>
          <a:bodyPr wrap="square" rtlCol="0" anchor="ctr">
            <a:spAutoFit/>
          </a:bodyPr>
          <a:lstStyle/>
          <a:p>
            <a:pPr algn="ctr"/>
            <a:r>
              <a:rPr lang="es-ES" sz="800">
                <a:latin typeface="Arial" panose="020B0604020202020204" pitchFamily="34" charset="0"/>
                <a:ea typeface="Verdana" panose="020B0604030504040204" pitchFamily="34" charset="0"/>
                <a:cs typeface="Arial" panose="020B0604020202020204" pitchFamily="34" charset="0"/>
              </a:rPr>
              <a:t>¿Qué problema queremos resolver?</a:t>
            </a:r>
          </a:p>
        </p:txBody>
      </p:sp>
      <p:cxnSp>
        <p:nvCxnSpPr>
          <p:cNvPr id="55" name="Straight Arrow Connector 54">
            <a:extLst>
              <a:ext uri="{FF2B5EF4-FFF2-40B4-BE49-F238E27FC236}">
                <a16:creationId xmlns:a16="http://schemas.microsoft.com/office/drawing/2014/main" id="{196933BA-45CC-4325-826E-9B25F758287C}"/>
              </a:ext>
            </a:extLst>
          </p:cNvPr>
          <p:cNvCxnSpPr>
            <a:stCxn id="58" idx="2"/>
            <a:endCxn id="22" idx="0"/>
          </p:cNvCxnSpPr>
          <p:nvPr/>
        </p:nvCxnSpPr>
        <p:spPr bwMode="auto">
          <a:xfrm>
            <a:off x="776536" y="4493610"/>
            <a:ext cx="0" cy="246301"/>
          </a:xfrm>
          <a:prstGeom prst="straightConnector1">
            <a:avLst/>
          </a:prstGeom>
          <a:noFill/>
          <a:ln w="9525" cap="flat" cmpd="sng" algn="ctr">
            <a:solidFill>
              <a:schemeClr val="tx1"/>
            </a:solidFill>
            <a:prstDash val="solid"/>
            <a:round/>
            <a:headEnd type="none" w="med" len="med"/>
            <a:tailEnd type="triangle"/>
          </a:ln>
          <a:effectLst/>
        </p:spPr>
      </p:cxnSp>
      <p:cxnSp>
        <p:nvCxnSpPr>
          <p:cNvPr id="60" name="Connector: Elbow 59">
            <a:extLst>
              <a:ext uri="{FF2B5EF4-FFF2-40B4-BE49-F238E27FC236}">
                <a16:creationId xmlns:a16="http://schemas.microsoft.com/office/drawing/2014/main" id="{2A518124-06B0-400A-A1A1-76F63BD7B53F}"/>
              </a:ext>
            </a:extLst>
          </p:cNvPr>
          <p:cNvCxnSpPr>
            <a:stCxn id="29" idx="0"/>
            <a:endCxn id="28" idx="0"/>
          </p:cNvCxnSpPr>
          <p:nvPr/>
        </p:nvCxnSpPr>
        <p:spPr bwMode="auto">
          <a:xfrm rot="16200000" flipV="1">
            <a:off x="6651534" y="4075164"/>
            <a:ext cx="215443" cy="1329493"/>
          </a:xfrm>
          <a:prstGeom prst="bentConnector3">
            <a:avLst>
              <a:gd name="adj1" fmla="val 206107"/>
            </a:avLst>
          </a:prstGeom>
          <a:noFill/>
          <a:ln w="9525"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1788531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err="1">
                <a:latin typeface="Arial" panose="020B0604020202020204" pitchFamily="34" charset="0"/>
                <a:cs typeface="Arial" panose="020B0604020202020204" pitchFamily="34" charset="0"/>
              </a:rPr>
              <a:t>Otras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Topolog</a:t>
            </a:r>
            <a:r>
              <a:rPr lang="ca-ES" b="1" dirty="0">
                <a:latin typeface="Arial" panose="020B0604020202020204" pitchFamily="34" charset="0"/>
                <a:cs typeface="Arial" panose="020B0604020202020204" pitchFamily="34" charset="0"/>
              </a:rPr>
              <a:t>í</a:t>
            </a:r>
            <a:r>
              <a:rPr lang="en-US" b="1" dirty="0">
                <a:latin typeface="Arial" panose="020B0604020202020204" pitchFamily="34" charset="0"/>
                <a:cs typeface="Arial" panose="020B0604020202020204" pitchFamily="34" charset="0"/>
              </a:rPr>
              <a:t>as</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pic>
        <p:nvPicPr>
          <p:cNvPr id="6148" name="Picture 4" descr="Three layer multilayer perceptron (MLP) neural network.">
            <a:extLst>
              <a:ext uri="{FF2B5EF4-FFF2-40B4-BE49-F238E27FC236}">
                <a16:creationId xmlns:a16="http://schemas.microsoft.com/office/drawing/2014/main" id="{7080D9BD-C45A-4A46-A8EB-D72845F98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875" y="1965032"/>
            <a:ext cx="5920333" cy="3552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8101315-40D7-41FC-935C-91B251C81BA4}"/>
              </a:ext>
            </a:extLst>
          </p:cNvPr>
          <p:cNvSpPr/>
          <p:nvPr/>
        </p:nvSpPr>
        <p:spPr>
          <a:xfrm>
            <a:off x="416496" y="1340768"/>
            <a:ext cx="8568952" cy="276999"/>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MLP / </a:t>
            </a:r>
            <a:r>
              <a:rPr lang="es-ES" sz="1200" dirty="0" err="1">
                <a:latin typeface="Arial" panose="020B0604020202020204" pitchFamily="34" charset="0"/>
                <a:cs typeface="Arial" panose="020B0604020202020204" pitchFamily="34" charset="0"/>
              </a:rPr>
              <a:t>FeedForward</a:t>
            </a:r>
            <a:endParaRPr lang="es-E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095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err="1">
                <a:latin typeface="Arial" panose="020B0604020202020204" pitchFamily="34" charset="0"/>
                <a:cs typeface="Arial" panose="020B0604020202020204" pitchFamily="34" charset="0"/>
              </a:rPr>
              <a:t>Otras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Topolog</a:t>
            </a:r>
            <a:r>
              <a:rPr lang="ca-ES" b="1" dirty="0">
                <a:latin typeface="Arial" panose="020B0604020202020204" pitchFamily="34" charset="0"/>
                <a:cs typeface="Arial" panose="020B0604020202020204" pitchFamily="34" charset="0"/>
              </a:rPr>
              <a:t>í</a:t>
            </a:r>
            <a:r>
              <a:rPr lang="en-US" b="1" dirty="0">
                <a:latin typeface="Arial" panose="020B0604020202020204" pitchFamily="34" charset="0"/>
                <a:cs typeface="Arial" panose="020B0604020202020204" pitchFamily="34" charset="0"/>
              </a:rPr>
              <a:t>as</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76999"/>
          </a:xfrm>
          <a:prstGeom prst="rect">
            <a:avLst/>
          </a:prstGeom>
        </p:spPr>
        <p:txBody>
          <a:bodyPr wrap="square">
            <a:spAutoFit/>
          </a:bodyPr>
          <a:lstStyle/>
          <a:p>
            <a:pPr algn="just"/>
            <a:r>
              <a:rPr lang="es-ES" sz="1200" dirty="0" err="1">
                <a:latin typeface="Arial" panose="020B0604020202020204" pitchFamily="34" charset="0"/>
                <a:cs typeface="Arial" panose="020B0604020202020204" pitchFamily="34" charset="0"/>
              </a:rPr>
              <a:t>Feedback</a:t>
            </a:r>
            <a:r>
              <a:rPr lang="es-ES" sz="1200" dirty="0">
                <a:latin typeface="Arial" panose="020B0604020202020204" pitchFamily="34" charset="0"/>
                <a:cs typeface="Arial" panose="020B0604020202020204" pitchFamily="34" charset="0"/>
              </a:rPr>
              <a:t> Neural </a:t>
            </a:r>
            <a:r>
              <a:rPr lang="es-ES" sz="1200" dirty="0" err="1">
                <a:latin typeface="Arial" panose="020B0604020202020204" pitchFamily="34" charset="0"/>
                <a:cs typeface="Arial" panose="020B0604020202020204" pitchFamily="34" charset="0"/>
              </a:rPr>
              <a:t>Neurons</a:t>
            </a:r>
            <a:endParaRPr lang="es-ES" sz="1200" dirty="0">
              <a:latin typeface="Arial" panose="020B0604020202020204" pitchFamily="34" charset="0"/>
              <a:cs typeface="Arial" panose="020B0604020202020204" pitchFamily="34" charset="0"/>
            </a:endParaRPr>
          </a:p>
        </p:txBody>
      </p:sp>
      <p:pic>
        <p:nvPicPr>
          <p:cNvPr id="7170" name="Picture 2" descr="Artificial Neural Network in TensorFlow - Javatpoint">
            <a:extLst>
              <a:ext uri="{FF2B5EF4-FFF2-40B4-BE49-F238E27FC236}">
                <a16:creationId xmlns:a16="http://schemas.microsoft.com/office/drawing/2014/main" id="{1EE92A0F-B701-4288-AF21-3C7957DA8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12" y="2564904"/>
            <a:ext cx="3550123" cy="266429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adial basis function network">
            <a:extLst>
              <a:ext uri="{FF2B5EF4-FFF2-40B4-BE49-F238E27FC236}">
                <a16:creationId xmlns:a16="http://schemas.microsoft.com/office/drawing/2014/main" id="{FEA45610-40D7-40A2-B368-E018FFB6C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9024" y="2640568"/>
            <a:ext cx="4138293" cy="25997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E38E75-2121-4E90-8446-D16FAD0284C1}"/>
              </a:ext>
            </a:extLst>
          </p:cNvPr>
          <p:cNvSpPr/>
          <p:nvPr/>
        </p:nvSpPr>
        <p:spPr>
          <a:xfrm>
            <a:off x="5169024" y="1340677"/>
            <a:ext cx="8568952" cy="276999"/>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RBF</a:t>
            </a:r>
          </a:p>
        </p:txBody>
      </p:sp>
    </p:spTree>
    <p:extLst>
      <p:ext uri="{BB962C8B-B14F-4D97-AF65-F5344CB8AC3E}">
        <p14:creationId xmlns:p14="http://schemas.microsoft.com/office/powerpoint/2010/main" val="262314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err="1">
                <a:latin typeface="Arial" panose="020B0604020202020204" pitchFamily="34" charset="0"/>
                <a:cs typeface="Arial" panose="020B0604020202020204" pitchFamily="34" charset="0"/>
              </a:rPr>
              <a:t>Otras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Topolog</a:t>
            </a:r>
            <a:r>
              <a:rPr lang="ca-ES" b="1" dirty="0">
                <a:latin typeface="Arial" panose="020B0604020202020204" pitchFamily="34" charset="0"/>
                <a:cs typeface="Arial" panose="020B0604020202020204" pitchFamily="34" charset="0"/>
              </a:rPr>
              <a:t>í</a:t>
            </a:r>
            <a:r>
              <a:rPr lang="en-US" b="1" dirty="0">
                <a:latin typeface="Arial" panose="020B0604020202020204" pitchFamily="34" charset="0"/>
                <a:cs typeface="Arial" panose="020B0604020202020204" pitchFamily="34" charset="0"/>
              </a:rPr>
              <a:t>as</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5" y="1340768"/>
            <a:ext cx="8581445" cy="277883"/>
          </a:xfrm>
          <a:prstGeom prst="rect">
            <a:avLst/>
          </a:prstGeom>
        </p:spPr>
        <p:txBody>
          <a:bodyPr wrap="square">
            <a:spAutoFit/>
          </a:bodyPr>
          <a:lstStyle/>
          <a:p>
            <a:pPr algn="just"/>
            <a:r>
              <a:rPr lang="es-ES" sz="1200" dirty="0" err="1">
                <a:latin typeface="Arial" panose="020B0604020202020204" pitchFamily="34" charset="0"/>
                <a:cs typeface="Arial" panose="020B0604020202020204" pitchFamily="34" charset="0"/>
              </a:rPr>
              <a:t>Convolutional</a:t>
            </a:r>
            <a:r>
              <a:rPr lang="es-ES" sz="1200" dirty="0">
                <a:latin typeface="Arial" panose="020B0604020202020204" pitchFamily="34" charset="0"/>
                <a:cs typeface="Arial" panose="020B0604020202020204" pitchFamily="34" charset="0"/>
              </a:rPr>
              <a:t> Neural Network</a:t>
            </a:r>
          </a:p>
        </p:txBody>
      </p:sp>
      <p:pic>
        <p:nvPicPr>
          <p:cNvPr id="8194" name="Picture 2" descr="A Beginner's Guide To Understanding Convolutional Neural Networks ...">
            <a:extLst>
              <a:ext uri="{FF2B5EF4-FFF2-40B4-BE49-F238E27FC236}">
                <a16:creationId xmlns:a16="http://schemas.microsoft.com/office/drawing/2014/main" id="{8BF6994D-8B3C-4184-B721-5F9D3338B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528" y="3284984"/>
            <a:ext cx="8075787" cy="275384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Blurring an Image | Apple Developer Documentation">
            <a:extLst>
              <a:ext uri="{FF2B5EF4-FFF2-40B4-BE49-F238E27FC236}">
                <a16:creationId xmlns:a16="http://schemas.microsoft.com/office/drawing/2014/main" id="{3678F20C-CADD-4DD0-9CC9-59F4321B3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9351" y="819720"/>
            <a:ext cx="3367297" cy="246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36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err="1">
                <a:latin typeface="Arial" panose="020B0604020202020204" pitchFamily="34" charset="0"/>
                <a:cs typeface="Arial" panose="020B0604020202020204" pitchFamily="34" charset="0"/>
              </a:rPr>
              <a:t>Otras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Topolog</a:t>
            </a:r>
            <a:r>
              <a:rPr lang="ca-ES" b="1" dirty="0">
                <a:latin typeface="Arial" panose="020B0604020202020204" pitchFamily="34" charset="0"/>
                <a:cs typeface="Arial" panose="020B0604020202020204" pitchFamily="34" charset="0"/>
              </a:rPr>
              <a:t>í</a:t>
            </a:r>
            <a:r>
              <a:rPr lang="en-US" b="1" dirty="0">
                <a:latin typeface="Arial" panose="020B0604020202020204" pitchFamily="34" charset="0"/>
                <a:cs typeface="Arial" panose="020B0604020202020204" pitchFamily="34" charset="0"/>
              </a:rPr>
              <a:t>as</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5" y="1340768"/>
            <a:ext cx="8581445" cy="277883"/>
          </a:xfrm>
          <a:prstGeom prst="rect">
            <a:avLst/>
          </a:prstGeom>
        </p:spPr>
        <p:txBody>
          <a:bodyPr wrap="square">
            <a:spAutoFit/>
          </a:bodyPr>
          <a:lstStyle/>
          <a:p>
            <a:pPr algn="just"/>
            <a:r>
              <a:rPr lang="es-ES" sz="1200" dirty="0" err="1">
                <a:latin typeface="Arial" panose="020B0604020202020204" pitchFamily="34" charset="0"/>
                <a:cs typeface="Arial" panose="020B0604020202020204" pitchFamily="34" charset="0"/>
              </a:rPr>
              <a:t>Cellular</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Automata</a:t>
            </a:r>
            <a:r>
              <a:rPr lang="es-ES" sz="1200" dirty="0">
                <a:latin typeface="Arial" panose="020B0604020202020204" pitchFamily="34" charset="0"/>
                <a:cs typeface="Arial" panose="020B0604020202020204" pitchFamily="34" charset="0"/>
              </a:rPr>
              <a:t> / </a:t>
            </a:r>
            <a:r>
              <a:rPr lang="es-ES" sz="1200" dirty="0" err="1">
                <a:latin typeface="Arial" panose="020B0604020202020204" pitchFamily="34" charset="0"/>
                <a:cs typeface="Arial" panose="020B0604020202020204" pitchFamily="34" charset="0"/>
              </a:rPr>
              <a:t>Convolutional</a:t>
            </a:r>
            <a:r>
              <a:rPr lang="es-ES" sz="1200" dirty="0">
                <a:latin typeface="Arial" panose="020B0604020202020204" pitchFamily="34" charset="0"/>
                <a:cs typeface="Arial" panose="020B0604020202020204" pitchFamily="34" charset="0"/>
              </a:rPr>
              <a:t> Non-Linear Networks</a:t>
            </a:r>
          </a:p>
        </p:txBody>
      </p:sp>
      <p:pic>
        <p:nvPicPr>
          <p:cNvPr id="9218" name="Picture 2" descr="netwrokd">
            <a:extLst>
              <a:ext uri="{FF2B5EF4-FFF2-40B4-BE49-F238E27FC236}">
                <a16:creationId xmlns:a16="http://schemas.microsoft.com/office/drawing/2014/main" id="{01E18967-2906-4C20-89B3-E6E6775BD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549" y="2276872"/>
            <a:ext cx="3464872" cy="284834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B7BB67F-369F-45CA-9F55-98D629779EB9}"/>
              </a:ext>
            </a:extLst>
          </p:cNvPr>
          <p:cNvSpPr/>
          <p:nvPr/>
        </p:nvSpPr>
        <p:spPr>
          <a:xfrm>
            <a:off x="5385048" y="1304880"/>
            <a:ext cx="8581445" cy="277883"/>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GMLP</a:t>
            </a:r>
          </a:p>
        </p:txBody>
      </p:sp>
      <p:pic>
        <p:nvPicPr>
          <p:cNvPr id="9220" name="Picture 4" descr="Cellular Automaton -- from Wolfram MathWorld">
            <a:extLst>
              <a:ext uri="{FF2B5EF4-FFF2-40B4-BE49-F238E27FC236}">
                <a16:creationId xmlns:a16="http://schemas.microsoft.com/office/drawing/2014/main" id="{D3F21B0B-6FA3-4DE6-BED1-C8209B14A8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496" y="1746840"/>
            <a:ext cx="2130121" cy="144015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Cellular Automaton -- from Wolfram MathWorld">
            <a:extLst>
              <a:ext uri="{FF2B5EF4-FFF2-40B4-BE49-F238E27FC236}">
                <a16:creationId xmlns:a16="http://schemas.microsoft.com/office/drawing/2014/main" id="{37A8C7BA-F926-4FFD-A5EE-4C8944B027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617" y="2060848"/>
            <a:ext cx="1926380" cy="9660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33E954F-578E-462F-93A6-DBF89B8C2C16}"/>
              </a:ext>
            </a:extLst>
          </p:cNvPr>
          <p:cNvSpPr/>
          <p:nvPr/>
        </p:nvSpPr>
        <p:spPr>
          <a:xfrm>
            <a:off x="1298310" y="3540197"/>
            <a:ext cx="1946367" cy="261610"/>
          </a:xfrm>
          <a:prstGeom prst="rect">
            <a:avLst/>
          </a:prstGeom>
        </p:spPr>
        <p:txBody>
          <a:bodyPr wrap="none">
            <a:spAutoFit/>
          </a:bodyPr>
          <a:lstStyle/>
          <a:p>
            <a:r>
              <a:rPr lang="en-US" sz="1100" dirty="0">
                <a:hlinkClick r:id="rId6"/>
              </a:rPr>
              <a:t>https://bitstorm.org/gameoflife/</a:t>
            </a:r>
            <a:endParaRPr lang="es-ES" sz="1100" dirty="0"/>
          </a:p>
        </p:txBody>
      </p:sp>
      <p:pic>
        <p:nvPicPr>
          <p:cNvPr id="9224" name="Picture 8" descr="euCognition &lt;P&gt;The European Network for the Advancement of ...">
            <a:extLst>
              <a:ext uri="{FF2B5EF4-FFF2-40B4-BE49-F238E27FC236}">
                <a16:creationId xmlns:a16="http://schemas.microsoft.com/office/drawing/2014/main" id="{7579A282-642B-4F20-A822-ABE9E91C05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552" y="4139952"/>
            <a:ext cx="2870448" cy="1631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815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err="1">
                <a:latin typeface="Arial" panose="020B0604020202020204" pitchFamily="34" charset="0"/>
                <a:cs typeface="Arial" panose="020B0604020202020204" pitchFamily="34" charset="0"/>
              </a:rPr>
              <a:t>Otras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Topolog</a:t>
            </a:r>
            <a:r>
              <a:rPr lang="ca-ES" b="1" dirty="0">
                <a:latin typeface="Arial" panose="020B0604020202020204" pitchFamily="34" charset="0"/>
                <a:cs typeface="Arial" panose="020B0604020202020204" pitchFamily="34" charset="0"/>
              </a:rPr>
              <a:t>í</a:t>
            </a:r>
            <a:r>
              <a:rPr lang="en-US" b="1" dirty="0">
                <a:latin typeface="Arial" panose="020B0604020202020204" pitchFamily="34" charset="0"/>
                <a:cs typeface="Arial" panose="020B0604020202020204" pitchFamily="34" charset="0"/>
              </a:rPr>
              <a:t>as</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5" y="1340768"/>
            <a:ext cx="8581445" cy="277883"/>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LSTM 						</a:t>
            </a:r>
            <a:r>
              <a:rPr lang="es-ES" sz="1200" dirty="0" err="1">
                <a:latin typeface="Arial" panose="020B0604020202020204" pitchFamily="34" charset="0"/>
                <a:cs typeface="Arial" panose="020B0604020202020204" pitchFamily="34" charset="0"/>
              </a:rPr>
              <a:t>Autoencoder</a:t>
            </a:r>
            <a:endParaRPr lang="es-ES" sz="1200" dirty="0">
              <a:latin typeface="Arial" panose="020B0604020202020204" pitchFamily="34" charset="0"/>
              <a:cs typeface="Arial" panose="020B0604020202020204" pitchFamily="34" charset="0"/>
            </a:endParaRPr>
          </a:p>
        </p:txBody>
      </p:sp>
      <p:pic>
        <p:nvPicPr>
          <p:cNvPr id="10242" name="Picture 2" descr="Understanding LSTM Networks -- colah's blog">
            <a:extLst>
              <a:ext uri="{FF2B5EF4-FFF2-40B4-BE49-F238E27FC236}">
                <a16:creationId xmlns:a16="http://schemas.microsoft.com/office/drawing/2014/main" id="{7FB0143D-59BC-458E-AABF-9F537FDE0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80" y="1674845"/>
            <a:ext cx="4110038" cy="31956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FEC303-61C3-43C2-8C5C-BA47EC5FA99C}"/>
              </a:ext>
            </a:extLst>
          </p:cNvPr>
          <p:cNvSpPr/>
          <p:nvPr/>
        </p:nvSpPr>
        <p:spPr>
          <a:xfrm>
            <a:off x="332314" y="5085184"/>
            <a:ext cx="4953000" cy="307777"/>
          </a:xfrm>
          <a:prstGeom prst="rect">
            <a:avLst/>
          </a:prstGeom>
        </p:spPr>
        <p:txBody>
          <a:bodyPr>
            <a:spAutoFit/>
          </a:bodyPr>
          <a:lstStyle/>
          <a:p>
            <a:r>
              <a:rPr lang="en-US" sz="1400" dirty="0">
                <a:latin typeface="Arial" panose="020B0604020202020204" pitchFamily="34" charset="0"/>
                <a:cs typeface="Arial" panose="020B0604020202020204" pitchFamily="34" charset="0"/>
                <a:hlinkClick r:id="rId4"/>
              </a:rPr>
              <a:t>https://colah.github.io/posts/2015-08-Understanding-LSTMs/</a:t>
            </a:r>
            <a:endParaRPr lang="es-ES" sz="1400" dirty="0">
              <a:latin typeface="Arial" panose="020B0604020202020204" pitchFamily="34" charset="0"/>
              <a:cs typeface="Arial" panose="020B0604020202020204" pitchFamily="34" charset="0"/>
            </a:endParaRPr>
          </a:p>
        </p:txBody>
      </p:sp>
      <p:pic>
        <p:nvPicPr>
          <p:cNvPr id="10244" name="Picture 4" descr="Denoising autoencoders with Keras, TensorFlow, and Deep Learning ...">
            <a:extLst>
              <a:ext uri="{FF2B5EF4-FFF2-40B4-BE49-F238E27FC236}">
                <a16:creationId xmlns:a16="http://schemas.microsoft.com/office/drawing/2014/main" id="{246A438F-E956-4BA5-971B-1F0C7F40A9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9144" y="4133754"/>
            <a:ext cx="2214212" cy="147345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ntroduction to autoencoders.">
            <a:extLst>
              <a:ext uri="{FF2B5EF4-FFF2-40B4-BE49-F238E27FC236}">
                <a16:creationId xmlns:a16="http://schemas.microsoft.com/office/drawing/2014/main" id="{88CB8661-B2C1-4BAB-9BBA-B9F261442FE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9024" y="1714324"/>
            <a:ext cx="4480022" cy="204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072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err="1">
                <a:latin typeface="Arial" panose="020B0604020202020204" pitchFamily="34" charset="0"/>
                <a:cs typeface="Arial" panose="020B0604020202020204" pitchFamily="34" charset="0"/>
              </a:rPr>
              <a:t>Otras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Topolog</a:t>
            </a:r>
            <a:r>
              <a:rPr lang="ca-ES" b="1" dirty="0">
                <a:latin typeface="Arial" panose="020B0604020202020204" pitchFamily="34" charset="0"/>
                <a:cs typeface="Arial" panose="020B0604020202020204" pitchFamily="34" charset="0"/>
              </a:rPr>
              <a:t>í</a:t>
            </a:r>
            <a:r>
              <a:rPr lang="en-US" b="1" dirty="0">
                <a:latin typeface="Arial" panose="020B0604020202020204" pitchFamily="34" charset="0"/>
                <a:cs typeface="Arial" panose="020B0604020202020204" pitchFamily="34" charset="0"/>
              </a:rPr>
              <a:t>as</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5" y="1340768"/>
            <a:ext cx="8581445" cy="277883"/>
          </a:xfrm>
          <a:prstGeom prst="rect">
            <a:avLst/>
          </a:prstGeom>
        </p:spPr>
        <p:txBody>
          <a:bodyPr wrap="square">
            <a:spAutoFit/>
          </a:bodyPr>
          <a:lstStyle/>
          <a:p>
            <a:pPr algn="just"/>
            <a:r>
              <a:rPr lang="es-ES" sz="1200" dirty="0" err="1">
                <a:latin typeface="Arial" panose="020B0604020202020204" pitchFamily="34" charset="0"/>
                <a:cs typeface="Arial" panose="020B0604020202020204" pitchFamily="34" charset="0"/>
              </a:rPr>
              <a:t>Generative</a:t>
            </a:r>
            <a:r>
              <a:rPr lang="es-ES" sz="1200" dirty="0">
                <a:latin typeface="Arial" panose="020B0604020202020204" pitchFamily="34" charset="0"/>
                <a:cs typeface="Arial" panose="020B0604020202020204" pitchFamily="34" charset="0"/>
              </a:rPr>
              <a:t> Adversarial Network</a:t>
            </a:r>
          </a:p>
        </p:txBody>
      </p:sp>
      <p:pic>
        <p:nvPicPr>
          <p:cNvPr id="11266" name="Picture 2">
            <a:extLst>
              <a:ext uri="{FF2B5EF4-FFF2-40B4-BE49-F238E27FC236}">
                <a16:creationId xmlns:a16="http://schemas.microsoft.com/office/drawing/2014/main" id="{1FC8CAEB-6973-4C28-B89B-73613E953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13" y="4085437"/>
            <a:ext cx="2095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2ACB9FF-EAF5-43FD-8D2F-5E7ADB45067B}"/>
              </a:ext>
            </a:extLst>
          </p:cNvPr>
          <p:cNvSpPr/>
          <p:nvPr/>
        </p:nvSpPr>
        <p:spPr>
          <a:xfrm>
            <a:off x="4010741" y="6254537"/>
            <a:ext cx="723275" cy="253916"/>
          </a:xfrm>
          <a:prstGeom prst="rect">
            <a:avLst/>
          </a:prstGeom>
        </p:spPr>
        <p:txBody>
          <a:bodyPr wrap="none">
            <a:spAutoFit/>
          </a:bodyPr>
          <a:lstStyle/>
          <a:p>
            <a:r>
              <a:rPr lang="en-US" sz="1050" dirty="0" err="1">
                <a:solidFill>
                  <a:srgbClr val="000000"/>
                </a:solidFill>
                <a:latin typeface="Linux Libertine"/>
              </a:rPr>
              <a:t>StyleGAN</a:t>
            </a:r>
            <a:endParaRPr lang="en-US" sz="1050" dirty="0">
              <a:solidFill>
                <a:srgbClr val="000000"/>
              </a:solidFill>
              <a:latin typeface="Linux Libertine"/>
            </a:endParaRPr>
          </a:p>
        </p:txBody>
      </p:sp>
      <p:sp>
        <p:nvSpPr>
          <p:cNvPr id="5" name="Rectangle 4">
            <a:extLst>
              <a:ext uri="{FF2B5EF4-FFF2-40B4-BE49-F238E27FC236}">
                <a16:creationId xmlns:a16="http://schemas.microsoft.com/office/drawing/2014/main" id="{F8B4F432-DAAC-43D3-B858-673B075F1CC4}"/>
              </a:ext>
            </a:extLst>
          </p:cNvPr>
          <p:cNvSpPr/>
          <p:nvPr/>
        </p:nvSpPr>
        <p:spPr>
          <a:xfrm>
            <a:off x="3368824" y="6525344"/>
            <a:ext cx="4953000" cy="246221"/>
          </a:xfrm>
          <a:prstGeom prst="rect">
            <a:avLst/>
          </a:prstGeom>
        </p:spPr>
        <p:txBody>
          <a:bodyPr>
            <a:spAutoFit/>
          </a:bodyPr>
          <a:lstStyle/>
          <a:p>
            <a:r>
              <a:rPr lang="en-US" sz="1000" dirty="0">
                <a:hlinkClick r:id="rId4"/>
              </a:rPr>
              <a:t>https://www.thispersondoesnotexist.com/</a:t>
            </a:r>
            <a:endParaRPr lang="es-ES" sz="1000" dirty="0"/>
          </a:p>
        </p:txBody>
      </p:sp>
      <p:pic>
        <p:nvPicPr>
          <p:cNvPr id="11270" name="Picture 6" descr="openai.com/content/images/2017/02/adversarial_i...">
            <a:extLst>
              <a:ext uri="{FF2B5EF4-FFF2-40B4-BE49-F238E27FC236}">
                <a16:creationId xmlns:a16="http://schemas.microsoft.com/office/drawing/2014/main" id="{8D438BC1-45D6-4665-86DD-9C4103E656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4968" y="1693517"/>
            <a:ext cx="44767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GAN schema">
            <a:extLst>
              <a:ext uri="{FF2B5EF4-FFF2-40B4-BE49-F238E27FC236}">
                <a16:creationId xmlns:a16="http://schemas.microsoft.com/office/drawing/2014/main" id="{6A9B9966-AA04-4C97-BA5B-5A84F735791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506" y="1712538"/>
            <a:ext cx="3800872" cy="139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90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6</a:t>
            </a:r>
            <a:br>
              <a:rPr lang="es-ES" altLang="ca-ES" sz="3200" b="1" dirty="0">
                <a:solidFill>
                  <a:srgbClr val="005984"/>
                </a:solidFill>
                <a:latin typeface="Arial" charset="0"/>
                <a:cs typeface="Arial" charset="0"/>
              </a:rPr>
            </a:br>
            <a:br>
              <a:rPr lang="ca-ES" altLang="ca-ES" sz="3200" b="1" dirty="0">
                <a:solidFill>
                  <a:srgbClr val="005984"/>
                </a:solidFill>
                <a:latin typeface="Arial" charset="0"/>
                <a:cs typeface="Arial" charset="0"/>
              </a:rPr>
            </a:br>
            <a:r>
              <a:rPr lang="ca-ES" altLang="ca-ES" sz="3200" b="1" dirty="0" err="1">
                <a:solidFill>
                  <a:srgbClr val="005984"/>
                </a:solidFill>
                <a:latin typeface="Arial" charset="0"/>
                <a:cs typeface="Arial" charset="0"/>
              </a:rPr>
              <a:t>AutoML</a:t>
            </a:r>
            <a:endParaRPr lang="es-ES" altLang="ca-ES" sz="1400" dirty="0">
              <a:solidFill>
                <a:srgbClr val="005984"/>
              </a:solidFill>
              <a:latin typeface="Arial" charset="0"/>
              <a:cs typeface="Arial" charset="0"/>
            </a:endParaRPr>
          </a:p>
        </p:txBody>
      </p:sp>
      <p:sp>
        <p:nvSpPr>
          <p:cNvPr id="3075" name="Rectangle 3"/>
          <p:cNvSpPr>
            <a:spLocks noGrp="1" noChangeArrowheads="1"/>
          </p:cNvSpPr>
          <p:nvPr>
            <p:ph type="subTitle" idx="4294967295"/>
          </p:nvPr>
        </p:nvSpPr>
        <p:spPr bwMode="auto">
          <a:xfrm>
            <a:off x="-35050" y="5373216"/>
            <a:ext cx="9906000"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itchFamily="2" charset="2"/>
              <a:buNone/>
            </a:pPr>
            <a:r>
              <a:rPr lang="es-ES" altLang="ca-ES" sz="1800" b="1" dirty="0">
                <a:solidFill>
                  <a:srgbClr val="005984"/>
                </a:solidFill>
                <a:latin typeface="Arial" charset="0"/>
                <a:cs typeface="Arial" charset="0"/>
              </a:rPr>
              <a:t>Sergi </a:t>
            </a:r>
            <a:r>
              <a:rPr lang="es-ES" altLang="ca-ES" sz="1800" b="1" dirty="0" err="1">
                <a:solidFill>
                  <a:srgbClr val="005984"/>
                </a:solidFill>
                <a:latin typeface="Arial" charset="0"/>
                <a:cs typeface="Arial" charset="0"/>
              </a:rPr>
              <a:t>Cònsul</a:t>
            </a:r>
            <a:endParaRPr lang="es-ES" altLang="ca-ES" sz="1800" b="1"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1485654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err="1">
                <a:latin typeface="Arial" panose="020B0604020202020204" pitchFamily="34" charset="0"/>
                <a:cs typeface="Arial" panose="020B0604020202020204" pitchFamily="34" charset="0"/>
              </a:rPr>
              <a:t>AutoML</a:t>
            </a:r>
            <a:endParaRPr lang="en-US" b="1" dirty="0">
              <a:latin typeface="Arial" panose="020B0604020202020204" pitchFamily="34" charset="0"/>
              <a:cs typeface="Arial" panose="020B0604020202020204" pitchFamily="34" charset="0"/>
            </a:endParaRP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49299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Proceso de </a:t>
            </a:r>
            <a:r>
              <a:rPr lang="es-ES" sz="1200" b="1" dirty="0">
                <a:latin typeface="Arial" panose="020B0604020202020204" pitchFamily="34" charset="0"/>
                <a:cs typeface="Arial" panose="020B0604020202020204" pitchFamily="34" charset="0"/>
              </a:rPr>
              <a:t>automatizar el proceso de aplicar el Machine Learning </a:t>
            </a:r>
            <a:r>
              <a:rPr lang="es-ES" sz="1200" dirty="0">
                <a:latin typeface="Arial" panose="020B0604020202020204" pitchFamily="34" charset="0"/>
                <a:cs typeface="Arial" panose="020B0604020202020204" pitchFamily="34" charset="0"/>
              </a:rPr>
              <a:t>a problemas del mundo real. </a:t>
            </a:r>
            <a:r>
              <a:rPr lang="es-ES" sz="1200" dirty="0" err="1">
                <a:latin typeface="Arial" panose="020B0604020202020204" pitchFamily="34" charset="0"/>
                <a:cs typeface="Arial" panose="020B0604020202020204" pitchFamily="34" charset="0"/>
              </a:rPr>
              <a:t>AutoML</a:t>
            </a:r>
            <a:r>
              <a:rPr lang="es-ES" sz="1200" dirty="0">
                <a:latin typeface="Arial" panose="020B0604020202020204" pitchFamily="34" charset="0"/>
                <a:cs typeface="Arial" panose="020B0604020202020204" pitchFamily="34" charset="0"/>
              </a:rPr>
              <a:t> cubre el pipeline completamente </a:t>
            </a:r>
            <a:r>
              <a:rPr lang="es-ES" sz="1200" b="1" dirty="0">
                <a:latin typeface="Arial" panose="020B0604020202020204" pitchFamily="34" charset="0"/>
                <a:cs typeface="Arial" panose="020B0604020202020204" pitchFamily="34" charset="0"/>
              </a:rPr>
              <a:t>desde el conjunto de datos sin procesar hasta el modelo de aprendizaje automático desplegable.</a:t>
            </a:r>
          </a:p>
          <a:p>
            <a:pPr algn="just"/>
            <a:endParaRPr lang="es-ES" sz="1200" b="1" dirty="0">
              <a:latin typeface="Arial" panose="020B0604020202020204" pitchFamily="34" charset="0"/>
              <a:cs typeface="Arial" panose="020B0604020202020204" pitchFamily="34" charset="0"/>
            </a:endParaRPr>
          </a:p>
          <a:p>
            <a:pPr algn="just"/>
            <a:r>
              <a:rPr lang="es-ES" sz="1200" b="1" dirty="0" err="1">
                <a:latin typeface="Arial" panose="020B0604020202020204" pitchFamily="34" charset="0"/>
                <a:cs typeface="Arial" panose="020B0604020202020204" pitchFamily="34" charset="0"/>
              </a:rPr>
              <a:t>AutoSklearn</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utilizando 15 clasificadores, 14 métodos de preprocesamiento de características y 4 métodos de preprocesamiento de datos, dando lugar a un espacio estructurado de hipótesis con 110 </a:t>
            </a:r>
            <a:r>
              <a:rPr lang="es-ES" sz="1200" dirty="0" err="1">
                <a:latin typeface="Arial" panose="020B0604020202020204" pitchFamily="34" charset="0"/>
                <a:cs typeface="Arial" panose="020B0604020202020204" pitchFamily="34" charset="0"/>
              </a:rPr>
              <a:t>hiperparámetros</a:t>
            </a:r>
            <a:r>
              <a:rPr lang="es-ES" sz="1200" dirty="0">
                <a:latin typeface="Arial" panose="020B0604020202020204" pitchFamily="34" charset="0"/>
                <a:cs typeface="Arial" panose="020B0604020202020204" pitchFamily="34" charset="0"/>
              </a:rPr>
              <a:t>. Tiene en cuenta automáticamente el rendimiento anterior en conjuntos de datos similares y al construir conjuntos a partir de los modelos evaluados durante la optimización.</a:t>
            </a:r>
          </a:p>
          <a:p>
            <a:pPr algn="just"/>
            <a:endParaRPr lang="es-ES" sz="1200" dirty="0">
              <a:latin typeface="Arial" panose="020B0604020202020204" pitchFamily="34" charset="0"/>
              <a:cs typeface="Arial" panose="020B0604020202020204" pitchFamily="34" charset="0"/>
            </a:endParaRPr>
          </a:p>
          <a:p>
            <a:pPr algn="just"/>
            <a:r>
              <a:rPr lang="en-US" sz="1200" dirty="0"/>
              <a:t>BigML.com, Wise.io, SkyTree.com, RapidMiner.com, Dato.com, Prediction.io, DataRobot.com, Microsoft’s Azure Machine Learning, Google’s Prediction API, and Amazon Machine Learning</a:t>
            </a:r>
            <a:endParaRPr lang="es-ES" sz="1200" dirty="0">
              <a:latin typeface="Arial" panose="020B0604020202020204" pitchFamily="34" charset="0"/>
              <a:cs typeface="Arial" panose="020B0604020202020204" pitchFamily="34" charset="0"/>
            </a:endParaRPr>
          </a:p>
        </p:txBody>
      </p:sp>
      <p:pic>
        <p:nvPicPr>
          <p:cNvPr id="5122" name="Picture 2" descr="Project Jupyter - Wikipedia">
            <a:extLst>
              <a:ext uri="{FF2B5EF4-FFF2-40B4-BE49-F238E27FC236}">
                <a16:creationId xmlns:a16="http://schemas.microsoft.com/office/drawing/2014/main" id="{4A4D29A6-3031-48C2-A794-C319C108FE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6896" y="5208939"/>
            <a:ext cx="1280970" cy="14847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2478E0E-1F38-4CAA-9EFD-726C8DA92CED}"/>
              </a:ext>
            </a:extLst>
          </p:cNvPr>
          <p:cNvPicPr>
            <a:picLocks noChangeAspect="1"/>
          </p:cNvPicPr>
          <p:nvPr/>
        </p:nvPicPr>
        <p:blipFill>
          <a:blip r:embed="rId4"/>
          <a:stretch>
            <a:fillRect/>
          </a:stretch>
        </p:blipFill>
        <p:spPr>
          <a:xfrm>
            <a:off x="6110361" y="4045975"/>
            <a:ext cx="3163119" cy="1363914"/>
          </a:xfrm>
          <a:prstGeom prst="rect">
            <a:avLst/>
          </a:prstGeom>
        </p:spPr>
      </p:pic>
      <p:sp>
        <p:nvSpPr>
          <p:cNvPr id="4" name="Rectangle 3">
            <a:extLst>
              <a:ext uri="{FF2B5EF4-FFF2-40B4-BE49-F238E27FC236}">
                <a16:creationId xmlns:a16="http://schemas.microsoft.com/office/drawing/2014/main" id="{2D48BA00-7A49-44B2-95F0-7F40B9FA2206}"/>
              </a:ext>
            </a:extLst>
          </p:cNvPr>
          <p:cNvSpPr/>
          <p:nvPr/>
        </p:nvSpPr>
        <p:spPr>
          <a:xfrm>
            <a:off x="488504" y="4497100"/>
            <a:ext cx="4953000" cy="230832"/>
          </a:xfrm>
          <a:prstGeom prst="rect">
            <a:avLst/>
          </a:prstGeom>
        </p:spPr>
        <p:txBody>
          <a:bodyPr>
            <a:spAutoFit/>
          </a:bodyPr>
          <a:lstStyle/>
          <a:p>
            <a:r>
              <a:rPr lang="en-US" sz="900" dirty="0">
                <a:hlinkClick r:id="rId5"/>
              </a:rPr>
              <a:t>http://papers.nips.cc/paper/5872-efficient-and-robust-automated-machine-learning.pdf</a:t>
            </a:r>
            <a:endParaRPr lang="es-ES" sz="900" dirty="0"/>
          </a:p>
        </p:txBody>
      </p:sp>
    </p:spTree>
    <p:extLst>
      <p:ext uri="{BB962C8B-B14F-4D97-AF65-F5344CB8AC3E}">
        <p14:creationId xmlns:p14="http://schemas.microsoft.com/office/powerpoint/2010/main" val="340295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Titanic</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pic>
        <p:nvPicPr>
          <p:cNvPr id="8" name="Picture 2" descr="Project Jupyter - Wikipedia">
            <a:extLst>
              <a:ext uri="{FF2B5EF4-FFF2-40B4-BE49-F238E27FC236}">
                <a16:creationId xmlns:a16="http://schemas.microsoft.com/office/drawing/2014/main" id="{DE67F4C4-E4A1-4A21-B905-2C52BBFD0C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6896" y="5229200"/>
            <a:ext cx="1030249" cy="1194171"/>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BC6DA8F0-E058-4B03-ACA1-DB85526FB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696" y="1412776"/>
            <a:ext cx="4746104" cy="3488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51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 </a:t>
            </a:r>
            <a:r>
              <a:rPr kumimoji="0" lang="en-U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T</a:t>
            </a:r>
            <a:r>
              <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-SNE</a:t>
            </a:r>
          </a:p>
        </p:txBody>
      </p:sp>
      <p:sp>
        <p:nvSpPr>
          <p:cNvPr id="2" name="Rectangle 1">
            <a:extLst>
              <a:ext uri="{FF2B5EF4-FFF2-40B4-BE49-F238E27FC236}">
                <a16:creationId xmlns:a16="http://schemas.microsoft.com/office/drawing/2014/main" id="{5EE3FBE8-3AC8-496A-9EA6-0AC3BAA17757}"/>
              </a:ext>
            </a:extLst>
          </p:cNvPr>
          <p:cNvSpPr/>
          <p:nvPr/>
        </p:nvSpPr>
        <p:spPr>
          <a:xfrm>
            <a:off x="704528" y="1397674"/>
            <a:ext cx="7920880" cy="4031873"/>
          </a:xfrm>
          <a:prstGeom prst="rect">
            <a:avLst/>
          </a:prstGeom>
        </p:spPr>
        <p:txBody>
          <a:bodyPr wrap="square">
            <a:spAutoFit/>
          </a:bodyPr>
          <a:lstStyle/>
          <a:p>
            <a:r>
              <a:rPr lang="es-ES" sz="800" b="1" dirty="0">
                <a:solidFill>
                  <a:srgbClr val="000000"/>
                </a:solidFill>
                <a:latin typeface="Helvetica Neue"/>
              </a:rPr>
              <a:t>T-</a:t>
            </a:r>
            <a:r>
              <a:rPr lang="es-ES" sz="800" b="1" dirty="0" err="1">
                <a:solidFill>
                  <a:srgbClr val="000000"/>
                </a:solidFill>
                <a:latin typeface="Helvetica Neue"/>
              </a:rPr>
              <a:t>Distributed</a:t>
            </a:r>
            <a:r>
              <a:rPr lang="es-ES" sz="800" b="1" dirty="0">
                <a:solidFill>
                  <a:srgbClr val="000000"/>
                </a:solidFill>
                <a:latin typeface="Helvetica Neue"/>
              </a:rPr>
              <a:t> </a:t>
            </a:r>
            <a:r>
              <a:rPr lang="es-ES" sz="800" b="1" dirty="0" err="1">
                <a:solidFill>
                  <a:srgbClr val="000000"/>
                </a:solidFill>
                <a:latin typeface="Helvetica Neue"/>
              </a:rPr>
              <a:t>Stochastic</a:t>
            </a:r>
            <a:r>
              <a:rPr lang="es-ES" sz="800" b="1" dirty="0">
                <a:solidFill>
                  <a:srgbClr val="000000"/>
                </a:solidFill>
                <a:latin typeface="Helvetica Neue"/>
              </a:rPr>
              <a:t> </a:t>
            </a:r>
            <a:r>
              <a:rPr lang="es-ES" sz="800" b="1" dirty="0" err="1">
                <a:solidFill>
                  <a:srgbClr val="000000"/>
                </a:solidFill>
                <a:latin typeface="Helvetica Neue"/>
              </a:rPr>
              <a:t>Neighbor</a:t>
            </a:r>
            <a:r>
              <a:rPr lang="es-ES" sz="800" b="1" dirty="0">
                <a:solidFill>
                  <a:srgbClr val="000000"/>
                </a:solidFill>
                <a:latin typeface="Helvetica Neue"/>
              </a:rPr>
              <a:t> </a:t>
            </a:r>
            <a:r>
              <a:rPr lang="es-ES" sz="800" b="1" dirty="0" err="1">
                <a:solidFill>
                  <a:srgbClr val="000000"/>
                </a:solidFill>
                <a:latin typeface="Helvetica Neue"/>
              </a:rPr>
              <a:t>Embedding</a:t>
            </a:r>
            <a:r>
              <a:rPr lang="es-ES" sz="800" b="1" dirty="0">
                <a:solidFill>
                  <a:srgbClr val="000000"/>
                </a:solidFill>
                <a:latin typeface="Helvetica Neue"/>
              </a:rPr>
              <a:t>:</a:t>
            </a:r>
            <a:r>
              <a:rPr lang="es-ES" sz="800" dirty="0">
                <a:solidFill>
                  <a:srgbClr val="000000"/>
                </a:solidFill>
                <a:latin typeface="Helvetica Neue"/>
              </a:rPr>
              <a:t> Es otra técnica para la reducción de la dimensionalidad y es particularmente adecuada para la visualización de conjuntos de datos de altas dimensiones. Contrariamente a PCA, no es una técnica algebraica sino probabilística.</a:t>
            </a:r>
          </a:p>
          <a:p>
            <a:r>
              <a:rPr lang="es-ES" sz="800" dirty="0">
                <a:latin typeface="Arial" panose="020B0604020202020204" pitchFamily="34" charset="0"/>
                <a:cs typeface="Arial" panose="020B0604020202020204" pitchFamily="34" charset="0"/>
              </a:rPr>
              <a:t>Esta técnica </a:t>
            </a:r>
            <a:r>
              <a:rPr lang="es-ES" sz="800" b="1" dirty="0">
                <a:latin typeface="Arial" panose="020B0604020202020204" pitchFamily="34" charset="0"/>
                <a:cs typeface="Arial" panose="020B0604020202020204" pitchFamily="34" charset="0"/>
              </a:rPr>
              <a:t>analiza los datos originales </a:t>
            </a:r>
            <a:r>
              <a:rPr lang="es-ES" sz="800" dirty="0">
                <a:latin typeface="Arial" panose="020B0604020202020204" pitchFamily="34" charset="0"/>
                <a:cs typeface="Arial" panose="020B0604020202020204" pitchFamily="34" charset="0"/>
              </a:rPr>
              <a:t>que se introducen en el algoritmo y analiza </a:t>
            </a:r>
            <a:r>
              <a:rPr lang="es-ES" sz="800" b="1" dirty="0">
                <a:latin typeface="Arial" panose="020B0604020202020204" pitchFamily="34" charset="0"/>
                <a:cs typeface="Arial" panose="020B0604020202020204" pitchFamily="34" charset="0"/>
              </a:rPr>
              <a:t>cómo representar mejor estos datos</a:t>
            </a:r>
            <a:r>
              <a:rPr lang="es-ES" sz="800" dirty="0">
                <a:latin typeface="Arial" panose="020B0604020202020204" pitchFamily="34" charset="0"/>
                <a:cs typeface="Arial" panose="020B0604020202020204" pitchFamily="34" charset="0"/>
              </a:rPr>
              <a:t> utilizando </a:t>
            </a:r>
            <a:r>
              <a:rPr lang="es-ES" sz="800" b="1" dirty="0">
                <a:latin typeface="Arial" panose="020B0604020202020204" pitchFamily="34" charset="0"/>
                <a:cs typeface="Arial" panose="020B0604020202020204" pitchFamily="34" charset="0"/>
              </a:rPr>
              <a:t>menos dimensiones al hacer coincidir ambas distribuciones</a:t>
            </a:r>
            <a:r>
              <a:rPr lang="es-ES" sz="800" dirty="0">
                <a:latin typeface="Arial" panose="020B0604020202020204" pitchFamily="34" charset="0"/>
                <a:cs typeface="Arial" panose="020B0604020202020204" pitchFamily="34" charset="0"/>
              </a:rPr>
              <a:t>. La forma en que lo hace es </a:t>
            </a:r>
            <a:r>
              <a:rPr lang="es-ES" sz="800" b="1" dirty="0">
                <a:latin typeface="Arial" panose="020B0604020202020204" pitchFamily="34" charset="0"/>
                <a:cs typeface="Arial" panose="020B0604020202020204" pitchFamily="34" charset="0"/>
              </a:rPr>
              <a:t>computacionalmente intensiva </a:t>
            </a:r>
            <a:r>
              <a:rPr lang="es-ES" sz="800" dirty="0">
                <a:latin typeface="Arial" panose="020B0604020202020204" pitchFamily="34" charset="0"/>
                <a:cs typeface="Arial" panose="020B0604020202020204" pitchFamily="34" charset="0"/>
              </a:rPr>
              <a:t>y, por lo tanto, existen </a:t>
            </a:r>
            <a:r>
              <a:rPr lang="es-ES" sz="800" b="1" dirty="0">
                <a:latin typeface="Arial" panose="020B0604020202020204" pitchFamily="34" charset="0"/>
                <a:cs typeface="Arial" panose="020B0604020202020204" pitchFamily="34" charset="0"/>
              </a:rPr>
              <a:t>algunas limitaciones (serias) </a:t>
            </a:r>
            <a:r>
              <a:rPr lang="es-ES" sz="800" dirty="0">
                <a:latin typeface="Arial" panose="020B0604020202020204" pitchFamily="34" charset="0"/>
                <a:cs typeface="Arial" panose="020B0604020202020204" pitchFamily="34" charset="0"/>
              </a:rPr>
              <a:t>para el uso de esta técnica. </a:t>
            </a:r>
          </a:p>
          <a:p>
            <a:r>
              <a:rPr lang="es-ES" sz="800" dirty="0">
                <a:latin typeface="Arial" panose="020B0604020202020204" pitchFamily="34" charset="0"/>
                <a:cs typeface="Arial" panose="020B0604020202020204" pitchFamily="34" charset="0"/>
              </a:rPr>
              <a:t>El algoritmo no es lineal y se adapta a los datos subyacentes, realizando diferentes transformaciones en diferentes regiones. Esas diferencias pueden ser una fuente importante de confusión.</a:t>
            </a:r>
          </a:p>
          <a:p>
            <a:r>
              <a:rPr lang="es-ES" sz="800" dirty="0">
                <a:latin typeface="Arial" panose="020B0604020202020204" pitchFamily="34" charset="0"/>
                <a:cs typeface="Arial" panose="020B0604020202020204" pitchFamily="34" charset="0"/>
              </a:rPr>
              <a:t>Una segunda característica de t-SNE es un parámetro sintonizable, "perplejidad", que indica (aproximadamente) cómo equilibrar la atención entre los aspectos locales y globales de los datos. El parámetro es, en cierto sentido, una suposición sobre el número de vecinos cercanos que tiene cada punto. El valor de perplejidad tiene un efecto complejo en las imágenes resultantes. Normalmente este </a:t>
            </a:r>
            <a:r>
              <a:rPr lang="es-ES" sz="800" dirty="0" err="1">
                <a:latin typeface="Arial" panose="020B0604020202020204" pitchFamily="34" charset="0"/>
                <a:cs typeface="Arial" panose="020B0604020202020204" pitchFamily="34" charset="0"/>
              </a:rPr>
              <a:t>est</a:t>
            </a:r>
            <a:r>
              <a:rPr lang="ca-ES" sz="800" dirty="0">
                <a:latin typeface="Arial" panose="020B0604020202020204" pitchFamily="34" charset="0"/>
                <a:cs typeface="Arial" panose="020B0604020202020204" pitchFamily="34" charset="0"/>
              </a:rPr>
              <a:t>á entre 5 – 50.</a:t>
            </a:r>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b="1"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r>
              <a:rPr lang="es-ES" sz="800" dirty="0">
                <a:latin typeface="Arial" panose="020B0604020202020204" pitchFamily="34" charset="0"/>
                <a:cs typeface="Arial" panose="020B0604020202020204" pitchFamily="34" charset="0"/>
              </a:rPr>
              <a:t>[Recomendación es que, en caso de datos dimensionales muy altos, normalmente más de 50, es posible que deba aplicar otra técnica de reducción de dimensionalidad antes de usar t-SNE, como ahora el PCA.]</a:t>
            </a:r>
          </a:p>
        </p:txBody>
      </p:sp>
      <p:sp>
        <p:nvSpPr>
          <p:cNvPr id="3" name="Rectangle 2">
            <a:extLst>
              <a:ext uri="{FF2B5EF4-FFF2-40B4-BE49-F238E27FC236}">
                <a16:creationId xmlns:a16="http://schemas.microsoft.com/office/drawing/2014/main" id="{8A517127-A035-40F2-9CDB-29F2753138C5}"/>
              </a:ext>
            </a:extLst>
          </p:cNvPr>
          <p:cNvSpPr/>
          <p:nvPr/>
        </p:nvSpPr>
        <p:spPr>
          <a:xfrm>
            <a:off x="3414872" y="6381328"/>
            <a:ext cx="2462534" cy="276999"/>
          </a:xfrm>
          <a:prstGeom prst="rect">
            <a:avLst/>
          </a:prstGeom>
        </p:spPr>
        <p:txBody>
          <a:bodyPr wrap="none">
            <a:spAutoFit/>
          </a:bodyPr>
          <a:lstStyle/>
          <a:p>
            <a:r>
              <a:rPr lang="en-US" sz="1200" dirty="0">
                <a:hlinkClick r:id="rId3"/>
              </a:rPr>
              <a:t>https://distill.pub/2016/misread-tsne/</a:t>
            </a:r>
            <a:endParaRPr lang="es-ES" sz="1200" dirty="0"/>
          </a:p>
        </p:txBody>
      </p:sp>
      <p:pic>
        <p:nvPicPr>
          <p:cNvPr id="2052" name="Picture 4">
            <a:extLst>
              <a:ext uri="{FF2B5EF4-FFF2-40B4-BE49-F238E27FC236}">
                <a16:creationId xmlns:a16="http://schemas.microsoft.com/office/drawing/2014/main" id="{4DC8D294-2259-4BF1-808E-3C8014931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426" y="2982403"/>
            <a:ext cx="4176464" cy="18783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C998902-CDF5-4536-95E7-132590E3EE79}"/>
              </a:ext>
            </a:extLst>
          </p:cNvPr>
          <p:cNvPicPr>
            <a:picLocks noChangeAspect="1"/>
          </p:cNvPicPr>
          <p:nvPr/>
        </p:nvPicPr>
        <p:blipFill>
          <a:blip r:embed="rId5">
            <a:clrChange>
              <a:clrFrom>
                <a:srgbClr val="FEFFFF"/>
              </a:clrFrom>
              <a:clrTo>
                <a:srgbClr val="FEFFFF">
                  <a:alpha val="0"/>
                </a:srgbClr>
              </a:clrTo>
            </a:clrChange>
          </a:blip>
          <a:stretch>
            <a:fillRect/>
          </a:stretch>
        </p:blipFill>
        <p:spPr>
          <a:xfrm>
            <a:off x="2105146" y="5307226"/>
            <a:ext cx="5169024" cy="1131850"/>
          </a:xfrm>
          <a:prstGeom prst="rect">
            <a:avLst/>
          </a:prstGeom>
        </p:spPr>
      </p:pic>
    </p:spTree>
    <p:extLst>
      <p:ext uri="{BB962C8B-B14F-4D97-AF65-F5344CB8AC3E}">
        <p14:creationId xmlns:p14="http://schemas.microsoft.com/office/powerpoint/2010/main" val="220003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 </a:t>
            </a:r>
            <a:r>
              <a:rPr kumimoji="0" lang="ca-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REGRESIÓN LINEAL</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846659"/>
          </a:xfrm>
          <a:prstGeom prst="rect">
            <a:avLst/>
          </a:prstGeom>
        </p:spPr>
        <p:txBody>
          <a:bodyPr wrap="square">
            <a:spAutoFit/>
          </a:bodyPr>
          <a:lstStyle/>
          <a:p>
            <a:r>
              <a:rPr lang="es-ES" sz="1200" dirty="0">
                <a:latin typeface="Arial" panose="020B0604020202020204" pitchFamily="34" charset="0"/>
                <a:cs typeface="Arial" panose="020B0604020202020204" pitchFamily="34" charset="0"/>
              </a:rPr>
              <a:t>La regresión lineal es un </a:t>
            </a:r>
            <a:r>
              <a:rPr lang="es-ES" sz="1200" b="1" dirty="0">
                <a:latin typeface="Arial" panose="020B0604020202020204" pitchFamily="34" charset="0"/>
                <a:cs typeface="Arial" panose="020B0604020202020204" pitchFamily="34" charset="0"/>
              </a:rPr>
              <a:t>modelo matemático</a:t>
            </a:r>
            <a:r>
              <a:rPr lang="es-ES" sz="1200" dirty="0">
                <a:latin typeface="Arial" panose="020B0604020202020204" pitchFamily="34" charset="0"/>
                <a:cs typeface="Arial" panose="020B0604020202020204" pitchFamily="34" charset="0"/>
              </a:rPr>
              <a:t> usado para </a:t>
            </a:r>
            <a:r>
              <a:rPr lang="es-ES" sz="1200" b="1" dirty="0">
                <a:latin typeface="Arial" panose="020B0604020202020204" pitchFamily="34" charset="0"/>
                <a:cs typeface="Arial" panose="020B0604020202020204" pitchFamily="34" charset="0"/>
              </a:rPr>
              <a:t>aproximar la relación de dependencia</a:t>
            </a:r>
            <a:r>
              <a:rPr lang="es-ES" sz="1200" dirty="0">
                <a:latin typeface="Arial" panose="020B0604020202020204" pitchFamily="34" charset="0"/>
                <a:cs typeface="Arial" panose="020B0604020202020204" pitchFamily="34" charset="0"/>
              </a:rPr>
              <a:t> entre </a:t>
            </a:r>
            <a:r>
              <a:rPr lang="es-ES" sz="1200" b="1" dirty="0">
                <a:latin typeface="Arial" panose="020B0604020202020204" pitchFamily="34" charset="0"/>
                <a:cs typeface="Arial" panose="020B0604020202020204" pitchFamily="34" charset="0"/>
              </a:rPr>
              <a:t>una variable dependiente</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las variables independiente</a:t>
            </a:r>
            <a:r>
              <a:rPr lang="es-ES" sz="1200" dirty="0">
                <a:latin typeface="Arial" panose="020B0604020202020204" pitchFamily="34" charset="0"/>
                <a:cs typeface="Arial" panose="020B0604020202020204" pitchFamily="34" charset="0"/>
              </a:rPr>
              <a:t>s Xi y un </a:t>
            </a:r>
            <a:r>
              <a:rPr lang="es-ES" sz="1200" b="1" dirty="0">
                <a:latin typeface="Arial" panose="020B0604020202020204" pitchFamily="34" charset="0"/>
                <a:cs typeface="Arial" panose="020B0604020202020204" pitchFamily="34" charset="0"/>
              </a:rPr>
              <a:t>término aleatorio </a:t>
            </a:r>
            <a:r>
              <a:rPr lang="es-ES" sz="1200" dirty="0">
                <a:latin typeface="Arial" panose="020B0604020202020204" pitchFamily="34" charset="0"/>
                <a:cs typeface="Arial" panose="020B0604020202020204" pitchFamily="34" charset="0"/>
              </a:rPr>
              <a:t>ε. </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Lo que hace la regresión lineal es </a:t>
            </a:r>
            <a:r>
              <a:rPr lang="es-ES" sz="1200" b="1" dirty="0">
                <a:latin typeface="Arial" panose="020B0604020202020204" pitchFamily="34" charset="0"/>
                <a:cs typeface="Arial" panose="020B0604020202020204" pitchFamily="34" charset="0"/>
              </a:rPr>
              <a:t>elegir unos valores determinados para los parámetros desconocidos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ca-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de modo que la ecuación quede completamente especificada. Para ello se necesita un conjunto de observaciones (Datos). Los valores escogidos como </a:t>
            </a:r>
            <a:r>
              <a:rPr lang="es-ES" sz="1200" b="1" dirty="0">
                <a:latin typeface="Arial" panose="020B0604020202020204" pitchFamily="34" charset="0"/>
                <a:cs typeface="Arial" panose="020B0604020202020204" pitchFamily="34" charset="0"/>
              </a:rPr>
              <a:t>estimadores</a:t>
            </a:r>
            <a:r>
              <a:rPr lang="es-ES" sz="1200" dirty="0">
                <a:latin typeface="Arial" panose="020B0604020202020204" pitchFamily="34" charset="0"/>
                <a:cs typeface="Arial" panose="020B0604020202020204" pitchFamily="34" charset="0"/>
              </a:rPr>
              <a:t> de los parámetros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es-ES" sz="1200" dirty="0">
                <a:latin typeface="Arial" panose="020B0604020202020204" pitchFamily="34" charset="0"/>
                <a:cs typeface="Arial" panose="020B0604020202020204" pitchFamily="34" charset="0"/>
              </a:rPr>
              <a:t> son los </a:t>
            </a:r>
            <a:r>
              <a:rPr lang="es-ES" sz="1200" b="1" dirty="0">
                <a:latin typeface="Arial" panose="020B0604020202020204" pitchFamily="34" charset="0"/>
                <a:cs typeface="Arial" panose="020B0604020202020204" pitchFamily="34" charset="0"/>
              </a:rPr>
              <a:t>coeficientes de regresión </a:t>
            </a:r>
            <a:r>
              <a:rPr lang="es-ES" sz="1200" dirty="0">
                <a:latin typeface="Arial" panose="020B0604020202020204" pitchFamily="34" charset="0"/>
                <a:cs typeface="Arial" panose="020B0604020202020204" pitchFamily="34" charset="0"/>
              </a:rPr>
              <a:t>sin que se pueda garantizar que coincidan con parámetros reales del proceso generador.</a:t>
            </a:r>
          </a:p>
        </p:txBody>
      </p:sp>
      <p:pic>
        <p:nvPicPr>
          <p:cNvPr id="4104" name="Picture 8">
            <a:extLst>
              <a:ext uri="{FF2B5EF4-FFF2-40B4-BE49-F238E27FC236}">
                <a16:creationId xmlns:a16="http://schemas.microsoft.com/office/drawing/2014/main" id="{EBF1D950-33D2-45F5-9F81-049C3813861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04728" y="3222843"/>
            <a:ext cx="4236132" cy="317709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392680C-010B-4927-A92B-DD8E37884173}"/>
                  </a:ext>
                </a:extLst>
              </p:cNvPr>
              <p:cNvSpPr txBox="1"/>
              <p:nvPr/>
            </p:nvSpPr>
            <p:spPr>
              <a:xfrm>
                <a:off x="2936776" y="1859701"/>
                <a:ext cx="3382849" cy="369332"/>
              </a:xfrm>
              <a:prstGeom prst="rect">
                <a:avLst/>
              </a:prstGeom>
              <a:noFill/>
            </p:spPr>
            <p:txBody>
              <a:bodyPr wrap="none" lIns="0" tIns="0" rIns="0" bIns="0" rtlCol="0">
                <a:spAutoFit/>
              </a:bodyPr>
              <a:lstStyle/>
              <a:p>
                <a:r>
                  <a:rPr lang="es-ES" dirty="0"/>
                  <a:t>Y</a:t>
                </a:r>
                <a14:m>
                  <m:oMath xmlns:m="http://schemas.openxmlformats.org/officeDocument/2006/math">
                    <m:r>
                      <a:rPr lang="es-ES" i="1" smtClean="0">
                        <a:latin typeface="Cambria Math" panose="02040503050406030204" pitchFamily="18" charset="0"/>
                      </a:rPr>
                      <m:t>=</m:t>
                    </m:r>
                    <m:r>
                      <m:rPr>
                        <m:sty m:val="p"/>
                      </m:rPr>
                      <a:rPr lang="en-US" b="0" i="0" smtClean="0">
                        <a:latin typeface="Cambria Math" panose="02040503050406030204" pitchFamily="18" charset="0"/>
                      </a:rPr>
                      <m:t>a</m:t>
                    </m:r>
                  </m:oMath>
                </a14:m>
                <a:r>
                  <a:rPr lang="en-US" baseline="-25000" dirty="0">
                    <a:latin typeface="Arial" panose="020B0604020202020204" pitchFamily="34" charset="0"/>
                    <a:cs typeface="Arial" panose="020B0604020202020204" pitchFamily="34" charset="0"/>
                  </a:rPr>
                  <a:t>0</a:t>
                </a:r>
                <a:r>
                  <a:rPr lang="ca-E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a:t>
                </a:r>
                <a:r>
                  <a:rPr lang="en-US" baseline="-25000"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a</a:t>
                </a:r>
                <a:r>
                  <a:rPr lang="en-US" baseline="-25000"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n</a:t>
                </a:r>
                <a:r>
                  <a:rPr lang="en-US" baseline="-25000" dirty="0">
                    <a:latin typeface="Arial" panose="020B0604020202020204" pitchFamily="34" charset="0"/>
                    <a:cs typeface="Arial" panose="020B0604020202020204" pitchFamily="34" charset="0"/>
                  </a:rPr>
                  <a:t> </a:t>
                </a:r>
                <a:endParaRPr lang="es-ES" dirty="0"/>
              </a:p>
            </p:txBody>
          </p:sp>
        </mc:Choice>
        <mc:Fallback xmlns="">
          <p:sp>
            <p:nvSpPr>
              <p:cNvPr id="12" name="TextBox 11">
                <a:extLst>
                  <a:ext uri="{FF2B5EF4-FFF2-40B4-BE49-F238E27FC236}">
                    <a16:creationId xmlns:a16="http://schemas.microsoft.com/office/drawing/2014/main" id="{C392680C-010B-4927-A92B-DD8E37884173}"/>
                  </a:ext>
                </a:extLst>
              </p:cNvPr>
              <p:cNvSpPr txBox="1">
                <a:spLocks noRot="1" noChangeAspect="1" noMove="1" noResize="1" noEditPoints="1" noAdjustHandles="1" noChangeArrowheads="1" noChangeShapeType="1" noTextEdit="1"/>
              </p:cNvSpPr>
              <p:nvPr/>
            </p:nvSpPr>
            <p:spPr>
              <a:xfrm>
                <a:off x="2936776" y="1859701"/>
                <a:ext cx="3382849" cy="369332"/>
              </a:xfrm>
              <a:prstGeom prst="rect">
                <a:avLst/>
              </a:prstGeom>
              <a:blipFill>
                <a:blip r:embed="rId4"/>
                <a:stretch>
                  <a:fillRect l="-5586" t="-24590" r="-541" b="-49180"/>
                </a:stretch>
              </a:blipFill>
            </p:spPr>
            <p:txBody>
              <a:bodyPr/>
              <a:lstStyle/>
              <a:p>
                <a:r>
                  <a:rPr lang="es-ES">
                    <a:noFill/>
                  </a:rPr>
                  <a:t> </a:t>
                </a:r>
              </a:p>
            </p:txBody>
          </p:sp>
        </mc:Fallback>
      </mc:AlternateContent>
    </p:spTree>
    <p:extLst>
      <p:ext uri="{BB962C8B-B14F-4D97-AF65-F5344CB8AC3E}">
        <p14:creationId xmlns:p14="http://schemas.microsoft.com/office/powerpoint/2010/main" val="244672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3: Regresión logística</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215991"/>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Nuestra </a:t>
            </a:r>
            <a:r>
              <a:rPr lang="es-ES" sz="1200" b="1" dirty="0">
                <a:latin typeface="Arial" panose="020B0604020202020204" pitchFamily="34" charset="0"/>
                <a:cs typeface="Arial" panose="020B0604020202020204" pitchFamily="34" charset="0"/>
              </a:rPr>
              <a:t>función de predicción actual, la sigmoidea, </a:t>
            </a:r>
            <a:r>
              <a:rPr lang="es-ES" sz="1200" dirty="0">
                <a:latin typeface="Arial" panose="020B0604020202020204" pitchFamily="34" charset="0"/>
                <a:cs typeface="Arial" panose="020B0604020202020204" pitchFamily="34" charset="0"/>
              </a:rPr>
              <a:t>devuelve un valor de </a:t>
            </a:r>
            <a:r>
              <a:rPr lang="es-ES" sz="1200" b="1" dirty="0">
                <a:latin typeface="Arial" panose="020B0604020202020204" pitchFamily="34" charset="0"/>
                <a:cs typeface="Arial" panose="020B0604020202020204" pitchFamily="34" charset="0"/>
              </a:rPr>
              <a:t>probabilidad entre 0 y 1.</a:t>
            </a:r>
            <a:r>
              <a:rPr lang="es-ES" sz="1200" dirty="0">
                <a:latin typeface="Arial" panose="020B0604020202020204" pitchFamily="34" charset="0"/>
                <a:cs typeface="Arial" panose="020B0604020202020204" pitchFamily="34" charset="0"/>
              </a:rPr>
              <a:t> Para asignar esto a una clase discreta (verdadero / falso, pera / mazana), seleccionamos un </a:t>
            </a:r>
            <a:r>
              <a:rPr lang="es-ES" sz="1200" b="1" dirty="0">
                <a:latin typeface="Arial" panose="020B0604020202020204" pitchFamily="34" charset="0"/>
                <a:cs typeface="Arial" panose="020B0604020202020204" pitchFamily="34" charset="0"/>
              </a:rPr>
              <a:t>valor umbral o punto de inflexión </a:t>
            </a:r>
            <a:r>
              <a:rPr lang="es-ES" sz="1200" dirty="0">
                <a:latin typeface="Arial" panose="020B0604020202020204" pitchFamily="34" charset="0"/>
                <a:cs typeface="Arial" panose="020B0604020202020204" pitchFamily="34" charset="0"/>
              </a:rPr>
              <a:t>por encima del cual clasificaremos los valores en la clase 1 y debajo del cual clasificamos los valores en la clase 2.</a:t>
            </a:r>
          </a:p>
          <a:p>
            <a:pPr algn="just"/>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p≥0.5, clase = 1</a:t>
            </a:r>
          </a:p>
          <a:p>
            <a:pPr algn="ctr"/>
            <a:r>
              <a:rPr lang="es-ES" sz="1200" dirty="0">
                <a:latin typeface="Arial" panose="020B0604020202020204" pitchFamily="34" charset="0"/>
                <a:cs typeface="Arial" panose="020B0604020202020204" pitchFamily="34" charset="0"/>
              </a:rPr>
              <a:t>p &lt;0.5, clase = 0</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Por ejemplo, si nuestro umbral fuera 0.5 y nuestra función de predicción devolviera 0.7, clasificaríamos esta observación como positiva. Si nuestra predicción fuera 0.2, clasificaríamos la observación como negativa. </a:t>
            </a:r>
          </a:p>
        </p:txBody>
      </p:sp>
      <p:pic>
        <p:nvPicPr>
          <p:cNvPr id="3074" name="Picture 2">
            <a:extLst>
              <a:ext uri="{FF2B5EF4-FFF2-40B4-BE49-F238E27FC236}">
                <a16:creationId xmlns:a16="http://schemas.microsoft.com/office/drawing/2014/main" id="{ED767105-5690-4B06-9614-40A21E1E7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776" y="3645024"/>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86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3: SVM</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292662"/>
          </a:xfrm>
          <a:prstGeom prst="rect">
            <a:avLst/>
          </a:prstGeom>
        </p:spPr>
        <p:txBody>
          <a:bodyPr wrap="square">
            <a:spAutoFit/>
          </a:bodyPr>
          <a:lstStyle/>
          <a:p>
            <a:pPr algn="just"/>
            <a:r>
              <a:rPr lang="es-ES" sz="1200" b="1" dirty="0" err="1">
                <a:latin typeface="Arial" panose="020B0604020202020204" pitchFamily="34" charset="0"/>
                <a:cs typeface="Arial" panose="020B0604020202020204" pitchFamily="34" charset="0"/>
              </a:rPr>
              <a:t>Support</a:t>
            </a:r>
            <a:r>
              <a:rPr lang="es-ES" sz="1200" b="1" dirty="0">
                <a:latin typeface="Arial" panose="020B0604020202020204" pitchFamily="34" charset="0"/>
                <a:cs typeface="Arial" panose="020B0604020202020204" pitchFamily="34" charset="0"/>
              </a:rPr>
              <a:t> Vector Machine es otro algoritmo simple </a:t>
            </a:r>
            <a:r>
              <a:rPr lang="es-ES" sz="1200" dirty="0">
                <a:latin typeface="Arial" panose="020B0604020202020204" pitchFamily="34" charset="0"/>
                <a:cs typeface="Arial" panose="020B0604020202020204" pitchFamily="34" charset="0"/>
              </a:rPr>
              <a:t>que todo aquel que trabaje en ML tiene que conocer. SVM es el algoritmo que normalmente primero se usa en tareas de clasificación, ya que produce </a:t>
            </a:r>
            <a:r>
              <a:rPr lang="es-ES" sz="1200" b="1" dirty="0">
                <a:latin typeface="Arial" panose="020B0604020202020204" pitchFamily="34" charset="0"/>
                <a:cs typeface="Arial" panose="020B0604020202020204" pitchFamily="34" charset="0"/>
              </a:rPr>
              <a:t>una precisión significativa con un coste computacional bajo.</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Support</a:t>
            </a:r>
            <a:r>
              <a:rPr lang="es-ES" sz="1200" dirty="0">
                <a:latin typeface="Arial" panose="020B0604020202020204" pitchFamily="34" charset="0"/>
                <a:cs typeface="Arial" panose="020B0604020202020204" pitchFamily="34" charset="0"/>
              </a:rPr>
              <a:t> Vector Machine, abreviado como SVM, se puede usar tanto para tareas de regresión como de clasificación.</a:t>
            </a:r>
          </a:p>
          <a:p>
            <a:pPr algn="just"/>
            <a:r>
              <a:rPr lang="es-ES" sz="1200" dirty="0">
                <a:latin typeface="Arial" panose="020B0604020202020204" pitchFamily="34" charset="0"/>
                <a:cs typeface="Arial" panose="020B0604020202020204" pitchFamily="34" charset="0"/>
              </a:rPr>
              <a:t>Lo que hace el SVM es encontrar un hiperplano en un espacio N-dimensional que es capaz de separar los datos de manera </a:t>
            </a:r>
            <a:r>
              <a:rPr lang="ca-ES" sz="1200" dirty="0">
                <a:latin typeface="Arial" panose="020B0604020202020204" pitchFamily="34" charset="0"/>
                <a:cs typeface="Arial" panose="020B0604020202020204" pitchFamily="34" charset="0"/>
              </a:rPr>
              <a:t>“</a:t>
            </a:r>
            <a:r>
              <a:rPr lang="ca-ES" sz="1200" dirty="0" err="1">
                <a:latin typeface="Arial" panose="020B0604020202020204" pitchFamily="34" charset="0"/>
                <a:cs typeface="Arial" panose="020B0604020202020204" pitchFamily="34" charset="0"/>
              </a:rPr>
              <a:t>óptima</a:t>
            </a:r>
            <a:r>
              <a:rPr lang="ca-ES" sz="1200" dirty="0">
                <a:latin typeface="Arial" panose="020B0604020202020204" pitchFamily="34" charset="0"/>
                <a:cs typeface="Arial" panose="020B0604020202020204" pitchFamily="34" charset="0"/>
              </a:rPr>
              <a:t>”.</a:t>
            </a:r>
          </a:p>
        </p:txBody>
      </p:sp>
      <p:pic>
        <p:nvPicPr>
          <p:cNvPr id="8194" name="Picture 2">
            <a:extLst>
              <a:ext uri="{FF2B5EF4-FFF2-40B4-BE49-F238E27FC236}">
                <a16:creationId xmlns:a16="http://schemas.microsoft.com/office/drawing/2014/main" id="{34952533-46BF-452A-9668-CC1DA6B70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600" y="2979472"/>
            <a:ext cx="28575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C00F548-41D2-4F1C-88C1-AF93D59B3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016" y="3068960"/>
            <a:ext cx="28575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55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4: Árboles de Decisión</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031325"/>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Un </a:t>
            </a:r>
            <a:r>
              <a:rPr lang="es-ES" sz="1200" b="1" dirty="0">
                <a:latin typeface="Arial" panose="020B0604020202020204" pitchFamily="34" charset="0"/>
                <a:cs typeface="Arial" panose="020B0604020202020204" pitchFamily="34" charset="0"/>
              </a:rPr>
              <a:t>árbol de decisiones </a:t>
            </a:r>
            <a:r>
              <a:rPr lang="es-ES" sz="1200" dirty="0">
                <a:latin typeface="Arial" panose="020B0604020202020204" pitchFamily="34" charset="0"/>
                <a:cs typeface="Arial" panose="020B0604020202020204" pitchFamily="34" charset="0"/>
              </a:rPr>
              <a:t>es una herramienta de </a:t>
            </a:r>
            <a:r>
              <a:rPr lang="es-ES" sz="1200" b="1" dirty="0">
                <a:latin typeface="Arial" panose="020B0604020202020204" pitchFamily="34" charset="0"/>
                <a:cs typeface="Arial" panose="020B0604020202020204" pitchFamily="34" charset="0"/>
              </a:rPr>
              <a:t>soporte de decisiones </a:t>
            </a:r>
            <a:r>
              <a:rPr lang="es-ES" sz="1200" dirty="0">
                <a:latin typeface="Arial" panose="020B0604020202020204" pitchFamily="34" charset="0"/>
                <a:cs typeface="Arial" panose="020B0604020202020204" pitchFamily="34" charset="0"/>
              </a:rPr>
              <a:t>que utiliza un </a:t>
            </a:r>
            <a:r>
              <a:rPr lang="es-ES" sz="1200" b="1" dirty="0" err="1">
                <a:latin typeface="Arial" panose="020B0604020202020204" pitchFamily="34" charset="0"/>
                <a:cs typeface="Arial" panose="020B0604020202020204" pitchFamily="34" charset="0"/>
              </a:rPr>
              <a:t>gráfo</a:t>
            </a:r>
            <a:r>
              <a:rPr lang="es-ES" sz="1200" b="1" dirty="0">
                <a:latin typeface="Arial" panose="020B0604020202020204" pitchFamily="34" charset="0"/>
                <a:cs typeface="Arial" panose="020B0604020202020204" pitchFamily="34" charset="0"/>
              </a:rPr>
              <a:t> o modelo de decisiones en </a:t>
            </a:r>
            <a:r>
              <a:rPr lang="es-ES" sz="1200" dirty="0">
                <a:latin typeface="Arial" panose="020B0604020202020204" pitchFamily="34" charset="0"/>
                <a:cs typeface="Arial" panose="020B0604020202020204" pitchFamily="34" charset="0"/>
              </a:rPr>
              <a:t>forma de árbol y sus posibles consecuencias, incluidos los resultados de eventos aleatorios, los costes y la utilidad. Es una forma de mostrar un algoritmo que solo contiene </a:t>
            </a:r>
            <a:r>
              <a:rPr lang="es-ES" sz="1200" i="1" dirty="0" err="1">
                <a:latin typeface="Arial" panose="020B0604020202020204" pitchFamily="34" charset="0"/>
                <a:cs typeface="Arial" panose="020B0604020202020204" pitchFamily="34" charset="0"/>
              </a:rPr>
              <a:t>if-else</a:t>
            </a:r>
            <a:r>
              <a:rPr lang="es-ES" sz="1200" dirty="0">
                <a:latin typeface="Arial" panose="020B0604020202020204" pitchFamily="34" charset="0"/>
                <a:cs typeface="Arial" panose="020B0604020202020204" pitchFamily="34" charset="0"/>
              </a:rPr>
              <a:t>.</a:t>
            </a:r>
          </a:p>
          <a:p>
            <a:pPr algn="just"/>
            <a:r>
              <a:rPr lang="es-ES" sz="1200" dirty="0">
                <a:latin typeface="Arial" panose="020B0604020202020204" pitchFamily="34" charset="0"/>
                <a:cs typeface="Arial" panose="020B0604020202020204" pitchFamily="34" charset="0"/>
              </a:rPr>
              <a:t>Un árbol de decisión es una </a:t>
            </a:r>
            <a:r>
              <a:rPr lang="es-ES" sz="1200" b="1" dirty="0">
                <a:latin typeface="Arial" panose="020B0604020202020204" pitchFamily="34" charset="0"/>
                <a:cs typeface="Arial" panose="020B0604020202020204" pitchFamily="34" charset="0"/>
              </a:rPr>
              <a:t>estructura similar a un diagrama de flujo</a:t>
            </a:r>
            <a:r>
              <a:rPr lang="es-ES" sz="1200" dirty="0">
                <a:latin typeface="Arial" panose="020B0604020202020204" pitchFamily="34" charset="0"/>
                <a:cs typeface="Arial" panose="020B0604020202020204" pitchFamily="34" charset="0"/>
              </a:rPr>
              <a:t> en el que cada </a:t>
            </a:r>
            <a:r>
              <a:rPr lang="es-ES" sz="1200" b="1" dirty="0">
                <a:latin typeface="Arial" panose="020B0604020202020204" pitchFamily="34" charset="0"/>
                <a:cs typeface="Arial" panose="020B0604020202020204" pitchFamily="34" charset="0"/>
              </a:rPr>
              <a:t>nodo </a:t>
            </a:r>
            <a:r>
              <a:rPr lang="es-ES" sz="1200" dirty="0">
                <a:latin typeface="Arial" panose="020B0604020202020204" pitchFamily="34" charset="0"/>
                <a:cs typeface="Arial" panose="020B0604020202020204" pitchFamily="34" charset="0"/>
              </a:rPr>
              <a:t>interno</a:t>
            </a:r>
            <a:r>
              <a:rPr lang="es-ES" sz="1200" b="1" dirty="0">
                <a:latin typeface="Arial" panose="020B0604020202020204" pitchFamily="34" charset="0"/>
                <a:cs typeface="Arial" panose="020B0604020202020204" pitchFamily="34" charset="0"/>
              </a:rPr>
              <a:t> representa una "prueba" en un atributo </a:t>
            </a:r>
            <a:r>
              <a:rPr lang="es-ES" sz="1200" dirty="0">
                <a:latin typeface="Arial" panose="020B0604020202020204" pitchFamily="34" charset="0"/>
                <a:cs typeface="Arial" panose="020B0604020202020204" pitchFamily="34" charset="0"/>
              </a:rPr>
              <a:t>(por ejemplo, si una moneda lanza cara o cruz), cada </a:t>
            </a:r>
            <a:r>
              <a:rPr lang="es-ES" sz="1200" b="1" dirty="0">
                <a:latin typeface="Arial" panose="020B0604020202020204" pitchFamily="34" charset="0"/>
                <a:cs typeface="Arial" panose="020B0604020202020204" pitchFamily="34" charset="0"/>
              </a:rPr>
              <a:t>rama representa el resultado </a:t>
            </a:r>
            <a:r>
              <a:rPr lang="es-ES" sz="1200" dirty="0">
                <a:latin typeface="Arial" panose="020B0604020202020204" pitchFamily="34" charset="0"/>
                <a:cs typeface="Arial" panose="020B0604020202020204" pitchFamily="34" charset="0"/>
              </a:rPr>
              <a:t>de la prueba y cada </a:t>
            </a:r>
            <a:r>
              <a:rPr lang="es-ES" sz="1200" b="1" dirty="0">
                <a:latin typeface="Arial" panose="020B0604020202020204" pitchFamily="34" charset="0"/>
                <a:cs typeface="Arial" panose="020B0604020202020204" pitchFamily="34" charset="0"/>
              </a:rPr>
              <a:t>nodo hoja (</a:t>
            </a:r>
            <a:r>
              <a:rPr lang="es-ES" sz="1200" b="1" dirty="0" err="1">
                <a:latin typeface="Arial" panose="020B0604020202020204" pitchFamily="34" charset="0"/>
                <a:cs typeface="Arial" panose="020B0604020202020204" pitchFamily="34" charset="0"/>
              </a:rPr>
              <a:t>Leaf</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Node</a:t>
            </a:r>
            <a:r>
              <a:rPr lang="es-ES" sz="1200" b="1" dirty="0">
                <a:latin typeface="Arial" panose="020B0604020202020204" pitchFamily="34" charset="0"/>
                <a:cs typeface="Arial" panose="020B0604020202020204" pitchFamily="34" charset="0"/>
              </a:rPr>
              <a:t>) representa un etiqueta de clase </a:t>
            </a:r>
            <a:r>
              <a:rPr lang="es-ES" sz="1200" dirty="0">
                <a:latin typeface="Arial" panose="020B0604020202020204" pitchFamily="34" charset="0"/>
                <a:cs typeface="Arial" panose="020B0604020202020204" pitchFamily="34" charset="0"/>
              </a:rPr>
              <a:t>(decisión tomada después de calcular todos los atributos). Los caminos de raíz a hoja representan reglas de clasificación.</a:t>
            </a:r>
          </a:p>
          <a:p>
            <a:pPr algn="just"/>
            <a:endParaRPr lang="es-ES" sz="1200" dirty="0">
              <a:latin typeface="Arial" panose="020B0604020202020204" pitchFamily="34" charset="0"/>
              <a:cs typeface="Arial" panose="020B0604020202020204" pitchFamily="34" charset="0"/>
            </a:endParaRPr>
          </a:p>
          <a:p>
            <a:pPr algn="just"/>
            <a:r>
              <a:rPr lang="es-ES" sz="1200" b="1" u="sng" dirty="0">
                <a:latin typeface="Arial" panose="020B0604020202020204" pitchFamily="34" charset="0"/>
                <a:cs typeface="Arial" panose="020B0604020202020204" pitchFamily="34" charset="0"/>
              </a:rPr>
              <a:t>Ejemplo</a:t>
            </a:r>
            <a:r>
              <a:rPr lang="es-ES" sz="1200" dirty="0">
                <a:latin typeface="Arial" panose="020B0604020202020204" pitchFamily="34" charset="0"/>
                <a:cs typeface="Arial" panose="020B0604020202020204" pitchFamily="34" charset="0"/>
              </a:rPr>
              <a:t>: Tenemos que diferenciar 0s y 1s.</a:t>
            </a:r>
            <a:endParaRPr lang="ca-ES" sz="12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78A999B5-C3D4-47CF-9052-F91DF04697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 b="-540"/>
          <a:stretch/>
        </p:blipFill>
        <p:spPr bwMode="auto">
          <a:xfrm>
            <a:off x="2576736" y="3717032"/>
            <a:ext cx="3941241" cy="230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50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4: </a:t>
            </a: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Random</a:t>
            </a: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 Forest</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56966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Consiste en una </a:t>
            </a:r>
            <a:r>
              <a:rPr lang="es-ES" sz="1200" b="1" dirty="0">
                <a:latin typeface="Arial" panose="020B0604020202020204" pitchFamily="34" charset="0"/>
                <a:cs typeface="Arial" panose="020B0604020202020204" pitchFamily="34" charset="0"/>
              </a:rPr>
              <a:t>gran cantidad de árboles de decisión individuales </a:t>
            </a:r>
            <a:r>
              <a:rPr lang="es-ES" sz="1200" dirty="0">
                <a:latin typeface="Arial" panose="020B0604020202020204" pitchFamily="34" charset="0"/>
                <a:cs typeface="Arial" panose="020B0604020202020204" pitchFamily="34" charset="0"/>
              </a:rPr>
              <a:t>que </a:t>
            </a:r>
            <a:r>
              <a:rPr lang="es-ES" sz="1200" b="1" dirty="0">
                <a:latin typeface="Arial" panose="020B0604020202020204" pitchFamily="34" charset="0"/>
                <a:cs typeface="Arial" panose="020B0604020202020204" pitchFamily="34" charset="0"/>
              </a:rPr>
              <a:t>operan</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como</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un</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conjunto</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Cada</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árbol</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individual</a:t>
            </a:r>
            <a:r>
              <a:rPr lang="es-ES" sz="1200" dirty="0">
                <a:latin typeface="Arial" panose="020B0604020202020204" pitchFamily="34" charset="0"/>
                <a:cs typeface="Arial" panose="020B0604020202020204" pitchFamily="34" charset="0"/>
              </a:rPr>
              <a:t> en </a:t>
            </a:r>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forest</a:t>
            </a:r>
            <a:r>
              <a:rPr lang="es-ES" sz="1200" dirty="0">
                <a:latin typeface="Arial" panose="020B0604020202020204" pitchFamily="34" charset="0"/>
                <a:cs typeface="Arial" panose="020B0604020202020204" pitchFamily="34" charset="0"/>
              </a:rPr>
              <a:t> da una </a:t>
            </a:r>
            <a:r>
              <a:rPr lang="es-ES" sz="1200" b="1" dirty="0">
                <a:latin typeface="Arial" panose="020B0604020202020204" pitchFamily="34" charset="0"/>
                <a:cs typeface="Arial" panose="020B0604020202020204" pitchFamily="34" charset="0"/>
              </a:rPr>
              <a:t>predicción</a:t>
            </a:r>
            <a:r>
              <a:rPr lang="es-ES" sz="1200" dirty="0">
                <a:latin typeface="Arial" panose="020B0604020202020204" pitchFamily="34" charset="0"/>
                <a:cs typeface="Arial" panose="020B0604020202020204" pitchFamily="34" charset="0"/>
              </a:rPr>
              <a:t> de </a:t>
            </a:r>
            <a:r>
              <a:rPr lang="es-ES" sz="1200" b="1" dirty="0">
                <a:latin typeface="Arial" panose="020B0604020202020204" pitchFamily="34" charset="0"/>
                <a:cs typeface="Arial" panose="020B0604020202020204" pitchFamily="34" charset="0"/>
              </a:rPr>
              <a:t>clase</a:t>
            </a:r>
            <a:r>
              <a:rPr lang="es-ES" sz="1200" dirty="0">
                <a:latin typeface="Arial" panose="020B0604020202020204" pitchFamily="34" charset="0"/>
                <a:cs typeface="Arial" panose="020B0604020202020204" pitchFamily="34" charset="0"/>
              </a:rPr>
              <a:t> y la </a:t>
            </a:r>
            <a:r>
              <a:rPr lang="es-ES" sz="1200" b="1" dirty="0">
                <a:latin typeface="Arial" panose="020B0604020202020204" pitchFamily="34" charset="0"/>
                <a:cs typeface="Arial" panose="020B0604020202020204" pitchFamily="34" charset="0"/>
              </a:rPr>
              <a:t>clase</a:t>
            </a:r>
            <a:r>
              <a:rPr lang="es-ES" sz="1200" dirty="0">
                <a:latin typeface="Arial" panose="020B0604020202020204" pitchFamily="34" charset="0"/>
                <a:cs typeface="Arial" panose="020B0604020202020204" pitchFamily="34" charset="0"/>
              </a:rPr>
              <a:t> con </a:t>
            </a:r>
            <a:r>
              <a:rPr lang="es-ES" sz="1200" b="1" dirty="0">
                <a:latin typeface="Arial" panose="020B0604020202020204" pitchFamily="34" charset="0"/>
                <a:cs typeface="Arial" panose="020B0604020202020204" pitchFamily="34" charset="0"/>
              </a:rPr>
              <a:t>más votos </a:t>
            </a:r>
            <a:r>
              <a:rPr lang="es-ES" sz="1200" dirty="0">
                <a:latin typeface="Arial" panose="020B0604020202020204" pitchFamily="34" charset="0"/>
                <a:cs typeface="Arial" panose="020B0604020202020204" pitchFamily="34" charset="0"/>
              </a:rPr>
              <a:t>se convierte en </a:t>
            </a:r>
            <a:r>
              <a:rPr lang="es-ES" sz="1200" b="1" dirty="0">
                <a:latin typeface="Arial" panose="020B0604020202020204" pitchFamily="34" charset="0"/>
                <a:cs typeface="Arial" panose="020B0604020202020204" pitchFamily="34" charset="0"/>
              </a:rPr>
              <a:t>la predicción de nuestro modelo.</a:t>
            </a:r>
          </a:p>
          <a:p>
            <a:pPr algn="just"/>
            <a:r>
              <a:rPr lang="es-ES" sz="1200" dirty="0">
                <a:latin typeface="Arial" panose="020B0604020202020204" pitchFamily="34" charset="0"/>
                <a:cs typeface="Arial" panose="020B0604020202020204" pitchFamily="34" charset="0"/>
              </a:rPr>
              <a:t>El concepto fundamental detrás del </a:t>
            </a:r>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Forest es simple: la </a:t>
            </a:r>
            <a:r>
              <a:rPr lang="es-ES" sz="1200" b="1" dirty="0">
                <a:latin typeface="Arial" panose="020B0604020202020204" pitchFamily="34" charset="0"/>
                <a:cs typeface="Arial" panose="020B0604020202020204" pitchFamily="34" charset="0"/>
              </a:rPr>
              <a:t>sabiduría del conjunto</a:t>
            </a:r>
            <a:r>
              <a:rPr lang="es-ES" sz="1200" dirty="0">
                <a:latin typeface="Arial" panose="020B0604020202020204" pitchFamily="34" charset="0"/>
                <a:cs typeface="Arial" panose="020B0604020202020204" pitchFamily="34" charset="0"/>
              </a:rPr>
              <a:t>. T</a:t>
            </a:r>
            <a:r>
              <a:rPr lang="ca-ES" sz="1200" dirty="0" err="1">
                <a:latin typeface="Arial" panose="020B0604020202020204" pitchFamily="34" charset="0"/>
                <a:cs typeface="Arial" panose="020B0604020202020204" pitchFamily="34" charset="0"/>
              </a:rPr>
              <a:t>écnicamente</a:t>
            </a:r>
            <a:r>
              <a:rPr lang="ca-ES" sz="1200"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Una gran </a:t>
            </a:r>
            <a:r>
              <a:rPr lang="es-ES" sz="1200" b="1" dirty="0">
                <a:latin typeface="Arial" panose="020B0604020202020204" pitchFamily="34" charset="0"/>
                <a:cs typeface="Arial" panose="020B0604020202020204" pitchFamily="34" charset="0"/>
              </a:rPr>
              <a:t>cantidad de modelos </a:t>
            </a:r>
            <a:r>
              <a:rPr lang="es-ES" sz="1200" dirty="0">
                <a:latin typeface="Arial" panose="020B0604020202020204" pitchFamily="34" charset="0"/>
                <a:cs typeface="Arial" panose="020B0604020202020204" pitchFamily="34" charset="0"/>
              </a:rPr>
              <a:t>(árboles) </a:t>
            </a:r>
            <a:r>
              <a:rPr lang="es-ES" sz="1200" b="1" dirty="0">
                <a:latin typeface="Arial" panose="020B0604020202020204" pitchFamily="34" charset="0"/>
                <a:cs typeface="Arial" panose="020B0604020202020204" pitchFamily="34" charset="0"/>
              </a:rPr>
              <a:t>relativamente no correlacionados </a:t>
            </a:r>
            <a:r>
              <a:rPr lang="es-ES" sz="1200" dirty="0">
                <a:latin typeface="Arial" panose="020B0604020202020204" pitchFamily="34" charset="0"/>
                <a:cs typeface="Arial" panose="020B0604020202020204" pitchFamily="34" charset="0"/>
              </a:rPr>
              <a:t>que </a:t>
            </a:r>
            <a:r>
              <a:rPr lang="es-ES" sz="1200" b="1" dirty="0">
                <a:latin typeface="Arial" panose="020B0604020202020204" pitchFamily="34" charset="0"/>
                <a:cs typeface="Arial" panose="020B0604020202020204" pitchFamily="34" charset="0"/>
              </a:rPr>
              <a:t>operan como comité superará</a:t>
            </a:r>
            <a:r>
              <a:rPr lang="es-ES" sz="1200" dirty="0">
                <a:latin typeface="Arial" panose="020B0604020202020204" pitchFamily="34" charset="0"/>
                <a:cs typeface="Arial" panose="020B0604020202020204" pitchFamily="34" charset="0"/>
              </a:rPr>
              <a:t> a cualquiera de los </a:t>
            </a:r>
            <a:r>
              <a:rPr lang="es-ES" sz="1200" b="1" dirty="0">
                <a:latin typeface="Arial" panose="020B0604020202020204" pitchFamily="34" charset="0"/>
                <a:cs typeface="Arial" panose="020B0604020202020204" pitchFamily="34" charset="0"/>
              </a:rPr>
              <a:t>modelos constituyentes individuales.</a:t>
            </a:r>
          </a:p>
          <a:p>
            <a:pPr algn="just"/>
            <a:endParaRPr lang="es-ES" sz="1200" dirty="0">
              <a:latin typeface="Arial" panose="020B0604020202020204" pitchFamily="34" charset="0"/>
              <a:cs typeface="Arial" panose="020B0604020202020204" pitchFamily="34" charset="0"/>
            </a:endParaRPr>
          </a:p>
        </p:txBody>
      </p:sp>
      <p:pic>
        <p:nvPicPr>
          <p:cNvPr id="11266" name="Picture 2">
            <a:extLst>
              <a:ext uri="{FF2B5EF4-FFF2-40B4-BE49-F238E27FC236}">
                <a16:creationId xmlns:a16="http://schemas.microsoft.com/office/drawing/2014/main" id="{4BB6FBF0-830E-49DC-BF60-36A278F585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745"/>
          <a:stretch/>
        </p:blipFill>
        <p:spPr bwMode="auto">
          <a:xfrm>
            <a:off x="3224808" y="2918699"/>
            <a:ext cx="3009131" cy="267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19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Gradient</a:t>
            </a: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 </a:t>
            </a: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Boosting</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785652"/>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El modelo </a:t>
            </a:r>
            <a:r>
              <a:rPr lang="es-ES" sz="1200" b="1" dirty="0">
                <a:latin typeface="Arial" panose="020B0604020202020204" pitchFamily="34" charset="0"/>
                <a:cs typeface="Arial" panose="020B0604020202020204" pitchFamily="34" charset="0"/>
              </a:rPr>
              <a:t>aprende de los errores del pasado</a:t>
            </a:r>
            <a:r>
              <a:rPr lang="es-ES" sz="1200" dirty="0">
                <a:latin typeface="Arial" panose="020B0604020202020204" pitchFamily="34" charset="0"/>
                <a:cs typeface="Arial" panose="020B0604020202020204" pitchFamily="34" charset="0"/>
              </a:rPr>
              <a:t>. Cuando entrenamos cada conjunto en un subconjunto del conjunto de entrenamiento, también llamamos a esto es </a:t>
            </a:r>
            <a:r>
              <a:rPr lang="es-ES" sz="1200" b="1" dirty="0" err="1">
                <a:latin typeface="Arial" panose="020B0604020202020204" pitchFamily="34" charset="0"/>
                <a:cs typeface="Arial" panose="020B0604020202020204" pitchFamily="34" charset="0"/>
              </a:rPr>
              <a:t>Stochastic</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Gradien</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Boosting</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que puede ayudar a mejorar la generalización de nuestro modelo.</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El </a:t>
            </a:r>
            <a:r>
              <a:rPr lang="es-ES" sz="1200" b="1" dirty="0">
                <a:latin typeface="Arial" panose="020B0604020202020204" pitchFamily="34" charset="0"/>
                <a:cs typeface="Arial" panose="020B0604020202020204" pitchFamily="34" charset="0"/>
              </a:rPr>
              <a:t>gradiente</a:t>
            </a:r>
            <a:r>
              <a:rPr lang="es-ES" sz="1200" dirty="0">
                <a:latin typeface="Arial" panose="020B0604020202020204" pitchFamily="34" charset="0"/>
                <a:cs typeface="Arial" panose="020B0604020202020204" pitchFamily="34" charset="0"/>
              </a:rPr>
              <a:t> se usa para minimizar una </a:t>
            </a:r>
            <a:r>
              <a:rPr lang="es-ES" sz="1200" b="1" dirty="0">
                <a:latin typeface="Arial" panose="020B0604020202020204" pitchFamily="34" charset="0"/>
                <a:cs typeface="Arial" panose="020B0604020202020204" pitchFamily="34" charset="0"/>
              </a:rPr>
              <a:t>función de pérdida</a:t>
            </a:r>
            <a:r>
              <a:rPr lang="es-ES" sz="1200" dirty="0">
                <a:latin typeface="Arial" panose="020B0604020202020204" pitchFamily="34" charset="0"/>
                <a:cs typeface="Arial" panose="020B0604020202020204" pitchFamily="34" charset="0"/>
              </a:rPr>
              <a:t>. En cada iteración de entrenamiento, el </a:t>
            </a:r>
            <a:r>
              <a:rPr lang="es-ES" sz="1200" b="1" dirty="0">
                <a:latin typeface="Arial" panose="020B0604020202020204" pitchFamily="34" charset="0"/>
                <a:cs typeface="Arial" panose="020B0604020202020204" pitchFamily="34" charset="0"/>
              </a:rPr>
              <a:t>weak learner se construye y sus predicciones se comparan con el resultado correcto </a:t>
            </a:r>
            <a:r>
              <a:rPr lang="es-ES" sz="1200" dirty="0">
                <a:latin typeface="Arial" panose="020B0604020202020204" pitchFamily="34" charset="0"/>
                <a:cs typeface="Arial" panose="020B0604020202020204" pitchFamily="34" charset="0"/>
              </a:rPr>
              <a:t>que esperamos. La </a:t>
            </a:r>
            <a:r>
              <a:rPr lang="es-ES" sz="1200" b="1" dirty="0">
                <a:latin typeface="Arial" panose="020B0604020202020204" pitchFamily="34" charset="0"/>
                <a:cs typeface="Arial" panose="020B0604020202020204" pitchFamily="34" charset="0"/>
              </a:rPr>
              <a:t>distancia</a:t>
            </a:r>
            <a:r>
              <a:rPr lang="es-ES" sz="1200" dirty="0">
                <a:latin typeface="Arial" panose="020B0604020202020204" pitchFamily="34" charset="0"/>
                <a:cs typeface="Arial" panose="020B0604020202020204" pitchFamily="34" charset="0"/>
              </a:rPr>
              <a:t>, entre la </a:t>
            </a:r>
            <a:r>
              <a:rPr lang="es-ES" sz="1200" b="1" dirty="0">
                <a:latin typeface="Arial" panose="020B0604020202020204" pitchFamily="34" charset="0"/>
                <a:cs typeface="Arial" panose="020B0604020202020204" pitchFamily="34" charset="0"/>
              </a:rPr>
              <a:t>predicción</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la verdad </a:t>
            </a:r>
            <a:r>
              <a:rPr lang="es-ES" sz="1200" dirty="0">
                <a:latin typeface="Arial" panose="020B0604020202020204" pitchFamily="34" charset="0"/>
                <a:cs typeface="Arial" panose="020B0604020202020204" pitchFamily="34" charset="0"/>
              </a:rPr>
              <a:t>representa la </a:t>
            </a:r>
            <a:r>
              <a:rPr lang="es-ES" sz="1200" b="1" dirty="0">
                <a:latin typeface="Arial" panose="020B0604020202020204" pitchFamily="34" charset="0"/>
                <a:cs typeface="Arial" panose="020B0604020202020204" pitchFamily="34" charset="0"/>
              </a:rPr>
              <a:t>tasa de error de nuestro modelo</a:t>
            </a:r>
            <a:r>
              <a:rPr lang="es-ES" sz="1200" dirty="0">
                <a:latin typeface="Arial" panose="020B0604020202020204" pitchFamily="34" charset="0"/>
                <a:cs typeface="Arial" panose="020B0604020202020204" pitchFamily="34" charset="0"/>
              </a:rPr>
              <a:t>. Estos errores ahora se pueden usar para calcular el gradiente. </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Como aplicamos el </a:t>
            </a:r>
            <a:r>
              <a:rPr lang="es-ES" sz="1200" dirty="0" err="1">
                <a:latin typeface="Arial" panose="020B0604020202020204" pitchFamily="34" charset="0"/>
                <a:cs typeface="Arial" panose="020B0604020202020204" pitchFamily="34" charset="0"/>
              </a:rPr>
              <a:t>Gradient</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Descent</a:t>
            </a:r>
            <a:r>
              <a:rPr lang="es-ES" sz="1200" dirty="0">
                <a:latin typeface="Arial" panose="020B0604020202020204" pitchFamily="34" charset="0"/>
                <a:cs typeface="Arial" panose="020B0604020202020204" pitchFamily="34" charset="0"/>
              </a:rPr>
              <a:t>, entremos que encontrar la </a:t>
            </a:r>
            <a:r>
              <a:rPr lang="es-ES" sz="1200" b="1" dirty="0">
                <a:latin typeface="Arial" panose="020B0604020202020204" pitchFamily="34" charset="0"/>
                <a:cs typeface="Arial" panose="020B0604020202020204" pitchFamily="34" charset="0"/>
              </a:rPr>
              <a:t>tasa de aprendizaje, Learning </a:t>
            </a:r>
            <a:r>
              <a:rPr lang="es-ES" sz="1200" b="1" dirty="0" err="1">
                <a:latin typeface="Arial" panose="020B0604020202020204" pitchFamily="34" charset="0"/>
                <a:cs typeface="Arial" panose="020B0604020202020204" pitchFamily="34" charset="0"/>
              </a:rPr>
              <a:t>rate</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(el "tamaño de paso" con el que descendemos el gradiente), </a:t>
            </a:r>
            <a:r>
              <a:rPr lang="es-ES" sz="1200" b="1" dirty="0">
                <a:latin typeface="Arial" panose="020B0604020202020204" pitchFamily="34" charset="0"/>
                <a:cs typeface="Arial" panose="020B0604020202020204" pitchFamily="34" charset="0"/>
              </a:rPr>
              <a:t>reducción de la tasa de aprendizaje </a:t>
            </a:r>
            <a:r>
              <a:rPr lang="es-ES" sz="1200" dirty="0">
                <a:latin typeface="Arial" panose="020B0604020202020204" pitchFamily="34" charset="0"/>
                <a:cs typeface="Arial" panose="020B0604020202020204" pitchFamily="34" charset="0"/>
              </a:rPr>
              <a:t>(regularización) y la </a:t>
            </a:r>
            <a:r>
              <a:rPr lang="es-ES" sz="1200" b="1" dirty="0">
                <a:latin typeface="Arial" panose="020B0604020202020204" pitchFamily="34" charset="0"/>
                <a:cs typeface="Arial" panose="020B0604020202020204" pitchFamily="34" charset="0"/>
              </a:rPr>
              <a:t>función de coste </a:t>
            </a:r>
            <a:r>
              <a:rPr lang="es-ES" sz="1200" dirty="0">
                <a:latin typeface="Arial" panose="020B0604020202020204" pitchFamily="34" charset="0"/>
                <a:cs typeface="Arial" panose="020B0604020202020204" pitchFamily="34" charset="0"/>
              </a:rPr>
              <a:t>como </a:t>
            </a:r>
            <a:r>
              <a:rPr lang="es-ES" sz="1200" b="1" dirty="0">
                <a:latin typeface="Arial" panose="020B0604020202020204" pitchFamily="34" charset="0"/>
                <a:cs typeface="Arial" panose="020B0604020202020204" pitchFamily="34" charset="0"/>
              </a:rPr>
              <a:t>hiperparámetros</a:t>
            </a:r>
            <a:r>
              <a:rPr lang="es-ES" sz="1200" dirty="0">
                <a:latin typeface="Arial" panose="020B0604020202020204" pitchFamily="34" charset="0"/>
                <a:cs typeface="Arial" panose="020B0604020202020204" pitchFamily="34" charset="0"/>
              </a:rPr>
              <a:t> en los modelos de aumento de gradiente. Otros de los parámetros con los que iterar:</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El número de arboles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El n</a:t>
            </a:r>
            <a:r>
              <a:rPr lang="ca-ES" sz="1200" dirty="0">
                <a:latin typeface="Arial" panose="020B0604020202020204" pitchFamily="34" charset="0"/>
                <a:cs typeface="Arial" panose="020B0604020202020204" pitchFamily="34" charset="0"/>
              </a:rPr>
              <a:t>ú</a:t>
            </a:r>
            <a:r>
              <a:rPr lang="es-ES" sz="1200" dirty="0">
                <a:latin typeface="Arial" panose="020B0604020202020204" pitchFamily="34" charset="0"/>
                <a:cs typeface="Arial" panose="020B0604020202020204" pitchFamily="34" charset="0"/>
              </a:rPr>
              <a:t>mero de observaciones de cada hoja,</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Complejidad del árbol, así como la profundidad,</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Cantidad y calidad de las muestras</a:t>
            </a:r>
          </a:p>
        </p:txBody>
      </p:sp>
      <p:pic>
        <p:nvPicPr>
          <p:cNvPr id="5" name="Picture 2" descr="Understanding AdaBoost for Decision Tree - Towards Data Science">
            <a:extLst>
              <a:ext uri="{FF2B5EF4-FFF2-40B4-BE49-F238E27FC236}">
                <a16:creationId xmlns:a16="http://schemas.microsoft.com/office/drawing/2014/main" id="{CBE27ED9-A421-4403-ADCB-DF9CC6F21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968" y="4247380"/>
            <a:ext cx="4408165" cy="175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05189"/>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C:\WINDOWS\Escritorio\PLANTILLA\Presen_LAN_CIM_Formacio_B1.PPT</Template>
  <TotalTime>10219</TotalTime>
  <Words>2653</Words>
  <Application>Microsoft Office PowerPoint</Application>
  <PresentationFormat>A4 Paper (210x297 mm)</PresentationFormat>
  <Paragraphs>212</Paragraphs>
  <Slides>28</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Helvetica Neue</vt:lpstr>
      <vt:lpstr>Linux Libertine</vt:lpstr>
      <vt:lpstr>Arial</vt:lpstr>
      <vt:lpstr>Cambria Math</vt:lpstr>
      <vt:lpstr>Times New Roman</vt:lpstr>
      <vt:lpstr>Wingdings</vt:lpstr>
      <vt:lpstr>Diseño predeterminado</vt:lpstr>
      <vt:lpstr>1_Diseño predeterminado</vt:lpstr>
      <vt:lpstr>Sesión 6  Redes Neuronales AutoML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Sesión 6  Redes Neuronales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Sesión 6  AutoML</vt:lpstr>
      <vt:lpstr>PowerPoint Presentation</vt:lpstr>
      <vt:lpstr>PowerPoint Presentation</vt:lpstr>
    </vt:vector>
  </TitlesOfParts>
  <Company>JPR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MDP Màster en Direcció  de la  Producció</dc:title>
  <dc:creator>vrius@tmb.cat</dc:creator>
  <cp:lastModifiedBy>Sergi Consul</cp:lastModifiedBy>
  <cp:revision>480</cp:revision>
  <cp:lastPrinted>2001-05-23T15:03:49Z</cp:lastPrinted>
  <dcterms:created xsi:type="dcterms:W3CDTF">2000-08-25T15:15:26Z</dcterms:created>
  <dcterms:modified xsi:type="dcterms:W3CDTF">2020-05-20T11:41:39Z</dcterms:modified>
</cp:coreProperties>
</file>