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00" r:id="rId2"/>
  </p:sldMasterIdLst>
  <p:notesMasterIdLst>
    <p:notesMasterId r:id="rId26"/>
  </p:notesMasterIdLst>
  <p:handoutMasterIdLst>
    <p:handoutMasterId r:id="rId27"/>
  </p:handoutMasterIdLst>
  <p:sldIdLst>
    <p:sldId id="573" r:id="rId3"/>
    <p:sldId id="593" r:id="rId4"/>
    <p:sldId id="595" r:id="rId5"/>
    <p:sldId id="598" r:id="rId6"/>
    <p:sldId id="608" r:id="rId7"/>
    <p:sldId id="613" r:id="rId8"/>
    <p:sldId id="615" r:id="rId9"/>
    <p:sldId id="626" r:id="rId10"/>
    <p:sldId id="628" r:id="rId11"/>
    <p:sldId id="629" r:id="rId12"/>
    <p:sldId id="630" r:id="rId13"/>
    <p:sldId id="631" r:id="rId14"/>
    <p:sldId id="632" r:id="rId15"/>
    <p:sldId id="635" r:id="rId16"/>
    <p:sldId id="633" r:id="rId17"/>
    <p:sldId id="634" r:id="rId18"/>
    <p:sldId id="636" r:id="rId19"/>
    <p:sldId id="637" r:id="rId20"/>
    <p:sldId id="638" r:id="rId21"/>
    <p:sldId id="639" r:id="rId22"/>
    <p:sldId id="640" r:id="rId23"/>
    <p:sldId id="641" r:id="rId24"/>
    <p:sldId id="642" r:id="rId25"/>
  </p:sldIdLst>
  <p:sldSz cx="9906000" cy="6858000" type="A4"/>
  <p:notesSz cx="6662738" cy="9832975"/>
  <p:defaultTextStyle>
    <a:defPPr>
      <a:defRPr lang="es-ES_tradnl"/>
    </a:defPPr>
    <a:lvl1pPr algn="l" rtl="0" eaLnBrk="0" fontAlgn="base" hangingPunct="0">
      <a:spcBef>
        <a:spcPct val="5000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5000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5000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5000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5000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79">
          <p15:clr>
            <a:srgbClr val="A4A3A4"/>
          </p15:clr>
        </p15:guide>
        <p15:guide id="2" pos="3120">
          <p15:clr>
            <a:srgbClr val="A4A3A4"/>
          </p15:clr>
        </p15:guide>
        <p15:guide id="3" pos="1442">
          <p15:clr>
            <a:srgbClr val="A4A3A4"/>
          </p15:clr>
        </p15:guide>
        <p15:guide id="4" pos="262">
          <p15:clr>
            <a:srgbClr val="A4A3A4"/>
          </p15:clr>
        </p15:guide>
      </p15:sldGuideLst>
    </p:ext>
    <p:ext uri="{2D200454-40CA-4A62-9FC3-DE9A4176ACB9}">
      <p15:notesGuideLst xmlns:p15="http://schemas.microsoft.com/office/powerpoint/2012/main">
        <p15:guide id="1" orient="horz" pos="3096">
          <p15:clr>
            <a:srgbClr val="A4A3A4"/>
          </p15:clr>
        </p15:guide>
        <p15:guide id="2" pos="209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 Consul" initials="SC" lastIdx="1" clrIdx="0">
    <p:extLst>
      <p:ext uri="{19B8F6BF-5375-455C-9EA6-DF929625EA0E}">
        <p15:presenceInfo xmlns:p15="http://schemas.microsoft.com/office/powerpoint/2012/main" userId="b3a6cb1197e8c8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F8F"/>
    <a:srgbClr val="90D698"/>
    <a:srgbClr val="00A1DA"/>
    <a:srgbClr val="333333"/>
    <a:srgbClr val="B2B2B2"/>
    <a:srgbClr val="4D4D4D"/>
    <a:srgbClr val="777777"/>
    <a:srgbClr val="00808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0" autoAdjust="0"/>
    <p:restoredTop sz="89493" autoAdjust="0"/>
  </p:normalViewPr>
  <p:slideViewPr>
    <p:cSldViewPr snapToObjects="1" showGuides="1">
      <p:cViewPr varScale="1">
        <p:scale>
          <a:sx n="181" d="100"/>
          <a:sy n="181" d="100"/>
        </p:scale>
        <p:origin x="1502" y="125"/>
      </p:cViewPr>
      <p:guideLst>
        <p:guide orient="horz" pos="1979"/>
        <p:guide pos="3120"/>
        <p:guide pos="1442"/>
        <p:guide pos="26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50" d="100"/>
        <a:sy n="150" d="100"/>
      </p:scale>
      <p:origin x="0" y="0"/>
    </p:cViewPr>
  </p:notesTextViewPr>
  <p:sorterViewPr>
    <p:cViewPr>
      <p:scale>
        <a:sx n="70" d="100"/>
        <a:sy n="70" d="100"/>
      </p:scale>
      <p:origin x="0" y="0"/>
    </p:cViewPr>
  </p:sorterViewPr>
  <p:notesViewPr>
    <p:cSldViewPr snapToObjects="1" showGuides="1">
      <p:cViewPr varScale="1">
        <p:scale>
          <a:sx n="53" d="100"/>
          <a:sy n="53" d="100"/>
        </p:scale>
        <p:origin x="-1692" y="-78"/>
      </p:cViewPr>
      <p:guideLst>
        <p:guide orient="horz" pos="3096"/>
        <p:guide pos="209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887663" cy="460375"/>
          </a:xfrm>
          <a:prstGeom prst="rect">
            <a:avLst/>
          </a:prstGeom>
          <a:noFill/>
          <a:ln w="9525">
            <a:noFill/>
            <a:miter lim="800000"/>
            <a:headEnd/>
            <a:tailEnd/>
          </a:ln>
          <a:effectLst/>
        </p:spPr>
        <p:txBody>
          <a:bodyPr vert="horz" wrap="square" lIns="90176" tIns="45088" rIns="90176" bIns="45088" numCol="1" anchor="t" anchorCtr="0" compatLnSpc="1">
            <a:prstTxWarp prst="textNoShape">
              <a:avLst/>
            </a:prstTxWarp>
          </a:bodyPr>
          <a:lstStyle>
            <a:lvl1pPr defTabSz="901700">
              <a:spcBef>
                <a:spcPct val="0"/>
              </a:spcBef>
              <a:defRPr sz="1200"/>
            </a:lvl1pPr>
          </a:lstStyle>
          <a:p>
            <a:pPr>
              <a:defRPr/>
            </a:pPr>
            <a:endParaRPr lang="es-ES"/>
          </a:p>
        </p:txBody>
      </p:sp>
      <p:sp>
        <p:nvSpPr>
          <p:cNvPr id="44035" name="Rectangle 3"/>
          <p:cNvSpPr>
            <a:spLocks noGrp="1" noChangeArrowheads="1"/>
          </p:cNvSpPr>
          <p:nvPr>
            <p:ph type="dt" sz="quarter" idx="1"/>
          </p:nvPr>
        </p:nvSpPr>
        <p:spPr bwMode="auto">
          <a:xfrm>
            <a:off x="3775075" y="0"/>
            <a:ext cx="2887663" cy="460375"/>
          </a:xfrm>
          <a:prstGeom prst="rect">
            <a:avLst/>
          </a:prstGeom>
          <a:noFill/>
          <a:ln w="9525">
            <a:noFill/>
            <a:miter lim="800000"/>
            <a:headEnd/>
            <a:tailEnd/>
          </a:ln>
          <a:effectLst/>
        </p:spPr>
        <p:txBody>
          <a:bodyPr vert="horz" wrap="square" lIns="90176" tIns="45088" rIns="90176" bIns="45088" numCol="1" anchor="t" anchorCtr="0" compatLnSpc="1">
            <a:prstTxWarp prst="textNoShape">
              <a:avLst/>
            </a:prstTxWarp>
          </a:bodyPr>
          <a:lstStyle>
            <a:lvl1pPr algn="r" defTabSz="901700">
              <a:spcBef>
                <a:spcPct val="0"/>
              </a:spcBef>
              <a:defRPr sz="1200"/>
            </a:lvl1pPr>
          </a:lstStyle>
          <a:p>
            <a:pPr>
              <a:defRPr/>
            </a:pPr>
            <a:endParaRPr lang="es-ES"/>
          </a:p>
        </p:txBody>
      </p:sp>
      <p:sp>
        <p:nvSpPr>
          <p:cNvPr id="44036" name="Rectangle 4"/>
          <p:cNvSpPr>
            <a:spLocks noGrp="1" noChangeArrowheads="1"/>
          </p:cNvSpPr>
          <p:nvPr>
            <p:ph type="ftr" sz="quarter" idx="2"/>
          </p:nvPr>
        </p:nvSpPr>
        <p:spPr bwMode="auto">
          <a:xfrm>
            <a:off x="0" y="9353550"/>
            <a:ext cx="2887663" cy="458788"/>
          </a:xfrm>
          <a:prstGeom prst="rect">
            <a:avLst/>
          </a:prstGeom>
          <a:noFill/>
          <a:ln w="9525">
            <a:noFill/>
            <a:miter lim="800000"/>
            <a:headEnd/>
            <a:tailEnd/>
          </a:ln>
          <a:effectLst/>
        </p:spPr>
        <p:txBody>
          <a:bodyPr vert="horz" wrap="square" lIns="90176" tIns="45088" rIns="90176" bIns="45088" numCol="1" anchor="b" anchorCtr="0" compatLnSpc="1">
            <a:prstTxWarp prst="textNoShape">
              <a:avLst/>
            </a:prstTxWarp>
          </a:bodyPr>
          <a:lstStyle>
            <a:lvl1pPr defTabSz="901700">
              <a:spcBef>
                <a:spcPct val="0"/>
              </a:spcBef>
              <a:defRPr sz="1200"/>
            </a:lvl1pPr>
          </a:lstStyle>
          <a:p>
            <a:pPr>
              <a:defRPr/>
            </a:pPr>
            <a:endParaRPr lang="es-ES"/>
          </a:p>
        </p:txBody>
      </p:sp>
      <p:sp>
        <p:nvSpPr>
          <p:cNvPr id="44037" name="Rectangle 5"/>
          <p:cNvSpPr>
            <a:spLocks noGrp="1" noChangeArrowheads="1"/>
          </p:cNvSpPr>
          <p:nvPr>
            <p:ph type="sldNum" sz="quarter" idx="3"/>
          </p:nvPr>
        </p:nvSpPr>
        <p:spPr bwMode="auto">
          <a:xfrm>
            <a:off x="3775075" y="9353550"/>
            <a:ext cx="2887663" cy="458788"/>
          </a:xfrm>
          <a:prstGeom prst="rect">
            <a:avLst/>
          </a:prstGeom>
          <a:noFill/>
          <a:ln w="9525">
            <a:noFill/>
            <a:miter lim="800000"/>
            <a:headEnd/>
            <a:tailEnd/>
          </a:ln>
          <a:effectLst/>
        </p:spPr>
        <p:txBody>
          <a:bodyPr vert="horz" wrap="square" lIns="90176" tIns="45088" rIns="90176" bIns="45088" numCol="1" anchor="b" anchorCtr="0" compatLnSpc="1">
            <a:prstTxWarp prst="textNoShape">
              <a:avLst/>
            </a:prstTxWarp>
          </a:bodyPr>
          <a:lstStyle>
            <a:lvl1pPr algn="r" defTabSz="901700">
              <a:spcBef>
                <a:spcPct val="0"/>
              </a:spcBef>
              <a:defRPr sz="1200"/>
            </a:lvl1pPr>
          </a:lstStyle>
          <a:p>
            <a:pPr>
              <a:defRPr/>
            </a:pPr>
            <a:fld id="{11BBA1D0-7BB5-4A54-9F15-D73A3B14C331}" type="slidenum">
              <a:rPr lang="es-ES"/>
              <a:pPr>
                <a:defRPr/>
              </a:pPr>
              <a:t>‹#›</a:t>
            </a:fld>
            <a:endParaRPr lang="es-ES"/>
          </a:p>
        </p:txBody>
      </p:sp>
    </p:spTree>
    <p:extLst>
      <p:ext uri="{BB962C8B-B14F-4D97-AF65-F5344CB8AC3E}">
        <p14:creationId xmlns:p14="http://schemas.microsoft.com/office/powerpoint/2010/main" val="4155990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426" name="Rectangle 2"/>
          <p:cNvSpPr>
            <a:spLocks noGrp="1" noChangeArrowheads="1"/>
          </p:cNvSpPr>
          <p:nvPr>
            <p:ph type="hdr" sz="quarter"/>
          </p:nvPr>
        </p:nvSpPr>
        <p:spPr bwMode="auto">
          <a:xfrm>
            <a:off x="0" y="0"/>
            <a:ext cx="2906713" cy="52705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defTabSz="900113">
              <a:defRPr sz="1200"/>
            </a:lvl1pPr>
          </a:lstStyle>
          <a:p>
            <a:pPr>
              <a:defRPr/>
            </a:pPr>
            <a:endParaRPr lang="ca-ES"/>
          </a:p>
        </p:txBody>
      </p:sp>
      <p:sp>
        <p:nvSpPr>
          <p:cNvPr id="615427" name="Rectangle 3"/>
          <p:cNvSpPr>
            <a:spLocks noGrp="1" noChangeArrowheads="1"/>
          </p:cNvSpPr>
          <p:nvPr>
            <p:ph type="dt" idx="1"/>
          </p:nvPr>
        </p:nvSpPr>
        <p:spPr bwMode="auto">
          <a:xfrm>
            <a:off x="3802063" y="0"/>
            <a:ext cx="2832100" cy="527050"/>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lvl1pPr algn="r" defTabSz="900113">
              <a:defRPr sz="1200"/>
            </a:lvl1pPr>
          </a:lstStyle>
          <a:p>
            <a:pPr>
              <a:defRPr/>
            </a:pPr>
            <a:endParaRPr lang="ca-ES"/>
          </a:p>
        </p:txBody>
      </p:sp>
      <p:sp>
        <p:nvSpPr>
          <p:cNvPr id="44036" name="Rectangle 4"/>
          <p:cNvSpPr>
            <a:spLocks noGrp="1" noRot="1" noChangeAspect="1" noChangeArrowheads="1" noTextEdit="1"/>
          </p:cNvSpPr>
          <p:nvPr>
            <p:ph type="sldImg" idx="2"/>
          </p:nvPr>
        </p:nvSpPr>
        <p:spPr bwMode="auto">
          <a:xfrm>
            <a:off x="652463" y="752475"/>
            <a:ext cx="5330825" cy="36909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429" name="Rectangle 5"/>
          <p:cNvSpPr>
            <a:spLocks noGrp="1" noChangeArrowheads="1"/>
          </p:cNvSpPr>
          <p:nvPr>
            <p:ph type="body" sz="quarter" idx="3"/>
          </p:nvPr>
        </p:nvSpPr>
        <p:spPr bwMode="auto">
          <a:xfrm>
            <a:off x="895350" y="4670425"/>
            <a:ext cx="4845050" cy="4443413"/>
          </a:xfrm>
          <a:prstGeom prst="rect">
            <a:avLst/>
          </a:prstGeom>
          <a:noFill/>
          <a:ln w="9525">
            <a:noFill/>
            <a:miter lim="800000"/>
            <a:headEnd/>
            <a:tailEnd/>
          </a:ln>
          <a:effectLst/>
        </p:spPr>
        <p:txBody>
          <a:bodyPr vert="horz" wrap="square" lIns="90004" tIns="45002" rIns="90004" bIns="45002" numCol="1" anchor="t" anchorCtr="0" compatLnSpc="1">
            <a:prstTxWarp prst="textNoShape">
              <a:avLst/>
            </a:prstTxWarp>
          </a:bodyPr>
          <a:lstStyle/>
          <a:p>
            <a:pPr lvl="0"/>
            <a:r>
              <a:rPr lang="ca-ES" noProof="0"/>
              <a:t>Haga clic para modificar el estilo de texto del patrón</a:t>
            </a:r>
          </a:p>
          <a:p>
            <a:pPr lvl="1"/>
            <a:r>
              <a:rPr lang="ca-ES" noProof="0"/>
              <a:t>Segundo nivel</a:t>
            </a:r>
          </a:p>
          <a:p>
            <a:pPr lvl="2"/>
            <a:r>
              <a:rPr lang="ca-ES" noProof="0"/>
              <a:t>Tercer nivel</a:t>
            </a:r>
          </a:p>
          <a:p>
            <a:pPr lvl="3"/>
            <a:r>
              <a:rPr lang="ca-ES" noProof="0"/>
              <a:t>Cuarto nivel</a:t>
            </a:r>
          </a:p>
          <a:p>
            <a:pPr lvl="4"/>
            <a:r>
              <a:rPr lang="ca-ES" noProof="0"/>
              <a:t>Quinto nivel</a:t>
            </a:r>
          </a:p>
        </p:txBody>
      </p:sp>
      <p:sp>
        <p:nvSpPr>
          <p:cNvPr id="615430" name="Rectangle 6"/>
          <p:cNvSpPr>
            <a:spLocks noGrp="1" noChangeArrowheads="1"/>
          </p:cNvSpPr>
          <p:nvPr>
            <p:ph type="ftr" sz="quarter" idx="4"/>
          </p:nvPr>
        </p:nvSpPr>
        <p:spPr bwMode="auto">
          <a:xfrm>
            <a:off x="0" y="9340850"/>
            <a:ext cx="2906713" cy="52705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defTabSz="900113">
              <a:defRPr sz="1200"/>
            </a:lvl1pPr>
          </a:lstStyle>
          <a:p>
            <a:pPr>
              <a:defRPr/>
            </a:pPr>
            <a:endParaRPr lang="ca-ES"/>
          </a:p>
        </p:txBody>
      </p:sp>
      <p:sp>
        <p:nvSpPr>
          <p:cNvPr id="615431" name="Rectangle 7"/>
          <p:cNvSpPr>
            <a:spLocks noGrp="1" noChangeArrowheads="1"/>
          </p:cNvSpPr>
          <p:nvPr>
            <p:ph type="sldNum" sz="quarter" idx="5"/>
          </p:nvPr>
        </p:nvSpPr>
        <p:spPr bwMode="auto">
          <a:xfrm>
            <a:off x="3802063" y="9340850"/>
            <a:ext cx="2832100" cy="527050"/>
          </a:xfrm>
          <a:prstGeom prst="rect">
            <a:avLst/>
          </a:prstGeom>
          <a:noFill/>
          <a:ln w="9525">
            <a:noFill/>
            <a:miter lim="800000"/>
            <a:headEnd/>
            <a:tailEnd/>
          </a:ln>
          <a:effectLst/>
        </p:spPr>
        <p:txBody>
          <a:bodyPr vert="horz" wrap="square" lIns="90004" tIns="45002" rIns="90004" bIns="45002" numCol="1" anchor="b" anchorCtr="0" compatLnSpc="1">
            <a:prstTxWarp prst="textNoShape">
              <a:avLst/>
            </a:prstTxWarp>
          </a:bodyPr>
          <a:lstStyle>
            <a:lvl1pPr algn="r" defTabSz="900113">
              <a:defRPr sz="1200"/>
            </a:lvl1pPr>
          </a:lstStyle>
          <a:p>
            <a:pPr>
              <a:defRPr/>
            </a:pPr>
            <a:fld id="{35AAD493-7B17-4665-8711-22C1E2A03D59}" type="slidenum">
              <a:rPr lang="ca-ES"/>
              <a:pPr>
                <a:defRPr/>
              </a:pPr>
              <a:t>‹#›</a:t>
            </a:fld>
            <a:endParaRPr lang="ca-ES"/>
          </a:p>
        </p:txBody>
      </p:sp>
    </p:spTree>
    <p:extLst>
      <p:ext uri="{BB962C8B-B14F-4D97-AF65-F5344CB8AC3E}">
        <p14:creationId xmlns:p14="http://schemas.microsoft.com/office/powerpoint/2010/main" val="2507145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1</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10</a:t>
            </a:fld>
            <a:endParaRPr lang="ca-ES" altLang="ca-ES" sz="1200">
              <a:solidFill>
                <a:prstClr val="black"/>
              </a:solidFill>
            </a:endParaRPr>
          </a:p>
        </p:txBody>
      </p:sp>
    </p:spTree>
    <p:extLst>
      <p:ext uri="{BB962C8B-B14F-4D97-AF65-F5344CB8AC3E}">
        <p14:creationId xmlns:p14="http://schemas.microsoft.com/office/powerpoint/2010/main" val="3219872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11</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extLst>
      <p:ext uri="{BB962C8B-B14F-4D97-AF65-F5344CB8AC3E}">
        <p14:creationId xmlns:p14="http://schemas.microsoft.com/office/powerpoint/2010/main" val="878586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12</a:t>
            </a:fld>
            <a:endParaRPr lang="ca-ES" altLang="ca-ES" sz="1200">
              <a:solidFill>
                <a:prstClr val="black"/>
              </a:solidFill>
            </a:endParaRPr>
          </a:p>
        </p:txBody>
      </p:sp>
    </p:spTree>
    <p:extLst>
      <p:ext uri="{BB962C8B-B14F-4D97-AF65-F5344CB8AC3E}">
        <p14:creationId xmlns:p14="http://schemas.microsoft.com/office/powerpoint/2010/main" val="691612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13</a:t>
            </a:fld>
            <a:endParaRPr lang="ca-ES" altLang="ca-ES" sz="1200">
              <a:solidFill>
                <a:prstClr val="black"/>
              </a:solidFill>
            </a:endParaRPr>
          </a:p>
        </p:txBody>
      </p:sp>
    </p:spTree>
    <p:extLst>
      <p:ext uri="{BB962C8B-B14F-4D97-AF65-F5344CB8AC3E}">
        <p14:creationId xmlns:p14="http://schemas.microsoft.com/office/powerpoint/2010/main" val="3588678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14</a:t>
            </a:fld>
            <a:endParaRPr lang="ca-ES" altLang="ca-ES" sz="1200">
              <a:solidFill>
                <a:prstClr val="black"/>
              </a:solidFill>
            </a:endParaRPr>
          </a:p>
        </p:txBody>
      </p:sp>
    </p:spTree>
    <p:extLst>
      <p:ext uri="{BB962C8B-B14F-4D97-AF65-F5344CB8AC3E}">
        <p14:creationId xmlns:p14="http://schemas.microsoft.com/office/powerpoint/2010/main" val="3689676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15</a:t>
            </a:fld>
            <a:endParaRPr lang="ca-ES" altLang="ca-ES" sz="1200">
              <a:solidFill>
                <a:prstClr val="black"/>
              </a:solidFill>
            </a:endParaRPr>
          </a:p>
        </p:txBody>
      </p:sp>
    </p:spTree>
    <p:extLst>
      <p:ext uri="{BB962C8B-B14F-4D97-AF65-F5344CB8AC3E}">
        <p14:creationId xmlns:p14="http://schemas.microsoft.com/office/powerpoint/2010/main" val="1641294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Times New Roman" pitchFamily="18" charset="0"/>
                <a:ea typeface="+mn-ea"/>
                <a:cs typeface="+mn-cs"/>
              </a:rPr>
              <a:t> 0.01, 0.5 and 0.2. </a:t>
            </a:r>
          </a:p>
          <a:p>
            <a:r>
              <a:rPr lang="es-ES" sz="1200" b="0" i="0" kern="1200" dirty="0">
                <a:solidFill>
                  <a:schemeClr val="tx1"/>
                </a:solidFill>
                <a:effectLst/>
                <a:latin typeface="Times New Roman" pitchFamily="18" charset="0"/>
                <a:ea typeface="+mn-ea"/>
                <a:cs typeface="+mn-cs"/>
              </a:rPr>
              <a:t>error = (0.01*0 + 0.5*1 + 0.2*0) / (0.01 + 0.5 + 0.2)</a:t>
            </a:r>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16</a:t>
            </a:fld>
            <a:endParaRPr lang="ca-ES" altLang="ca-ES" sz="1200">
              <a:solidFill>
                <a:prstClr val="black"/>
              </a:solidFill>
            </a:endParaRPr>
          </a:p>
        </p:txBody>
      </p:sp>
    </p:spTree>
    <p:extLst>
      <p:ext uri="{BB962C8B-B14F-4D97-AF65-F5344CB8AC3E}">
        <p14:creationId xmlns:p14="http://schemas.microsoft.com/office/powerpoint/2010/main" val="3822852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Times New Roman" pitchFamily="18" charset="0"/>
                <a:ea typeface="+mn-ea"/>
                <a:cs typeface="+mn-cs"/>
              </a:rPr>
              <a:t> 0.01, 0.5 and 0.2. </a:t>
            </a:r>
          </a:p>
          <a:p>
            <a:r>
              <a:rPr lang="es-ES" sz="1200" b="0" i="0" kern="1200" dirty="0">
                <a:solidFill>
                  <a:schemeClr val="tx1"/>
                </a:solidFill>
                <a:effectLst/>
                <a:latin typeface="Times New Roman" pitchFamily="18" charset="0"/>
                <a:ea typeface="+mn-ea"/>
                <a:cs typeface="+mn-cs"/>
              </a:rPr>
              <a:t>error = (0.01*0 + 0.5*1 + 0.2*0) / (0.01 + 0.5 + 0.2)</a:t>
            </a:r>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17</a:t>
            </a:fld>
            <a:endParaRPr lang="ca-ES" altLang="ca-ES" sz="1200">
              <a:solidFill>
                <a:prstClr val="black"/>
              </a:solidFill>
            </a:endParaRPr>
          </a:p>
        </p:txBody>
      </p:sp>
    </p:spTree>
    <p:extLst>
      <p:ext uri="{BB962C8B-B14F-4D97-AF65-F5344CB8AC3E}">
        <p14:creationId xmlns:p14="http://schemas.microsoft.com/office/powerpoint/2010/main" val="663309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A6C6755C-E5AD-4385-91F7-D4BE1990C3D3}" type="slidenum">
              <a:rPr lang="es-ES" altLang="ca-ES" sz="1200" smtClean="0"/>
              <a:pPr/>
              <a:t>18</a:t>
            </a:fld>
            <a:endParaRPr lang="es-ES" altLang="ca-ES" sz="1200"/>
          </a:p>
        </p:txBody>
      </p:sp>
      <p:sp>
        <p:nvSpPr>
          <p:cNvPr id="45059" name="Rectangle 2"/>
          <p:cNvSpPr>
            <a:spLocks noGrp="1" noRot="1" noChangeAspect="1" noChangeArrowheads="1" noTextEdit="1"/>
          </p:cNvSpPr>
          <p:nvPr>
            <p:ph type="sldImg"/>
          </p:nvPr>
        </p:nvSpPr>
        <p:spPr>
          <a:xfrm>
            <a:off x="668338" y="738188"/>
            <a:ext cx="5326062" cy="3687762"/>
          </a:xfrm>
          <a:ln/>
        </p:spPr>
      </p:sp>
    </p:spTree>
    <p:extLst>
      <p:ext uri="{BB962C8B-B14F-4D97-AF65-F5344CB8AC3E}">
        <p14:creationId xmlns:p14="http://schemas.microsoft.com/office/powerpoint/2010/main" val="3761661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Times New Roman" pitchFamily="18" charset="0"/>
                <a:ea typeface="+mn-ea"/>
                <a:cs typeface="+mn-cs"/>
              </a:rPr>
              <a:t> 0.01, 0.5 and 0.2. </a:t>
            </a:r>
          </a:p>
          <a:p>
            <a:r>
              <a:rPr lang="es-ES" sz="1200" b="0" i="0" kern="1200" dirty="0">
                <a:solidFill>
                  <a:schemeClr val="tx1"/>
                </a:solidFill>
                <a:effectLst/>
                <a:latin typeface="Times New Roman" pitchFamily="18" charset="0"/>
                <a:ea typeface="+mn-ea"/>
                <a:cs typeface="+mn-cs"/>
              </a:rPr>
              <a:t>error = (0.01*0 + 0.5*1 + 0.2*0) / (0.01 + 0.5 + 0.2)</a:t>
            </a:r>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19</a:t>
            </a:fld>
            <a:endParaRPr lang="ca-ES" altLang="ca-ES" sz="1200">
              <a:solidFill>
                <a:prstClr val="black"/>
              </a:solidFill>
            </a:endParaRPr>
          </a:p>
        </p:txBody>
      </p:sp>
    </p:spTree>
    <p:extLst>
      <p:ext uri="{BB962C8B-B14F-4D97-AF65-F5344CB8AC3E}">
        <p14:creationId xmlns:p14="http://schemas.microsoft.com/office/powerpoint/2010/main" val="3472941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a:t>
            </a:fld>
            <a:endParaRPr lang="ca-ES" altLang="ca-ES" sz="120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Times New Roman" pitchFamily="18" charset="0"/>
                <a:ea typeface="+mn-ea"/>
                <a:cs typeface="+mn-cs"/>
              </a:rPr>
              <a:t> 0.01, 0.5 and 0.2. </a:t>
            </a:r>
          </a:p>
          <a:p>
            <a:r>
              <a:rPr lang="es-ES" sz="1200" b="0" i="0" kern="1200" dirty="0">
                <a:solidFill>
                  <a:schemeClr val="tx1"/>
                </a:solidFill>
                <a:effectLst/>
                <a:latin typeface="Times New Roman" pitchFamily="18" charset="0"/>
                <a:ea typeface="+mn-ea"/>
                <a:cs typeface="+mn-cs"/>
              </a:rPr>
              <a:t>error = (0.01*0 + 0.5*1 + 0.2*0) / (0.01 + 0.5 + 0.2)</a:t>
            </a:r>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20</a:t>
            </a:fld>
            <a:endParaRPr lang="ca-ES" altLang="ca-ES" sz="1200">
              <a:solidFill>
                <a:prstClr val="black"/>
              </a:solidFill>
            </a:endParaRPr>
          </a:p>
        </p:txBody>
      </p:sp>
    </p:spTree>
    <p:extLst>
      <p:ext uri="{BB962C8B-B14F-4D97-AF65-F5344CB8AC3E}">
        <p14:creationId xmlns:p14="http://schemas.microsoft.com/office/powerpoint/2010/main" val="4149197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Times New Roman" pitchFamily="18" charset="0"/>
                <a:ea typeface="+mn-ea"/>
                <a:cs typeface="+mn-cs"/>
              </a:rPr>
              <a:t> 0.01, 0.5 and 0.2. </a:t>
            </a:r>
          </a:p>
          <a:p>
            <a:r>
              <a:rPr lang="es-ES" sz="1200" b="0" i="0" kern="1200" dirty="0">
                <a:solidFill>
                  <a:schemeClr val="tx1"/>
                </a:solidFill>
                <a:effectLst/>
                <a:latin typeface="Times New Roman" pitchFamily="18" charset="0"/>
                <a:ea typeface="+mn-ea"/>
                <a:cs typeface="+mn-cs"/>
              </a:rPr>
              <a:t>error = (0.01*0 + 0.5*1 + 0.2*0) / (0.01 + 0.5 + 0.2)</a:t>
            </a:r>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21</a:t>
            </a:fld>
            <a:endParaRPr lang="ca-ES" altLang="ca-ES" sz="1200">
              <a:solidFill>
                <a:prstClr val="black"/>
              </a:solidFill>
            </a:endParaRPr>
          </a:p>
        </p:txBody>
      </p:sp>
    </p:spTree>
    <p:extLst>
      <p:ext uri="{BB962C8B-B14F-4D97-AF65-F5344CB8AC3E}">
        <p14:creationId xmlns:p14="http://schemas.microsoft.com/office/powerpoint/2010/main" val="146298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Times New Roman" pitchFamily="18" charset="0"/>
                <a:ea typeface="+mn-ea"/>
                <a:cs typeface="+mn-cs"/>
              </a:rPr>
              <a:t> 0.01, 0.5 and 0.2. </a:t>
            </a:r>
          </a:p>
          <a:p>
            <a:r>
              <a:rPr lang="es-ES" sz="1200" b="0" i="0" kern="1200" dirty="0">
                <a:solidFill>
                  <a:schemeClr val="tx1"/>
                </a:solidFill>
                <a:effectLst/>
                <a:latin typeface="Times New Roman" pitchFamily="18" charset="0"/>
                <a:ea typeface="+mn-ea"/>
                <a:cs typeface="+mn-cs"/>
              </a:rPr>
              <a:t>error = (0.01*0 + 0.5*1 + 0.2*0) / (0.01 + 0.5 + 0.2)</a:t>
            </a:r>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22</a:t>
            </a:fld>
            <a:endParaRPr lang="ca-ES" altLang="ca-ES" sz="1200">
              <a:solidFill>
                <a:prstClr val="black"/>
              </a:solidFill>
            </a:endParaRPr>
          </a:p>
        </p:txBody>
      </p:sp>
    </p:spTree>
    <p:extLst>
      <p:ext uri="{BB962C8B-B14F-4D97-AF65-F5344CB8AC3E}">
        <p14:creationId xmlns:p14="http://schemas.microsoft.com/office/powerpoint/2010/main" val="2870711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Times New Roman" pitchFamily="18" charset="0"/>
                <a:ea typeface="+mn-ea"/>
                <a:cs typeface="+mn-cs"/>
              </a:rPr>
              <a:t> 0.01, 0.5 and 0.2. </a:t>
            </a:r>
          </a:p>
          <a:p>
            <a:r>
              <a:rPr lang="es-ES" sz="1200" b="0" i="0" kern="1200" dirty="0">
                <a:solidFill>
                  <a:schemeClr val="tx1"/>
                </a:solidFill>
                <a:effectLst/>
                <a:latin typeface="Times New Roman" pitchFamily="18" charset="0"/>
                <a:ea typeface="+mn-ea"/>
                <a:cs typeface="+mn-cs"/>
              </a:rPr>
              <a:t>error = (0.01*0 + 0.5*1 + 0.2*0) / (0.01 + 0.5 + 0.2)</a:t>
            </a:r>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23</a:t>
            </a:fld>
            <a:endParaRPr lang="ca-ES" altLang="ca-ES" sz="1200">
              <a:solidFill>
                <a:prstClr val="black"/>
              </a:solidFill>
            </a:endParaRPr>
          </a:p>
        </p:txBody>
      </p:sp>
    </p:spTree>
    <p:extLst>
      <p:ext uri="{BB962C8B-B14F-4D97-AF65-F5344CB8AC3E}">
        <p14:creationId xmlns:p14="http://schemas.microsoft.com/office/powerpoint/2010/main" val="3846948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3</a:t>
            </a:fld>
            <a:endParaRPr lang="ca-ES" altLang="ca-ES" sz="1200">
              <a:solidFill>
                <a:prstClr val="black"/>
              </a:solidFill>
            </a:endParaRPr>
          </a:p>
        </p:txBody>
      </p:sp>
    </p:spTree>
    <p:extLst>
      <p:ext uri="{BB962C8B-B14F-4D97-AF65-F5344CB8AC3E}">
        <p14:creationId xmlns:p14="http://schemas.microsoft.com/office/powerpoint/2010/main" val="1765639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4</a:t>
            </a:fld>
            <a:endParaRPr lang="ca-ES" altLang="ca-ES" sz="1200">
              <a:solidFill>
                <a:prstClr val="black"/>
              </a:solidFill>
            </a:endParaRPr>
          </a:p>
        </p:txBody>
      </p:sp>
    </p:spTree>
    <p:extLst>
      <p:ext uri="{BB962C8B-B14F-4D97-AF65-F5344CB8AC3E}">
        <p14:creationId xmlns:p14="http://schemas.microsoft.com/office/powerpoint/2010/main" val="3379678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5</a:t>
            </a:fld>
            <a:endParaRPr lang="ca-ES" altLang="ca-ES" sz="1200">
              <a:solidFill>
                <a:prstClr val="black"/>
              </a:solidFill>
            </a:endParaRPr>
          </a:p>
        </p:txBody>
      </p:sp>
    </p:spTree>
    <p:extLst>
      <p:ext uri="{BB962C8B-B14F-4D97-AF65-F5344CB8AC3E}">
        <p14:creationId xmlns:p14="http://schemas.microsoft.com/office/powerpoint/2010/main" val="2492096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6</a:t>
            </a:fld>
            <a:endParaRPr lang="ca-ES" altLang="ca-ES" sz="1200">
              <a:solidFill>
                <a:prstClr val="black"/>
              </a:solidFill>
            </a:endParaRPr>
          </a:p>
        </p:txBody>
      </p:sp>
    </p:spTree>
    <p:extLst>
      <p:ext uri="{BB962C8B-B14F-4D97-AF65-F5344CB8AC3E}">
        <p14:creationId xmlns:p14="http://schemas.microsoft.com/office/powerpoint/2010/main" val="347120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7</a:t>
            </a:fld>
            <a:endParaRPr lang="ca-ES" altLang="ca-ES" sz="1200">
              <a:solidFill>
                <a:prstClr val="black"/>
              </a:solidFill>
            </a:endParaRPr>
          </a:p>
        </p:txBody>
      </p:sp>
    </p:spTree>
    <p:extLst>
      <p:ext uri="{BB962C8B-B14F-4D97-AF65-F5344CB8AC3E}">
        <p14:creationId xmlns:p14="http://schemas.microsoft.com/office/powerpoint/2010/main" val="168203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8</a:t>
            </a:fld>
            <a:endParaRPr lang="ca-ES" altLang="ca-ES" sz="1200">
              <a:solidFill>
                <a:prstClr val="black"/>
              </a:solidFill>
            </a:endParaRPr>
          </a:p>
        </p:txBody>
      </p:sp>
    </p:spTree>
    <p:extLst>
      <p:ext uri="{BB962C8B-B14F-4D97-AF65-F5344CB8AC3E}">
        <p14:creationId xmlns:p14="http://schemas.microsoft.com/office/powerpoint/2010/main" val="206794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idor d'imatge de diapositiva 1"/>
          <p:cNvSpPr>
            <a:spLocks noGrp="1" noRot="1" noChangeAspect="1" noTextEdit="1"/>
          </p:cNvSpPr>
          <p:nvPr>
            <p:ph type="sldImg"/>
          </p:nvPr>
        </p:nvSpPr>
        <p:spPr>
          <a:ln/>
        </p:spPr>
      </p:sp>
      <p:sp>
        <p:nvSpPr>
          <p:cNvPr id="47107" name="Contenidor de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a-ES" altLang="ca-ES" dirty="0"/>
          </a:p>
        </p:txBody>
      </p:sp>
      <p:sp>
        <p:nvSpPr>
          <p:cNvPr id="47108" name="Conteni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sz="2400">
                <a:solidFill>
                  <a:schemeClr val="tx1"/>
                </a:solidFill>
                <a:latin typeface="Times New Roman" pitchFamily="18" charset="0"/>
              </a:defRPr>
            </a:lvl1pPr>
            <a:lvl2pPr marL="742950" indent="-285750" defTabSz="900113">
              <a:defRPr sz="2400">
                <a:solidFill>
                  <a:schemeClr val="tx1"/>
                </a:solidFill>
                <a:latin typeface="Times New Roman" pitchFamily="18" charset="0"/>
              </a:defRPr>
            </a:lvl2pPr>
            <a:lvl3pPr marL="1143000" indent="-228600" defTabSz="900113">
              <a:defRPr sz="2400">
                <a:solidFill>
                  <a:schemeClr val="tx1"/>
                </a:solidFill>
                <a:latin typeface="Times New Roman" pitchFamily="18" charset="0"/>
              </a:defRPr>
            </a:lvl3pPr>
            <a:lvl4pPr marL="1600200" indent="-228600" defTabSz="900113">
              <a:defRPr sz="2400">
                <a:solidFill>
                  <a:schemeClr val="tx1"/>
                </a:solidFill>
                <a:latin typeface="Times New Roman" pitchFamily="18" charset="0"/>
              </a:defRPr>
            </a:lvl4pPr>
            <a:lvl5pPr marL="2057400" indent="-228600" defTabSz="900113">
              <a:defRPr sz="2400">
                <a:solidFill>
                  <a:schemeClr val="tx1"/>
                </a:solidFill>
                <a:latin typeface="Times New Roman" pitchFamily="18" charset="0"/>
              </a:defRPr>
            </a:lvl5pPr>
            <a:lvl6pPr marL="2514600" indent="-228600" defTabSz="900113" eaLnBrk="0" fontAlgn="base" hangingPunct="0">
              <a:spcBef>
                <a:spcPct val="50000"/>
              </a:spcBef>
              <a:spcAft>
                <a:spcPct val="0"/>
              </a:spcAft>
              <a:defRPr sz="2400">
                <a:solidFill>
                  <a:schemeClr val="tx1"/>
                </a:solidFill>
                <a:latin typeface="Times New Roman" pitchFamily="18" charset="0"/>
              </a:defRPr>
            </a:lvl6pPr>
            <a:lvl7pPr marL="2971800" indent="-228600" defTabSz="900113" eaLnBrk="0" fontAlgn="base" hangingPunct="0">
              <a:spcBef>
                <a:spcPct val="50000"/>
              </a:spcBef>
              <a:spcAft>
                <a:spcPct val="0"/>
              </a:spcAft>
              <a:defRPr sz="2400">
                <a:solidFill>
                  <a:schemeClr val="tx1"/>
                </a:solidFill>
                <a:latin typeface="Times New Roman" pitchFamily="18" charset="0"/>
              </a:defRPr>
            </a:lvl7pPr>
            <a:lvl8pPr marL="3429000" indent="-228600" defTabSz="900113" eaLnBrk="0" fontAlgn="base" hangingPunct="0">
              <a:spcBef>
                <a:spcPct val="50000"/>
              </a:spcBef>
              <a:spcAft>
                <a:spcPct val="0"/>
              </a:spcAft>
              <a:defRPr sz="2400">
                <a:solidFill>
                  <a:schemeClr val="tx1"/>
                </a:solidFill>
                <a:latin typeface="Times New Roman" pitchFamily="18" charset="0"/>
              </a:defRPr>
            </a:lvl8pPr>
            <a:lvl9pPr marL="3886200" indent="-228600" defTabSz="900113" eaLnBrk="0" fontAlgn="base" hangingPunct="0">
              <a:spcBef>
                <a:spcPct val="50000"/>
              </a:spcBef>
              <a:spcAft>
                <a:spcPct val="0"/>
              </a:spcAft>
              <a:defRPr sz="2400">
                <a:solidFill>
                  <a:schemeClr val="tx1"/>
                </a:solidFill>
                <a:latin typeface="Times New Roman" pitchFamily="18" charset="0"/>
              </a:defRPr>
            </a:lvl9pPr>
          </a:lstStyle>
          <a:p>
            <a:fld id="{35A1C824-E960-4043-B0F2-1929F45E35D9}" type="slidenum">
              <a:rPr lang="ca-ES" altLang="ca-ES" sz="1200" smtClean="0">
                <a:solidFill>
                  <a:prstClr val="black"/>
                </a:solidFill>
              </a:rPr>
              <a:pPr/>
              <a:t>9</a:t>
            </a:fld>
            <a:endParaRPr lang="ca-ES" altLang="ca-ES" sz="1200">
              <a:solidFill>
                <a:prstClr val="black"/>
              </a:solidFill>
            </a:endParaRPr>
          </a:p>
        </p:txBody>
      </p:sp>
    </p:spTree>
    <p:extLst>
      <p:ext uri="{BB962C8B-B14F-4D97-AF65-F5344CB8AC3E}">
        <p14:creationId xmlns:p14="http://schemas.microsoft.com/office/powerpoint/2010/main" val="4224987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5"/>
            <a:ext cx="84201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extLst>
      <p:ext uri="{BB962C8B-B14F-4D97-AF65-F5344CB8AC3E}">
        <p14:creationId xmlns:p14="http://schemas.microsoft.com/office/powerpoint/2010/main" val="140083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95300" y="1600200"/>
            <a:ext cx="89154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42371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81850" y="274638"/>
            <a:ext cx="2228850" cy="5851525"/>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95300" y="274638"/>
            <a:ext cx="653415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720289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Diapositiva de títol">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549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ol">
    <p:spTree>
      <p:nvGrpSpPr>
        <p:cNvPr id="1" name=""/>
        <p:cNvGrpSpPr/>
        <p:nvPr/>
      </p:nvGrpSpPr>
      <p:grpSpPr>
        <a:xfrm>
          <a:off x="0" y="0"/>
          <a:ext cx="0" cy="0"/>
          <a:chOff x="0" y="0"/>
          <a:chExt cx="0" cy="0"/>
        </a:xfrm>
      </p:grpSpPr>
      <p:sp>
        <p:nvSpPr>
          <p:cNvPr id="2" name="Títol 1"/>
          <p:cNvSpPr>
            <a:spLocks noGrp="1"/>
          </p:cNvSpPr>
          <p:nvPr>
            <p:ph type="ctrTitle"/>
          </p:nvPr>
        </p:nvSpPr>
        <p:spPr>
          <a:xfrm>
            <a:off x="742950" y="2130425"/>
            <a:ext cx="8420100" cy="1470025"/>
          </a:xfrm>
          <a:prstGeom prst="rect">
            <a:avLst/>
          </a:prstGeom>
        </p:spPr>
        <p:txBody>
          <a:bodyPr/>
          <a:lstStyle/>
          <a:p>
            <a:r>
              <a:rPr lang="ca-ES"/>
              <a:t>Feu clic aquí per editar l'estil</a:t>
            </a:r>
          </a:p>
        </p:txBody>
      </p:sp>
      <p:sp>
        <p:nvSpPr>
          <p:cNvPr id="3" name="Subtítol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ca-ES"/>
              <a:t>Feu clic aquí per editar l'estil de subtítols del patró.</a:t>
            </a:r>
          </a:p>
        </p:txBody>
      </p:sp>
    </p:spTree>
    <p:extLst>
      <p:ext uri="{BB962C8B-B14F-4D97-AF65-F5344CB8AC3E}">
        <p14:creationId xmlns:p14="http://schemas.microsoft.com/office/powerpoint/2010/main" val="1602695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ol i objectes">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contingut 2"/>
          <p:cNvSpPr>
            <a:spLocks noGrp="1"/>
          </p:cNvSpPr>
          <p:nvPr>
            <p:ph idx="1"/>
          </p:nvPr>
        </p:nvSpPr>
        <p:spPr>
          <a:xfrm>
            <a:off x="495300" y="1600200"/>
            <a:ext cx="8915400" cy="4525963"/>
          </a:xfrm>
          <a:prstGeom prst="rect">
            <a:avLst/>
          </a:prstGeom>
        </p:spPr>
        <p:txBody>
          <a:body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649688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pçalera de la secció">
    <p:spTree>
      <p:nvGrpSpPr>
        <p:cNvPr id="1" name=""/>
        <p:cNvGrpSpPr/>
        <p:nvPr/>
      </p:nvGrpSpPr>
      <p:grpSpPr>
        <a:xfrm>
          <a:off x="0" y="0"/>
          <a:ext cx="0" cy="0"/>
          <a:chOff x="0" y="0"/>
          <a:chExt cx="0" cy="0"/>
        </a:xfrm>
      </p:grpSpPr>
      <p:sp>
        <p:nvSpPr>
          <p:cNvPr id="2" name="Títol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ca-ES"/>
              <a:t>Feu clic aquí per editar l'estil</a:t>
            </a:r>
          </a:p>
        </p:txBody>
      </p:sp>
      <p:sp>
        <p:nvSpPr>
          <p:cNvPr id="3" name="Contenidor de text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a-ES"/>
              <a:t>Feu clic aquí per editar estils</a:t>
            </a:r>
          </a:p>
        </p:txBody>
      </p:sp>
    </p:spTree>
    <p:extLst>
      <p:ext uri="{BB962C8B-B14F-4D97-AF65-F5344CB8AC3E}">
        <p14:creationId xmlns:p14="http://schemas.microsoft.com/office/powerpoint/2010/main" val="4197480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ctes">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contingut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4" name="Contenidor de contingut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369865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lvl1pPr>
              <a:defRPr/>
            </a:lvl1pPr>
          </a:lstStyle>
          <a:p>
            <a:r>
              <a:rPr lang="ca-ES"/>
              <a:t>Feu clic aquí per editar l'estil</a:t>
            </a:r>
          </a:p>
        </p:txBody>
      </p:sp>
      <p:sp>
        <p:nvSpPr>
          <p:cNvPr id="3" name="Contenidor de text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a:t>Feu clic aquí per editar estils</a:t>
            </a:r>
          </a:p>
        </p:txBody>
      </p:sp>
      <p:sp>
        <p:nvSpPr>
          <p:cNvPr id="4" name="Contenidor de contingut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5" name="Contenidor de text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a:t>Feu clic aquí per editar estils</a:t>
            </a:r>
          </a:p>
        </p:txBody>
      </p:sp>
      <p:sp>
        <p:nvSpPr>
          <p:cNvPr id="6" name="Contenidor de contingut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80561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omés títol">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Tree>
    <p:extLst>
      <p:ext uri="{BB962C8B-B14F-4D97-AF65-F5344CB8AC3E}">
        <p14:creationId xmlns:p14="http://schemas.microsoft.com/office/powerpoint/2010/main" val="3757699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09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5300" y="1600200"/>
            <a:ext cx="89154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52900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ingut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495300" y="273050"/>
            <a:ext cx="3259138" cy="1162050"/>
          </a:xfrm>
          <a:prstGeom prst="rect">
            <a:avLst/>
          </a:prstGeom>
        </p:spPr>
        <p:txBody>
          <a:bodyPr anchor="b"/>
          <a:lstStyle>
            <a:lvl1pPr algn="l">
              <a:defRPr sz="2000" b="1"/>
            </a:lvl1pPr>
          </a:lstStyle>
          <a:p>
            <a:r>
              <a:rPr lang="ca-ES"/>
              <a:t>Feu clic aquí per editar l'estil</a:t>
            </a:r>
          </a:p>
        </p:txBody>
      </p:sp>
      <p:sp>
        <p:nvSpPr>
          <p:cNvPr id="3" name="Contenidor de contingut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4" name="Contenidor de text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a:t>Feu clic aquí per editar estils</a:t>
            </a:r>
          </a:p>
        </p:txBody>
      </p:sp>
    </p:spTree>
    <p:extLst>
      <p:ext uri="{BB962C8B-B14F-4D97-AF65-F5344CB8AC3E}">
        <p14:creationId xmlns:p14="http://schemas.microsoft.com/office/powerpoint/2010/main" val="2928902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tge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1941513" y="4800600"/>
            <a:ext cx="5943600" cy="566738"/>
          </a:xfrm>
          <a:prstGeom prst="rect">
            <a:avLst/>
          </a:prstGeom>
        </p:spPr>
        <p:txBody>
          <a:bodyPr anchor="b"/>
          <a:lstStyle>
            <a:lvl1pPr algn="l">
              <a:defRPr sz="2000" b="1"/>
            </a:lvl1pPr>
          </a:lstStyle>
          <a:p>
            <a:r>
              <a:rPr lang="ca-ES"/>
              <a:t>Feu clic aquí per editar l'estil</a:t>
            </a:r>
          </a:p>
        </p:txBody>
      </p:sp>
      <p:sp>
        <p:nvSpPr>
          <p:cNvPr id="3" name="Contenidor d'imatge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a-ES" noProof="0"/>
          </a:p>
        </p:txBody>
      </p:sp>
      <p:sp>
        <p:nvSpPr>
          <p:cNvPr id="4" name="Contenidor de text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a:t>Feu clic aquí per editar estils</a:t>
            </a:r>
          </a:p>
        </p:txBody>
      </p:sp>
    </p:spTree>
    <p:extLst>
      <p:ext uri="{BB962C8B-B14F-4D97-AF65-F5344CB8AC3E}">
        <p14:creationId xmlns:p14="http://schemas.microsoft.com/office/powerpoint/2010/main" val="4026429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ol i text vertical">
    <p:spTree>
      <p:nvGrpSpPr>
        <p:cNvPr id="1" name=""/>
        <p:cNvGrpSpPr/>
        <p:nvPr/>
      </p:nvGrpSpPr>
      <p:grpSpPr>
        <a:xfrm>
          <a:off x="0" y="0"/>
          <a:ext cx="0" cy="0"/>
          <a:chOff x="0" y="0"/>
          <a:chExt cx="0" cy="0"/>
        </a:xfrm>
      </p:grpSpPr>
      <p:sp>
        <p:nvSpPr>
          <p:cNvPr id="2" name="Títol 1"/>
          <p:cNvSpPr>
            <a:spLocks noGrp="1"/>
          </p:cNvSpPr>
          <p:nvPr>
            <p:ph type="title"/>
          </p:nvPr>
        </p:nvSpPr>
        <p:spPr>
          <a:xfrm>
            <a:off x="495300" y="274638"/>
            <a:ext cx="8915400" cy="1143000"/>
          </a:xfrm>
          <a:prstGeom prst="rect">
            <a:avLst/>
          </a:prstGeom>
        </p:spPr>
        <p:txBody>
          <a:bodyPr/>
          <a:lstStyle/>
          <a:p>
            <a:r>
              <a:rPr lang="ca-ES"/>
              <a:t>Feu clic aquí per editar l'estil</a:t>
            </a:r>
          </a:p>
        </p:txBody>
      </p:sp>
      <p:sp>
        <p:nvSpPr>
          <p:cNvPr id="3" name="Contenidor de text vertical 2"/>
          <p:cNvSpPr>
            <a:spLocks noGrp="1"/>
          </p:cNvSpPr>
          <p:nvPr>
            <p:ph type="body" orient="vert" idx="1"/>
          </p:nvPr>
        </p:nvSpPr>
        <p:spPr>
          <a:xfrm>
            <a:off x="495300" y="1600200"/>
            <a:ext cx="8915400" cy="4525963"/>
          </a:xfrm>
          <a:prstGeom prst="rect">
            <a:avLst/>
          </a:prstGeom>
        </p:spPr>
        <p:txBody>
          <a:bodyPr vert="eaVert"/>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34975292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ol vertical i text">
    <p:spTree>
      <p:nvGrpSpPr>
        <p:cNvPr id="1" name=""/>
        <p:cNvGrpSpPr/>
        <p:nvPr/>
      </p:nvGrpSpPr>
      <p:grpSpPr>
        <a:xfrm>
          <a:off x="0" y="0"/>
          <a:ext cx="0" cy="0"/>
          <a:chOff x="0" y="0"/>
          <a:chExt cx="0" cy="0"/>
        </a:xfrm>
      </p:grpSpPr>
      <p:sp>
        <p:nvSpPr>
          <p:cNvPr id="2" name="Títol vertical 1"/>
          <p:cNvSpPr>
            <a:spLocks noGrp="1"/>
          </p:cNvSpPr>
          <p:nvPr>
            <p:ph type="title" orient="vert"/>
          </p:nvPr>
        </p:nvSpPr>
        <p:spPr>
          <a:xfrm>
            <a:off x="7181850" y="274638"/>
            <a:ext cx="2228850" cy="5851525"/>
          </a:xfrm>
          <a:prstGeom prst="rect">
            <a:avLst/>
          </a:prstGeom>
        </p:spPr>
        <p:txBody>
          <a:bodyPr vert="eaVert"/>
          <a:lstStyle/>
          <a:p>
            <a:r>
              <a:rPr lang="ca-ES"/>
              <a:t>Feu clic aquí per editar l'estil</a:t>
            </a:r>
          </a:p>
        </p:txBody>
      </p:sp>
      <p:sp>
        <p:nvSpPr>
          <p:cNvPr id="3" name="Contenidor de text vertical 2"/>
          <p:cNvSpPr>
            <a:spLocks noGrp="1"/>
          </p:cNvSpPr>
          <p:nvPr>
            <p:ph type="body" orient="vert" idx="1"/>
          </p:nvPr>
        </p:nvSpPr>
        <p:spPr>
          <a:xfrm>
            <a:off x="495300" y="274638"/>
            <a:ext cx="6534150" cy="5851525"/>
          </a:xfrm>
          <a:prstGeom prst="rect">
            <a:avLst/>
          </a:prstGeom>
        </p:spPr>
        <p:txBody>
          <a:bodyPr vert="eaVert"/>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Tree>
    <p:extLst>
      <p:ext uri="{BB962C8B-B14F-4D97-AF65-F5344CB8AC3E}">
        <p14:creationId xmlns:p14="http://schemas.microsoft.com/office/powerpoint/2010/main" val="2630602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Diapositiva de títol">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75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359574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89501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05853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a:prstGeom prst="rect">
            <a:avLst/>
          </a:prstGeom>
        </p:spPr>
        <p:txBody>
          <a:bodyPr/>
          <a:lstStyle/>
          <a:p>
            <a:r>
              <a:rPr lang="es-ES"/>
              <a:t>Haga clic para modificar el estilo de título del patrón</a:t>
            </a:r>
          </a:p>
        </p:txBody>
      </p:sp>
    </p:spTree>
    <p:extLst>
      <p:ext uri="{BB962C8B-B14F-4D97-AF65-F5344CB8AC3E}">
        <p14:creationId xmlns:p14="http://schemas.microsoft.com/office/powerpoint/2010/main" val="14380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16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92208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71175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2 Triángulo isósceles"/>
          <p:cNvSpPr/>
          <p:nvPr userDrawn="1"/>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pic>
        <p:nvPicPr>
          <p:cNvPr id="4" name="11 Imagen"/>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8675" y="-38735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211" y="620203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71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11 Imagen"/>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8675" y="-38735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1 Imagen"/>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211" y="620203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8 Triángulo isósceles"/>
          <p:cNvSpPr/>
          <p:nvPr userDrawn="1"/>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30764900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hyperlink" Target="https://distill.pub/2016/misread-tsn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s-ES" altLang="ca-ES" sz="3200" b="1" dirty="0">
                <a:solidFill>
                  <a:srgbClr val="005984"/>
                </a:solidFill>
                <a:latin typeface="Arial" charset="0"/>
                <a:cs typeface="Arial" charset="0"/>
              </a:rPr>
              <a:t>Sesión 4</a:t>
            </a:r>
            <a:br>
              <a:rPr lang="es-ES" altLang="ca-ES" sz="3200" b="1" dirty="0">
                <a:solidFill>
                  <a:srgbClr val="005984"/>
                </a:solidFill>
                <a:latin typeface="Arial" charset="0"/>
                <a:cs typeface="Arial" charset="0"/>
              </a:rPr>
            </a:br>
            <a:br>
              <a:rPr lang="es-ES" altLang="ca-ES" sz="3200" b="1" dirty="0">
                <a:solidFill>
                  <a:srgbClr val="005984"/>
                </a:solidFill>
                <a:latin typeface="Arial" charset="0"/>
                <a:cs typeface="Arial" charset="0"/>
              </a:rPr>
            </a:br>
            <a:r>
              <a:rPr lang="es-ES" altLang="ca-ES" sz="3200" b="1" dirty="0">
                <a:solidFill>
                  <a:srgbClr val="005984"/>
                </a:solidFill>
                <a:latin typeface="Arial" charset="0"/>
                <a:cs typeface="Arial" charset="0"/>
              </a:rPr>
              <a:t>Clasificadores:</a:t>
            </a:r>
            <a:br>
              <a:rPr lang="es-ES" altLang="ca-ES" sz="3200" b="1" dirty="0">
                <a:solidFill>
                  <a:srgbClr val="005984"/>
                </a:solidFill>
                <a:latin typeface="Arial" charset="0"/>
                <a:cs typeface="Arial" charset="0"/>
              </a:rPr>
            </a:br>
            <a:r>
              <a:rPr lang="ca-ES" altLang="ca-ES" sz="3200" b="1" dirty="0" err="1">
                <a:solidFill>
                  <a:srgbClr val="005984"/>
                </a:solidFill>
                <a:latin typeface="Arial" charset="0"/>
                <a:cs typeface="Arial" charset="0"/>
              </a:rPr>
              <a:t>Árboles</a:t>
            </a:r>
            <a:r>
              <a:rPr lang="ca-ES" altLang="ca-ES" sz="3200" b="1" dirty="0">
                <a:solidFill>
                  <a:srgbClr val="005984"/>
                </a:solidFill>
                <a:latin typeface="Arial" charset="0"/>
                <a:cs typeface="Arial" charset="0"/>
              </a:rPr>
              <a:t> de </a:t>
            </a:r>
            <a:r>
              <a:rPr lang="ca-ES" altLang="ca-ES" sz="3200" b="1" dirty="0" err="1">
                <a:solidFill>
                  <a:srgbClr val="005984"/>
                </a:solidFill>
                <a:latin typeface="Arial" charset="0"/>
                <a:cs typeface="Arial" charset="0"/>
              </a:rPr>
              <a:t>decisión</a:t>
            </a:r>
            <a:br>
              <a:rPr lang="ca-ES" altLang="ca-ES" sz="3200" b="1" dirty="0">
                <a:solidFill>
                  <a:srgbClr val="005984"/>
                </a:solidFill>
                <a:latin typeface="Arial" charset="0"/>
                <a:cs typeface="Arial" charset="0"/>
              </a:rPr>
            </a:br>
            <a:r>
              <a:rPr lang="ca-ES" altLang="ca-ES" sz="3200" b="1" dirty="0" err="1">
                <a:solidFill>
                  <a:srgbClr val="005984"/>
                </a:solidFill>
                <a:latin typeface="Arial" charset="0"/>
                <a:cs typeface="Arial" charset="0"/>
              </a:rPr>
              <a:t>Random</a:t>
            </a:r>
            <a:r>
              <a:rPr lang="ca-ES" altLang="ca-ES" sz="3200" b="1" dirty="0">
                <a:solidFill>
                  <a:srgbClr val="005984"/>
                </a:solidFill>
                <a:latin typeface="Arial" charset="0"/>
                <a:cs typeface="Arial" charset="0"/>
              </a:rPr>
              <a:t> Forest</a:t>
            </a:r>
            <a:endParaRPr lang="es-ES" altLang="ca-ES" sz="1400" dirty="0">
              <a:solidFill>
                <a:srgbClr val="005984"/>
              </a:solidFill>
              <a:latin typeface="Arial" charset="0"/>
              <a:cs typeface="Arial" charset="0"/>
            </a:endParaRPr>
          </a:p>
        </p:txBody>
      </p:sp>
      <p:sp>
        <p:nvSpPr>
          <p:cNvPr id="3075" name="Rectangle 3"/>
          <p:cNvSpPr>
            <a:spLocks noGrp="1" noChangeArrowheads="1"/>
          </p:cNvSpPr>
          <p:nvPr>
            <p:ph type="subTitle" idx="4294967295"/>
          </p:nvPr>
        </p:nvSpPr>
        <p:spPr bwMode="auto">
          <a:xfrm>
            <a:off x="-35050" y="5373216"/>
            <a:ext cx="9906000"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Wingdings" pitchFamily="2" charset="2"/>
              <a:buNone/>
            </a:pPr>
            <a:r>
              <a:rPr lang="es-ES" altLang="ca-ES" sz="1800" b="1" dirty="0">
                <a:solidFill>
                  <a:srgbClr val="005984"/>
                </a:solidFill>
                <a:latin typeface="Arial" charset="0"/>
                <a:cs typeface="Arial" charset="0"/>
              </a:rPr>
              <a:t>Sergi </a:t>
            </a:r>
            <a:r>
              <a:rPr lang="es-ES" altLang="ca-ES" sz="1800" b="1" dirty="0" err="1">
                <a:solidFill>
                  <a:srgbClr val="005984"/>
                </a:solidFill>
                <a:latin typeface="Arial" charset="0"/>
                <a:cs typeface="Arial" charset="0"/>
              </a:rPr>
              <a:t>Cònsul</a:t>
            </a:r>
            <a:endParaRPr lang="es-ES" altLang="ca-ES" sz="1800" b="1" dirty="0">
              <a:solidFill>
                <a:srgbClr val="005984"/>
              </a:solidFill>
              <a:latin typeface="Arial"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65443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4</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pic>
        <p:nvPicPr>
          <p:cNvPr id="5" name="Picture 2" descr="Project Jupyter - Wikipedia">
            <a:extLst>
              <a:ext uri="{FF2B5EF4-FFF2-40B4-BE49-F238E27FC236}">
                <a16:creationId xmlns:a16="http://schemas.microsoft.com/office/drawing/2014/main" id="{6EA7C087-1624-403C-BF92-CF2387B29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7875" y="2996952"/>
            <a:ext cx="1030249" cy="119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80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s-ES" altLang="ca-ES" sz="3200" b="1" dirty="0">
                <a:solidFill>
                  <a:srgbClr val="005984"/>
                </a:solidFill>
                <a:latin typeface="Arial" charset="0"/>
                <a:cs typeface="Arial" charset="0"/>
              </a:rPr>
              <a:t>Sesión 5</a:t>
            </a:r>
            <a:br>
              <a:rPr lang="es-ES" altLang="ca-ES" sz="3200" b="1" dirty="0">
                <a:solidFill>
                  <a:srgbClr val="005984"/>
                </a:solidFill>
                <a:latin typeface="Arial" charset="0"/>
                <a:cs typeface="Arial" charset="0"/>
              </a:rPr>
            </a:br>
            <a:br>
              <a:rPr lang="es-ES" altLang="ca-ES" sz="3200" b="1" dirty="0">
                <a:solidFill>
                  <a:srgbClr val="005984"/>
                </a:solidFill>
                <a:latin typeface="Arial" charset="0"/>
                <a:cs typeface="Arial" charset="0"/>
              </a:rPr>
            </a:br>
            <a:r>
              <a:rPr lang="es-ES" altLang="ca-ES" sz="3200" b="1" dirty="0">
                <a:solidFill>
                  <a:srgbClr val="005984"/>
                </a:solidFill>
                <a:latin typeface="Arial" charset="0"/>
                <a:cs typeface="Arial" charset="0"/>
              </a:rPr>
              <a:t>Clasificadores:</a:t>
            </a:r>
            <a:br>
              <a:rPr lang="es-ES" altLang="ca-ES" sz="3200" b="1" dirty="0">
                <a:solidFill>
                  <a:srgbClr val="005984"/>
                </a:solidFill>
                <a:latin typeface="Arial" charset="0"/>
                <a:cs typeface="Arial" charset="0"/>
              </a:rPr>
            </a:br>
            <a:r>
              <a:rPr lang="ca-ES" altLang="ca-ES" sz="3200" b="1" dirty="0">
                <a:solidFill>
                  <a:srgbClr val="005984"/>
                </a:solidFill>
                <a:latin typeface="Arial" charset="0"/>
                <a:cs typeface="Arial" charset="0"/>
              </a:rPr>
              <a:t>Gradient </a:t>
            </a:r>
            <a:r>
              <a:rPr lang="ca-ES" altLang="ca-ES" sz="3200" b="1" dirty="0" err="1">
                <a:solidFill>
                  <a:srgbClr val="005984"/>
                </a:solidFill>
                <a:latin typeface="Arial" charset="0"/>
                <a:cs typeface="Arial" charset="0"/>
              </a:rPr>
              <a:t>Boosting</a:t>
            </a:r>
            <a:br>
              <a:rPr lang="ca-ES" altLang="ca-ES" sz="3200" b="1" dirty="0">
                <a:solidFill>
                  <a:srgbClr val="005984"/>
                </a:solidFill>
                <a:latin typeface="Arial" charset="0"/>
                <a:cs typeface="Arial" charset="0"/>
              </a:rPr>
            </a:br>
            <a:r>
              <a:rPr lang="ca-ES" altLang="ca-ES" sz="3200" b="1" dirty="0">
                <a:solidFill>
                  <a:srgbClr val="005984"/>
                </a:solidFill>
                <a:latin typeface="Arial" charset="0"/>
                <a:cs typeface="Arial" charset="0"/>
              </a:rPr>
              <a:t>[</a:t>
            </a:r>
            <a:r>
              <a:rPr lang="ca-ES" altLang="ca-ES" sz="3200" b="1" dirty="0" err="1">
                <a:solidFill>
                  <a:srgbClr val="005984"/>
                </a:solidFill>
                <a:latin typeface="Arial" charset="0"/>
                <a:cs typeface="Arial" charset="0"/>
              </a:rPr>
              <a:t>ADAboost</a:t>
            </a:r>
            <a:r>
              <a:rPr lang="ca-ES" altLang="ca-ES" sz="3200" b="1" dirty="0">
                <a:solidFill>
                  <a:srgbClr val="005984"/>
                </a:solidFill>
                <a:latin typeface="Arial" charset="0"/>
                <a:cs typeface="Arial" charset="0"/>
              </a:rPr>
              <a:t>]</a:t>
            </a:r>
            <a:br>
              <a:rPr lang="ca-ES" altLang="ca-ES" sz="3200" b="1" dirty="0">
                <a:solidFill>
                  <a:srgbClr val="005984"/>
                </a:solidFill>
                <a:latin typeface="Arial" charset="0"/>
                <a:cs typeface="Arial" charset="0"/>
              </a:rPr>
            </a:br>
            <a:r>
              <a:rPr lang="ca-ES" altLang="ca-ES" sz="3200" b="1" dirty="0">
                <a:solidFill>
                  <a:srgbClr val="005984"/>
                </a:solidFill>
                <a:latin typeface="Arial" charset="0"/>
                <a:cs typeface="Arial" charset="0"/>
              </a:rPr>
              <a:t>[</a:t>
            </a:r>
            <a:r>
              <a:rPr lang="ca-ES" altLang="ca-ES" sz="3200" b="1" dirty="0" err="1">
                <a:solidFill>
                  <a:srgbClr val="005984"/>
                </a:solidFill>
                <a:latin typeface="Arial" charset="0"/>
                <a:cs typeface="Arial" charset="0"/>
              </a:rPr>
              <a:t>XGBoost</a:t>
            </a:r>
            <a:r>
              <a:rPr lang="ca-ES" altLang="ca-ES" sz="3200" b="1" dirty="0">
                <a:solidFill>
                  <a:srgbClr val="005984"/>
                </a:solidFill>
                <a:latin typeface="Arial" charset="0"/>
                <a:cs typeface="Arial" charset="0"/>
              </a:rPr>
              <a:t>]</a:t>
            </a:r>
            <a:endParaRPr lang="es-ES" altLang="ca-ES" sz="1400" dirty="0">
              <a:solidFill>
                <a:srgbClr val="005984"/>
              </a:solidFill>
              <a:latin typeface="Arial" charset="0"/>
              <a:cs typeface="Arial" charset="0"/>
            </a:endParaRPr>
          </a:p>
        </p:txBody>
      </p:sp>
      <p:sp>
        <p:nvSpPr>
          <p:cNvPr id="3075" name="Rectangle 3"/>
          <p:cNvSpPr>
            <a:spLocks noGrp="1" noChangeArrowheads="1"/>
          </p:cNvSpPr>
          <p:nvPr>
            <p:ph type="subTitle" idx="4294967295"/>
          </p:nvPr>
        </p:nvSpPr>
        <p:spPr bwMode="auto">
          <a:xfrm>
            <a:off x="-87560" y="5901255"/>
            <a:ext cx="9906000"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Wingdings" pitchFamily="2" charset="2"/>
              <a:buNone/>
            </a:pPr>
            <a:r>
              <a:rPr lang="es-ES" altLang="ca-ES" sz="1800" b="1" dirty="0">
                <a:solidFill>
                  <a:srgbClr val="005984"/>
                </a:solidFill>
                <a:latin typeface="Arial" charset="0"/>
                <a:cs typeface="Arial" charset="0"/>
              </a:rPr>
              <a:t>Sergi </a:t>
            </a:r>
            <a:r>
              <a:rPr lang="es-ES" altLang="ca-ES" sz="1800" b="1" dirty="0" err="1">
                <a:solidFill>
                  <a:srgbClr val="005984"/>
                </a:solidFill>
                <a:latin typeface="Arial" charset="0"/>
                <a:cs typeface="Arial" charset="0"/>
              </a:rPr>
              <a:t>Cònsul</a:t>
            </a:r>
            <a:endParaRPr lang="es-ES" altLang="ca-ES" sz="1800" b="1" dirty="0">
              <a:solidFill>
                <a:srgbClr val="005984"/>
              </a:solidFill>
              <a:latin typeface="Arial"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340772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Gradient</a:t>
            </a: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 </a:t>
            </a: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Boosting</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323987"/>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Consiste en la idea de que un árbol entrenado, se puede modificar para mejorarlo. En </a:t>
            </a:r>
            <a:r>
              <a:rPr lang="es-ES" sz="1200"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 el problema se puede ver como la </a:t>
            </a:r>
            <a:r>
              <a:rPr lang="es-ES" sz="1200" b="1" dirty="0">
                <a:latin typeface="Arial" panose="020B0604020202020204" pitchFamily="34" charset="0"/>
                <a:cs typeface="Arial" panose="020B0604020202020204" pitchFamily="34" charset="0"/>
              </a:rPr>
              <a:t>modificación del algoritmo de entreno del árbol de decisión para que convierta </a:t>
            </a:r>
            <a:r>
              <a:rPr lang="es-ES" sz="1200" b="1" i="1" dirty="0">
                <a:latin typeface="Arial" panose="020B0604020202020204" pitchFamily="34" charset="0"/>
                <a:cs typeface="Arial" panose="020B0604020202020204" pitchFamily="34" charset="0"/>
              </a:rPr>
              <a:t>malas hipótesis</a:t>
            </a:r>
            <a:r>
              <a:rPr lang="es-ES" sz="1200" b="1" dirty="0">
                <a:latin typeface="Arial" panose="020B0604020202020204" pitchFamily="34" charset="0"/>
                <a:cs typeface="Arial" panose="020B0604020202020204" pitchFamily="34" charset="0"/>
              </a:rPr>
              <a:t> en hipótesis buenas.</a:t>
            </a:r>
          </a:p>
          <a:p>
            <a:pPr algn="just"/>
            <a:endParaRPr lang="es-ES" sz="1200" dirty="0">
              <a:latin typeface="Arial" panose="020B0604020202020204" pitchFamily="34" charset="0"/>
              <a:cs typeface="Arial" panose="020B0604020202020204" pitchFamily="34" charset="0"/>
            </a:endParaRPr>
          </a:p>
          <a:p>
            <a:pPr algn="just"/>
            <a:r>
              <a:rPr lang="es-ES" sz="1200" dirty="0" err="1">
                <a:latin typeface="Arial" panose="020B0604020202020204" pitchFamily="34" charset="0"/>
                <a:cs typeface="Arial" panose="020B0604020202020204" pitchFamily="34" charset="0"/>
              </a:rPr>
              <a:t>Gradient</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 es un algoritmo de aprendizaje que funciona por </a:t>
            </a:r>
            <a:r>
              <a:rPr lang="es-ES" sz="1200" dirty="0" err="1">
                <a:latin typeface="Arial" panose="020B0604020202020204" pitchFamily="34" charset="0"/>
                <a:cs typeface="Arial" panose="020B0604020202020204" pitchFamily="34" charset="0"/>
              </a:rPr>
              <a:t>esembles</a:t>
            </a:r>
            <a:r>
              <a:rPr lang="es-ES" sz="1200" dirty="0">
                <a:latin typeface="Arial" panose="020B0604020202020204" pitchFamily="34" charset="0"/>
                <a:cs typeface="Arial" panose="020B0604020202020204" pitchFamily="34" charset="0"/>
              </a:rPr>
              <a:t>, como el </a:t>
            </a:r>
            <a:r>
              <a:rPr lang="es-ES" sz="1200" dirty="0" err="1">
                <a:latin typeface="Arial" panose="020B0604020202020204" pitchFamily="34" charset="0"/>
                <a:cs typeface="Arial" panose="020B0604020202020204" pitchFamily="34" charset="0"/>
              </a:rPr>
              <a:t>random</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forest</a:t>
            </a:r>
            <a:r>
              <a:rPr lang="es-ES" sz="1200" dirty="0">
                <a:latin typeface="Arial" panose="020B0604020202020204" pitchFamily="34" charset="0"/>
                <a:cs typeface="Arial" panose="020B0604020202020204" pitchFamily="34" charset="0"/>
              </a:rPr>
              <a:t>. Esto significa que creará un </a:t>
            </a:r>
            <a:r>
              <a:rPr lang="es-ES" sz="1200" b="1" dirty="0">
                <a:latin typeface="Arial" panose="020B0604020202020204" pitchFamily="34" charset="0"/>
                <a:cs typeface="Arial" panose="020B0604020202020204" pitchFamily="34" charset="0"/>
              </a:rPr>
              <a:t>modelo basado en una colección de modelos individuales</a:t>
            </a:r>
            <a:r>
              <a:rPr lang="es-ES" sz="1200" dirty="0">
                <a:latin typeface="Arial" panose="020B0604020202020204" pitchFamily="34" charset="0"/>
                <a:cs typeface="Arial" panose="020B0604020202020204" pitchFamily="34" charset="0"/>
              </a:rPr>
              <a:t>. El poder predictivo de estos modelos individuales es débil y propenso al </a:t>
            </a:r>
            <a:r>
              <a:rPr lang="es-ES" sz="1200" b="1" dirty="0" err="1">
                <a:latin typeface="Arial" panose="020B0604020202020204" pitchFamily="34" charset="0"/>
                <a:cs typeface="Arial" panose="020B0604020202020204" pitchFamily="34" charset="0"/>
              </a:rPr>
              <a:t>overfitting</a:t>
            </a:r>
            <a:r>
              <a:rPr lang="es-ES" sz="1200" dirty="0">
                <a:latin typeface="Arial" panose="020B0604020202020204" pitchFamily="34" charset="0"/>
                <a:cs typeface="Arial" panose="020B0604020202020204" pitchFamily="34" charset="0"/>
              </a:rPr>
              <a:t>, pero la </a:t>
            </a:r>
            <a:r>
              <a:rPr lang="es-ES" sz="1200" b="1" dirty="0">
                <a:latin typeface="Arial" panose="020B0604020202020204" pitchFamily="34" charset="0"/>
                <a:cs typeface="Arial" panose="020B0604020202020204" pitchFamily="34" charset="0"/>
              </a:rPr>
              <a:t>combinación de muchos</a:t>
            </a:r>
            <a:r>
              <a:rPr lang="es-ES" sz="1200" dirty="0">
                <a:latin typeface="Arial" panose="020B0604020202020204" pitchFamily="34" charset="0"/>
                <a:cs typeface="Arial" panose="020B0604020202020204" pitchFamily="34" charset="0"/>
              </a:rPr>
              <a:t> de estos </a:t>
            </a:r>
            <a:r>
              <a:rPr lang="es-ES" sz="1200" b="1" dirty="0">
                <a:latin typeface="Arial" panose="020B0604020202020204" pitchFamily="34" charset="0"/>
                <a:cs typeface="Arial" panose="020B0604020202020204" pitchFamily="34" charset="0"/>
              </a:rPr>
              <a:t>modelos</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débiles</a:t>
            </a:r>
            <a:r>
              <a:rPr lang="es-ES" sz="1200" dirty="0">
                <a:latin typeface="Arial" panose="020B0604020202020204" pitchFamily="34" charset="0"/>
                <a:cs typeface="Arial" panose="020B0604020202020204" pitchFamily="34" charset="0"/>
              </a:rPr>
              <a:t> en un conjunto dará lugar a un resultado general mucho mejor. En las máquinas de </a:t>
            </a:r>
            <a:r>
              <a:rPr lang="es-ES" sz="1200" dirty="0" err="1">
                <a:latin typeface="Arial" panose="020B0604020202020204" pitchFamily="34" charset="0"/>
                <a:cs typeface="Arial" panose="020B0604020202020204" pitchFamily="34" charset="0"/>
              </a:rPr>
              <a:t>Gradient</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 el tipo más común de modelo débil utilizado son los árboles de decisión.</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Tenemos que definir el </a:t>
            </a:r>
            <a:r>
              <a:rPr lang="es-ES" sz="1200" b="1" i="1" dirty="0">
                <a:latin typeface="Arial" panose="020B0604020202020204" pitchFamily="34" charset="0"/>
                <a:cs typeface="Arial" panose="020B0604020202020204" pitchFamily="34" charset="0"/>
              </a:rPr>
              <a:t>weak learner (Modelos débiles)</a:t>
            </a:r>
            <a:r>
              <a:rPr lang="es-ES" sz="1200" dirty="0">
                <a:latin typeface="Arial" panose="020B0604020202020204" pitchFamily="34" charset="0"/>
                <a:cs typeface="Arial" panose="020B0604020202020204" pitchFamily="34" charset="0"/>
              </a:rPr>
              <a:t> que es aquel modelo que funciona, un poco mejor que hacer una elección aleatoriamente. Conceptualmente, </a:t>
            </a:r>
            <a:r>
              <a:rPr lang="es-ES" sz="1200" b="1" dirty="0">
                <a:latin typeface="Arial" panose="020B0604020202020204" pitchFamily="34" charset="0"/>
                <a:cs typeface="Arial" panose="020B0604020202020204" pitchFamily="34" charset="0"/>
              </a:rPr>
              <a:t>el algoritmo lo que hace es dejar de </a:t>
            </a:r>
            <a:r>
              <a:rPr lang="es-ES" sz="1200" b="1" i="1" dirty="0">
                <a:latin typeface="Arial" panose="020B0604020202020204" pitchFamily="34" charset="0"/>
                <a:cs typeface="Arial" panose="020B0604020202020204" pitchFamily="34" charset="0"/>
              </a:rPr>
              <a:t>mirar</a:t>
            </a:r>
            <a:r>
              <a:rPr lang="es-ES" sz="1200" b="1" dirty="0">
                <a:latin typeface="Arial" panose="020B0604020202020204" pitchFamily="34" charset="0"/>
                <a:cs typeface="Arial" panose="020B0604020202020204" pitchFamily="34" charset="0"/>
              </a:rPr>
              <a:t> las observaciones</a:t>
            </a:r>
            <a:r>
              <a:rPr lang="es-ES" sz="1200" dirty="0">
                <a:latin typeface="Arial" panose="020B0604020202020204" pitchFamily="34" charset="0"/>
                <a:cs typeface="Arial" panose="020B0604020202020204" pitchFamily="34" charset="0"/>
              </a:rPr>
              <a:t>, datos, en los que el </a:t>
            </a:r>
            <a:r>
              <a:rPr lang="es-ES" sz="1200" b="1" dirty="0">
                <a:latin typeface="Arial" panose="020B0604020202020204" pitchFamily="34" charset="0"/>
                <a:cs typeface="Arial" panose="020B0604020202020204" pitchFamily="34" charset="0"/>
              </a:rPr>
              <a:t>algoritmo funciona bien</a:t>
            </a:r>
            <a:r>
              <a:rPr lang="es-ES" sz="1200" dirty="0">
                <a:latin typeface="Arial" panose="020B0604020202020204" pitchFamily="34" charset="0"/>
                <a:cs typeface="Arial" panose="020B0604020202020204" pitchFamily="34" charset="0"/>
              </a:rPr>
              <a:t>, y </a:t>
            </a:r>
            <a:r>
              <a:rPr lang="es-ES" sz="1200" b="1" dirty="0">
                <a:latin typeface="Arial" panose="020B0604020202020204" pitchFamily="34" charset="0"/>
                <a:cs typeface="Arial" panose="020B0604020202020204" pitchFamily="34" charset="0"/>
              </a:rPr>
              <a:t>centrarse</a:t>
            </a:r>
            <a:r>
              <a:rPr lang="es-ES" sz="1200" dirty="0">
                <a:latin typeface="Arial" panose="020B0604020202020204" pitchFamily="34" charset="0"/>
                <a:cs typeface="Arial" panose="020B0604020202020204" pitchFamily="34" charset="0"/>
              </a:rPr>
              <a:t> en </a:t>
            </a:r>
            <a:r>
              <a:rPr lang="es-ES" sz="1200" b="1" dirty="0">
                <a:latin typeface="Arial" panose="020B0604020202020204" pitchFamily="34" charset="0"/>
                <a:cs typeface="Arial" panose="020B0604020202020204" pitchFamily="34" charset="0"/>
              </a:rPr>
              <a:t>generar nuevos weak learners </a:t>
            </a:r>
            <a:r>
              <a:rPr lang="es-ES" sz="1200" dirty="0">
                <a:latin typeface="Arial" panose="020B0604020202020204" pitchFamily="34" charset="0"/>
                <a:cs typeface="Arial" panose="020B0604020202020204" pitchFamily="34" charset="0"/>
              </a:rPr>
              <a:t>que se </a:t>
            </a:r>
            <a:r>
              <a:rPr lang="es-ES" sz="1200" b="1" i="1" dirty="0">
                <a:latin typeface="Arial" panose="020B0604020202020204" pitchFamily="34" charset="0"/>
                <a:cs typeface="Arial" panose="020B0604020202020204" pitchFamily="34" charset="0"/>
              </a:rPr>
              <a:t>centren </a:t>
            </a:r>
            <a:r>
              <a:rPr lang="es-ES" sz="1200" b="1" dirty="0">
                <a:latin typeface="Arial" panose="020B0604020202020204" pitchFamily="34" charset="0"/>
                <a:cs typeface="Arial" panose="020B0604020202020204" pitchFamily="34" charset="0"/>
              </a:rPr>
              <a:t>en esos casos mas complejos, donde falla</a:t>
            </a:r>
            <a:r>
              <a:rPr lang="es-ES" sz="1200" dirty="0">
                <a:latin typeface="Arial" panose="020B0604020202020204" pitchFamily="34" charset="0"/>
                <a:cs typeface="Arial" panose="020B0604020202020204" pitchFamily="34" charset="0"/>
              </a:rPr>
              <a:t>. </a:t>
            </a:r>
          </a:p>
          <a:p>
            <a:pPr algn="just"/>
            <a:endParaRPr lang="es-ES" sz="1200" dirty="0">
              <a:latin typeface="Arial" panose="020B0604020202020204" pitchFamily="34" charset="0"/>
              <a:cs typeface="Arial" panose="020B0604020202020204" pitchFamily="34" charset="0"/>
            </a:endParaRPr>
          </a:p>
        </p:txBody>
      </p:sp>
      <p:pic>
        <p:nvPicPr>
          <p:cNvPr id="6" name="Picture 2" descr="Gradient Boosting (GBM) em Python - Drafter AI - Medium">
            <a:extLst>
              <a:ext uri="{FF2B5EF4-FFF2-40B4-BE49-F238E27FC236}">
                <a16:creationId xmlns:a16="http://schemas.microsoft.com/office/drawing/2014/main" id="{49CC55EB-25E3-491A-96B7-12E4ECB8227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152800" y="4287786"/>
            <a:ext cx="3168352" cy="246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203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Gradient</a:t>
            </a: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 </a:t>
            </a: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Boosting</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785652"/>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El modelo </a:t>
            </a:r>
            <a:r>
              <a:rPr lang="es-ES" sz="1200" b="1" dirty="0">
                <a:latin typeface="Arial" panose="020B0604020202020204" pitchFamily="34" charset="0"/>
                <a:cs typeface="Arial" panose="020B0604020202020204" pitchFamily="34" charset="0"/>
              </a:rPr>
              <a:t>aprende de los errores del pasado</a:t>
            </a:r>
            <a:r>
              <a:rPr lang="es-ES" sz="1200" dirty="0">
                <a:latin typeface="Arial" panose="020B0604020202020204" pitchFamily="34" charset="0"/>
                <a:cs typeface="Arial" panose="020B0604020202020204" pitchFamily="34" charset="0"/>
              </a:rPr>
              <a:t>. Cuando entrenamos cada conjunto en un subconjunto del conjunto de entrenamiento, también llamamos a esto es </a:t>
            </a:r>
            <a:r>
              <a:rPr lang="es-ES" sz="1200" b="1" dirty="0" err="1">
                <a:latin typeface="Arial" panose="020B0604020202020204" pitchFamily="34" charset="0"/>
                <a:cs typeface="Arial" panose="020B0604020202020204" pitchFamily="34" charset="0"/>
              </a:rPr>
              <a:t>Stochastic</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Gradien</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Boosting</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que puede ayudar a mejorar la generalización de nuestro modelo.</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El </a:t>
            </a:r>
            <a:r>
              <a:rPr lang="es-ES" sz="1200" b="1" dirty="0">
                <a:latin typeface="Arial" panose="020B0604020202020204" pitchFamily="34" charset="0"/>
                <a:cs typeface="Arial" panose="020B0604020202020204" pitchFamily="34" charset="0"/>
              </a:rPr>
              <a:t>gradiente</a:t>
            </a:r>
            <a:r>
              <a:rPr lang="es-ES" sz="1200" dirty="0">
                <a:latin typeface="Arial" panose="020B0604020202020204" pitchFamily="34" charset="0"/>
                <a:cs typeface="Arial" panose="020B0604020202020204" pitchFamily="34" charset="0"/>
              </a:rPr>
              <a:t> se usa para minimizar una </a:t>
            </a:r>
            <a:r>
              <a:rPr lang="es-ES" sz="1200" b="1" dirty="0">
                <a:latin typeface="Arial" panose="020B0604020202020204" pitchFamily="34" charset="0"/>
                <a:cs typeface="Arial" panose="020B0604020202020204" pitchFamily="34" charset="0"/>
              </a:rPr>
              <a:t>función de pérdida</a:t>
            </a:r>
            <a:r>
              <a:rPr lang="es-ES" sz="1200" dirty="0">
                <a:latin typeface="Arial" panose="020B0604020202020204" pitchFamily="34" charset="0"/>
                <a:cs typeface="Arial" panose="020B0604020202020204" pitchFamily="34" charset="0"/>
              </a:rPr>
              <a:t>. En cada iteración de entrenamiento, el </a:t>
            </a:r>
            <a:r>
              <a:rPr lang="es-ES" sz="1200" b="1" dirty="0">
                <a:latin typeface="Arial" panose="020B0604020202020204" pitchFamily="34" charset="0"/>
                <a:cs typeface="Arial" panose="020B0604020202020204" pitchFamily="34" charset="0"/>
              </a:rPr>
              <a:t>weak learner se construye y sus predicciones se comparan con el resultado correcto </a:t>
            </a:r>
            <a:r>
              <a:rPr lang="es-ES" sz="1200" dirty="0">
                <a:latin typeface="Arial" panose="020B0604020202020204" pitchFamily="34" charset="0"/>
                <a:cs typeface="Arial" panose="020B0604020202020204" pitchFamily="34" charset="0"/>
              </a:rPr>
              <a:t>que esperamos. La </a:t>
            </a:r>
            <a:r>
              <a:rPr lang="es-ES" sz="1200" b="1" dirty="0">
                <a:latin typeface="Arial" panose="020B0604020202020204" pitchFamily="34" charset="0"/>
                <a:cs typeface="Arial" panose="020B0604020202020204" pitchFamily="34" charset="0"/>
              </a:rPr>
              <a:t>distancia</a:t>
            </a:r>
            <a:r>
              <a:rPr lang="es-ES" sz="1200" dirty="0">
                <a:latin typeface="Arial" panose="020B0604020202020204" pitchFamily="34" charset="0"/>
                <a:cs typeface="Arial" panose="020B0604020202020204" pitchFamily="34" charset="0"/>
              </a:rPr>
              <a:t>, entre la </a:t>
            </a:r>
            <a:r>
              <a:rPr lang="es-ES" sz="1200" b="1" dirty="0">
                <a:latin typeface="Arial" panose="020B0604020202020204" pitchFamily="34" charset="0"/>
                <a:cs typeface="Arial" panose="020B0604020202020204" pitchFamily="34" charset="0"/>
              </a:rPr>
              <a:t>predicción</a:t>
            </a:r>
            <a:r>
              <a:rPr lang="es-ES" sz="1200" dirty="0">
                <a:latin typeface="Arial" panose="020B0604020202020204" pitchFamily="34" charset="0"/>
                <a:cs typeface="Arial" panose="020B0604020202020204" pitchFamily="34" charset="0"/>
              </a:rPr>
              <a:t> y </a:t>
            </a:r>
            <a:r>
              <a:rPr lang="es-ES" sz="1200" b="1" dirty="0">
                <a:latin typeface="Arial" panose="020B0604020202020204" pitchFamily="34" charset="0"/>
                <a:cs typeface="Arial" panose="020B0604020202020204" pitchFamily="34" charset="0"/>
              </a:rPr>
              <a:t>la verdad </a:t>
            </a:r>
            <a:r>
              <a:rPr lang="es-ES" sz="1200" dirty="0">
                <a:latin typeface="Arial" panose="020B0604020202020204" pitchFamily="34" charset="0"/>
                <a:cs typeface="Arial" panose="020B0604020202020204" pitchFamily="34" charset="0"/>
              </a:rPr>
              <a:t>representa la </a:t>
            </a:r>
            <a:r>
              <a:rPr lang="es-ES" sz="1200" b="1" dirty="0">
                <a:latin typeface="Arial" panose="020B0604020202020204" pitchFamily="34" charset="0"/>
                <a:cs typeface="Arial" panose="020B0604020202020204" pitchFamily="34" charset="0"/>
              </a:rPr>
              <a:t>tasa de error de nuestro modelo</a:t>
            </a:r>
            <a:r>
              <a:rPr lang="es-ES" sz="1200" dirty="0">
                <a:latin typeface="Arial" panose="020B0604020202020204" pitchFamily="34" charset="0"/>
                <a:cs typeface="Arial" panose="020B0604020202020204" pitchFamily="34" charset="0"/>
              </a:rPr>
              <a:t>. Estos errores ahora se pueden usar para calcular el gradiente. </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Como aplicamos el </a:t>
            </a:r>
            <a:r>
              <a:rPr lang="es-ES" sz="1200" dirty="0" err="1">
                <a:latin typeface="Arial" panose="020B0604020202020204" pitchFamily="34" charset="0"/>
                <a:cs typeface="Arial" panose="020B0604020202020204" pitchFamily="34" charset="0"/>
              </a:rPr>
              <a:t>Gradient</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Descent</a:t>
            </a:r>
            <a:r>
              <a:rPr lang="es-ES" sz="1200" dirty="0">
                <a:latin typeface="Arial" panose="020B0604020202020204" pitchFamily="34" charset="0"/>
                <a:cs typeface="Arial" panose="020B0604020202020204" pitchFamily="34" charset="0"/>
              </a:rPr>
              <a:t>, entremos que encontrar la </a:t>
            </a:r>
            <a:r>
              <a:rPr lang="es-ES" sz="1200" b="1" dirty="0">
                <a:latin typeface="Arial" panose="020B0604020202020204" pitchFamily="34" charset="0"/>
                <a:cs typeface="Arial" panose="020B0604020202020204" pitchFamily="34" charset="0"/>
              </a:rPr>
              <a:t>tasa de aprendizaje, Learning </a:t>
            </a:r>
            <a:r>
              <a:rPr lang="es-ES" sz="1200" b="1" dirty="0" err="1">
                <a:latin typeface="Arial" panose="020B0604020202020204" pitchFamily="34" charset="0"/>
                <a:cs typeface="Arial" panose="020B0604020202020204" pitchFamily="34" charset="0"/>
              </a:rPr>
              <a:t>rate</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(el "tamaño de paso" con el que descendemos el gradiente), </a:t>
            </a:r>
            <a:r>
              <a:rPr lang="es-ES" sz="1200" b="1" dirty="0">
                <a:latin typeface="Arial" panose="020B0604020202020204" pitchFamily="34" charset="0"/>
                <a:cs typeface="Arial" panose="020B0604020202020204" pitchFamily="34" charset="0"/>
              </a:rPr>
              <a:t>reducción de la tasa de aprendizaje </a:t>
            </a:r>
            <a:r>
              <a:rPr lang="es-ES" sz="1200" dirty="0">
                <a:latin typeface="Arial" panose="020B0604020202020204" pitchFamily="34" charset="0"/>
                <a:cs typeface="Arial" panose="020B0604020202020204" pitchFamily="34" charset="0"/>
              </a:rPr>
              <a:t>(regularización) y la </a:t>
            </a:r>
            <a:r>
              <a:rPr lang="es-ES" sz="1200" b="1" dirty="0">
                <a:latin typeface="Arial" panose="020B0604020202020204" pitchFamily="34" charset="0"/>
                <a:cs typeface="Arial" panose="020B0604020202020204" pitchFamily="34" charset="0"/>
              </a:rPr>
              <a:t>función de coste </a:t>
            </a:r>
            <a:r>
              <a:rPr lang="es-ES" sz="1200" dirty="0">
                <a:latin typeface="Arial" panose="020B0604020202020204" pitchFamily="34" charset="0"/>
                <a:cs typeface="Arial" panose="020B0604020202020204" pitchFamily="34" charset="0"/>
              </a:rPr>
              <a:t>como </a:t>
            </a:r>
            <a:r>
              <a:rPr lang="es-ES" sz="1200" b="1" dirty="0">
                <a:latin typeface="Arial" panose="020B0604020202020204" pitchFamily="34" charset="0"/>
                <a:cs typeface="Arial" panose="020B0604020202020204" pitchFamily="34" charset="0"/>
              </a:rPr>
              <a:t>hiperparámetros</a:t>
            </a:r>
            <a:r>
              <a:rPr lang="es-ES" sz="1200" dirty="0">
                <a:latin typeface="Arial" panose="020B0604020202020204" pitchFamily="34" charset="0"/>
                <a:cs typeface="Arial" panose="020B0604020202020204" pitchFamily="34" charset="0"/>
              </a:rPr>
              <a:t> en los modelos de aumento de gradiente. Otros de los parámetros con los que iterar:</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El número de arboles</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El numero de observaciones de cada hoja,</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Complejidad del árbol, así como la profundidad,</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Cantidad y calidad de las muestras</a:t>
            </a:r>
          </a:p>
        </p:txBody>
      </p:sp>
      <p:pic>
        <p:nvPicPr>
          <p:cNvPr id="5" name="Picture 2" descr="Understanding AdaBoost for Decision Tree - Towards Data Science">
            <a:extLst>
              <a:ext uri="{FF2B5EF4-FFF2-40B4-BE49-F238E27FC236}">
                <a16:creationId xmlns:a16="http://schemas.microsoft.com/office/drawing/2014/main" id="{CBE27ED9-A421-4403-ADCB-DF9CC6F21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968" y="4247380"/>
            <a:ext cx="4408165" cy="175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0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Gradient</a:t>
            </a: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 </a:t>
            </a: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Boosting</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498598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Porque funciona:</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Función de coste: </a:t>
            </a:r>
            <a:r>
              <a:rPr lang="es-ES" sz="1200" dirty="0">
                <a:latin typeface="Arial" panose="020B0604020202020204" pitchFamily="34" charset="0"/>
                <a:cs typeface="Arial" panose="020B0604020202020204" pitchFamily="34" charset="0"/>
              </a:rPr>
              <a:t>depende del tipo de problema que se resuelva.</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Debe ser </a:t>
            </a:r>
            <a:r>
              <a:rPr lang="es-ES" sz="1200" b="1" dirty="0">
                <a:latin typeface="Arial" panose="020B0604020202020204" pitchFamily="34" charset="0"/>
                <a:cs typeface="Arial" panose="020B0604020202020204" pitchFamily="34" charset="0"/>
              </a:rPr>
              <a:t>diferenciable</a:t>
            </a:r>
            <a:r>
              <a:rPr lang="es-ES" sz="1200" dirty="0">
                <a:latin typeface="Arial" panose="020B0604020202020204" pitchFamily="34" charset="0"/>
                <a:cs typeface="Arial" panose="020B0604020202020204" pitchFamily="34" charset="0"/>
              </a:rPr>
              <a:t>, pero se admiten muchas funciones de pérdida estándar y puede definir la suya propia.</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La regresión puede usar </a:t>
            </a:r>
            <a:r>
              <a:rPr lang="es-ES" sz="1200" b="1" dirty="0">
                <a:latin typeface="Arial" panose="020B0604020202020204" pitchFamily="34" charset="0"/>
                <a:cs typeface="Arial" panose="020B0604020202020204" pitchFamily="34" charset="0"/>
              </a:rPr>
              <a:t>MSE</a:t>
            </a:r>
            <a:r>
              <a:rPr lang="es-ES" sz="1200" dirty="0">
                <a:latin typeface="Arial" panose="020B0604020202020204" pitchFamily="34" charset="0"/>
                <a:cs typeface="Arial" panose="020B0604020202020204" pitchFamily="34" charset="0"/>
              </a:rPr>
              <a:t> y la clasificación puede usar la </a:t>
            </a:r>
            <a:r>
              <a:rPr lang="es-ES" sz="1200" b="1" dirty="0">
                <a:latin typeface="Arial" panose="020B0604020202020204" pitchFamily="34" charset="0"/>
                <a:cs typeface="Arial" panose="020B0604020202020204" pitchFamily="34" charset="0"/>
              </a:rPr>
              <a:t>pérdida logarítmica</a:t>
            </a:r>
            <a:r>
              <a:rPr lang="es-ES" sz="1200"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Weak Learner: </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árboles de regresión que generan valores reales para subconjuntos y cuya salida se puede sumar, permitiendo que las salidas de modelos posteriores se agreguen y </a:t>
            </a:r>
            <a:r>
              <a:rPr lang="es-ES" sz="1200" b="1" dirty="0">
                <a:latin typeface="Arial" panose="020B0604020202020204" pitchFamily="34" charset="0"/>
                <a:cs typeface="Arial" panose="020B0604020202020204" pitchFamily="34" charset="0"/>
              </a:rPr>
              <a:t>"corrijan" los residuos en las predicciones</a:t>
            </a:r>
            <a:r>
              <a:rPr lang="es-ES" sz="1200" dirty="0">
                <a:latin typeface="Arial" panose="020B0604020202020204" pitchFamily="34" charset="0"/>
                <a:cs typeface="Arial" panose="020B0604020202020204" pitchFamily="34" charset="0"/>
              </a:rPr>
              <a:t>.</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Eligiendo los mejores puntos de </a:t>
            </a:r>
            <a:r>
              <a:rPr lang="es-ES" sz="1200" b="1" dirty="0">
                <a:latin typeface="Arial" panose="020B0604020202020204" pitchFamily="34" charset="0"/>
                <a:cs typeface="Arial" panose="020B0604020202020204" pitchFamily="34" charset="0"/>
              </a:rPr>
              <a:t>división basados en métricas como Gini.</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Es común </a:t>
            </a:r>
            <a:r>
              <a:rPr lang="es-ES" sz="1200" b="1" dirty="0">
                <a:latin typeface="Arial" panose="020B0604020202020204" pitchFamily="34" charset="0"/>
                <a:cs typeface="Arial" panose="020B0604020202020204" pitchFamily="34" charset="0"/>
              </a:rPr>
              <a:t>restringir a los weak learners a formas específicas</a:t>
            </a:r>
            <a:r>
              <a:rPr lang="es-ES" sz="1200" dirty="0">
                <a:latin typeface="Arial" panose="020B0604020202020204" pitchFamily="34" charset="0"/>
                <a:cs typeface="Arial" panose="020B0604020202020204" pitchFamily="34" charset="0"/>
              </a:rPr>
              <a:t>, como un </a:t>
            </a:r>
            <a:r>
              <a:rPr lang="es-ES" sz="1200" b="1" dirty="0">
                <a:latin typeface="Arial" panose="020B0604020202020204" pitchFamily="34" charset="0"/>
                <a:cs typeface="Arial" panose="020B0604020202020204" pitchFamily="34" charset="0"/>
              </a:rPr>
              <a:t>número máximo de capas, nodos, </a:t>
            </a:r>
            <a:r>
              <a:rPr lang="es-ES" sz="1200" dirty="0">
                <a:latin typeface="Arial" panose="020B0604020202020204" pitchFamily="34" charset="0"/>
                <a:cs typeface="Arial" panose="020B0604020202020204" pitchFamily="34" charset="0"/>
              </a:rPr>
              <a:t>divisiones o nodos de hoja.</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Modelo Aditivo</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Los árboles </a:t>
            </a:r>
            <a:r>
              <a:rPr lang="es-ES" sz="1200" b="1" dirty="0">
                <a:latin typeface="Arial" panose="020B0604020202020204" pitchFamily="34" charset="0"/>
                <a:cs typeface="Arial" panose="020B0604020202020204" pitchFamily="34" charset="0"/>
              </a:rPr>
              <a:t>se añaden de uno en uno</a:t>
            </a:r>
            <a:r>
              <a:rPr lang="es-ES" sz="1200" dirty="0">
                <a:latin typeface="Arial" panose="020B0604020202020204" pitchFamily="34" charset="0"/>
                <a:cs typeface="Arial" panose="020B0604020202020204" pitchFamily="34" charset="0"/>
              </a:rPr>
              <a:t> y </a:t>
            </a:r>
            <a:r>
              <a:rPr lang="es-ES" sz="1200" b="1" dirty="0">
                <a:latin typeface="Arial" panose="020B0604020202020204" pitchFamily="34" charset="0"/>
                <a:cs typeface="Arial" panose="020B0604020202020204" pitchFamily="34" charset="0"/>
              </a:rPr>
              <a:t>los árboles existentes en el modelo no se cambian.</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Se utiliza un procedimiento de </a:t>
            </a:r>
            <a:r>
              <a:rPr lang="es-ES" sz="1200" b="1" dirty="0" err="1">
                <a:latin typeface="Arial" panose="020B0604020202020204" pitchFamily="34" charset="0"/>
                <a:cs typeface="Arial" panose="020B0604020202020204" pitchFamily="34" charset="0"/>
              </a:rPr>
              <a:t>Gradient</a:t>
            </a:r>
            <a:r>
              <a:rPr lang="es-ES" sz="1200" b="1" dirty="0">
                <a:latin typeface="Arial" panose="020B0604020202020204" pitchFamily="34" charset="0"/>
                <a:cs typeface="Arial" panose="020B0604020202020204" pitchFamily="34" charset="0"/>
              </a:rPr>
              <a:t> para minimizar la pérdida al agregar árboles</a:t>
            </a:r>
            <a:r>
              <a:rPr lang="es-ES" sz="1200" dirty="0">
                <a:latin typeface="Arial" panose="020B0604020202020204" pitchFamily="34" charset="0"/>
                <a:cs typeface="Arial" panose="020B0604020202020204" pitchFamily="34" charset="0"/>
              </a:rPr>
              <a:t>.</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Después de calcular la pérdida, para realizar el procedimiento de </a:t>
            </a:r>
            <a:r>
              <a:rPr lang="es-ES" sz="1200" dirty="0" err="1">
                <a:latin typeface="Arial" panose="020B0604020202020204" pitchFamily="34" charset="0"/>
                <a:cs typeface="Arial" panose="020B0604020202020204" pitchFamily="34" charset="0"/>
              </a:rPr>
              <a:t>gradient</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descent</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debemos agregar un árbol al modelo que reduzca la pérdida </a:t>
            </a:r>
            <a:r>
              <a:rPr lang="es-ES" sz="1200" dirty="0">
                <a:latin typeface="Arial" panose="020B0604020202020204" pitchFamily="34" charset="0"/>
                <a:cs typeface="Arial" panose="020B0604020202020204" pitchFamily="34" charset="0"/>
              </a:rPr>
              <a:t>(es decir, seguir el gradiente). Hacemos esto parametrizando el árbol, luego modificamos los parámetros del árbol y nos movemos en la dirección correcta (reduciendo la pérdida)</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Este enfoque se </a:t>
            </a:r>
            <a:r>
              <a:rPr lang="es-ES" sz="1200" b="1" dirty="0">
                <a:latin typeface="Arial" panose="020B0604020202020204" pitchFamily="34" charset="0"/>
                <a:cs typeface="Arial" panose="020B0604020202020204" pitchFamily="34" charset="0"/>
              </a:rPr>
              <a:t>denomina </a:t>
            </a:r>
            <a:r>
              <a:rPr lang="es-ES" sz="1200" b="1" dirty="0" err="1">
                <a:latin typeface="Arial" panose="020B0604020202020204" pitchFamily="34" charset="0"/>
                <a:cs typeface="Arial" panose="020B0604020202020204" pitchFamily="34" charset="0"/>
              </a:rPr>
              <a:t>Funtional</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Gradient</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Descent</a:t>
            </a:r>
            <a:r>
              <a:rPr lang="es-ES" sz="1200" b="1" dirty="0">
                <a:latin typeface="Arial" panose="020B0604020202020204" pitchFamily="34" charset="0"/>
                <a:cs typeface="Arial" panose="020B0604020202020204" pitchFamily="34" charset="0"/>
              </a:rPr>
              <a:t>.</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La salida para el nuevo árbol se agrega a la salida de la secuencia existente de árboles para corregir o mejorar la salida final del modelo. Se agrega un número fijo de árboles o el entrenamiento se detiene una vez que la pérdida alcanza un nivel aceptable.</a:t>
            </a:r>
          </a:p>
        </p:txBody>
      </p:sp>
    </p:spTree>
    <p:extLst>
      <p:ext uri="{BB962C8B-B14F-4D97-AF65-F5344CB8AC3E}">
        <p14:creationId xmlns:p14="http://schemas.microsoft.com/office/powerpoint/2010/main" val="33349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ADABoost</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5355312"/>
          </a:xfrm>
          <a:prstGeom prst="rect">
            <a:avLst/>
          </a:prstGeom>
        </p:spPr>
        <p:txBody>
          <a:bodyPr wrap="square">
            <a:spAutoFit/>
          </a:bodyPr>
          <a:lstStyle/>
          <a:p>
            <a:pPr algn="just"/>
            <a:r>
              <a:rPr lang="es-ES" sz="1200" dirty="0" err="1">
                <a:latin typeface="Arial" panose="020B0604020202020204" pitchFamily="34" charset="0"/>
                <a:cs typeface="Arial" panose="020B0604020202020204" pitchFamily="34" charset="0"/>
              </a:rPr>
              <a:t>Adaptive</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 es el primer algoritmo que implemente la idea de </a:t>
            </a:r>
            <a:r>
              <a:rPr lang="es-ES" sz="1200" dirty="0" err="1">
                <a:latin typeface="Arial" panose="020B0604020202020204" pitchFamily="34" charset="0"/>
                <a:cs typeface="Arial" panose="020B0604020202020204" pitchFamily="34" charset="0"/>
              </a:rPr>
              <a:t>Gradient</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 con éxito.</a:t>
            </a:r>
          </a:p>
          <a:p>
            <a:pPr algn="just"/>
            <a:r>
              <a:rPr lang="es-ES" sz="1200" b="1"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 se refiere al problema </a:t>
            </a:r>
            <a:r>
              <a:rPr lang="es-ES" sz="1200" b="1" dirty="0">
                <a:latin typeface="Arial" panose="020B0604020202020204" pitchFamily="34" charset="0"/>
                <a:cs typeface="Arial" panose="020B0604020202020204" pitchFamily="34" charset="0"/>
              </a:rPr>
              <a:t>general de producir una regla de predicción </a:t>
            </a:r>
            <a:r>
              <a:rPr lang="es-ES" sz="1200" dirty="0">
                <a:latin typeface="Arial" panose="020B0604020202020204" pitchFamily="34" charset="0"/>
                <a:cs typeface="Arial" panose="020B0604020202020204" pitchFamily="34" charset="0"/>
              </a:rPr>
              <a:t>muy </a:t>
            </a:r>
            <a:r>
              <a:rPr lang="es-ES" sz="1200" b="1" dirty="0">
                <a:latin typeface="Arial" panose="020B0604020202020204" pitchFamily="34" charset="0"/>
                <a:cs typeface="Arial" panose="020B0604020202020204" pitchFamily="34" charset="0"/>
              </a:rPr>
              <a:t>precisa</a:t>
            </a:r>
            <a:r>
              <a:rPr lang="es-ES" sz="1200" dirty="0">
                <a:latin typeface="Arial" panose="020B0604020202020204" pitchFamily="34" charset="0"/>
                <a:cs typeface="Arial" panose="020B0604020202020204" pitchFamily="34" charset="0"/>
              </a:rPr>
              <a:t> mediante la </a:t>
            </a:r>
            <a:r>
              <a:rPr lang="es-ES" sz="1200" b="1" dirty="0">
                <a:latin typeface="Arial" panose="020B0604020202020204" pitchFamily="34" charset="0"/>
                <a:cs typeface="Arial" panose="020B0604020202020204" pitchFamily="34" charset="0"/>
              </a:rPr>
              <a:t>combinación de reglas generales aproximadas y moderadamente inexactas</a:t>
            </a:r>
            <a:r>
              <a:rPr lang="es-ES" sz="1200" dirty="0">
                <a:latin typeface="Arial" panose="020B0604020202020204" pitchFamily="34" charset="0"/>
                <a:cs typeface="Arial" panose="020B0604020202020204" pitchFamily="34" charset="0"/>
              </a:rPr>
              <a:t>.</a:t>
            </a: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Los árboles en </a:t>
            </a:r>
            <a:r>
              <a:rPr lang="es-ES" sz="1200" dirty="0" err="1">
                <a:latin typeface="Arial" panose="020B0604020202020204" pitchFamily="34" charset="0"/>
                <a:cs typeface="Arial" panose="020B0604020202020204" pitchFamily="34" charset="0"/>
              </a:rPr>
              <a:t>AdaBoost</a:t>
            </a:r>
            <a:r>
              <a:rPr lang="es-ES" sz="1200" dirty="0">
                <a:latin typeface="Arial" panose="020B0604020202020204" pitchFamily="34" charset="0"/>
                <a:cs typeface="Arial" panose="020B0604020202020204" pitchFamily="34" charset="0"/>
              </a:rPr>
              <a:t> tienen un solo </a:t>
            </a:r>
            <a:r>
              <a:rPr lang="es-ES" sz="1200" i="1" dirty="0">
                <a:latin typeface="Arial" panose="020B0604020202020204" pitchFamily="34" charset="0"/>
                <a:cs typeface="Arial" panose="020B0604020202020204" pitchFamily="34" charset="0"/>
              </a:rPr>
              <a:t>Split</a:t>
            </a:r>
            <a:r>
              <a:rPr lang="es-ES" sz="1200" dirty="0">
                <a:latin typeface="Arial" panose="020B0604020202020204" pitchFamily="34" charset="0"/>
                <a:cs typeface="Arial" panose="020B0604020202020204" pitchFamily="34" charset="0"/>
              </a:rPr>
              <a:t>, o dos opciones, y se llama </a:t>
            </a:r>
            <a:r>
              <a:rPr lang="es-ES" sz="1200" b="1" i="1" dirty="0" err="1">
                <a:latin typeface="Arial" panose="020B0604020202020204" pitchFamily="34" charset="0"/>
                <a:cs typeface="Arial" panose="020B0604020202020204" pitchFamily="34" charset="0"/>
              </a:rPr>
              <a:t>Stumps</a:t>
            </a:r>
            <a:r>
              <a:rPr lang="es-ES" sz="1200" b="1" i="1" dirty="0">
                <a:latin typeface="Arial" panose="020B0604020202020204" pitchFamily="34" charset="0"/>
                <a:cs typeface="Arial" panose="020B0604020202020204" pitchFamily="34" charset="0"/>
              </a:rPr>
              <a:t>,</a:t>
            </a:r>
            <a:r>
              <a:rPr lang="es-ES" sz="1200" i="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ya que son ramas cortas. Las muestras que son </a:t>
            </a:r>
            <a:r>
              <a:rPr lang="es-ES" sz="1200" b="1" dirty="0">
                <a:latin typeface="Arial" panose="020B0604020202020204" pitchFamily="34" charset="0"/>
                <a:cs typeface="Arial" panose="020B0604020202020204" pitchFamily="34" charset="0"/>
              </a:rPr>
              <a:t>difíciles de clasificar reciben pesos cada vez mayores </a:t>
            </a:r>
            <a:r>
              <a:rPr lang="es-ES" sz="1200" dirty="0">
                <a:latin typeface="Arial" panose="020B0604020202020204" pitchFamily="34" charset="0"/>
                <a:cs typeface="Arial" panose="020B0604020202020204" pitchFamily="34" charset="0"/>
              </a:rPr>
              <a:t>hasta que el </a:t>
            </a:r>
            <a:r>
              <a:rPr lang="es-ES" sz="1200" b="1" dirty="0">
                <a:latin typeface="Arial" panose="020B0604020202020204" pitchFamily="34" charset="0"/>
                <a:cs typeface="Arial" panose="020B0604020202020204" pitchFamily="34" charset="0"/>
              </a:rPr>
              <a:t>algoritmo identifica un modelo </a:t>
            </a:r>
            <a:r>
              <a:rPr lang="es-ES" sz="1200" dirty="0">
                <a:latin typeface="Arial" panose="020B0604020202020204" pitchFamily="34" charset="0"/>
                <a:cs typeface="Arial" panose="020B0604020202020204" pitchFamily="34" charset="0"/>
              </a:rPr>
              <a:t>que clasifica </a:t>
            </a:r>
            <a:r>
              <a:rPr lang="es-ES" sz="1200" b="1" dirty="0">
                <a:latin typeface="Arial" panose="020B0604020202020204" pitchFamily="34" charset="0"/>
                <a:cs typeface="Arial" panose="020B0604020202020204" pitchFamily="34" charset="0"/>
              </a:rPr>
              <a:t>correctamente estas muestras. </a:t>
            </a:r>
            <a:r>
              <a:rPr lang="es-ES" sz="1200" dirty="0">
                <a:latin typeface="Arial" panose="020B0604020202020204" pitchFamily="34" charset="0"/>
                <a:cs typeface="Arial" panose="020B0604020202020204" pitchFamily="34" charset="0"/>
              </a:rPr>
              <a:t>Las </a:t>
            </a:r>
            <a:r>
              <a:rPr lang="es-ES" sz="1200" b="1" dirty="0">
                <a:latin typeface="Arial" panose="020B0604020202020204" pitchFamily="34" charset="0"/>
                <a:cs typeface="Arial" panose="020B0604020202020204" pitchFamily="34" charset="0"/>
              </a:rPr>
              <a:t>predicciones</a:t>
            </a:r>
            <a:r>
              <a:rPr lang="es-ES" sz="1200" dirty="0">
                <a:latin typeface="Arial" panose="020B0604020202020204" pitchFamily="34" charset="0"/>
                <a:cs typeface="Arial" panose="020B0604020202020204" pitchFamily="34" charset="0"/>
              </a:rPr>
              <a:t> se hacen por </a:t>
            </a:r>
            <a:r>
              <a:rPr lang="es-ES" sz="1200" b="1" dirty="0">
                <a:latin typeface="Arial" panose="020B0604020202020204" pitchFamily="34" charset="0"/>
                <a:cs typeface="Arial" panose="020B0604020202020204" pitchFamily="34" charset="0"/>
              </a:rPr>
              <a:t>voto mayoritario </a:t>
            </a:r>
            <a:r>
              <a:rPr lang="es-ES" sz="1200" dirty="0">
                <a:latin typeface="Arial" panose="020B0604020202020204" pitchFamily="34" charset="0"/>
                <a:cs typeface="Arial" panose="020B0604020202020204" pitchFamily="34" charset="0"/>
              </a:rPr>
              <a:t>de las predicciones de los weak learners, </a:t>
            </a:r>
            <a:r>
              <a:rPr lang="es-ES" sz="1200" b="1" dirty="0">
                <a:latin typeface="Arial" panose="020B0604020202020204" pitchFamily="34" charset="0"/>
                <a:cs typeface="Arial" panose="020B0604020202020204" pitchFamily="34" charset="0"/>
              </a:rPr>
              <a:t>ponderadas por su precisión individual</a:t>
            </a:r>
            <a:r>
              <a:rPr lang="es-ES" sz="1200" dirty="0">
                <a:latin typeface="Arial" panose="020B0604020202020204" pitchFamily="34" charset="0"/>
                <a:cs typeface="Arial" panose="020B0604020202020204" pitchFamily="34" charset="0"/>
              </a:rPr>
              <a:t>.</a:t>
            </a:r>
          </a:p>
          <a:p>
            <a:pPr algn="just"/>
            <a:endParaRPr lang="es-ES" sz="1200" dirty="0">
              <a:latin typeface="Arial" panose="020B0604020202020204" pitchFamily="34" charset="0"/>
              <a:cs typeface="Arial" panose="020B0604020202020204" pitchFamily="34" charset="0"/>
            </a:endParaRPr>
          </a:p>
          <a:p>
            <a:pPr algn="just"/>
            <a:r>
              <a:rPr lang="es-ES" sz="1200" b="1" dirty="0" err="1">
                <a:latin typeface="Arial" panose="020B0604020202020204" pitchFamily="34" charset="0"/>
                <a:cs typeface="Arial" panose="020B0604020202020204" pitchFamily="34" charset="0"/>
              </a:rPr>
              <a:t>Adaboost</a:t>
            </a:r>
            <a:r>
              <a:rPr lang="es-ES" sz="1200" dirty="0">
                <a:latin typeface="Arial" panose="020B0604020202020204" pitchFamily="34" charset="0"/>
                <a:cs typeface="Arial" panose="020B0604020202020204" pitchFamily="34" charset="0"/>
              </a:rPr>
              <a:t> requiere que </a:t>
            </a:r>
            <a:r>
              <a:rPr lang="es-ES" sz="1200" b="1" dirty="0">
                <a:latin typeface="Arial" panose="020B0604020202020204" pitchFamily="34" charset="0"/>
                <a:cs typeface="Arial" panose="020B0604020202020204" pitchFamily="34" charset="0"/>
              </a:rPr>
              <a:t>se especifiquen un conjunto de alumnos débiles </a:t>
            </a:r>
            <a:r>
              <a:rPr lang="es-ES" sz="1200" dirty="0">
                <a:latin typeface="Arial" panose="020B0604020202020204" pitchFamily="34" charset="0"/>
                <a:cs typeface="Arial" panose="020B0604020202020204" pitchFamily="34" charset="0"/>
              </a:rPr>
              <a:t>(alternativamente, </a:t>
            </a:r>
            <a:r>
              <a:rPr lang="es-ES" sz="1200" b="1" dirty="0">
                <a:latin typeface="Arial" panose="020B0604020202020204" pitchFamily="34" charset="0"/>
                <a:cs typeface="Arial" panose="020B0604020202020204" pitchFamily="34" charset="0"/>
              </a:rPr>
              <a:t>generará aleatoriamente </a:t>
            </a:r>
            <a:r>
              <a:rPr lang="es-ES" sz="1200" dirty="0">
                <a:latin typeface="Arial" panose="020B0604020202020204" pitchFamily="34" charset="0"/>
                <a:cs typeface="Arial" panose="020B0604020202020204" pitchFamily="34" charset="0"/>
              </a:rPr>
              <a:t>un conjunto de alumnos débiles antes del proceso de aprendizaje real). Entonces este aprenderá los pesos de cómo agregar a estos weak learners para que sean </a:t>
            </a:r>
            <a:r>
              <a:rPr lang="es-ES" sz="1200" i="1" dirty="0">
                <a:latin typeface="Arial" panose="020B0604020202020204" pitchFamily="34" charset="0"/>
                <a:cs typeface="Arial" panose="020B0604020202020204" pitchFamily="34" charset="0"/>
              </a:rPr>
              <a:t>fuertes</a:t>
            </a:r>
            <a:r>
              <a:rPr lang="es-ES" sz="1200" dirty="0">
                <a:latin typeface="Arial" panose="020B0604020202020204" pitchFamily="34" charset="0"/>
                <a:cs typeface="Arial" panose="020B0604020202020204" pitchFamily="34" charset="0"/>
              </a:rPr>
              <a:t>. El </a:t>
            </a:r>
            <a:r>
              <a:rPr lang="es-ES" sz="1200" b="1" dirty="0">
                <a:latin typeface="Arial" panose="020B0604020202020204" pitchFamily="34" charset="0"/>
                <a:cs typeface="Arial" panose="020B0604020202020204" pitchFamily="34" charset="0"/>
              </a:rPr>
              <a:t>peso de cada weak learner se aprende si predice una muestra correctamente o no</a:t>
            </a:r>
            <a:r>
              <a:rPr lang="es-ES" sz="1200" dirty="0">
                <a:latin typeface="Arial" panose="020B0604020202020204" pitchFamily="34" charset="0"/>
                <a:cs typeface="Arial" panose="020B0604020202020204" pitchFamily="34" charset="0"/>
              </a:rPr>
              <a:t>. Si un weak learner </a:t>
            </a:r>
            <a:r>
              <a:rPr lang="es-ES" sz="1200" b="1" dirty="0">
                <a:latin typeface="Arial" panose="020B0604020202020204" pitchFamily="34" charset="0"/>
                <a:cs typeface="Arial" panose="020B0604020202020204" pitchFamily="34" charset="0"/>
              </a:rPr>
              <a:t>se equivoca al predecir una muestra, el peso del alumno se reduce un poco</a:t>
            </a:r>
            <a:r>
              <a:rPr lang="es-ES" sz="1200" dirty="0">
                <a:latin typeface="Arial" panose="020B0604020202020204" pitchFamily="34" charset="0"/>
                <a:cs typeface="Arial" panose="020B0604020202020204" pitchFamily="34" charset="0"/>
              </a:rPr>
              <a:t>. Repetirá dicho proceso hasta converger.</a:t>
            </a:r>
            <a:r>
              <a:rPr lang="es-ES" sz="1200" b="1" dirty="0">
                <a:latin typeface="Arial" panose="020B0604020202020204" pitchFamily="34" charset="0"/>
                <a:cs typeface="Arial" panose="020B0604020202020204" pitchFamily="34" charset="0"/>
              </a:rPr>
              <a:t> </a:t>
            </a:r>
            <a:endParaRPr lang="es-ES" sz="1200" dirty="0">
              <a:latin typeface="Arial" panose="020B0604020202020204" pitchFamily="34" charset="0"/>
              <a:cs typeface="Arial" panose="020B0604020202020204" pitchFamily="34" charset="0"/>
            </a:endParaRPr>
          </a:p>
          <a:p>
            <a:pPr algn="just"/>
            <a:endParaRPr lang="es-ES" sz="1200" b="1" i="1" dirty="0">
              <a:latin typeface="Arial" panose="020B0604020202020204" pitchFamily="34" charset="0"/>
              <a:cs typeface="Arial" panose="020B0604020202020204" pitchFamily="34" charset="0"/>
            </a:endParaRPr>
          </a:p>
          <a:p>
            <a:pPr algn="just"/>
            <a:endParaRPr lang="es-ES" sz="1200" b="1" i="1" dirty="0">
              <a:latin typeface="Arial" panose="020B0604020202020204" pitchFamily="34" charset="0"/>
              <a:cs typeface="Arial" panose="020B0604020202020204" pitchFamily="34" charset="0"/>
            </a:endParaRPr>
          </a:p>
        </p:txBody>
      </p:sp>
      <p:pic>
        <p:nvPicPr>
          <p:cNvPr id="5" name="Picture 2" descr="Understanding AdaBoost for Decision Tree - Towards Data Science">
            <a:extLst>
              <a:ext uri="{FF2B5EF4-FFF2-40B4-BE49-F238E27FC236}">
                <a16:creationId xmlns:a16="http://schemas.microsoft.com/office/drawing/2014/main" id="{305204F3-EABE-49AF-B6B5-9E38F3ACD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744" y="2204864"/>
            <a:ext cx="4408165" cy="175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88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ADABoost</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031325"/>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El </a:t>
            </a:r>
            <a:r>
              <a:rPr lang="es-ES" sz="1200" dirty="0" err="1">
                <a:latin typeface="Arial" panose="020B0604020202020204" pitchFamily="34" charset="0"/>
                <a:cs typeface="Arial" panose="020B0604020202020204" pitchFamily="34" charset="0"/>
              </a:rPr>
              <a:t>ADABoost</a:t>
            </a:r>
            <a:r>
              <a:rPr lang="es-ES" sz="1200" dirty="0">
                <a:latin typeface="Arial" panose="020B0604020202020204" pitchFamily="34" charset="0"/>
                <a:cs typeface="Arial" panose="020B0604020202020204" pitchFamily="34" charset="0"/>
              </a:rPr>
              <a:t> es un caso específico de </a:t>
            </a:r>
            <a:r>
              <a:rPr lang="es-ES" sz="1200" dirty="0" err="1">
                <a:latin typeface="Arial" panose="020B0604020202020204" pitchFamily="34" charset="0"/>
                <a:cs typeface="Arial" panose="020B0604020202020204" pitchFamily="34" charset="0"/>
              </a:rPr>
              <a:t>Gradient</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 con una función de coste específica.</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En </a:t>
            </a:r>
            <a:r>
              <a:rPr lang="es-ES" sz="1200" b="1" dirty="0" err="1">
                <a:latin typeface="Arial" panose="020B0604020202020204" pitchFamily="34" charset="0"/>
                <a:cs typeface="Arial" panose="020B0604020202020204" pitchFamily="34" charset="0"/>
              </a:rPr>
              <a:t>Gradient</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 las "</a:t>
            </a:r>
            <a:r>
              <a:rPr lang="es-ES" sz="1200" b="1" dirty="0">
                <a:latin typeface="Arial" panose="020B0604020202020204" pitchFamily="34" charset="0"/>
                <a:cs typeface="Arial" panose="020B0604020202020204" pitchFamily="34" charset="0"/>
              </a:rPr>
              <a:t>deficiencias</a:t>
            </a:r>
            <a:r>
              <a:rPr lang="es-ES" sz="1200" dirty="0">
                <a:latin typeface="Arial" panose="020B0604020202020204" pitchFamily="34" charset="0"/>
                <a:cs typeface="Arial" panose="020B0604020202020204" pitchFamily="34" charset="0"/>
              </a:rPr>
              <a:t>" (de los weak learners existentes) se </a:t>
            </a:r>
            <a:r>
              <a:rPr lang="es-ES" sz="1200" b="1" dirty="0">
                <a:latin typeface="Arial" panose="020B0604020202020204" pitchFamily="34" charset="0"/>
                <a:cs typeface="Arial" panose="020B0604020202020204" pitchFamily="34" charset="0"/>
              </a:rPr>
              <a:t>identifican por gradientes</a:t>
            </a:r>
            <a:r>
              <a:rPr lang="es-ES" sz="1200" dirty="0">
                <a:latin typeface="Arial" panose="020B0604020202020204" pitchFamily="34" charset="0"/>
                <a:cs typeface="Arial" panose="020B0604020202020204" pitchFamily="34" charset="0"/>
              </a:rPr>
              <a:t>.</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En </a:t>
            </a:r>
            <a:r>
              <a:rPr lang="es-ES" sz="1200" b="1" dirty="0" err="1">
                <a:latin typeface="Arial" panose="020B0604020202020204" pitchFamily="34" charset="0"/>
                <a:cs typeface="Arial" panose="020B0604020202020204" pitchFamily="34" charset="0"/>
              </a:rPr>
              <a:t>Adaboost</a:t>
            </a:r>
            <a:r>
              <a:rPr lang="es-ES" sz="1200" dirty="0">
                <a:latin typeface="Arial" panose="020B0604020202020204" pitchFamily="34" charset="0"/>
                <a:cs typeface="Arial" panose="020B0604020202020204" pitchFamily="34" charset="0"/>
              </a:rPr>
              <a:t>, las "</a:t>
            </a:r>
            <a:r>
              <a:rPr lang="es-ES" sz="1200" b="1" dirty="0">
                <a:latin typeface="Arial" panose="020B0604020202020204" pitchFamily="34" charset="0"/>
                <a:cs typeface="Arial" panose="020B0604020202020204" pitchFamily="34" charset="0"/>
              </a:rPr>
              <a:t>deficiencias</a:t>
            </a:r>
            <a:r>
              <a:rPr lang="es-ES" sz="1200" dirty="0">
                <a:latin typeface="Arial" panose="020B0604020202020204" pitchFamily="34" charset="0"/>
                <a:cs typeface="Arial" panose="020B0604020202020204" pitchFamily="34" charset="0"/>
              </a:rPr>
              <a:t>" se identifican mediante las </a:t>
            </a:r>
            <a:r>
              <a:rPr lang="es-ES" sz="1200" dirty="0" err="1">
                <a:latin typeface="Arial" panose="020B0604020202020204" pitchFamily="34" charset="0"/>
                <a:cs typeface="Arial" panose="020B0604020202020204" pitchFamily="34" charset="0"/>
              </a:rPr>
              <a:t>features</a:t>
            </a:r>
            <a:r>
              <a:rPr lang="es-ES" sz="1200" dirty="0">
                <a:latin typeface="Arial" panose="020B0604020202020204" pitchFamily="34" charset="0"/>
                <a:cs typeface="Arial" panose="020B0604020202020204" pitchFamily="34" charset="0"/>
              </a:rPr>
              <a:t>(puntos)</a:t>
            </a:r>
            <a:r>
              <a:rPr lang="es-ES" sz="1200" b="1" dirty="0">
                <a:latin typeface="Arial" panose="020B0604020202020204" pitchFamily="34" charset="0"/>
                <a:cs typeface="Arial" panose="020B0604020202020204" pitchFamily="34" charset="0"/>
              </a:rPr>
              <a:t>del </a:t>
            </a:r>
            <a:r>
              <a:rPr lang="es-ES" sz="1200" b="1" dirty="0" err="1">
                <a:latin typeface="Arial" panose="020B0604020202020204" pitchFamily="34" charset="0"/>
                <a:cs typeface="Arial" panose="020B0604020202020204" pitchFamily="34" charset="0"/>
              </a:rPr>
              <a:t>dataset</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con un </a:t>
            </a:r>
            <a:r>
              <a:rPr lang="es-ES" sz="1200" b="1" dirty="0">
                <a:latin typeface="Arial" panose="020B0604020202020204" pitchFamily="34" charset="0"/>
                <a:cs typeface="Arial" panose="020B0604020202020204" pitchFamily="34" charset="0"/>
              </a:rPr>
              <a:t> gran peso</a:t>
            </a:r>
            <a:r>
              <a:rPr lang="es-ES" sz="1200" dirty="0">
                <a:latin typeface="Arial" panose="020B0604020202020204" pitchFamily="34" charset="0"/>
                <a:cs typeface="Arial" panose="020B0604020202020204" pitchFamily="34" charset="0"/>
              </a:rPr>
              <a:t>.</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La pérdida exponencial de </a:t>
            </a:r>
            <a:r>
              <a:rPr lang="es-ES" sz="1200" dirty="0" err="1">
                <a:latin typeface="Arial" panose="020B0604020202020204" pitchFamily="34" charset="0"/>
                <a:cs typeface="Arial" panose="020B0604020202020204" pitchFamily="34" charset="0"/>
              </a:rPr>
              <a:t>Adaboost</a:t>
            </a:r>
            <a:r>
              <a:rPr lang="es-ES" sz="1200" dirty="0">
                <a:latin typeface="Arial" panose="020B0604020202020204" pitchFamily="34" charset="0"/>
                <a:cs typeface="Arial" panose="020B0604020202020204" pitchFamily="34" charset="0"/>
              </a:rPr>
              <a:t>, la función de coste, da más pesos para aquellas muestras peor ajustadas. De todos modos, </a:t>
            </a:r>
            <a:r>
              <a:rPr lang="es-ES" sz="1200" dirty="0" err="1">
                <a:latin typeface="Arial" panose="020B0604020202020204" pitchFamily="34" charset="0"/>
                <a:cs typeface="Arial" panose="020B0604020202020204" pitchFamily="34" charset="0"/>
              </a:rPr>
              <a:t>Adaboost</a:t>
            </a:r>
            <a:r>
              <a:rPr lang="es-ES" sz="1200" dirty="0">
                <a:latin typeface="Arial" panose="020B0604020202020204" pitchFamily="34" charset="0"/>
                <a:cs typeface="Arial" panose="020B0604020202020204" pitchFamily="34" charset="0"/>
              </a:rPr>
              <a:t> es considerado como un caso especial de aumento de gradiente en términos de función de pérdida, como se muestra en la historia de aumento de gradiente proporcionada en la introducción.</a:t>
            </a:r>
          </a:p>
          <a:p>
            <a:pPr algn="just"/>
            <a:endParaRPr lang="es-ES" sz="1200" b="1" i="1" dirty="0">
              <a:latin typeface="Arial" panose="020B0604020202020204" pitchFamily="34" charset="0"/>
              <a:cs typeface="Arial" panose="020B0604020202020204" pitchFamily="34" charset="0"/>
            </a:endParaRPr>
          </a:p>
        </p:txBody>
      </p:sp>
      <p:pic>
        <p:nvPicPr>
          <p:cNvPr id="6" name="Picture 2" descr="Project Jupyter - Wikipedia">
            <a:extLst>
              <a:ext uri="{FF2B5EF4-FFF2-40B4-BE49-F238E27FC236}">
                <a16:creationId xmlns:a16="http://schemas.microsoft.com/office/drawing/2014/main" id="{80C47404-B292-4310-801B-A26536B223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904" y="3933056"/>
            <a:ext cx="1030249" cy="119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267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err="1">
                <a:latin typeface="Arial" panose="020B0604020202020204" pitchFamily="34" charset="0"/>
                <a:cs typeface="Arial" panose="020B0604020202020204" pitchFamily="34" charset="0"/>
              </a:rPr>
              <a:t>XGBoost</a:t>
            </a:r>
            <a:endParaRPr lang="en-US" b="1" dirty="0">
              <a:latin typeface="Arial" panose="020B0604020202020204" pitchFamily="34" charset="0"/>
              <a:cs typeface="Arial" panose="020B0604020202020204" pitchFamily="34" charset="0"/>
            </a:endParaRP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015663"/>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Como hemos ido diciendo, </a:t>
            </a:r>
            <a:r>
              <a:rPr lang="es-ES" sz="1200"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 es un método para </a:t>
            </a:r>
            <a:r>
              <a:rPr lang="es-ES" sz="1200" b="1" dirty="0">
                <a:latin typeface="Arial" panose="020B0604020202020204" pitchFamily="34" charset="0"/>
                <a:cs typeface="Arial" panose="020B0604020202020204" pitchFamily="34" charset="0"/>
              </a:rPr>
              <a:t>convertir un conjunto de weak learners en </a:t>
            </a:r>
            <a:r>
              <a:rPr lang="es-ES" sz="1200" b="1" dirty="0" err="1">
                <a:latin typeface="Arial" panose="020B0604020202020204" pitchFamily="34" charset="0"/>
                <a:cs typeface="Arial" panose="020B0604020202020204" pitchFamily="34" charset="0"/>
              </a:rPr>
              <a:t>strong</a:t>
            </a:r>
            <a:r>
              <a:rPr lang="es-ES" sz="1200" b="1" dirty="0">
                <a:latin typeface="Arial" panose="020B0604020202020204" pitchFamily="34" charset="0"/>
                <a:cs typeface="Arial" panose="020B0604020202020204" pitchFamily="34" charset="0"/>
              </a:rPr>
              <a:t> learners</a:t>
            </a:r>
            <a:r>
              <a:rPr lang="es-ES" sz="1200" dirty="0">
                <a:latin typeface="Arial" panose="020B0604020202020204" pitchFamily="34" charset="0"/>
                <a:cs typeface="Arial" panose="020B0604020202020204" pitchFamily="34" charset="0"/>
              </a:rPr>
              <a:t>.</a:t>
            </a:r>
          </a:p>
          <a:p>
            <a:pPr algn="just"/>
            <a:r>
              <a:rPr lang="es-ES" sz="1200" dirty="0">
                <a:latin typeface="Arial" panose="020B0604020202020204" pitchFamily="34" charset="0"/>
                <a:cs typeface="Arial" panose="020B0604020202020204" pitchFamily="34" charset="0"/>
              </a:rPr>
              <a:t>Es una de las implementaciones, librería de </a:t>
            </a:r>
            <a:r>
              <a:rPr lang="es-ES" sz="1200" dirty="0" err="1">
                <a:latin typeface="Arial" panose="020B0604020202020204" pitchFamily="34" charset="0"/>
                <a:cs typeface="Arial" panose="020B0604020202020204" pitchFamily="34" charset="0"/>
              </a:rPr>
              <a:t>Gradient</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Boosting</a:t>
            </a:r>
            <a:r>
              <a:rPr lang="es-ES" sz="1200" dirty="0">
                <a:latin typeface="Arial" panose="020B0604020202020204" pitchFamily="34" charset="0"/>
                <a:cs typeface="Arial" panose="020B0604020202020204" pitchFamily="34" charset="0"/>
              </a:rPr>
              <a:t>.</a:t>
            </a:r>
          </a:p>
          <a:p>
            <a:pPr algn="just"/>
            <a:r>
              <a:rPr lang="es-ES" sz="1200" dirty="0">
                <a:latin typeface="Arial" panose="020B0604020202020204" pitchFamily="34" charset="0"/>
                <a:cs typeface="Arial" panose="020B0604020202020204" pitchFamily="34" charset="0"/>
              </a:rPr>
              <a:t>Recientemente ha ganado </a:t>
            </a:r>
            <a:r>
              <a:rPr lang="es-ES" sz="1200" b="1" dirty="0">
                <a:latin typeface="Arial" panose="020B0604020202020204" pitchFamily="34" charset="0"/>
                <a:cs typeface="Arial" panose="020B0604020202020204" pitchFamily="34" charset="0"/>
              </a:rPr>
              <a:t>mucha popularidad y atención </a:t>
            </a:r>
            <a:r>
              <a:rPr lang="es-ES" sz="1200" dirty="0">
                <a:latin typeface="Arial" panose="020B0604020202020204" pitchFamily="34" charset="0"/>
                <a:cs typeface="Arial" panose="020B0604020202020204" pitchFamily="34" charset="0"/>
              </a:rPr>
              <a:t>como el algoritmo de elección para muchos equipos </a:t>
            </a:r>
            <a:r>
              <a:rPr lang="es-ES" sz="1200" b="1" dirty="0">
                <a:latin typeface="Arial" panose="020B0604020202020204" pitchFamily="34" charset="0"/>
                <a:cs typeface="Arial" panose="020B0604020202020204" pitchFamily="34" charset="0"/>
              </a:rPr>
              <a:t>ganadores de competencias de ML.</a:t>
            </a:r>
          </a:p>
        </p:txBody>
      </p:sp>
    </p:spTree>
    <p:extLst>
      <p:ext uri="{BB962C8B-B14F-4D97-AF65-F5344CB8AC3E}">
        <p14:creationId xmlns:p14="http://schemas.microsoft.com/office/powerpoint/2010/main" val="174825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322062" y="2276673"/>
            <a:ext cx="5261875" cy="2304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ts val="1800"/>
              </a:spcBef>
              <a:spcAft>
                <a:spcPts val="1200"/>
              </a:spcAft>
            </a:pPr>
            <a:r>
              <a:rPr lang="es-ES" altLang="ca-ES" sz="3200" b="1" dirty="0">
                <a:solidFill>
                  <a:srgbClr val="005984"/>
                </a:solidFill>
                <a:latin typeface="Arial" charset="0"/>
                <a:cs typeface="Arial" charset="0"/>
              </a:rPr>
              <a:t>Sesión 5</a:t>
            </a:r>
            <a:br>
              <a:rPr lang="es-ES" altLang="ca-ES" sz="3200" b="1" dirty="0">
                <a:solidFill>
                  <a:srgbClr val="005984"/>
                </a:solidFill>
                <a:latin typeface="Arial" charset="0"/>
                <a:cs typeface="Arial" charset="0"/>
              </a:rPr>
            </a:br>
            <a:br>
              <a:rPr lang="es-ES" altLang="ca-ES" sz="3200" b="1" dirty="0">
                <a:solidFill>
                  <a:srgbClr val="005984"/>
                </a:solidFill>
                <a:latin typeface="Arial" charset="0"/>
                <a:cs typeface="Arial" charset="0"/>
              </a:rPr>
            </a:br>
            <a:r>
              <a:rPr lang="ca-ES" altLang="ca-ES" sz="3200" b="1" dirty="0" err="1">
                <a:solidFill>
                  <a:srgbClr val="005984"/>
                </a:solidFill>
                <a:latin typeface="Arial" charset="0"/>
                <a:cs typeface="Arial" charset="0"/>
              </a:rPr>
              <a:t>Hyperparameter</a:t>
            </a:r>
            <a:r>
              <a:rPr lang="ca-ES" altLang="ca-ES" sz="3200" b="1" dirty="0">
                <a:solidFill>
                  <a:srgbClr val="005984"/>
                </a:solidFill>
                <a:latin typeface="Arial" charset="0"/>
                <a:cs typeface="Arial" charset="0"/>
              </a:rPr>
              <a:t> </a:t>
            </a:r>
            <a:r>
              <a:rPr lang="ca-ES" altLang="ca-ES" sz="3200" b="1" dirty="0" err="1">
                <a:solidFill>
                  <a:srgbClr val="005984"/>
                </a:solidFill>
                <a:latin typeface="Arial" charset="0"/>
                <a:cs typeface="Arial" charset="0"/>
              </a:rPr>
              <a:t>Tunning</a:t>
            </a:r>
            <a:endParaRPr lang="es-ES" altLang="ca-ES" sz="1400" dirty="0">
              <a:solidFill>
                <a:srgbClr val="005984"/>
              </a:solidFill>
              <a:latin typeface="Arial" charset="0"/>
              <a:cs typeface="Arial" charset="0"/>
            </a:endParaRPr>
          </a:p>
        </p:txBody>
      </p:sp>
      <p:sp>
        <p:nvSpPr>
          <p:cNvPr id="3075" name="Rectangle 3"/>
          <p:cNvSpPr>
            <a:spLocks noGrp="1" noChangeArrowheads="1"/>
          </p:cNvSpPr>
          <p:nvPr>
            <p:ph type="subTitle" idx="4294967295"/>
          </p:nvPr>
        </p:nvSpPr>
        <p:spPr bwMode="auto">
          <a:xfrm>
            <a:off x="-87560" y="5901255"/>
            <a:ext cx="9906000" cy="72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 typeface="Wingdings" pitchFamily="2" charset="2"/>
              <a:buNone/>
            </a:pPr>
            <a:r>
              <a:rPr lang="es-ES" altLang="ca-ES" sz="1800" b="1" dirty="0">
                <a:solidFill>
                  <a:srgbClr val="005984"/>
                </a:solidFill>
                <a:latin typeface="Arial" charset="0"/>
                <a:cs typeface="Arial" charset="0"/>
              </a:rPr>
              <a:t>Sergi </a:t>
            </a:r>
            <a:r>
              <a:rPr lang="es-ES" altLang="ca-ES" sz="1800" b="1" dirty="0" err="1">
                <a:solidFill>
                  <a:srgbClr val="005984"/>
                </a:solidFill>
                <a:latin typeface="Arial" charset="0"/>
                <a:cs typeface="Arial" charset="0"/>
              </a:rPr>
              <a:t>Cònsul</a:t>
            </a:r>
            <a:endParaRPr lang="es-ES" altLang="ca-ES" sz="1800" b="1" dirty="0">
              <a:solidFill>
                <a:srgbClr val="005984"/>
              </a:solidFill>
              <a:latin typeface="Arial" charset="0"/>
              <a:cs typeface="Arial" charset="0"/>
            </a:endParaRPr>
          </a:p>
        </p:txBody>
      </p:sp>
      <p:pic>
        <p:nvPicPr>
          <p:cNvPr id="4" name="1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1623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1109" y="-86698"/>
            <a:ext cx="1430443" cy="14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Triángulo isósceles"/>
          <p:cNvSpPr/>
          <p:nvPr/>
        </p:nvSpPr>
        <p:spPr>
          <a:xfrm>
            <a:off x="8265343" y="5904880"/>
            <a:ext cx="1800225" cy="1052512"/>
          </a:xfrm>
          <a:prstGeom prst="triangle">
            <a:avLst>
              <a:gd name="adj" fmla="val 100000"/>
            </a:avLst>
          </a:prstGeom>
          <a:solidFill>
            <a:srgbClr val="4C75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spTree>
    <p:extLst>
      <p:ext uri="{BB962C8B-B14F-4D97-AF65-F5344CB8AC3E}">
        <p14:creationId xmlns:p14="http://schemas.microsoft.com/office/powerpoint/2010/main" val="98481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Cross Validation</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4062651"/>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Aprender los parámetros de </a:t>
            </a:r>
            <a:r>
              <a:rPr lang="es-ES" sz="1200" b="1" dirty="0">
                <a:latin typeface="Arial" panose="020B0604020202020204" pitchFamily="34" charset="0"/>
                <a:cs typeface="Arial" panose="020B0604020202020204" pitchFamily="34" charset="0"/>
              </a:rPr>
              <a:t>un modelo y probarlo con los mismos datos es un error metodológico</a:t>
            </a:r>
            <a:r>
              <a:rPr lang="es-ES" sz="1200" dirty="0">
                <a:latin typeface="Arial" panose="020B0604020202020204" pitchFamily="34" charset="0"/>
                <a:cs typeface="Arial" panose="020B0604020202020204" pitchFamily="34" charset="0"/>
              </a:rPr>
              <a:t>: un modelo que </a:t>
            </a:r>
            <a:r>
              <a:rPr lang="es-ES" sz="1200" b="1" dirty="0">
                <a:latin typeface="Arial" panose="020B0604020202020204" pitchFamily="34" charset="0"/>
                <a:cs typeface="Arial" panose="020B0604020202020204" pitchFamily="34" charset="0"/>
              </a:rPr>
              <a:t>simplemente repita las etiquetas de las muestras </a:t>
            </a:r>
            <a:r>
              <a:rPr lang="es-ES" sz="1200" dirty="0">
                <a:latin typeface="Arial" panose="020B0604020202020204" pitchFamily="34" charset="0"/>
                <a:cs typeface="Arial" panose="020B0604020202020204" pitchFamily="34" charset="0"/>
              </a:rPr>
              <a:t>que </a:t>
            </a:r>
            <a:r>
              <a:rPr lang="es-ES" sz="1200" b="1" dirty="0">
                <a:latin typeface="Arial" panose="020B0604020202020204" pitchFamily="34" charset="0"/>
                <a:cs typeface="Arial" panose="020B0604020202020204" pitchFamily="34" charset="0"/>
              </a:rPr>
              <a:t>acaba de ver </a:t>
            </a:r>
            <a:r>
              <a:rPr lang="es-ES" sz="1200" dirty="0">
                <a:latin typeface="Arial" panose="020B0604020202020204" pitchFamily="34" charset="0"/>
                <a:cs typeface="Arial" panose="020B0604020202020204" pitchFamily="34" charset="0"/>
              </a:rPr>
              <a:t>tendría </a:t>
            </a:r>
            <a:r>
              <a:rPr lang="es-ES" sz="1200" b="1" dirty="0">
                <a:latin typeface="Arial" panose="020B0604020202020204" pitchFamily="34" charset="0"/>
                <a:cs typeface="Arial" panose="020B0604020202020204" pitchFamily="34" charset="0"/>
              </a:rPr>
              <a:t>una puntuación perfecta </a:t>
            </a:r>
            <a:r>
              <a:rPr lang="es-ES" sz="1200" dirty="0">
                <a:latin typeface="Arial" panose="020B0604020202020204" pitchFamily="34" charset="0"/>
                <a:cs typeface="Arial" panose="020B0604020202020204" pitchFamily="34" charset="0"/>
              </a:rPr>
              <a:t>pero no podría predecir nada útil todavía. datos ocultos Esta situación se llama </a:t>
            </a:r>
            <a:r>
              <a:rPr lang="es-ES" sz="1200" dirty="0" err="1">
                <a:latin typeface="Arial" panose="020B0604020202020204" pitchFamily="34" charset="0"/>
                <a:cs typeface="Arial" panose="020B0604020202020204" pitchFamily="34" charset="0"/>
              </a:rPr>
              <a:t>overfitting</a:t>
            </a:r>
            <a:r>
              <a:rPr lang="es-ES" sz="1200" dirty="0">
                <a:latin typeface="Arial" panose="020B0604020202020204" pitchFamily="34" charset="0"/>
                <a:cs typeface="Arial" panose="020B0604020202020204" pitchFamily="34" charset="0"/>
              </a:rPr>
              <a:t>. Para evitarlo, es una práctica común </a:t>
            </a:r>
            <a:r>
              <a:rPr lang="es-ES" sz="1200" b="1" dirty="0">
                <a:latin typeface="Arial" panose="020B0604020202020204" pitchFamily="34" charset="0"/>
                <a:cs typeface="Arial" panose="020B0604020202020204" pitchFamily="34" charset="0"/>
              </a:rPr>
              <a:t>cuando se realiza un experimento </a:t>
            </a:r>
            <a:r>
              <a:rPr lang="es-ES" sz="1200" dirty="0">
                <a:latin typeface="Arial" panose="020B0604020202020204" pitchFamily="34" charset="0"/>
                <a:cs typeface="Arial" panose="020B0604020202020204" pitchFamily="34" charset="0"/>
              </a:rPr>
              <a:t>de Machine Learning (supervisado) mantener parte de los </a:t>
            </a:r>
            <a:r>
              <a:rPr lang="es-ES" sz="1200" b="1" dirty="0">
                <a:latin typeface="Arial" panose="020B0604020202020204" pitchFamily="34" charset="0"/>
                <a:cs typeface="Arial" panose="020B0604020202020204" pitchFamily="34" charset="0"/>
              </a:rPr>
              <a:t>datos disponibles como un conjunto de pruebas.</a:t>
            </a: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p:txBody>
      </p:sp>
      <p:pic>
        <p:nvPicPr>
          <p:cNvPr id="7170" name="Picture 2" descr="Grid Search Workflow">
            <a:extLst>
              <a:ext uri="{FF2B5EF4-FFF2-40B4-BE49-F238E27FC236}">
                <a16:creationId xmlns:a16="http://schemas.microsoft.com/office/drawing/2014/main" id="{94BE1DAE-6CCC-4FF5-99F4-10D53B494C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528" y="2564904"/>
            <a:ext cx="2952328" cy="19800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C5C3366-4B2E-4FA9-A5E5-E24D5900A181}"/>
              </a:ext>
            </a:extLst>
          </p:cNvPr>
          <p:cNvSpPr/>
          <p:nvPr/>
        </p:nvSpPr>
        <p:spPr>
          <a:xfrm>
            <a:off x="4232920" y="2356431"/>
            <a:ext cx="4536504" cy="2585323"/>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Cuando trabajamos con hiperparámetros para estimadores, como la configuración de C que debe establecerse manualmente para un SVM, todavía </a:t>
            </a:r>
            <a:r>
              <a:rPr lang="es-ES" sz="1200" b="1" dirty="0">
                <a:latin typeface="Arial" panose="020B0604020202020204" pitchFamily="34" charset="0"/>
                <a:cs typeface="Arial" panose="020B0604020202020204" pitchFamily="34" charset="0"/>
              </a:rPr>
              <a:t>existe el riesgo de </a:t>
            </a:r>
            <a:r>
              <a:rPr lang="es-ES" sz="1200" b="1" dirty="0" err="1">
                <a:latin typeface="Arial" panose="020B0604020202020204" pitchFamily="34" charset="0"/>
                <a:cs typeface="Arial" panose="020B0604020202020204" pitchFamily="34" charset="0"/>
              </a:rPr>
              <a:t>overfitting</a:t>
            </a:r>
            <a:r>
              <a:rPr lang="es-ES" sz="1200" b="1" dirty="0">
                <a:latin typeface="Arial" panose="020B0604020202020204" pitchFamily="34" charset="0"/>
                <a:cs typeface="Arial" panose="020B0604020202020204" pitchFamily="34" charset="0"/>
              </a:rPr>
              <a:t> en el conjunto </a:t>
            </a:r>
            <a:r>
              <a:rPr lang="es-ES" sz="1200" dirty="0">
                <a:latin typeface="Arial" panose="020B0604020202020204" pitchFamily="34" charset="0"/>
                <a:cs typeface="Arial" panose="020B0604020202020204" pitchFamily="34" charset="0"/>
              </a:rPr>
              <a:t>de prueba porque los parámetros se pueden ajustar hasta que el estimador funcione de manera óptima. </a:t>
            </a:r>
          </a:p>
          <a:p>
            <a:pPr algn="just"/>
            <a:r>
              <a:rPr lang="es-ES" sz="1200" dirty="0">
                <a:latin typeface="Arial" panose="020B0604020202020204" pitchFamily="34" charset="0"/>
                <a:cs typeface="Arial" panose="020B0604020202020204" pitchFamily="34" charset="0"/>
              </a:rPr>
              <a:t>Para resolver</a:t>
            </a:r>
            <a:r>
              <a:rPr lang="es-ES" sz="1200" b="1" dirty="0">
                <a:latin typeface="Arial" panose="020B0604020202020204" pitchFamily="34" charset="0"/>
                <a:cs typeface="Arial" panose="020B0604020202020204" pitchFamily="34" charset="0"/>
              </a:rPr>
              <a:t> este problema, otra parte del conjunto de datos se puede presentar como el llamado "conjunto de validación": </a:t>
            </a:r>
            <a:r>
              <a:rPr lang="es-ES" sz="1200" dirty="0">
                <a:latin typeface="Arial" panose="020B0604020202020204" pitchFamily="34" charset="0"/>
                <a:cs typeface="Arial" panose="020B0604020202020204" pitchFamily="34" charset="0"/>
              </a:rPr>
              <a:t>el entrenamiento continúa en el conjunto de entrenamiento, </a:t>
            </a:r>
            <a:r>
              <a:rPr lang="es-ES" sz="1200" b="1" dirty="0">
                <a:latin typeface="Arial" panose="020B0604020202020204" pitchFamily="34" charset="0"/>
                <a:cs typeface="Arial" panose="020B0604020202020204" pitchFamily="34" charset="0"/>
              </a:rPr>
              <a:t>después de lo cual se realiza la evaluación en el conjunto de validación </a:t>
            </a:r>
            <a:r>
              <a:rPr lang="es-ES" sz="1200" dirty="0">
                <a:latin typeface="Arial" panose="020B0604020202020204" pitchFamily="34" charset="0"/>
                <a:cs typeface="Arial" panose="020B0604020202020204" pitchFamily="34" charset="0"/>
              </a:rPr>
              <a:t>y cuando el experimento parece ser exitoso , la </a:t>
            </a:r>
            <a:r>
              <a:rPr lang="es-ES" sz="1200" b="1" dirty="0">
                <a:latin typeface="Arial" panose="020B0604020202020204" pitchFamily="34" charset="0"/>
                <a:cs typeface="Arial" panose="020B0604020202020204" pitchFamily="34" charset="0"/>
              </a:rPr>
              <a:t>evaluación final se puede hacer en el conjunto de prueba.</a:t>
            </a:r>
          </a:p>
        </p:txBody>
      </p:sp>
    </p:spTree>
    <p:extLst>
      <p:ext uri="{BB962C8B-B14F-4D97-AF65-F5344CB8AC3E}">
        <p14:creationId xmlns:p14="http://schemas.microsoft.com/office/powerpoint/2010/main" val="427433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A3819F24-B0F7-44F4-B881-087A1B813107}"/>
              </a:ext>
            </a:extLst>
          </p:cNvPr>
          <p:cNvSpPr/>
          <p:nvPr/>
        </p:nvSpPr>
        <p:spPr bwMode="auto">
          <a:xfrm>
            <a:off x="2208116" y="2111500"/>
            <a:ext cx="1296144" cy="576064"/>
          </a:xfrm>
          <a:prstGeom prst="rect">
            <a:avLst/>
          </a:prstGeom>
          <a:no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20073845-B2B3-452C-A393-D3BBF79F19AD}"/>
              </a:ext>
            </a:extLst>
          </p:cNvPr>
          <p:cNvSpPr txBox="1"/>
          <p:nvPr/>
        </p:nvSpPr>
        <p:spPr>
          <a:xfrm>
            <a:off x="345790" y="1957610"/>
            <a:ext cx="1152128" cy="307777"/>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Datos</a:t>
            </a:r>
          </a:p>
        </p:txBody>
      </p:sp>
      <p:sp>
        <p:nvSpPr>
          <p:cNvPr id="6" name="CuadroTexto 2">
            <a:extLst>
              <a:ext uri="{FF2B5EF4-FFF2-40B4-BE49-F238E27FC236}">
                <a16:creationId xmlns:a16="http://schemas.microsoft.com/office/drawing/2014/main" id="{43EEFB7B-712A-41FD-89F1-0834D00FE114}"/>
              </a:ext>
            </a:extLst>
          </p:cNvPr>
          <p:cNvSpPr txBox="1"/>
          <p:nvPr/>
        </p:nvSpPr>
        <p:spPr>
          <a:xfrm>
            <a:off x="1632052" y="1957611"/>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Preprocesamiento</a:t>
            </a:r>
          </a:p>
        </p:txBody>
      </p:sp>
      <p:cxnSp>
        <p:nvCxnSpPr>
          <p:cNvPr id="5" name="Straight Arrow Connector 4">
            <a:extLst>
              <a:ext uri="{FF2B5EF4-FFF2-40B4-BE49-F238E27FC236}">
                <a16:creationId xmlns:a16="http://schemas.microsoft.com/office/drawing/2014/main" id="{5DCDCD2E-FD3B-41AD-9436-C7F820740A8A}"/>
              </a:ext>
            </a:extLst>
          </p:cNvPr>
          <p:cNvCxnSpPr>
            <a:cxnSpLocks/>
            <a:stCxn id="3" idx="3"/>
            <a:endCxn id="6" idx="1"/>
          </p:cNvCxnSpPr>
          <p:nvPr/>
        </p:nvCxnSpPr>
        <p:spPr bwMode="auto">
          <a:xfrm>
            <a:off x="1497918" y="2111499"/>
            <a:ext cx="134134" cy="1"/>
          </a:xfrm>
          <a:prstGeom prst="straightConnector1">
            <a:avLst/>
          </a:prstGeom>
          <a:noFill/>
          <a:ln w="9525" cap="flat" cmpd="sng" algn="ctr">
            <a:solidFill>
              <a:schemeClr val="tx1"/>
            </a:solidFill>
            <a:prstDash val="solid"/>
            <a:round/>
            <a:headEnd type="none" w="med" len="med"/>
            <a:tailEnd type="triangle"/>
          </a:ln>
          <a:effectLst/>
        </p:spPr>
      </p:cxnSp>
      <p:sp>
        <p:nvSpPr>
          <p:cNvPr id="11" name="CuadroTexto 2">
            <a:extLst>
              <a:ext uri="{FF2B5EF4-FFF2-40B4-BE49-F238E27FC236}">
                <a16:creationId xmlns:a16="http://schemas.microsoft.com/office/drawing/2014/main" id="{E837671C-193B-4A43-A80B-795ABDF5B6A7}"/>
              </a:ext>
            </a:extLst>
          </p:cNvPr>
          <p:cNvSpPr txBox="1"/>
          <p:nvPr/>
        </p:nvSpPr>
        <p:spPr>
          <a:xfrm>
            <a:off x="3635189" y="1957607"/>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Normalización </a:t>
            </a:r>
          </a:p>
        </p:txBody>
      </p:sp>
      <p:cxnSp>
        <p:nvCxnSpPr>
          <p:cNvPr id="12" name="Straight Arrow Connector 11">
            <a:extLst>
              <a:ext uri="{FF2B5EF4-FFF2-40B4-BE49-F238E27FC236}">
                <a16:creationId xmlns:a16="http://schemas.microsoft.com/office/drawing/2014/main" id="{ED886506-29C0-4BC4-8154-C9869A78CFF5}"/>
              </a:ext>
            </a:extLst>
          </p:cNvPr>
          <p:cNvCxnSpPr>
            <a:cxnSpLocks/>
            <a:stCxn id="6" idx="3"/>
            <a:endCxn id="11" idx="1"/>
          </p:cNvCxnSpPr>
          <p:nvPr/>
        </p:nvCxnSpPr>
        <p:spPr bwMode="auto">
          <a:xfrm flipV="1">
            <a:off x="3504260" y="2111496"/>
            <a:ext cx="130929" cy="4"/>
          </a:xfrm>
          <a:prstGeom prst="straightConnector1">
            <a:avLst/>
          </a:prstGeom>
          <a:noFill/>
          <a:ln w="9525" cap="flat" cmpd="sng" algn="ctr">
            <a:solidFill>
              <a:schemeClr val="tx1"/>
            </a:solidFill>
            <a:prstDash val="solid"/>
            <a:round/>
            <a:headEnd type="none" w="med" len="med"/>
            <a:tailEnd type="triangle"/>
          </a:ln>
          <a:effectLst/>
        </p:spPr>
      </p:cxnSp>
      <p:sp>
        <p:nvSpPr>
          <p:cNvPr id="16" name="CuadroTexto 2">
            <a:extLst>
              <a:ext uri="{FF2B5EF4-FFF2-40B4-BE49-F238E27FC236}">
                <a16:creationId xmlns:a16="http://schemas.microsoft.com/office/drawing/2014/main" id="{C391CA01-61AA-4F18-9650-97C7168C915A}"/>
              </a:ext>
            </a:extLst>
          </p:cNvPr>
          <p:cNvSpPr txBox="1"/>
          <p:nvPr/>
        </p:nvSpPr>
        <p:spPr>
          <a:xfrm>
            <a:off x="5673080" y="1472863"/>
            <a:ext cx="1872208" cy="1277273"/>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Regresión</a:t>
            </a:r>
          </a:p>
          <a:p>
            <a:pPr algn="ctr"/>
            <a:r>
              <a:rPr lang="es-ES" sz="1400">
                <a:latin typeface="Arial" panose="020B0604020202020204" pitchFamily="34" charset="0"/>
                <a:ea typeface="Verdana" panose="020B0604030504040204" pitchFamily="34" charset="0"/>
                <a:cs typeface="Arial" panose="020B0604020202020204" pitchFamily="34" charset="0"/>
              </a:rPr>
              <a:t>Clasificador</a:t>
            </a:r>
          </a:p>
          <a:p>
            <a:pPr algn="ctr"/>
            <a:r>
              <a:rPr lang="es-ES" sz="1400">
                <a:latin typeface="Arial" panose="020B0604020202020204" pitchFamily="34" charset="0"/>
                <a:ea typeface="Verdana" panose="020B0604030504040204" pitchFamily="34" charset="0"/>
                <a:cs typeface="Arial" panose="020B0604020202020204" pitchFamily="34" charset="0"/>
              </a:rPr>
              <a:t>Clusterizador</a:t>
            </a:r>
          </a:p>
          <a:p>
            <a:pPr algn="ctr"/>
            <a:r>
              <a:rPr lang="es-ES" sz="1400">
                <a:latin typeface="Arial" panose="020B0604020202020204" pitchFamily="34" charset="0"/>
                <a:ea typeface="Verdana" panose="020B0604030504040204" pitchFamily="34" charset="0"/>
                <a:cs typeface="Arial" panose="020B0604020202020204" pitchFamily="34" charset="0"/>
              </a:rPr>
              <a:t>…</a:t>
            </a:r>
          </a:p>
        </p:txBody>
      </p:sp>
      <p:cxnSp>
        <p:nvCxnSpPr>
          <p:cNvPr id="17" name="Straight Arrow Connector 16">
            <a:extLst>
              <a:ext uri="{FF2B5EF4-FFF2-40B4-BE49-F238E27FC236}">
                <a16:creationId xmlns:a16="http://schemas.microsoft.com/office/drawing/2014/main" id="{D6861E4F-5F78-4DCB-A87B-722D490090EA}"/>
              </a:ext>
            </a:extLst>
          </p:cNvPr>
          <p:cNvCxnSpPr>
            <a:cxnSpLocks/>
            <a:stCxn id="11" idx="3"/>
            <a:endCxn id="16" idx="1"/>
          </p:cNvCxnSpPr>
          <p:nvPr/>
        </p:nvCxnSpPr>
        <p:spPr bwMode="auto">
          <a:xfrm>
            <a:off x="5507397" y="2111496"/>
            <a:ext cx="165683" cy="4"/>
          </a:xfrm>
          <a:prstGeom prst="straightConnector1">
            <a:avLst/>
          </a:prstGeom>
          <a:noFill/>
          <a:ln w="9525" cap="flat" cmpd="sng" algn="ctr">
            <a:solidFill>
              <a:schemeClr val="tx1"/>
            </a:solidFill>
            <a:prstDash val="solid"/>
            <a:round/>
            <a:headEnd type="none" w="med" len="med"/>
            <a:tailEnd type="triangle"/>
          </a:ln>
          <a:effectLst/>
        </p:spPr>
      </p:cxnSp>
      <p:sp>
        <p:nvSpPr>
          <p:cNvPr id="23" name="CuadroTexto 2">
            <a:extLst>
              <a:ext uri="{FF2B5EF4-FFF2-40B4-BE49-F238E27FC236}">
                <a16:creationId xmlns:a16="http://schemas.microsoft.com/office/drawing/2014/main" id="{F97CEB47-70D6-4301-B9B3-585C5F0F70EA}"/>
              </a:ext>
            </a:extLst>
          </p:cNvPr>
          <p:cNvSpPr txBox="1"/>
          <p:nvPr/>
        </p:nvSpPr>
        <p:spPr>
          <a:xfrm>
            <a:off x="7676217" y="1957610"/>
            <a:ext cx="1872208" cy="307777"/>
          </a:xfrm>
          <a:prstGeom prst="rect">
            <a:avLst/>
          </a:prstGeom>
          <a:solidFill>
            <a:schemeClr val="bg1">
              <a:lumMod val="85000"/>
            </a:schemeClr>
          </a:solidFill>
          <a:ln>
            <a:solidFill>
              <a:schemeClr val="tx1"/>
            </a:solidFill>
            <a:prstDash val="dash"/>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Postprocesado</a:t>
            </a:r>
          </a:p>
        </p:txBody>
      </p:sp>
      <p:cxnSp>
        <p:nvCxnSpPr>
          <p:cNvPr id="24" name="Straight Arrow Connector 23">
            <a:extLst>
              <a:ext uri="{FF2B5EF4-FFF2-40B4-BE49-F238E27FC236}">
                <a16:creationId xmlns:a16="http://schemas.microsoft.com/office/drawing/2014/main" id="{D7DBECA0-20DE-4633-8B4C-FAD5978262D4}"/>
              </a:ext>
            </a:extLst>
          </p:cNvPr>
          <p:cNvCxnSpPr>
            <a:cxnSpLocks/>
            <a:stCxn id="16" idx="3"/>
            <a:endCxn id="23" idx="1"/>
          </p:cNvCxnSpPr>
          <p:nvPr/>
        </p:nvCxnSpPr>
        <p:spPr bwMode="auto">
          <a:xfrm flipV="1">
            <a:off x="7545288" y="2111499"/>
            <a:ext cx="130929" cy="1"/>
          </a:xfrm>
          <a:prstGeom prst="straightConnector1">
            <a:avLst/>
          </a:prstGeom>
          <a:noFill/>
          <a:ln w="9525" cap="flat" cmpd="sng" algn="ctr">
            <a:solidFill>
              <a:schemeClr val="tx1"/>
            </a:solidFill>
            <a:prstDash val="solid"/>
            <a:round/>
            <a:headEnd type="none" w="med" len="med"/>
            <a:tailEnd type="triangle"/>
          </a:ln>
          <a:effectLst/>
        </p:spPr>
      </p:cxnSp>
      <p:sp>
        <p:nvSpPr>
          <p:cNvPr id="43" name="TextBox 42">
            <a:extLst>
              <a:ext uri="{FF2B5EF4-FFF2-40B4-BE49-F238E27FC236}">
                <a16:creationId xmlns:a16="http://schemas.microsoft.com/office/drawing/2014/main" id="{48620DCA-0AEC-47A2-ACD0-0307CA9B9896}"/>
              </a:ext>
            </a:extLst>
          </p:cNvPr>
          <p:cNvSpPr txBox="1"/>
          <p:nvPr/>
        </p:nvSpPr>
        <p:spPr>
          <a:xfrm>
            <a:off x="6367899" y="1103387"/>
            <a:ext cx="457176" cy="261610"/>
          </a:xfrm>
          <a:prstGeom prst="rect">
            <a:avLst/>
          </a:prstGeom>
          <a:noFill/>
        </p:spPr>
        <p:txBody>
          <a:bodyPr wrap="none" rtlCol="0">
            <a:spAutoFit/>
          </a:bodyPr>
          <a:lstStyle/>
          <a:p>
            <a:r>
              <a:rPr lang="es-ES" sz="1100">
                <a:latin typeface="Arial" panose="020B0604020202020204" pitchFamily="34" charset="0"/>
                <a:cs typeface="Arial" panose="020B0604020202020204" pitchFamily="34" charset="0"/>
              </a:rPr>
              <a:t>[ML]</a:t>
            </a:r>
            <a:endParaRPr lang="es-ES">
              <a:latin typeface="Arial" panose="020B0604020202020204" pitchFamily="34" charset="0"/>
              <a:cs typeface="Arial" panose="020B0604020202020204" pitchFamily="34" charset="0"/>
            </a:endParaRPr>
          </a:p>
        </p:txBody>
      </p:sp>
      <p:sp>
        <p:nvSpPr>
          <p:cNvPr id="52" name="CuadroTexto 2">
            <a:extLst>
              <a:ext uri="{FF2B5EF4-FFF2-40B4-BE49-F238E27FC236}">
                <a16:creationId xmlns:a16="http://schemas.microsoft.com/office/drawing/2014/main" id="{3E5D00D8-59FC-4C9A-B981-EA0EF1AFF2C0}"/>
              </a:ext>
            </a:extLst>
          </p:cNvPr>
          <p:cNvSpPr txBox="1"/>
          <p:nvPr/>
        </p:nvSpPr>
        <p:spPr>
          <a:xfrm>
            <a:off x="7676217" y="3022220"/>
            <a:ext cx="187220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Resultado</a:t>
            </a:r>
          </a:p>
        </p:txBody>
      </p:sp>
      <p:cxnSp>
        <p:nvCxnSpPr>
          <p:cNvPr id="53" name="Straight Arrow Connector 52">
            <a:extLst>
              <a:ext uri="{FF2B5EF4-FFF2-40B4-BE49-F238E27FC236}">
                <a16:creationId xmlns:a16="http://schemas.microsoft.com/office/drawing/2014/main" id="{F52787CA-40C3-4E0C-8D88-E8E6AC8B6709}"/>
              </a:ext>
            </a:extLst>
          </p:cNvPr>
          <p:cNvCxnSpPr>
            <a:cxnSpLocks/>
            <a:stCxn id="23" idx="2"/>
            <a:endCxn id="52" idx="0"/>
          </p:cNvCxnSpPr>
          <p:nvPr/>
        </p:nvCxnSpPr>
        <p:spPr bwMode="auto">
          <a:xfrm>
            <a:off x="8612321" y="2265387"/>
            <a:ext cx="0" cy="756833"/>
          </a:xfrm>
          <a:prstGeom prst="straightConnector1">
            <a:avLst/>
          </a:prstGeom>
          <a:noFill/>
          <a:ln w="9525" cap="flat" cmpd="sng" algn="ctr">
            <a:solidFill>
              <a:schemeClr val="tx1"/>
            </a:solidFill>
            <a:prstDash val="solid"/>
            <a:round/>
            <a:headEnd type="none" w="med" len="med"/>
            <a:tailEnd type="triangle"/>
          </a:ln>
          <a:effectLst/>
        </p:spPr>
      </p:cxnSp>
      <p:sp>
        <p:nvSpPr>
          <p:cNvPr id="56" name="CuadroTexto 2">
            <a:extLst>
              <a:ext uri="{FF2B5EF4-FFF2-40B4-BE49-F238E27FC236}">
                <a16:creationId xmlns:a16="http://schemas.microsoft.com/office/drawing/2014/main" id="{3679711B-8BBB-4FAD-9260-8C14B42DE086}"/>
              </a:ext>
            </a:extLst>
          </p:cNvPr>
          <p:cNvSpPr txBox="1"/>
          <p:nvPr/>
        </p:nvSpPr>
        <p:spPr>
          <a:xfrm>
            <a:off x="345790" y="1265196"/>
            <a:ext cx="1152128" cy="307777"/>
          </a:xfrm>
          <a:prstGeom prst="rect">
            <a:avLst/>
          </a:prstGeom>
          <a:solidFill>
            <a:schemeClr val="bg1">
              <a:lumMod val="85000"/>
            </a:schemeClr>
          </a:solidFill>
          <a:ln>
            <a:solidFill>
              <a:schemeClr val="tx1"/>
            </a:solidFill>
          </a:ln>
        </p:spPr>
        <p:txBody>
          <a:bodyPr wrap="square" rtlCol="0">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Input</a:t>
            </a:r>
          </a:p>
        </p:txBody>
      </p:sp>
      <p:cxnSp>
        <p:nvCxnSpPr>
          <p:cNvPr id="57" name="Straight Arrow Connector 56">
            <a:extLst>
              <a:ext uri="{FF2B5EF4-FFF2-40B4-BE49-F238E27FC236}">
                <a16:creationId xmlns:a16="http://schemas.microsoft.com/office/drawing/2014/main" id="{8D2DE688-397B-49DE-8032-5048C36E6F35}"/>
              </a:ext>
            </a:extLst>
          </p:cNvPr>
          <p:cNvCxnSpPr>
            <a:cxnSpLocks/>
            <a:stCxn id="56" idx="2"/>
            <a:endCxn id="3" idx="0"/>
          </p:cNvCxnSpPr>
          <p:nvPr/>
        </p:nvCxnSpPr>
        <p:spPr bwMode="auto">
          <a:xfrm>
            <a:off x="921854" y="1572973"/>
            <a:ext cx="0" cy="384637"/>
          </a:xfrm>
          <a:prstGeom prst="straightConnector1">
            <a:avLst/>
          </a:prstGeom>
          <a:noFill/>
          <a:ln w="9525" cap="flat" cmpd="sng" algn="ctr">
            <a:solidFill>
              <a:schemeClr val="tx1"/>
            </a:solidFill>
            <a:prstDash val="solid"/>
            <a:round/>
            <a:headEnd type="none" w="med" len="med"/>
            <a:tailEnd type="triangle"/>
          </a:ln>
          <a:effectLst/>
        </p:spPr>
      </p:cxnSp>
      <p:sp>
        <p:nvSpPr>
          <p:cNvPr id="70" name="Rectangle 69">
            <a:extLst>
              <a:ext uri="{FF2B5EF4-FFF2-40B4-BE49-F238E27FC236}">
                <a16:creationId xmlns:a16="http://schemas.microsoft.com/office/drawing/2014/main" id="{DFEF8F2C-C76D-4EED-88EF-1E103F488ED6}"/>
              </a:ext>
            </a:extLst>
          </p:cNvPr>
          <p:cNvSpPr/>
          <p:nvPr/>
        </p:nvSpPr>
        <p:spPr bwMode="auto">
          <a:xfrm>
            <a:off x="1564985" y="1472863"/>
            <a:ext cx="4010821" cy="1277266"/>
          </a:xfrm>
          <a:prstGeom prst="rect">
            <a:avLst/>
          </a:prstGeom>
          <a:noFill/>
          <a:ln w="9525" cap="flat" cmpd="sng" algn="ctr">
            <a:solidFill>
              <a:schemeClr val="tx1"/>
            </a:solidFill>
            <a:prstDash val="sys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ES" sz="2400" b="0" i="0" u="none" strike="noStrike" cap="none" normalizeH="0" baseline="0">
              <a:ln>
                <a:noFill/>
              </a:ln>
              <a:solidFill>
                <a:schemeClr val="tx1"/>
              </a:solidFill>
              <a:effectLst/>
              <a:latin typeface="Times New Roman" pitchFamily="18" charset="0"/>
            </a:endParaRPr>
          </a:p>
        </p:txBody>
      </p:sp>
      <p:sp>
        <p:nvSpPr>
          <p:cNvPr id="71" name="TextBox 70">
            <a:extLst>
              <a:ext uri="{FF2B5EF4-FFF2-40B4-BE49-F238E27FC236}">
                <a16:creationId xmlns:a16="http://schemas.microsoft.com/office/drawing/2014/main" id="{172E6822-C5CB-49FC-9C54-008B6468633D}"/>
              </a:ext>
            </a:extLst>
          </p:cNvPr>
          <p:cNvSpPr txBox="1"/>
          <p:nvPr/>
        </p:nvSpPr>
        <p:spPr>
          <a:xfrm>
            <a:off x="2980467" y="1171025"/>
            <a:ext cx="1335622" cy="261610"/>
          </a:xfrm>
          <a:prstGeom prst="rect">
            <a:avLst/>
          </a:prstGeom>
          <a:noFill/>
        </p:spPr>
        <p:txBody>
          <a:bodyPr wrap="none" rtlCol="0">
            <a:spAutoFit/>
          </a:bodyPr>
          <a:lstStyle/>
          <a:p>
            <a:r>
              <a:rPr lang="es-ES" sz="1100">
                <a:latin typeface="Arial" panose="020B0604020202020204" pitchFamily="34" charset="0"/>
                <a:cs typeface="Arial" panose="020B0604020202020204" pitchFamily="34" charset="0"/>
              </a:rPr>
              <a:t>Feature Extraction</a:t>
            </a:r>
            <a:endParaRPr lang="es-ES">
              <a:latin typeface="Arial" panose="020B0604020202020204" pitchFamily="34" charset="0"/>
              <a:cs typeface="Arial" panose="020B0604020202020204" pitchFamily="34" charset="0"/>
            </a:endParaRPr>
          </a:p>
        </p:txBody>
      </p:sp>
      <p:sp>
        <p:nvSpPr>
          <p:cNvPr id="21" name="Content Placeholder 7">
            <a:extLst>
              <a:ext uri="{FF2B5EF4-FFF2-40B4-BE49-F238E27FC236}">
                <a16:creationId xmlns:a16="http://schemas.microsoft.com/office/drawing/2014/main" id="{4ED61CBA-CA35-4C81-B922-BF2159307329}"/>
              </a:ext>
            </a:extLst>
          </p:cNvPr>
          <p:cNvSpPr txBox="1">
            <a:spLocks/>
          </p:cNvSpPr>
          <p:nvPr/>
        </p:nvSpPr>
        <p:spPr bwMode="gray">
          <a:xfrm>
            <a:off x="345790" y="342900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El Flow para desarrollo de un producto ML</a:t>
            </a: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CuadroTexto 2">
            <a:extLst>
              <a:ext uri="{FF2B5EF4-FFF2-40B4-BE49-F238E27FC236}">
                <a16:creationId xmlns:a16="http://schemas.microsoft.com/office/drawing/2014/main" id="{0054F125-71F5-4DB8-8097-470E14D246E0}"/>
              </a:ext>
            </a:extLst>
          </p:cNvPr>
          <p:cNvSpPr txBox="1"/>
          <p:nvPr/>
        </p:nvSpPr>
        <p:spPr>
          <a:xfrm>
            <a:off x="200472" y="4739911"/>
            <a:ext cx="1152128" cy="523220"/>
          </a:xfrm>
          <a:prstGeom prst="rect">
            <a:avLst/>
          </a:prstGeom>
          <a:solidFill>
            <a:schemeClr val="accent6">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Conseguir los datos</a:t>
            </a:r>
          </a:p>
        </p:txBody>
      </p:sp>
      <p:sp>
        <p:nvSpPr>
          <p:cNvPr id="25" name="CuadroTexto 2">
            <a:extLst>
              <a:ext uri="{FF2B5EF4-FFF2-40B4-BE49-F238E27FC236}">
                <a16:creationId xmlns:a16="http://schemas.microsoft.com/office/drawing/2014/main" id="{AD73EAE7-FE3A-452C-B1B0-1472F61B7EF4}"/>
              </a:ext>
            </a:extLst>
          </p:cNvPr>
          <p:cNvSpPr txBox="1"/>
          <p:nvPr/>
        </p:nvSpPr>
        <p:spPr>
          <a:xfrm>
            <a:off x="1529965" y="4739911"/>
            <a:ext cx="1152128" cy="523220"/>
          </a:xfrm>
          <a:prstGeom prst="rect">
            <a:avLst/>
          </a:prstGeom>
          <a:solidFill>
            <a:schemeClr val="accent6">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Limpiar los datos</a:t>
            </a:r>
          </a:p>
        </p:txBody>
      </p:sp>
      <p:sp>
        <p:nvSpPr>
          <p:cNvPr id="27" name="CuadroTexto 2">
            <a:extLst>
              <a:ext uri="{FF2B5EF4-FFF2-40B4-BE49-F238E27FC236}">
                <a16:creationId xmlns:a16="http://schemas.microsoft.com/office/drawing/2014/main" id="{6364B839-DB14-4C0A-BEF3-17E9FD0658D2}"/>
              </a:ext>
            </a:extLst>
          </p:cNvPr>
          <p:cNvSpPr txBox="1"/>
          <p:nvPr/>
        </p:nvSpPr>
        <p:spPr>
          <a:xfrm>
            <a:off x="4188951" y="4632189"/>
            <a:ext cx="1152128" cy="738664"/>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Aplicar Preprocesamiento</a:t>
            </a:r>
          </a:p>
        </p:txBody>
      </p:sp>
      <p:sp>
        <p:nvSpPr>
          <p:cNvPr id="28" name="CuadroTexto 2">
            <a:extLst>
              <a:ext uri="{FF2B5EF4-FFF2-40B4-BE49-F238E27FC236}">
                <a16:creationId xmlns:a16="http://schemas.microsoft.com/office/drawing/2014/main" id="{FEE9909F-3BB3-42A2-B717-1833F52472FF}"/>
              </a:ext>
            </a:extLst>
          </p:cNvPr>
          <p:cNvSpPr txBox="1"/>
          <p:nvPr/>
        </p:nvSpPr>
        <p:spPr>
          <a:xfrm>
            <a:off x="5518444" y="4632189"/>
            <a:ext cx="1152128" cy="738664"/>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Entrenar algoritmo de ML</a:t>
            </a:r>
          </a:p>
        </p:txBody>
      </p:sp>
      <p:sp>
        <p:nvSpPr>
          <p:cNvPr id="29" name="CuadroTexto 2">
            <a:extLst>
              <a:ext uri="{FF2B5EF4-FFF2-40B4-BE49-F238E27FC236}">
                <a16:creationId xmlns:a16="http://schemas.microsoft.com/office/drawing/2014/main" id="{5D24C733-EC10-4D77-9B1B-8BE4820FEA82}"/>
              </a:ext>
            </a:extLst>
          </p:cNvPr>
          <p:cNvSpPr txBox="1"/>
          <p:nvPr/>
        </p:nvSpPr>
        <p:spPr>
          <a:xfrm>
            <a:off x="6847937" y="4847632"/>
            <a:ext cx="1152128" cy="307777"/>
          </a:xfrm>
          <a:prstGeom prst="rect">
            <a:avLst/>
          </a:prstGeom>
          <a:solidFill>
            <a:schemeClr val="bg1">
              <a:lumMod val="85000"/>
            </a:schemeClr>
          </a:solidFill>
          <a:ln>
            <a:solidFill>
              <a:schemeClr val="tx1"/>
            </a:solidFill>
          </a:ln>
        </p:spPr>
        <p:txBody>
          <a:bodyPr wrap="square" rtlCol="0" anchor="ctr">
            <a:spAutoFit/>
          </a:bodyPr>
          <a:lstStyle/>
          <a:p>
            <a:pPr algn="ctr"/>
            <a:r>
              <a:rPr lang="es-ES" sz="1400">
                <a:latin typeface="Arial" panose="020B0604020202020204" pitchFamily="34" charset="0"/>
                <a:ea typeface="Verdana" panose="020B0604030504040204" pitchFamily="34" charset="0"/>
                <a:cs typeface="Arial" panose="020B0604020202020204" pitchFamily="34" charset="0"/>
              </a:rPr>
              <a:t>Resultados</a:t>
            </a:r>
          </a:p>
        </p:txBody>
      </p:sp>
      <p:cxnSp>
        <p:nvCxnSpPr>
          <p:cNvPr id="8" name="Straight Arrow Connector 7">
            <a:extLst>
              <a:ext uri="{FF2B5EF4-FFF2-40B4-BE49-F238E27FC236}">
                <a16:creationId xmlns:a16="http://schemas.microsoft.com/office/drawing/2014/main" id="{99FEE22F-0A87-4F65-B8ED-87024E6E7EB8}"/>
              </a:ext>
            </a:extLst>
          </p:cNvPr>
          <p:cNvCxnSpPr>
            <a:stCxn id="22" idx="3"/>
            <a:endCxn id="25" idx="1"/>
          </p:cNvCxnSpPr>
          <p:nvPr/>
        </p:nvCxnSpPr>
        <p:spPr bwMode="auto">
          <a:xfrm>
            <a:off x="1352600"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07E42264-FCD1-42DB-9356-ADDAAEF0E65B}"/>
              </a:ext>
            </a:extLst>
          </p:cNvPr>
          <p:cNvCxnSpPr>
            <a:cxnSpLocks/>
            <a:stCxn id="25" idx="3"/>
            <a:endCxn id="26" idx="1"/>
          </p:cNvCxnSpPr>
          <p:nvPr/>
        </p:nvCxnSpPr>
        <p:spPr bwMode="auto">
          <a:xfrm>
            <a:off x="2682093"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40AAE632-DF52-4D55-A7F8-6E849F314FA6}"/>
              </a:ext>
            </a:extLst>
          </p:cNvPr>
          <p:cNvCxnSpPr>
            <a:cxnSpLocks/>
            <a:stCxn id="26" idx="3"/>
            <a:endCxn id="27" idx="1"/>
          </p:cNvCxnSpPr>
          <p:nvPr/>
        </p:nvCxnSpPr>
        <p:spPr bwMode="auto">
          <a:xfrm>
            <a:off x="4011586"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A95E0BCE-8DE9-4944-BE55-FEA9B224A6DD}"/>
              </a:ext>
            </a:extLst>
          </p:cNvPr>
          <p:cNvCxnSpPr>
            <a:cxnSpLocks/>
            <a:stCxn id="27" idx="3"/>
            <a:endCxn id="28" idx="1"/>
          </p:cNvCxnSpPr>
          <p:nvPr/>
        </p:nvCxnSpPr>
        <p:spPr bwMode="auto">
          <a:xfrm>
            <a:off x="5341079"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F62B205-E0C4-4E5F-9544-0E2249FF5DDD}"/>
              </a:ext>
            </a:extLst>
          </p:cNvPr>
          <p:cNvCxnSpPr>
            <a:cxnSpLocks/>
            <a:stCxn id="28" idx="3"/>
            <a:endCxn id="29" idx="1"/>
          </p:cNvCxnSpPr>
          <p:nvPr/>
        </p:nvCxnSpPr>
        <p:spPr bwMode="auto">
          <a:xfrm>
            <a:off x="6670572" y="5001521"/>
            <a:ext cx="177365" cy="0"/>
          </a:xfrm>
          <a:prstGeom prst="straightConnector1">
            <a:avLst/>
          </a:prstGeom>
          <a:noFill/>
          <a:ln w="9525" cap="flat" cmpd="sng" algn="ctr">
            <a:solidFill>
              <a:schemeClr val="tx1"/>
            </a:solidFill>
            <a:prstDash val="solid"/>
            <a:round/>
            <a:headEnd type="none" w="med" len="med"/>
            <a:tailEnd type="triangle"/>
          </a:ln>
          <a:effectLst/>
        </p:spPr>
      </p:cxnSp>
      <p:cxnSp>
        <p:nvCxnSpPr>
          <p:cNvPr id="37" name="Connector: Elbow 36">
            <a:extLst>
              <a:ext uri="{FF2B5EF4-FFF2-40B4-BE49-F238E27FC236}">
                <a16:creationId xmlns:a16="http://schemas.microsoft.com/office/drawing/2014/main" id="{613BE807-2929-411B-B417-90DBE492B4C5}"/>
              </a:ext>
            </a:extLst>
          </p:cNvPr>
          <p:cNvCxnSpPr>
            <a:stCxn id="26" idx="0"/>
            <a:endCxn id="26" idx="2"/>
          </p:cNvCxnSpPr>
          <p:nvPr/>
        </p:nvCxnSpPr>
        <p:spPr bwMode="auto">
          <a:xfrm rot="16200000" flipH="1">
            <a:off x="3066190" y="5001521"/>
            <a:ext cx="738664" cy="12700"/>
          </a:xfrm>
          <a:prstGeom prst="bentConnector5">
            <a:avLst>
              <a:gd name="adj1" fmla="val -30948"/>
              <a:gd name="adj2" fmla="val -2589409"/>
              <a:gd name="adj3" fmla="val 130948"/>
            </a:avLst>
          </a:prstGeom>
          <a:noFill/>
          <a:ln w="9525" cap="flat" cmpd="sng" algn="ctr">
            <a:solidFill>
              <a:schemeClr val="tx1"/>
            </a:solidFill>
            <a:prstDash val="solid"/>
            <a:round/>
            <a:headEnd type="none" w="med" len="med"/>
            <a:tailEnd type="triangle"/>
          </a:ln>
          <a:effectLst/>
        </p:spPr>
      </p:cxnSp>
      <p:sp>
        <p:nvSpPr>
          <p:cNvPr id="26" name="CuadroTexto 2">
            <a:extLst>
              <a:ext uri="{FF2B5EF4-FFF2-40B4-BE49-F238E27FC236}">
                <a16:creationId xmlns:a16="http://schemas.microsoft.com/office/drawing/2014/main" id="{2BC2DB02-E78C-4F7C-AAEE-9FEA23551109}"/>
              </a:ext>
            </a:extLst>
          </p:cNvPr>
          <p:cNvSpPr txBox="1"/>
          <p:nvPr/>
        </p:nvSpPr>
        <p:spPr>
          <a:xfrm>
            <a:off x="2859458" y="4632189"/>
            <a:ext cx="1152128" cy="738664"/>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s-ES" sz="1400" dirty="0">
                <a:latin typeface="Arial" panose="020B0604020202020204" pitchFamily="34" charset="0"/>
                <a:ea typeface="Verdana" panose="020B0604030504040204" pitchFamily="34" charset="0"/>
                <a:cs typeface="Arial" panose="020B0604020202020204" pitchFamily="34" charset="0"/>
              </a:rPr>
              <a:t>Explorar y Visualizar los datos</a:t>
            </a:r>
          </a:p>
        </p:txBody>
      </p:sp>
      <p:cxnSp>
        <p:nvCxnSpPr>
          <p:cNvPr id="41" name="Connector: Elbow 40">
            <a:extLst>
              <a:ext uri="{FF2B5EF4-FFF2-40B4-BE49-F238E27FC236}">
                <a16:creationId xmlns:a16="http://schemas.microsoft.com/office/drawing/2014/main" id="{56ADE6BA-F31F-437E-A783-7497C0AEE09C}"/>
              </a:ext>
            </a:extLst>
          </p:cNvPr>
          <p:cNvCxnSpPr>
            <a:stCxn id="29" idx="2"/>
            <a:endCxn id="27" idx="2"/>
          </p:cNvCxnSpPr>
          <p:nvPr/>
        </p:nvCxnSpPr>
        <p:spPr bwMode="auto">
          <a:xfrm rot="5400000">
            <a:off x="5986786" y="3933638"/>
            <a:ext cx="215444" cy="2658986"/>
          </a:xfrm>
          <a:prstGeom prst="bentConnector3">
            <a:avLst>
              <a:gd name="adj1" fmla="val 206106"/>
            </a:avLst>
          </a:prstGeom>
          <a:noFill/>
          <a:ln w="9525" cap="flat" cmpd="sng" algn="ctr">
            <a:solidFill>
              <a:schemeClr val="tx1"/>
            </a:solidFill>
            <a:prstDash val="lgDash"/>
            <a:round/>
            <a:headEnd type="none" w="med" len="med"/>
            <a:tailEnd type="triangle"/>
          </a:ln>
          <a:effectLst/>
        </p:spPr>
      </p:cxnSp>
      <p:sp>
        <p:nvSpPr>
          <p:cNvPr id="49" name="CuadroTexto 2">
            <a:extLst>
              <a:ext uri="{FF2B5EF4-FFF2-40B4-BE49-F238E27FC236}">
                <a16:creationId xmlns:a16="http://schemas.microsoft.com/office/drawing/2014/main" id="{126DB88F-D3F6-4D02-AC63-E3C3A63B3A64}"/>
              </a:ext>
            </a:extLst>
          </p:cNvPr>
          <p:cNvSpPr txBox="1"/>
          <p:nvPr/>
        </p:nvSpPr>
        <p:spPr>
          <a:xfrm>
            <a:off x="8177429" y="4841372"/>
            <a:ext cx="1431776" cy="307777"/>
          </a:xfrm>
          <a:prstGeom prst="rect">
            <a:avLst/>
          </a:prstGeom>
          <a:solidFill>
            <a:schemeClr val="accent1">
              <a:lumMod val="20000"/>
              <a:lumOff val="80000"/>
            </a:schemeClr>
          </a:solidFill>
          <a:ln>
            <a:solidFill>
              <a:schemeClr val="tx1"/>
            </a:solidFill>
          </a:ln>
        </p:spPr>
        <p:txBody>
          <a:bodyPr wrap="square" rtlCol="0" anchor="ctr">
            <a:spAutoFit/>
          </a:bodyPr>
          <a:lstStyle/>
          <a:p>
            <a:pPr algn="ctr"/>
            <a:r>
              <a:rPr lang="es-ES" sz="1400" dirty="0">
                <a:latin typeface="Arial" panose="020B0604020202020204" pitchFamily="34" charset="0"/>
                <a:ea typeface="Verdana" panose="020B0604030504040204" pitchFamily="34" charset="0"/>
                <a:cs typeface="Arial" panose="020B0604020202020204" pitchFamily="34" charset="0"/>
              </a:rPr>
              <a:t>Solución</a:t>
            </a:r>
          </a:p>
        </p:txBody>
      </p:sp>
      <p:cxnSp>
        <p:nvCxnSpPr>
          <p:cNvPr id="50" name="Straight Arrow Connector 49">
            <a:extLst>
              <a:ext uri="{FF2B5EF4-FFF2-40B4-BE49-F238E27FC236}">
                <a16:creationId xmlns:a16="http://schemas.microsoft.com/office/drawing/2014/main" id="{2D34ED03-A8C7-4445-8952-F2EE09FA98D1}"/>
              </a:ext>
            </a:extLst>
          </p:cNvPr>
          <p:cNvCxnSpPr>
            <a:cxnSpLocks/>
            <a:stCxn id="29" idx="3"/>
            <a:endCxn id="49" idx="1"/>
          </p:cNvCxnSpPr>
          <p:nvPr/>
        </p:nvCxnSpPr>
        <p:spPr bwMode="auto">
          <a:xfrm flipV="1">
            <a:off x="8000065" y="4995261"/>
            <a:ext cx="177364" cy="6260"/>
          </a:xfrm>
          <a:prstGeom prst="straightConnector1">
            <a:avLst/>
          </a:prstGeom>
          <a:noFill/>
          <a:ln w="9525" cap="flat" cmpd="sng" algn="ctr">
            <a:solidFill>
              <a:schemeClr val="tx1"/>
            </a:solidFill>
            <a:prstDash val="solid"/>
            <a:round/>
            <a:headEnd type="none" w="med" len="med"/>
            <a:tailEnd type="triangle"/>
          </a:ln>
          <a:effectLst/>
        </p:spPr>
      </p:cxnSp>
      <p:cxnSp>
        <p:nvCxnSpPr>
          <p:cNvPr id="48" name="Connector: Elbow 47">
            <a:extLst>
              <a:ext uri="{FF2B5EF4-FFF2-40B4-BE49-F238E27FC236}">
                <a16:creationId xmlns:a16="http://schemas.microsoft.com/office/drawing/2014/main" id="{9AC278F1-EEE7-4673-AEBE-84A95E2B87E8}"/>
              </a:ext>
            </a:extLst>
          </p:cNvPr>
          <p:cNvCxnSpPr>
            <a:stCxn id="27" idx="0"/>
            <a:endCxn id="26" idx="0"/>
          </p:cNvCxnSpPr>
          <p:nvPr/>
        </p:nvCxnSpPr>
        <p:spPr bwMode="auto">
          <a:xfrm rot="16200000" flipV="1">
            <a:off x="4100269" y="3967442"/>
            <a:ext cx="12700" cy="1329493"/>
          </a:xfrm>
          <a:prstGeom prst="bentConnector3">
            <a:avLst>
              <a:gd name="adj1" fmla="val 1800000"/>
            </a:avLst>
          </a:prstGeom>
          <a:noFill/>
          <a:ln w="9525" cap="flat" cmpd="sng" algn="ctr">
            <a:solidFill>
              <a:schemeClr val="tx1"/>
            </a:solidFill>
            <a:prstDash val="dash"/>
            <a:round/>
            <a:headEnd type="none" w="med" len="med"/>
            <a:tailEnd type="triangle"/>
          </a:ln>
          <a:effectLst/>
        </p:spPr>
      </p:cxnSp>
      <p:sp>
        <p:nvSpPr>
          <p:cNvPr id="58" name="CuadroTexto 2">
            <a:extLst>
              <a:ext uri="{FF2B5EF4-FFF2-40B4-BE49-F238E27FC236}">
                <a16:creationId xmlns:a16="http://schemas.microsoft.com/office/drawing/2014/main" id="{E473262F-C327-45F2-AD9E-EFB5452CB7D7}"/>
              </a:ext>
            </a:extLst>
          </p:cNvPr>
          <p:cNvSpPr txBox="1"/>
          <p:nvPr/>
        </p:nvSpPr>
        <p:spPr>
          <a:xfrm>
            <a:off x="200472" y="4155056"/>
            <a:ext cx="1152128" cy="338554"/>
          </a:xfrm>
          <a:prstGeom prst="rect">
            <a:avLst/>
          </a:prstGeom>
          <a:solidFill>
            <a:schemeClr val="accent1">
              <a:lumMod val="20000"/>
              <a:lumOff val="80000"/>
            </a:schemeClr>
          </a:solidFill>
          <a:ln>
            <a:solidFill>
              <a:schemeClr val="tx1"/>
            </a:solidFill>
          </a:ln>
        </p:spPr>
        <p:txBody>
          <a:bodyPr wrap="square" rtlCol="0" anchor="ctr">
            <a:spAutoFit/>
          </a:bodyPr>
          <a:lstStyle/>
          <a:p>
            <a:pPr algn="ctr"/>
            <a:r>
              <a:rPr lang="es-ES" sz="800">
                <a:latin typeface="Arial" panose="020B0604020202020204" pitchFamily="34" charset="0"/>
                <a:ea typeface="Verdana" panose="020B0604030504040204" pitchFamily="34" charset="0"/>
                <a:cs typeface="Arial" panose="020B0604020202020204" pitchFamily="34" charset="0"/>
              </a:rPr>
              <a:t>¿Qué problema queremos resolver?</a:t>
            </a:r>
          </a:p>
        </p:txBody>
      </p:sp>
      <p:cxnSp>
        <p:nvCxnSpPr>
          <p:cNvPr id="55" name="Straight Arrow Connector 54">
            <a:extLst>
              <a:ext uri="{FF2B5EF4-FFF2-40B4-BE49-F238E27FC236}">
                <a16:creationId xmlns:a16="http://schemas.microsoft.com/office/drawing/2014/main" id="{196933BA-45CC-4325-826E-9B25F758287C}"/>
              </a:ext>
            </a:extLst>
          </p:cNvPr>
          <p:cNvCxnSpPr>
            <a:stCxn id="58" idx="2"/>
            <a:endCxn id="22" idx="0"/>
          </p:cNvCxnSpPr>
          <p:nvPr/>
        </p:nvCxnSpPr>
        <p:spPr bwMode="auto">
          <a:xfrm>
            <a:off x="776536" y="4493610"/>
            <a:ext cx="0" cy="246301"/>
          </a:xfrm>
          <a:prstGeom prst="straightConnector1">
            <a:avLst/>
          </a:prstGeom>
          <a:noFill/>
          <a:ln w="9525" cap="flat" cmpd="sng" algn="ctr">
            <a:solidFill>
              <a:schemeClr val="tx1"/>
            </a:solidFill>
            <a:prstDash val="solid"/>
            <a:round/>
            <a:headEnd type="none" w="med" len="med"/>
            <a:tailEnd type="triangle"/>
          </a:ln>
          <a:effectLst/>
        </p:spPr>
      </p:cxnSp>
      <p:cxnSp>
        <p:nvCxnSpPr>
          <p:cNvPr id="60" name="Connector: Elbow 59">
            <a:extLst>
              <a:ext uri="{FF2B5EF4-FFF2-40B4-BE49-F238E27FC236}">
                <a16:creationId xmlns:a16="http://schemas.microsoft.com/office/drawing/2014/main" id="{2A518124-06B0-400A-A1A1-76F63BD7B53F}"/>
              </a:ext>
            </a:extLst>
          </p:cNvPr>
          <p:cNvCxnSpPr>
            <a:stCxn id="29" idx="0"/>
            <a:endCxn id="28" idx="0"/>
          </p:cNvCxnSpPr>
          <p:nvPr/>
        </p:nvCxnSpPr>
        <p:spPr bwMode="auto">
          <a:xfrm rot="16200000" flipV="1">
            <a:off x="6651534" y="4075164"/>
            <a:ext cx="215443" cy="1329493"/>
          </a:xfrm>
          <a:prstGeom prst="bentConnector3">
            <a:avLst>
              <a:gd name="adj1" fmla="val 206107"/>
            </a:avLst>
          </a:prstGeom>
          <a:noFill/>
          <a:ln w="9525"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1788531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Cross Validation</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498598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Una solución es la </a:t>
            </a:r>
            <a:r>
              <a:rPr lang="es-ES" sz="1200" b="1" dirty="0">
                <a:latin typeface="Arial" panose="020B0604020202020204" pitchFamily="34" charset="0"/>
                <a:cs typeface="Arial" panose="020B0604020202020204" pitchFamily="34" charset="0"/>
              </a:rPr>
              <a:t>Cross-</a:t>
            </a:r>
            <a:r>
              <a:rPr lang="es-ES" sz="1200" b="1" dirty="0" err="1">
                <a:latin typeface="Arial" panose="020B0604020202020204" pitchFamily="34" charset="0"/>
                <a:cs typeface="Arial" panose="020B0604020202020204" pitchFamily="34" charset="0"/>
              </a:rPr>
              <a:t>Validation</a:t>
            </a:r>
            <a:r>
              <a:rPr lang="es-ES" sz="1200" dirty="0">
                <a:latin typeface="Arial" panose="020B0604020202020204" pitchFamily="34" charset="0"/>
                <a:cs typeface="Arial" panose="020B0604020202020204" pitchFamily="34" charset="0"/>
              </a:rPr>
              <a:t>, que requiere de </a:t>
            </a:r>
            <a:r>
              <a:rPr lang="es-ES" sz="1200" b="1" dirty="0">
                <a:latin typeface="Arial" panose="020B0604020202020204" pitchFamily="34" charset="0"/>
                <a:cs typeface="Arial" panose="020B0604020202020204" pitchFamily="34" charset="0"/>
              </a:rPr>
              <a:t>conjunto de test </a:t>
            </a:r>
            <a:r>
              <a:rPr lang="es-ES" sz="1200" dirty="0">
                <a:latin typeface="Arial" panose="020B0604020202020204" pitchFamily="34" charset="0"/>
                <a:cs typeface="Arial" panose="020B0604020202020204" pitchFamily="34" charset="0"/>
              </a:rPr>
              <a:t>que debe extenderse para la evaluación final, </a:t>
            </a:r>
            <a:r>
              <a:rPr lang="es-ES" sz="1200" b="1" dirty="0">
                <a:latin typeface="Arial" panose="020B0604020202020204" pitchFamily="34" charset="0"/>
                <a:cs typeface="Arial" panose="020B0604020202020204" pitchFamily="34" charset="0"/>
              </a:rPr>
              <a:t>pero el conjunto de validación ya no es necesario. </a:t>
            </a:r>
          </a:p>
          <a:p>
            <a:pPr algn="just"/>
            <a:r>
              <a:rPr lang="es-ES" sz="1200" dirty="0">
                <a:latin typeface="Arial" panose="020B0604020202020204" pitchFamily="34" charset="0"/>
                <a:cs typeface="Arial" panose="020B0604020202020204" pitchFamily="34" charset="0"/>
              </a:rPr>
              <a:t>En su forma básica, llamada </a:t>
            </a:r>
            <a:r>
              <a:rPr lang="es-ES" sz="1200" b="1" dirty="0">
                <a:latin typeface="Arial" panose="020B0604020202020204" pitchFamily="34" charset="0"/>
                <a:cs typeface="Arial" panose="020B0604020202020204" pitchFamily="34" charset="0"/>
              </a:rPr>
              <a:t>k-</a:t>
            </a:r>
            <a:r>
              <a:rPr lang="es-ES" sz="1200" b="1" dirty="0" err="1">
                <a:latin typeface="Arial" panose="020B0604020202020204" pitchFamily="34" charset="0"/>
                <a:cs typeface="Arial" panose="020B0604020202020204" pitchFamily="34" charset="0"/>
              </a:rPr>
              <a:t>fold</a:t>
            </a:r>
            <a:r>
              <a:rPr lang="es-ES" sz="1200" b="1" dirty="0">
                <a:latin typeface="Arial" panose="020B0604020202020204" pitchFamily="34" charset="0"/>
                <a:cs typeface="Arial" panose="020B0604020202020204" pitchFamily="34" charset="0"/>
              </a:rPr>
              <a:t> CV</a:t>
            </a:r>
            <a:r>
              <a:rPr lang="es-ES" sz="1200" dirty="0">
                <a:latin typeface="Arial" panose="020B0604020202020204" pitchFamily="34" charset="0"/>
                <a:cs typeface="Arial" panose="020B0604020202020204" pitchFamily="34" charset="0"/>
              </a:rPr>
              <a:t>, el conjunto </a:t>
            </a:r>
            <a:r>
              <a:rPr lang="es-ES" sz="1200" b="1" dirty="0">
                <a:latin typeface="Arial" panose="020B0604020202020204" pitchFamily="34" charset="0"/>
                <a:cs typeface="Arial" panose="020B0604020202020204" pitchFamily="34" charset="0"/>
              </a:rPr>
              <a:t>de entrenamiento se divide en k conjuntos más </a:t>
            </a:r>
            <a:r>
              <a:rPr lang="es-ES" sz="1200" b="1" dirty="0" err="1">
                <a:latin typeface="Arial" panose="020B0604020202020204" pitchFamily="34" charset="0"/>
                <a:cs typeface="Arial" panose="020B0604020202020204" pitchFamily="34" charset="0"/>
              </a:rPr>
              <a:t>pequeños.</a:t>
            </a:r>
            <a:r>
              <a:rPr lang="es-ES" sz="1200" dirty="0" err="1">
                <a:latin typeface="Arial" panose="020B0604020202020204" pitchFamily="34" charset="0"/>
                <a:cs typeface="Arial" panose="020B0604020202020204" pitchFamily="34" charset="0"/>
              </a:rPr>
              <a:t>Se</a:t>
            </a:r>
            <a:r>
              <a:rPr lang="es-ES" sz="1200" dirty="0">
                <a:latin typeface="Arial" panose="020B0604020202020204" pitchFamily="34" charset="0"/>
                <a:cs typeface="Arial" panose="020B0604020202020204" pitchFamily="34" charset="0"/>
              </a:rPr>
              <a:t> sigue el siguiente procedimiento para cada uno de los k "pliegues":</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Se entrena </a:t>
            </a:r>
            <a:r>
              <a:rPr lang="es-ES" sz="1200" b="1" dirty="0">
                <a:latin typeface="Arial" panose="020B0604020202020204" pitchFamily="34" charset="0"/>
                <a:cs typeface="Arial" panose="020B0604020202020204" pitchFamily="34" charset="0"/>
              </a:rPr>
              <a:t>un modelo utilizando los pliegues, o </a:t>
            </a:r>
            <a:r>
              <a:rPr lang="es-ES" sz="1200" b="1" dirty="0" err="1">
                <a:latin typeface="Arial" panose="020B0604020202020204" pitchFamily="34" charset="0"/>
                <a:cs typeface="Arial" panose="020B0604020202020204" pitchFamily="34" charset="0"/>
              </a:rPr>
              <a:t>folds</a:t>
            </a:r>
            <a:r>
              <a:rPr lang="es-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como datos de entrenamiento;</a:t>
            </a:r>
          </a:p>
          <a:p>
            <a:pPr marL="171450"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El modelo </a:t>
            </a:r>
            <a:r>
              <a:rPr lang="es-ES" sz="1200" b="1" dirty="0">
                <a:latin typeface="Arial" panose="020B0604020202020204" pitchFamily="34" charset="0"/>
                <a:cs typeface="Arial" panose="020B0604020202020204" pitchFamily="34" charset="0"/>
              </a:rPr>
              <a:t>resultante se valida en la parte restante de los datos </a:t>
            </a:r>
            <a:r>
              <a:rPr lang="es-ES" sz="1200" dirty="0">
                <a:latin typeface="Arial" panose="020B0604020202020204" pitchFamily="34" charset="0"/>
                <a:cs typeface="Arial" panose="020B0604020202020204" pitchFamily="34" charset="0"/>
              </a:rPr>
              <a:t>(es decir, se utiliza como un conjunto de prueba para calcular una medida de rendimiento como la precisión).</a:t>
            </a:r>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La medida de rendimiento  por validación cruzada </a:t>
            </a:r>
            <a:r>
              <a:rPr lang="es-ES" sz="1200" b="1" dirty="0">
                <a:latin typeface="Arial" panose="020B0604020202020204" pitchFamily="34" charset="0"/>
                <a:cs typeface="Arial" panose="020B0604020202020204" pitchFamily="34" charset="0"/>
              </a:rPr>
              <a:t>k-</a:t>
            </a:r>
            <a:r>
              <a:rPr lang="es-ES" sz="1200" b="1" dirty="0" err="1">
                <a:latin typeface="Arial" panose="020B0604020202020204" pitchFamily="34" charset="0"/>
                <a:cs typeface="Arial" panose="020B0604020202020204" pitchFamily="34" charset="0"/>
              </a:rPr>
              <a:t>fold</a:t>
            </a:r>
            <a:r>
              <a:rPr lang="es-ES" sz="1200" b="1" dirty="0">
                <a:latin typeface="Arial" panose="020B0604020202020204" pitchFamily="34" charset="0"/>
                <a:cs typeface="Arial" panose="020B0604020202020204" pitchFamily="34" charset="0"/>
              </a:rPr>
              <a:t> es el promedio de los valores calculados</a:t>
            </a:r>
            <a:r>
              <a:rPr lang="es-ES" sz="1200" dirty="0">
                <a:latin typeface="Arial" panose="020B0604020202020204" pitchFamily="34" charset="0"/>
                <a:cs typeface="Arial" panose="020B0604020202020204" pitchFamily="34" charset="0"/>
              </a:rPr>
              <a:t>. Este enfoque puede ser </a:t>
            </a:r>
            <a:r>
              <a:rPr lang="es-ES" sz="1200" b="1" dirty="0">
                <a:latin typeface="Arial" panose="020B0604020202020204" pitchFamily="34" charset="0"/>
                <a:cs typeface="Arial" panose="020B0604020202020204" pitchFamily="34" charset="0"/>
              </a:rPr>
              <a:t>computacionalmente costoso</a:t>
            </a:r>
            <a:r>
              <a:rPr lang="es-ES" sz="1200" dirty="0">
                <a:latin typeface="Arial" panose="020B0604020202020204" pitchFamily="34" charset="0"/>
                <a:cs typeface="Arial" panose="020B0604020202020204" pitchFamily="34" charset="0"/>
              </a:rPr>
              <a:t>, pero </a:t>
            </a:r>
            <a:r>
              <a:rPr lang="es-ES" sz="1200" b="1" dirty="0">
                <a:latin typeface="Arial" panose="020B0604020202020204" pitchFamily="34" charset="0"/>
                <a:cs typeface="Arial" panose="020B0604020202020204" pitchFamily="34" charset="0"/>
              </a:rPr>
              <a:t>no desperdicia datos </a:t>
            </a:r>
            <a:r>
              <a:rPr lang="es-ES" sz="1200" dirty="0">
                <a:latin typeface="Arial" panose="020B0604020202020204" pitchFamily="34" charset="0"/>
                <a:cs typeface="Arial" panose="020B0604020202020204" pitchFamily="34" charset="0"/>
              </a:rPr>
              <a:t>(como es el caso cuando se fija un conjunto de validación arbitrario), lo cual es una gran ventaja en problemas como la inferencia inversa donde el número de muestras es muy pequeño.</a:t>
            </a: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p:txBody>
      </p:sp>
      <p:pic>
        <p:nvPicPr>
          <p:cNvPr id="8194" name="Picture 2">
            <a:extLst>
              <a:ext uri="{FF2B5EF4-FFF2-40B4-BE49-F238E27FC236}">
                <a16:creationId xmlns:a16="http://schemas.microsoft.com/office/drawing/2014/main" id="{D4462A6D-FD16-4CDC-B916-B6929F40B0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8744" y="4005064"/>
            <a:ext cx="3566741" cy="24705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ject Jupyter - Wikipedia">
            <a:extLst>
              <a:ext uri="{FF2B5EF4-FFF2-40B4-BE49-F238E27FC236}">
                <a16:creationId xmlns:a16="http://schemas.microsoft.com/office/drawing/2014/main" id="{9D19CAEF-BDDF-404E-9916-6F20FE278E4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1272" y="4725144"/>
            <a:ext cx="1030249" cy="119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129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Pipelines</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41632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Los </a:t>
            </a:r>
            <a:r>
              <a:rPr lang="es-ES" sz="1200" b="1" dirty="0">
                <a:latin typeface="Arial" panose="020B0604020202020204" pitchFamily="34" charset="0"/>
                <a:cs typeface="Arial" panose="020B0604020202020204" pitchFamily="34" charset="0"/>
              </a:rPr>
              <a:t>pipelines</a:t>
            </a:r>
            <a:r>
              <a:rPr lang="es-ES" sz="1200" dirty="0">
                <a:latin typeface="Arial" panose="020B0604020202020204" pitchFamily="34" charset="0"/>
                <a:cs typeface="Arial" panose="020B0604020202020204" pitchFamily="34" charset="0"/>
              </a:rPr>
              <a:t> se puede utilizar para </a:t>
            </a:r>
            <a:r>
              <a:rPr lang="es-ES" sz="1200" b="1" dirty="0">
                <a:latin typeface="Arial" panose="020B0604020202020204" pitchFamily="34" charset="0"/>
                <a:cs typeface="Arial" panose="020B0604020202020204" pitchFamily="34" charset="0"/>
              </a:rPr>
              <a:t>encadenar múltiples estimadores en uno</a:t>
            </a:r>
            <a:r>
              <a:rPr lang="es-ES" sz="1200" dirty="0">
                <a:latin typeface="Arial" panose="020B0604020202020204" pitchFamily="34" charset="0"/>
                <a:cs typeface="Arial" panose="020B0604020202020204" pitchFamily="34" charset="0"/>
              </a:rPr>
              <a:t>. Esto es útil ya que a </a:t>
            </a:r>
            <a:r>
              <a:rPr lang="es-ES" sz="1200" b="1" dirty="0">
                <a:latin typeface="Arial" panose="020B0604020202020204" pitchFamily="34" charset="0"/>
                <a:cs typeface="Arial" panose="020B0604020202020204" pitchFamily="34" charset="0"/>
              </a:rPr>
              <a:t>menudo hay una secuencia fija de pasos en el procesamiento de los datos</a:t>
            </a:r>
            <a:r>
              <a:rPr lang="es-ES" sz="1200" dirty="0">
                <a:latin typeface="Arial" panose="020B0604020202020204" pitchFamily="34" charset="0"/>
                <a:cs typeface="Arial" panose="020B0604020202020204" pitchFamily="34" charset="0"/>
              </a:rPr>
              <a:t>, por ejemplo, selección de características, </a:t>
            </a:r>
            <a:r>
              <a:rPr lang="es-ES" sz="1200" b="1" dirty="0">
                <a:latin typeface="Arial" panose="020B0604020202020204" pitchFamily="34" charset="0"/>
                <a:cs typeface="Arial" panose="020B0604020202020204" pitchFamily="34" charset="0"/>
              </a:rPr>
              <a:t>normalización</a:t>
            </a:r>
            <a:r>
              <a:rPr lang="es-ES" sz="1200" dirty="0">
                <a:latin typeface="Arial" panose="020B0604020202020204" pitchFamily="34" charset="0"/>
                <a:cs typeface="Arial" panose="020B0604020202020204" pitchFamily="34" charset="0"/>
              </a:rPr>
              <a:t> y </a:t>
            </a:r>
            <a:r>
              <a:rPr lang="es-ES" sz="1200" b="1" dirty="0">
                <a:latin typeface="Arial" panose="020B0604020202020204" pitchFamily="34" charset="0"/>
                <a:cs typeface="Arial" panose="020B0604020202020204" pitchFamily="34" charset="0"/>
              </a:rPr>
              <a:t>clasificación</a:t>
            </a:r>
            <a:r>
              <a:rPr lang="es-ES" sz="1200" dirty="0">
                <a:latin typeface="Arial" panose="020B0604020202020204" pitchFamily="34" charset="0"/>
                <a:cs typeface="Arial" panose="020B0604020202020204" pitchFamily="34" charset="0"/>
              </a:rPr>
              <a:t>. Los pipelines sirve para múltiples propósitos aquí:</a:t>
            </a:r>
            <a:endParaRPr lang="es-ES" sz="1200" b="1"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Conveniencia y encapsulación: </a:t>
            </a:r>
            <a:r>
              <a:rPr lang="es-ES" sz="1200" dirty="0">
                <a:latin typeface="Arial" panose="020B0604020202020204" pitchFamily="34" charset="0"/>
                <a:cs typeface="Arial" panose="020B0604020202020204" pitchFamily="34" charset="0"/>
              </a:rPr>
              <a:t>Solo tiene que llamar una función y predecir una vez en sus datos para ajustar una secuencia completa de estimadores.</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Selección conjunta de parámetros: </a:t>
            </a:r>
            <a:r>
              <a:rPr lang="es-ES" sz="1200" dirty="0">
                <a:latin typeface="Arial" panose="020B0604020202020204" pitchFamily="34" charset="0"/>
                <a:cs typeface="Arial" panose="020B0604020202020204" pitchFamily="34" charset="0"/>
              </a:rPr>
              <a:t>Puede buscar en el espacio resultante los parámetros de todos los estimadores en la pipeline a la vez.</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Seguridad: </a:t>
            </a:r>
            <a:r>
              <a:rPr lang="es-ES" sz="1200" dirty="0">
                <a:latin typeface="Arial" panose="020B0604020202020204" pitchFamily="34" charset="0"/>
                <a:cs typeface="Arial" panose="020B0604020202020204" pitchFamily="34" charset="0"/>
              </a:rPr>
              <a:t>las pipelines ayudan a evitar la filtración de estadísticas de sus datos de prueba en el modelo entrenado en validación cruzada, al garantizar que se usen las mismas muestras para entrenar los transformadores y predictores.</a:t>
            </a: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p:txBody>
      </p:sp>
      <p:pic>
        <p:nvPicPr>
          <p:cNvPr id="8" name="Picture 2" descr="Project Jupyter - Wikipedia">
            <a:extLst>
              <a:ext uri="{FF2B5EF4-FFF2-40B4-BE49-F238E27FC236}">
                <a16:creationId xmlns:a16="http://schemas.microsoft.com/office/drawing/2014/main" id="{DE67F4C4-E4A1-4A21-B905-2C52BBFD0C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5847" y="3717032"/>
            <a:ext cx="1030249" cy="119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849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Hyperparameter </a:t>
            </a:r>
            <a:r>
              <a:rPr lang="en-US" b="1" dirty="0" err="1">
                <a:latin typeface="Arial" panose="020B0604020202020204" pitchFamily="34" charset="0"/>
                <a:cs typeface="Arial" panose="020B0604020202020204" pitchFamily="34" charset="0"/>
              </a:rPr>
              <a:t>tunning</a:t>
            </a:r>
            <a:endParaRPr lang="en-US" b="1" dirty="0">
              <a:latin typeface="Arial" panose="020B0604020202020204" pitchFamily="34" charset="0"/>
              <a:cs typeface="Arial" panose="020B0604020202020204" pitchFamily="34" charset="0"/>
            </a:endParaRP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41632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Los </a:t>
            </a:r>
            <a:r>
              <a:rPr lang="es-ES" sz="1200" b="1" dirty="0">
                <a:latin typeface="Arial" panose="020B0604020202020204" pitchFamily="34" charset="0"/>
                <a:cs typeface="Arial" panose="020B0604020202020204" pitchFamily="34" charset="0"/>
              </a:rPr>
              <a:t>hiperparámetros</a:t>
            </a:r>
            <a:r>
              <a:rPr lang="es-ES" sz="1200" dirty="0">
                <a:latin typeface="Arial" panose="020B0604020202020204" pitchFamily="34" charset="0"/>
                <a:cs typeface="Arial" panose="020B0604020202020204" pitchFamily="34" charset="0"/>
              </a:rPr>
              <a:t> son parámetros que no se aprenden directamente dentro de los estimadores, o modelos. En </a:t>
            </a:r>
            <a:r>
              <a:rPr lang="es-ES" sz="1200" dirty="0" err="1">
                <a:latin typeface="Arial" panose="020B0604020202020204" pitchFamily="34" charset="0"/>
                <a:cs typeface="Arial" panose="020B0604020202020204" pitchFamily="34" charset="0"/>
              </a:rPr>
              <a:t>scikit-learn</a:t>
            </a:r>
            <a:r>
              <a:rPr lang="es-ES" sz="1200" dirty="0">
                <a:latin typeface="Arial" panose="020B0604020202020204" pitchFamily="34" charset="0"/>
                <a:cs typeface="Arial" panose="020B0604020202020204" pitchFamily="34" charset="0"/>
              </a:rPr>
              <a:t> se pasan como </a:t>
            </a:r>
            <a:r>
              <a:rPr lang="es-ES" sz="1200" b="1" dirty="0">
                <a:latin typeface="Arial" panose="020B0604020202020204" pitchFamily="34" charset="0"/>
                <a:cs typeface="Arial" panose="020B0604020202020204" pitchFamily="34" charset="0"/>
              </a:rPr>
              <a:t>argumentos</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al constructor de las clases</a:t>
            </a:r>
            <a:r>
              <a:rPr lang="es-ES" sz="1200" dirty="0">
                <a:latin typeface="Arial" panose="020B0604020202020204" pitchFamily="34" charset="0"/>
                <a:cs typeface="Arial" panose="020B0604020202020204" pitchFamily="34" charset="0"/>
              </a:rPr>
              <a:t> de estimador. Los ejemplos típicos incluyen C, </a:t>
            </a:r>
            <a:r>
              <a:rPr lang="es-ES" sz="1200" dirty="0" err="1">
                <a:latin typeface="Arial" panose="020B0604020202020204" pitchFamily="34" charset="0"/>
                <a:cs typeface="Arial" panose="020B0604020202020204" pitchFamily="34" charset="0"/>
              </a:rPr>
              <a:t>kernel</a:t>
            </a:r>
            <a:r>
              <a:rPr lang="es-ES" sz="1200" dirty="0">
                <a:latin typeface="Arial" panose="020B0604020202020204" pitchFamily="34" charset="0"/>
                <a:cs typeface="Arial" panose="020B0604020202020204" pitchFamily="34" charset="0"/>
              </a:rPr>
              <a:t> y gamma para </a:t>
            </a:r>
            <a:r>
              <a:rPr lang="es-ES" sz="1200" dirty="0" err="1">
                <a:latin typeface="Arial" panose="020B0604020202020204" pitchFamily="34" charset="0"/>
                <a:cs typeface="Arial" panose="020B0604020202020204" pitchFamily="34" charset="0"/>
              </a:rPr>
              <a:t>Support</a:t>
            </a:r>
            <a:r>
              <a:rPr lang="es-ES" sz="1200" dirty="0">
                <a:latin typeface="Arial" panose="020B0604020202020204" pitchFamily="34" charset="0"/>
                <a:cs typeface="Arial" panose="020B0604020202020204" pitchFamily="34" charset="0"/>
              </a:rPr>
              <a:t> Vector </a:t>
            </a:r>
            <a:r>
              <a:rPr lang="es-ES" sz="1200" dirty="0" err="1">
                <a:latin typeface="Arial" panose="020B0604020202020204" pitchFamily="34" charset="0"/>
                <a:cs typeface="Arial" panose="020B0604020202020204" pitchFamily="34" charset="0"/>
              </a:rPr>
              <a:t>Classifier</a:t>
            </a:r>
            <a:r>
              <a:rPr lang="es-ES" sz="1200" dirty="0">
                <a:latin typeface="Arial" panose="020B0604020202020204" pitchFamily="34" charset="0"/>
                <a:cs typeface="Arial" panose="020B0604020202020204" pitchFamily="34" charset="0"/>
              </a:rPr>
              <a:t>. Es posible y recomendable </a:t>
            </a:r>
            <a:r>
              <a:rPr lang="es-ES" sz="1200" b="1" dirty="0">
                <a:latin typeface="Arial" panose="020B0604020202020204" pitchFamily="34" charset="0"/>
                <a:cs typeface="Arial" panose="020B0604020202020204" pitchFamily="34" charset="0"/>
              </a:rPr>
              <a:t>buscar en el espacio de hiperparámetros la mejor puntuación </a:t>
            </a:r>
            <a:r>
              <a:rPr lang="es-ES" sz="1200" dirty="0">
                <a:latin typeface="Arial" panose="020B0604020202020204" pitchFamily="34" charset="0"/>
                <a:cs typeface="Arial" panose="020B0604020202020204" pitchFamily="34" charset="0"/>
              </a:rPr>
              <a:t>en </a:t>
            </a:r>
            <a:r>
              <a:rPr lang="es-ES" sz="1200" dirty="0" err="1">
                <a:latin typeface="Arial" panose="020B0604020202020204" pitchFamily="34" charset="0"/>
                <a:cs typeface="Arial" panose="020B0604020202020204" pitchFamily="34" charset="0"/>
              </a:rPr>
              <a:t>CrossValidation</a:t>
            </a:r>
            <a:r>
              <a:rPr lang="es-ES" sz="1200" dirty="0">
                <a:latin typeface="Arial" panose="020B0604020202020204" pitchFamily="34" charset="0"/>
                <a:cs typeface="Arial" panose="020B0604020202020204" pitchFamily="34" charset="0"/>
              </a:rPr>
              <a:t>.</a:t>
            </a:r>
            <a:endParaRPr lang="es-ES" sz="1200" b="1"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Se proporcionan dos enfoques genéricos para muestrear candidatos en </a:t>
            </a:r>
            <a:r>
              <a:rPr lang="es-ES" sz="1200" dirty="0" err="1">
                <a:latin typeface="Arial" panose="020B0604020202020204" pitchFamily="34" charset="0"/>
                <a:cs typeface="Arial" panose="020B0604020202020204" pitchFamily="34" charset="0"/>
              </a:rPr>
              <a:t>scikit</a:t>
            </a:r>
            <a:r>
              <a:rPr lang="es-ES" sz="1200" dirty="0">
                <a:latin typeface="Arial" panose="020B0604020202020204" pitchFamily="34" charset="0"/>
                <a:cs typeface="Arial" panose="020B0604020202020204" pitchFamily="34" charset="0"/>
              </a:rPr>
              <a:t>: </a:t>
            </a:r>
          </a:p>
          <a:p>
            <a:pPr marL="171450" indent="-171450" algn="just">
              <a:buFont typeface="Arial" panose="020B0604020202020204" pitchFamily="34" charset="0"/>
              <a:buChar char="•"/>
            </a:pPr>
            <a:r>
              <a:rPr lang="es-ES" sz="1200" b="1" dirty="0" err="1">
                <a:latin typeface="Arial" panose="020B0604020202020204" pitchFamily="34" charset="0"/>
                <a:cs typeface="Arial" panose="020B0604020202020204" pitchFamily="34" charset="0"/>
              </a:rPr>
              <a:t>GridSearchCV</a:t>
            </a:r>
            <a:r>
              <a:rPr lang="es-ES" sz="1200" dirty="0">
                <a:latin typeface="Arial" panose="020B0604020202020204" pitchFamily="34" charset="0"/>
                <a:cs typeface="Arial" panose="020B0604020202020204" pitchFamily="34" charset="0"/>
              </a:rPr>
              <a:t>, para valores dados, </a:t>
            </a:r>
            <a:r>
              <a:rPr lang="es-ES" sz="1200" b="1" dirty="0">
                <a:latin typeface="Arial" panose="020B0604020202020204" pitchFamily="34" charset="0"/>
                <a:cs typeface="Arial" panose="020B0604020202020204" pitchFamily="34" charset="0"/>
              </a:rPr>
              <a:t>considera exhaustivamente todas las combinaciones de parámetros</a:t>
            </a:r>
            <a:r>
              <a:rPr lang="es-ES" sz="1200"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es-ES" sz="1200" b="1" dirty="0" err="1">
                <a:latin typeface="Arial" panose="020B0604020202020204" pitchFamily="34" charset="0"/>
                <a:cs typeface="Arial" panose="020B0604020202020204" pitchFamily="34" charset="0"/>
              </a:rPr>
              <a:t>RandomizedSearchCV</a:t>
            </a:r>
            <a:r>
              <a:rPr lang="es-ES" sz="1200" dirty="0">
                <a:latin typeface="Arial" panose="020B0604020202020204" pitchFamily="34" charset="0"/>
                <a:cs typeface="Arial" panose="020B0604020202020204" pitchFamily="34" charset="0"/>
              </a:rPr>
              <a:t> puede </a:t>
            </a:r>
            <a:r>
              <a:rPr lang="es-ES" sz="1200" b="1" dirty="0">
                <a:latin typeface="Arial" panose="020B0604020202020204" pitchFamily="34" charset="0"/>
                <a:cs typeface="Arial" panose="020B0604020202020204" pitchFamily="34" charset="0"/>
              </a:rPr>
              <a:t>muestrear un número </a:t>
            </a:r>
            <a:r>
              <a:rPr lang="es-ES" sz="1200" dirty="0">
                <a:latin typeface="Arial" panose="020B0604020202020204" pitchFamily="34" charset="0"/>
                <a:cs typeface="Arial" panose="020B0604020202020204" pitchFamily="34" charset="0"/>
              </a:rPr>
              <a:t>dado de </a:t>
            </a:r>
            <a:r>
              <a:rPr lang="es-ES" sz="1200" b="1" dirty="0">
                <a:latin typeface="Arial" panose="020B0604020202020204" pitchFamily="34" charset="0"/>
                <a:cs typeface="Arial" panose="020B0604020202020204" pitchFamily="34" charset="0"/>
              </a:rPr>
              <a:t>candidatos</a:t>
            </a:r>
            <a:r>
              <a:rPr lang="es-ES" sz="1200" dirty="0">
                <a:latin typeface="Arial" panose="020B0604020202020204" pitchFamily="34" charset="0"/>
                <a:cs typeface="Arial" panose="020B0604020202020204" pitchFamily="34" charset="0"/>
              </a:rPr>
              <a:t> de un </a:t>
            </a:r>
            <a:r>
              <a:rPr lang="es-ES" sz="1200" b="1" dirty="0">
                <a:latin typeface="Arial" panose="020B0604020202020204" pitchFamily="34" charset="0"/>
                <a:cs typeface="Arial" panose="020B0604020202020204" pitchFamily="34" charset="0"/>
              </a:rPr>
              <a:t>espacio de parámetros </a:t>
            </a:r>
            <a:r>
              <a:rPr lang="es-ES" sz="1200" dirty="0">
                <a:latin typeface="Arial" panose="020B0604020202020204" pitchFamily="34" charset="0"/>
                <a:cs typeface="Arial" panose="020B0604020202020204" pitchFamily="34" charset="0"/>
              </a:rPr>
              <a:t>con una </a:t>
            </a:r>
            <a:r>
              <a:rPr lang="es-ES" sz="1200" b="1" dirty="0">
                <a:latin typeface="Arial" panose="020B0604020202020204" pitchFamily="34" charset="0"/>
                <a:cs typeface="Arial" panose="020B0604020202020204" pitchFamily="34" charset="0"/>
              </a:rPr>
              <a:t>distribución especificada. </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Es común que un </a:t>
            </a:r>
            <a:r>
              <a:rPr lang="es-ES" sz="1200" b="1" dirty="0">
                <a:latin typeface="Arial" panose="020B0604020202020204" pitchFamily="34" charset="0"/>
                <a:cs typeface="Arial" panose="020B0604020202020204" pitchFamily="34" charset="0"/>
              </a:rPr>
              <a:t>pequeño subconjunto </a:t>
            </a:r>
            <a:r>
              <a:rPr lang="es-ES" sz="1200" dirty="0">
                <a:latin typeface="Arial" panose="020B0604020202020204" pitchFamily="34" charset="0"/>
                <a:cs typeface="Arial" panose="020B0604020202020204" pitchFamily="34" charset="0"/>
              </a:rPr>
              <a:t>de </a:t>
            </a:r>
            <a:r>
              <a:rPr lang="es-ES" sz="1200" b="1" dirty="0">
                <a:latin typeface="Arial" panose="020B0604020202020204" pitchFamily="34" charset="0"/>
                <a:cs typeface="Arial" panose="020B0604020202020204" pitchFamily="34" charset="0"/>
              </a:rPr>
              <a:t>esos</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parámetros</a:t>
            </a:r>
            <a:r>
              <a:rPr lang="es-ES" sz="1200" dirty="0">
                <a:latin typeface="Arial" panose="020B0604020202020204" pitchFamily="34" charset="0"/>
                <a:cs typeface="Arial" panose="020B0604020202020204" pitchFamily="34" charset="0"/>
              </a:rPr>
              <a:t> pueda </a:t>
            </a:r>
            <a:r>
              <a:rPr lang="es-ES" sz="1200" b="1" dirty="0">
                <a:latin typeface="Arial" panose="020B0604020202020204" pitchFamily="34" charset="0"/>
                <a:cs typeface="Arial" panose="020B0604020202020204" pitchFamily="34" charset="0"/>
              </a:rPr>
              <a:t>tener</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un gran impacto </a:t>
            </a:r>
            <a:r>
              <a:rPr lang="es-ES" sz="1200" dirty="0">
                <a:latin typeface="Arial" panose="020B0604020202020204" pitchFamily="34" charset="0"/>
                <a:cs typeface="Arial" panose="020B0604020202020204" pitchFamily="34" charset="0"/>
              </a:rPr>
              <a:t>en el </a:t>
            </a:r>
            <a:r>
              <a:rPr lang="es-ES" sz="1200" b="1" dirty="0">
                <a:latin typeface="Arial" panose="020B0604020202020204" pitchFamily="34" charset="0"/>
                <a:cs typeface="Arial" panose="020B0604020202020204" pitchFamily="34" charset="0"/>
              </a:rPr>
              <a:t>rendimiento</a:t>
            </a:r>
            <a:r>
              <a:rPr lang="es-ES" sz="1200" dirty="0">
                <a:latin typeface="Arial" panose="020B0604020202020204" pitchFamily="34" charset="0"/>
                <a:cs typeface="Arial" panose="020B0604020202020204" pitchFamily="34" charset="0"/>
              </a:rPr>
              <a:t> predictivo del modelo. Esto depende de cada algoritmo.</a:t>
            </a: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a:p>
            <a:pPr algn="just"/>
            <a:endParaRPr lang="es-ES" sz="1200" b="1" dirty="0">
              <a:latin typeface="Arial" panose="020B0604020202020204" pitchFamily="34" charset="0"/>
              <a:cs typeface="Arial" panose="020B0604020202020204" pitchFamily="34" charset="0"/>
            </a:endParaRPr>
          </a:p>
        </p:txBody>
      </p:sp>
      <p:pic>
        <p:nvPicPr>
          <p:cNvPr id="8" name="Picture 2" descr="Project Jupyter - Wikipedia">
            <a:extLst>
              <a:ext uri="{FF2B5EF4-FFF2-40B4-BE49-F238E27FC236}">
                <a16:creationId xmlns:a16="http://schemas.microsoft.com/office/drawing/2014/main" id="{DE67F4C4-E4A1-4A21-B905-2C52BBFD0C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6896" y="5229200"/>
            <a:ext cx="1030249" cy="119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805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n-US" b="1" dirty="0">
                <a:latin typeface="Arial" panose="020B0604020202020204" pitchFamily="34" charset="0"/>
                <a:cs typeface="Arial" panose="020B0604020202020204" pitchFamily="34" charset="0"/>
              </a:rPr>
              <a:t>Titanic</a:t>
            </a:r>
          </a:p>
          <a:p>
            <a:pPr lvl="1" indent="0" fontAlgn="auto">
              <a:spcBef>
                <a:spcPts val="900"/>
              </a:spcBef>
              <a:spcAft>
                <a:spcPts val="600"/>
              </a:spcAft>
              <a:buClr>
                <a:srgbClr val="287793"/>
              </a:buClr>
              <a:buNone/>
            </a:pP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pic>
        <p:nvPicPr>
          <p:cNvPr id="8" name="Picture 2" descr="Project Jupyter - Wikipedia">
            <a:extLst>
              <a:ext uri="{FF2B5EF4-FFF2-40B4-BE49-F238E27FC236}">
                <a16:creationId xmlns:a16="http://schemas.microsoft.com/office/drawing/2014/main" id="{DE67F4C4-E4A1-4A21-B905-2C52BBFD0C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6896" y="5229200"/>
            <a:ext cx="1030249" cy="1194171"/>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BC6DA8F0-E058-4B03-ACA1-DB85526FB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696" y="1412776"/>
            <a:ext cx="4746104" cy="3488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51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7"/>
          <p:cNvSpPr txBox="1">
            <a:spLocks/>
          </p:cNvSpPr>
          <p:nvPr/>
        </p:nvSpPr>
        <p:spPr bwMode="gray">
          <a:xfrm>
            <a:off x="368300" y="1412776"/>
            <a:ext cx="9057456" cy="4608512"/>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8900" lvl="1" indent="-342900" fontAlgn="auto">
              <a:spcBef>
                <a:spcPts val="900"/>
              </a:spcBef>
              <a:spcAft>
                <a:spcPts val="600"/>
              </a:spcAft>
              <a:buClr>
                <a:srgbClr val="287793"/>
              </a:buClr>
              <a:buFont typeface="Arial" panose="020B0604020202020204" pitchFamily="34" charset="0"/>
              <a:buChar char="•"/>
            </a:pPr>
            <a:endParaRPr kumimoji="0" lang="es-ES" sz="2400" b="0" i="0" u="none" strike="noStrike" kern="1200" cap="none" spc="0" normalizeH="0" baseline="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 </a:t>
            </a:r>
            <a:r>
              <a:rPr kumimoji="0" lang="en-U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T</a:t>
            </a:r>
            <a:r>
              <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-SNE</a:t>
            </a:r>
          </a:p>
        </p:txBody>
      </p:sp>
      <p:sp>
        <p:nvSpPr>
          <p:cNvPr id="2" name="Rectangle 1">
            <a:extLst>
              <a:ext uri="{FF2B5EF4-FFF2-40B4-BE49-F238E27FC236}">
                <a16:creationId xmlns:a16="http://schemas.microsoft.com/office/drawing/2014/main" id="{5EE3FBE8-3AC8-496A-9EA6-0AC3BAA17757}"/>
              </a:ext>
            </a:extLst>
          </p:cNvPr>
          <p:cNvSpPr/>
          <p:nvPr/>
        </p:nvSpPr>
        <p:spPr>
          <a:xfrm>
            <a:off x="704528" y="1397674"/>
            <a:ext cx="7920880" cy="4031873"/>
          </a:xfrm>
          <a:prstGeom prst="rect">
            <a:avLst/>
          </a:prstGeom>
        </p:spPr>
        <p:txBody>
          <a:bodyPr wrap="square">
            <a:spAutoFit/>
          </a:bodyPr>
          <a:lstStyle/>
          <a:p>
            <a:r>
              <a:rPr lang="es-ES" sz="800" b="1" dirty="0">
                <a:solidFill>
                  <a:srgbClr val="000000"/>
                </a:solidFill>
                <a:latin typeface="Helvetica Neue"/>
              </a:rPr>
              <a:t>T-</a:t>
            </a:r>
            <a:r>
              <a:rPr lang="es-ES" sz="800" b="1" dirty="0" err="1">
                <a:solidFill>
                  <a:srgbClr val="000000"/>
                </a:solidFill>
                <a:latin typeface="Helvetica Neue"/>
              </a:rPr>
              <a:t>Distributed</a:t>
            </a:r>
            <a:r>
              <a:rPr lang="es-ES" sz="800" b="1" dirty="0">
                <a:solidFill>
                  <a:srgbClr val="000000"/>
                </a:solidFill>
                <a:latin typeface="Helvetica Neue"/>
              </a:rPr>
              <a:t> </a:t>
            </a:r>
            <a:r>
              <a:rPr lang="es-ES" sz="800" b="1" dirty="0" err="1">
                <a:solidFill>
                  <a:srgbClr val="000000"/>
                </a:solidFill>
                <a:latin typeface="Helvetica Neue"/>
              </a:rPr>
              <a:t>Stochastic</a:t>
            </a:r>
            <a:r>
              <a:rPr lang="es-ES" sz="800" b="1" dirty="0">
                <a:solidFill>
                  <a:srgbClr val="000000"/>
                </a:solidFill>
                <a:latin typeface="Helvetica Neue"/>
              </a:rPr>
              <a:t> </a:t>
            </a:r>
            <a:r>
              <a:rPr lang="es-ES" sz="800" b="1" dirty="0" err="1">
                <a:solidFill>
                  <a:srgbClr val="000000"/>
                </a:solidFill>
                <a:latin typeface="Helvetica Neue"/>
              </a:rPr>
              <a:t>Neighbor</a:t>
            </a:r>
            <a:r>
              <a:rPr lang="es-ES" sz="800" b="1" dirty="0">
                <a:solidFill>
                  <a:srgbClr val="000000"/>
                </a:solidFill>
                <a:latin typeface="Helvetica Neue"/>
              </a:rPr>
              <a:t> </a:t>
            </a:r>
            <a:r>
              <a:rPr lang="es-ES" sz="800" b="1" dirty="0" err="1">
                <a:solidFill>
                  <a:srgbClr val="000000"/>
                </a:solidFill>
                <a:latin typeface="Helvetica Neue"/>
              </a:rPr>
              <a:t>Embedding</a:t>
            </a:r>
            <a:r>
              <a:rPr lang="es-ES" sz="800" b="1" dirty="0">
                <a:solidFill>
                  <a:srgbClr val="000000"/>
                </a:solidFill>
                <a:latin typeface="Helvetica Neue"/>
              </a:rPr>
              <a:t>:</a:t>
            </a:r>
            <a:r>
              <a:rPr lang="es-ES" sz="800" dirty="0">
                <a:solidFill>
                  <a:srgbClr val="000000"/>
                </a:solidFill>
                <a:latin typeface="Helvetica Neue"/>
              </a:rPr>
              <a:t> Es otra técnica para la reducción de la dimensionalidad y es particularmente adecuada para la visualización de conjuntos de datos de altas dimensiones. Contrariamente a PCA, no es una técnica algebraica sino probabilística.</a:t>
            </a:r>
          </a:p>
          <a:p>
            <a:r>
              <a:rPr lang="es-ES" sz="800" dirty="0">
                <a:latin typeface="Arial" panose="020B0604020202020204" pitchFamily="34" charset="0"/>
                <a:cs typeface="Arial" panose="020B0604020202020204" pitchFamily="34" charset="0"/>
              </a:rPr>
              <a:t>Esta técnica </a:t>
            </a:r>
            <a:r>
              <a:rPr lang="es-ES" sz="800" b="1" dirty="0">
                <a:latin typeface="Arial" panose="020B0604020202020204" pitchFamily="34" charset="0"/>
                <a:cs typeface="Arial" panose="020B0604020202020204" pitchFamily="34" charset="0"/>
              </a:rPr>
              <a:t>analiza los datos originales </a:t>
            </a:r>
            <a:r>
              <a:rPr lang="es-ES" sz="800" dirty="0">
                <a:latin typeface="Arial" panose="020B0604020202020204" pitchFamily="34" charset="0"/>
                <a:cs typeface="Arial" panose="020B0604020202020204" pitchFamily="34" charset="0"/>
              </a:rPr>
              <a:t>que se introducen en el algoritmo y analiza </a:t>
            </a:r>
            <a:r>
              <a:rPr lang="es-ES" sz="800" b="1" dirty="0">
                <a:latin typeface="Arial" panose="020B0604020202020204" pitchFamily="34" charset="0"/>
                <a:cs typeface="Arial" panose="020B0604020202020204" pitchFamily="34" charset="0"/>
              </a:rPr>
              <a:t>cómo representar mejor estos datos</a:t>
            </a:r>
            <a:r>
              <a:rPr lang="es-ES" sz="800" dirty="0">
                <a:latin typeface="Arial" panose="020B0604020202020204" pitchFamily="34" charset="0"/>
                <a:cs typeface="Arial" panose="020B0604020202020204" pitchFamily="34" charset="0"/>
              </a:rPr>
              <a:t> utilizando </a:t>
            </a:r>
            <a:r>
              <a:rPr lang="es-ES" sz="800" b="1" dirty="0">
                <a:latin typeface="Arial" panose="020B0604020202020204" pitchFamily="34" charset="0"/>
                <a:cs typeface="Arial" panose="020B0604020202020204" pitchFamily="34" charset="0"/>
              </a:rPr>
              <a:t>menos dimensiones al hacer coincidir ambas distribuciones</a:t>
            </a:r>
            <a:r>
              <a:rPr lang="es-ES" sz="800" dirty="0">
                <a:latin typeface="Arial" panose="020B0604020202020204" pitchFamily="34" charset="0"/>
                <a:cs typeface="Arial" panose="020B0604020202020204" pitchFamily="34" charset="0"/>
              </a:rPr>
              <a:t>. La forma en que lo hace es </a:t>
            </a:r>
            <a:r>
              <a:rPr lang="es-ES" sz="800" b="1" dirty="0">
                <a:latin typeface="Arial" panose="020B0604020202020204" pitchFamily="34" charset="0"/>
                <a:cs typeface="Arial" panose="020B0604020202020204" pitchFamily="34" charset="0"/>
              </a:rPr>
              <a:t>computacionalmente intensiva </a:t>
            </a:r>
            <a:r>
              <a:rPr lang="es-ES" sz="800" dirty="0">
                <a:latin typeface="Arial" panose="020B0604020202020204" pitchFamily="34" charset="0"/>
                <a:cs typeface="Arial" panose="020B0604020202020204" pitchFamily="34" charset="0"/>
              </a:rPr>
              <a:t>y, por lo tanto, existen </a:t>
            </a:r>
            <a:r>
              <a:rPr lang="es-ES" sz="800" b="1" dirty="0">
                <a:latin typeface="Arial" panose="020B0604020202020204" pitchFamily="34" charset="0"/>
                <a:cs typeface="Arial" panose="020B0604020202020204" pitchFamily="34" charset="0"/>
              </a:rPr>
              <a:t>algunas limitaciones (serias) </a:t>
            </a:r>
            <a:r>
              <a:rPr lang="es-ES" sz="800" dirty="0">
                <a:latin typeface="Arial" panose="020B0604020202020204" pitchFamily="34" charset="0"/>
                <a:cs typeface="Arial" panose="020B0604020202020204" pitchFamily="34" charset="0"/>
              </a:rPr>
              <a:t>para el uso de esta técnica. </a:t>
            </a:r>
          </a:p>
          <a:p>
            <a:r>
              <a:rPr lang="es-ES" sz="800" dirty="0">
                <a:latin typeface="Arial" panose="020B0604020202020204" pitchFamily="34" charset="0"/>
                <a:cs typeface="Arial" panose="020B0604020202020204" pitchFamily="34" charset="0"/>
              </a:rPr>
              <a:t>El algoritmo no es lineal y se adapta a los datos subyacentes, realizando diferentes transformaciones en diferentes regiones. Esas diferencias pueden ser una fuente importante de confusión.</a:t>
            </a:r>
          </a:p>
          <a:p>
            <a:r>
              <a:rPr lang="es-ES" sz="800" dirty="0">
                <a:latin typeface="Arial" panose="020B0604020202020204" pitchFamily="34" charset="0"/>
                <a:cs typeface="Arial" panose="020B0604020202020204" pitchFamily="34" charset="0"/>
              </a:rPr>
              <a:t>Una segunda característica de t-SNE es un parámetro sintonizable, "perplejidad", que indica (aproximadamente) cómo equilibrar la atención entre los aspectos locales y globales de los datos. El parámetro es, en cierto sentido, una suposición sobre el número de vecinos cercanos que tiene cada punto. El valor de perplejidad tiene un efecto complejo en las imágenes resultantes. Normalmente este </a:t>
            </a:r>
            <a:r>
              <a:rPr lang="es-ES" sz="800" dirty="0" err="1">
                <a:latin typeface="Arial" panose="020B0604020202020204" pitchFamily="34" charset="0"/>
                <a:cs typeface="Arial" panose="020B0604020202020204" pitchFamily="34" charset="0"/>
              </a:rPr>
              <a:t>est</a:t>
            </a:r>
            <a:r>
              <a:rPr lang="ca-ES" sz="800" dirty="0">
                <a:latin typeface="Arial" panose="020B0604020202020204" pitchFamily="34" charset="0"/>
                <a:cs typeface="Arial" panose="020B0604020202020204" pitchFamily="34" charset="0"/>
              </a:rPr>
              <a:t>á entre 5 – 50.</a:t>
            </a:r>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b="1"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endParaRPr lang="es-ES" sz="800" dirty="0">
              <a:latin typeface="Arial" panose="020B0604020202020204" pitchFamily="34" charset="0"/>
              <a:cs typeface="Arial" panose="020B0604020202020204" pitchFamily="34" charset="0"/>
            </a:endParaRPr>
          </a:p>
          <a:p>
            <a:r>
              <a:rPr lang="es-ES" sz="800" dirty="0">
                <a:latin typeface="Arial" panose="020B0604020202020204" pitchFamily="34" charset="0"/>
                <a:cs typeface="Arial" panose="020B0604020202020204" pitchFamily="34" charset="0"/>
              </a:rPr>
              <a:t>[Recomendación es que, en caso de datos dimensionales muy altos, normalmente más de 50, es posible que deba aplicar otra técnica de reducción de dimensionalidad antes de usar t-SNE, como ahora el PCA.]</a:t>
            </a:r>
          </a:p>
        </p:txBody>
      </p:sp>
      <p:sp>
        <p:nvSpPr>
          <p:cNvPr id="3" name="Rectangle 2">
            <a:extLst>
              <a:ext uri="{FF2B5EF4-FFF2-40B4-BE49-F238E27FC236}">
                <a16:creationId xmlns:a16="http://schemas.microsoft.com/office/drawing/2014/main" id="{8A517127-A035-40F2-9CDB-29F2753138C5}"/>
              </a:ext>
            </a:extLst>
          </p:cNvPr>
          <p:cNvSpPr/>
          <p:nvPr/>
        </p:nvSpPr>
        <p:spPr>
          <a:xfrm>
            <a:off x="3414872" y="6381328"/>
            <a:ext cx="2462534" cy="276999"/>
          </a:xfrm>
          <a:prstGeom prst="rect">
            <a:avLst/>
          </a:prstGeom>
        </p:spPr>
        <p:txBody>
          <a:bodyPr wrap="none">
            <a:spAutoFit/>
          </a:bodyPr>
          <a:lstStyle/>
          <a:p>
            <a:r>
              <a:rPr lang="en-US" sz="1200" dirty="0">
                <a:hlinkClick r:id="rId3"/>
              </a:rPr>
              <a:t>https://distill.pub/2016/misread-tsne/</a:t>
            </a:r>
            <a:endParaRPr lang="es-ES" sz="1200" dirty="0"/>
          </a:p>
        </p:txBody>
      </p:sp>
      <p:pic>
        <p:nvPicPr>
          <p:cNvPr id="2052" name="Picture 4">
            <a:extLst>
              <a:ext uri="{FF2B5EF4-FFF2-40B4-BE49-F238E27FC236}">
                <a16:creationId xmlns:a16="http://schemas.microsoft.com/office/drawing/2014/main" id="{4DC8D294-2259-4BF1-808E-3C8014931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426" y="2982403"/>
            <a:ext cx="4176464" cy="18783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C998902-CDF5-4536-95E7-132590E3EE79}"/>
              </a:ext>
            </a:extLst>
          </p:cNvPr>
          <p:cNvPicPr>
            <a:picLocks noChangeAspect="1"/>
          </p:cNvPicPr>
          <p:nvPr/>
        </p:nvPicPr>
        <p:blipFill>
          <a:blip r:embed="rId5">
            <a:clrChange>
              <a:clrFrom>
                <a:srgbClr val="FEFFFF"/>
              </a:clrFrom>
              <a:clrTo>
                <a:srgbClr val="FEFFFF">
                  <a:alpha val="0"/>
                </a:srgbClr>
              </a:clrTo>
            </a:clrChange>
          </a:blip>
          <a:stretch>
            <a:fillRect/>
          </a:stretch>
        </p:blipFill>
        <p:spPr>
          <a:xfrm>
            <a:off x="2105146" y="5307226"/>
            <a:ext cx="5169024" cy="1131850"/>
          </a:xfrm>
          <a:prstGeom prst="rect">
            <a:avLst/>
          </a:prstGeom>
        </p:spPr>
      </p:pic>
    </p:spTree>
    <p:extLst>
      <p:ext uri="{BB962C8B-B14F-4D97-AF65-F5344CB8AC3E}">
        <p14:creationId xmlns:p14="http://schemas.microsoft.com/office/powerpoint/2010/main" val="220003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2: </a:t>
            </a:r>
            <a:r>
              <a:rPr kumimoji="0" lang="ca-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rPr>
              <a:t>REGRESIÓN LINEAL</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846659"/>
          </a:xfrm>
          <a:prstGeom prst="rect">
            <a:avLst/>
          </a:prstGeom>
        </p:spPr>
        <p:txBody>
          <a:bodyPr wrap="square">
            <a:spAutoFit/>
          </a:bodyPr>
          <a:lstStyle/>
          <a:p>
            <a:r>
              <a:rPr lang="es-ES" sz="1200" dirty="0">
                <a:latin typeface="Arial" panose="020B0604020202020204" pitchFamily="34" charset="0"/>
                <a:cs typeface="Arial" panose="020B0604020202020204" pitchFamily="34" charset="0"/>
              </a:rPr>
              <a:t>La regresión lineal es un </a:t>
            </a:r>
            <a:r>
              <a:rPr lang="es-ES" sz="1200" b="1" dirty="0">
                <a:latin typeface="Arial" panose="020B0604020202020204" pitchFamily="34" charset="0"/>
                <a:cs typeface="Arial" panose="020B0604020202020204" pitchFamily="34" charset="0"/>
              </a:rPr>
              <a:t>modelo matemático</a:t>
            </a:r>
            <a:r>
              <a:rPr lang="es-ES" sz="1200" dirty="0">
                <a:latin typeface="Arial" panose="020B0604020202020204" pitchFamily="34" charset="0"/>
                <a:cs typeface="Arial" panose="020B0604020202020204" pitchFamily="34" charset="0"/>
              </a:rPr>
              <a:t> usado para </a:t>
            </a:r>
            <a:r>
              <a:rPr lang="es-ES" sz="1200" b="1" dirty="0">
                <a:latin typeface="Arial" panose="020B0604020202020204" pitchFamily="34" charset="0"/>
                <a:cs typeface="Arial" panose="020B0604020202020204" pitchFamily="34" charset="0"/>
              </a:rPr>
              <a:t>aproximar la relación de dependencia</a:t>
            </a:r>
            <a:r>
              <a:rPr lang="es-ES" sz="1200" dirty="0">
                <a:latin typeface="Arial" panose="020B0604020202020204" pitchFamily="34" charset="0"/>
                <a:cs typeface="Arial" panose="020B0604020202020204" pitchFamily="34" charset="0"/>
              </a:rPr>
              <a:t> entre </a:t>
            </a:r>
            <a:r>
              <a:rPr lang="es-ES" sz="1200" b="1" dirty="0">
                <a:latin typeface="Arial" panose="020B0604020202020204" pitchFamily="34" charset="0"/>
                <a:cs typeface="Arial" panose="020B0604020202020204" pitchFamily="34" charset="0"/>
              </a:rPr>
              <a:t>una variable dependiente</a:t>
            </a:r>
            <a:r>
              <a:rPr lang="es-ES" sz="1200" dirty="0">
                <a:latin typeface="Arial" panose="020B0604020202020204" pitchFamily="34" charset="0"/>
                <a:cs typeface="Arial" panose="020B0604020202020204" pitchFamily="34" charset="0"/>
              </a:rPr>
              <a:t> Y, </a:t>
            </a:r>
            <a:r>
              <a:rPr lang="es-ES" sz="1200" b="1" dirty="0">
                <a:latin typeface="Arial" panose="020B0604020202020204" pitchFamily="34" charset="0"/>
                <a:cs typeface="Arial" panose="020B0604020202020204" pitchFamily="34" charset="0"/>
              </a:rPr>
              <a:t>las variables independiente</a:t>
            </a:r>
            <a:r>
              <a:rPr lang="es-ES" sz="1200" dirty="0">
                <a:latin typeface="Arial" panose="020B0604020202020204" pitchFamily="34" charset="0"/>
                <a:cs typeface="Arial" panose="020B0604020202020204" pitchFamily="34" charset="0"/>
              </a:rPr>
              <a:t>s Xi y un </a:t>
            </a:r>
            <a:r>
              <a:rPr lang="es-ES" sz="1200" b="1" dirty="0">
                <a:latin typeface="Arial" panose="020B0604020202020204" pitchFamily="34" charset="0"/>
                <a:cs typeface="Arial" panose="020B0604020202020204" pitchFamily="34" charset="0"/>
              </a:rPr>
              <a:t>término aleatorio </a:t>
            </a:r>
            <a:r>
              <a:rPr lang="es-ES" sz="1200" dirty="0">
                <a:latin typeface="Arial" panose="020B0604020202020204" pitchFamily="34" charset="0"/>
                <a:cs typeface="Arial" panose="020B0604020202020204" pitchFamily="34" charset="0"/>
              </a:rPr>
              <a:t>ε. </a:t>
            </a:r>
          </a:p>
          <a:p>
            <a:endParaRPr lang="es-ES" sz="1200" dirty="0">
              <a:latin typeface="Arial" panose="020B0604020202020204" pitchFamily="34" charset="0"/>
              <a:cs typeface="Arial" panose="020B0604020202020204" pitchFamily="34" charset="0"/>
            </a:endParaRPr>
          </a:p>
          <a:p>
            <a:endParaRPr lang="es-ES"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Lo que hace la regresión lineal es </a:t>
            </a:r>
            <a:r>
              <a:rPr lang="es-ES" sz="1200" b="1" dirty="0">
                <a:latin typeface="Arial" panose="020B0604020202020204" pitchFamily="34" charset="0"/>
                <a:cs typeface="Arial" panose="020B0604020202020204" pitchFamily="34" charset="0"/>
              </a:rPr>
              <a:t>elegir unos valores determinados para los parámetros desconocidos </a:t>
            </a:r>
            <a:r>
              <a:rPr lang="en-US" sz="1200" b="1" dirty="0">
                <a:latin typeface="Arial" panose="020B0604020202020204" pitchFamily="34" charset="0"/>
                <a:cs typeface="Arial" panose="020B0604020202020204" pitchFamily="34" charset="0"/>
              </a:rPr>
              <a:t>a</a:t>
            </a:r>
            <a:r>
              <a:rPr lang="ca-ES" sz="1200" b="1" baseline="-25000" dirty="0">
                <a:latin typeface="Arial" panose="020B0604020202020204" pitchFamily="34" charset="0"/>
                <a:cs typeface="Arial" panose="020B0604020202020204" pitchFamily="34" charset="0"/>
              </a:rPr>
              <a:t>k</a:t>
            </a:r>
            <a:r>
              <a:rPr lang="ca-ES" sz="1200" b="1"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de modo que la ecuación quede completamente especificada. Para ello se necesita un conjunto de observaciones (Datos). Los valores escogidos como </a:t>
            </a:r>
            <a:r>
              <a:rPr lang="es-ES" sz="1200" b="1" dirty="0">
                <a:latin typeface="Arial" panose="020B0604020202020204" pitchFamily="34" charset="0"/>
                <a:cs typeface="Arial" panose="020B0604020202020204" pitchFamily="34" charset="0"/>
              </a:rPr>
              <a:t>estimadores</a:t>
            </a:r>
            <a:r>
              <a:rPr lang="es-ES" sz="1200" dirty="0">
                <a:latin typeface="Arial" panose="020B0604020202020204" pitchFamily="34" charset="0"/>
                <a:cs typeface="Arial" panose="020B0604020202020204" pitchFamily="34" charset="0"/>
              </a:rPr>
              <a:t> de los parámetros </a:t>
            </a:r>
            <a:r>
              <a:rPr lang="en-US" sz="1200" b="1" dirty="0">
                <a:latin typeface="Arial" panose="020B0604020202020204" pitchFamily="34" charset="0"/>
                <a:cs typeface="Arial" panose="020B0604020202020204" pitchFamily="34" charset="0"/>
              </a:rPr>
              <a:t>a</a:t>
            </a:r>
            <a:r>
              <a:rPr lang="ca-ES" sz="1200" b="1" baseline="-25000" dirty="0">
                <a:latin typeface="Arial" panose="020B0604020202020204" pitchFamily="34" charset="0"/>
                <a:cs typeface="Arial" panose="020B0604020202020204" pitchFamily="34" charset="0"/>
              </a:rPr>
              <a:t>k,</a:t>
            </a:r>
            <a:r>
              <a:rPr lang="es-ES" sz="1200" dirty="0">
                <a:latin typeface="Arial" panose="020B0604020202020204" pitchFamily="34" charset="0"/>
                <a:cs typeface="Arial" panose="020B0604020202020204" pitchFamily="34" charset="0"/>
              </a:rPr>
              <a:t> son los </a:t>
            </a:r>
            <a:r>
              <a:rPr lang="es-ES" sz="1200" b="1" dirty="0">
                <a:latin typeface="Arial" panose="020B0604020202020204" pitchFamily="34" charset="0"/>
                <a:cs typeface="Arial" panose="020B0604020202020204" pitchFamily="34" charset="0"/>
              </a:rPr>
              <a:t>coeficientes de regresión </a:t>
            </a:r>
            <a:r>
              <a:rPr lang="es-ES" sz="1200" dirty="0">
                <a:latin typeface="Arial" panose="020B0604020202020204" pitchFamily="34" charset="0"/>
                <a:cs typeface="Arial" panose="020B0604020202020204" pitchFamily="34" charset="0"/>
              </a:rPr>
              <a:t>sin que se pueda garantizar que coincidan con parámetros reales del proceso generador.</a:t>
            </a:r>
          </a:p>
        </p:txBody>
      </p:sp>
      <p:pic>
        <p:nvPicPr>
          <p:cNvPr id="4104" name="Picture 8">
            <a:extLst>
              <a:ext uri="{FF2B5EF4-FFF2-40B4-BE49-F238E27FC236}">
                <a16:creationId xmlns:a16="http://schemas.microsoft.com/office/drawing/2014/main" id="{EBF1D950-33D2-45F5-9F81-049C3813861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04728" y="3222843"/>
            <a:ext cx="4236132" cy="317709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392680C-010B-4927-A92B-DD8E37884173}"/>
                  </a:ext>
                </a:extLst>
              </p:cNvPr>
              <p:cNvSpPr txBox="1"/>
              <p:nvPr/>
            </p:nvSpPr>
            <p:spPr>
              <a:xfrm>
                <a:off x="2936776" y="1859701"/>
                <a:ext cx="3382849" cy="369332"/>
              </a:xfrm>
              <a:prstGeom prst="rect">
                <a:avLst/>
              </a:prstGeom>
              <a:noFill/>
            </p:spPr>
            <p:txBody>
              <a:bodyPr wrap="none" lIns="0" tIns="0" rIns="0" bIns="0" rtlCol="0">
                <a:spAutoFit/>
              </a:bodyPr>
              <a:lstStyle/>
              <a:p>
                <a:r>
                  <a:rPr lang="es-ES" dirty="0"/>
                  <a:t>Y</a:t>
                </a:r>
                <a14:m>
                  <m:oMath xmlns:m="http://schemas.openxmlformats.org/officeDocument/2006/math">
                    <m:r>
                      <a:rPr lang="es-ES" i="1" smtClean="0">
                        <a:latin typeface="Cambria Math" panose="02040503050406030204" pitchFamily="18" charset="0"/>
                      </a:rPr>
                      <m:t>=</m:t>
                    </m:r>
                    <m:r>
                      <m:rPr>
                        <m:sty m:val="p"/>
                      </m:rPr>
                      <a:rPr lang="en-US" b="0" i="0" smtClean="0">
                        <a:latin typeface="Cambria Math" panose="02040503050406030204" pitchFamily="18" charset="0"/>
                      </a:rPr>
                      <m:t>a</m:t>
                    </m:r>
                  </m:oMath>
                </a14:m>
                <a:r>
                  <a:rPr lang="en-US" baseline="-25000" dirty="0">
                    <a:latin typeface="Arial" panose="020B0604020202020204" pitchFamily="34" charset="0"/>
                    <a:cs typeface="Arial" panose="020B0604020202020204" pitchFamily="34" charset="0"/>
                  </a:rPr>
                  <a:t>0</a:t>
                </a:r>
                <a:r>
                  <a:rPr lang="ca-E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a:t>
                </a:r>
                <a:r>
                  <a:rPr lang="en-US" baseline="-25000"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a</a:t>
                </a:r>
                <a:r>
                  <a:rPr lang="en-US" baseline="-25000"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n</a:t>
                </a:r>
                <a:r>
                  <a:rPr lang="en-US" baseline="-25000" dirty="0">
                    <a:latin typeface="Arial" panose="020B0604020202020204" pitchFamily="34" charset="0"/>
                    <a:cs typeface="Arial" panose="020B0604020202020204" pitchFamily="34" charset="0"/>
                  </a:rPr>
                  <a:t> </a:t>
                </a:r>
                <a:endParaRPr lang="es-ES" dirty="0"/>
              </a:p>
            </p:txBody>
          </p:sp>
        </mc:Choice>
        <mc:Fallback xmlns="">
          <p:sp>
            <p:nvSpPr>
              <p:cNvPr id="12" name="TextBox 11">
                <a:extLst>
                  <a:ext uri="{FF2B5EF4-FFF2-40B4-BE49-F238E27FC236}">
                    <a16:creationId xmlns:a16="http://schemas.microsoft.com/office/drawing/2014/main" id="{C392680C-010B-4927-A92B-DD8E37884173}"/>
                  </a:ext>
                </a:extLst>
              </p:cNvPr>
              <p:cNvSpPr txBox="1">
                <a:spLocks noRot="1" noChangeAspect="1" noMove="1" noResize="1" noEditPoints="1" noAdjustHandles="1" noChangeArrowheads="1" noChangeShapeType="1" noTextEdit="1"/>
              </p:cNvSpPr>
              <p:nvPr/>
            </p:nvSpPr>
            <p:spPr>
              <a:xfrm>
                <a:off x="2936776" y="1859701"/>
                <a:ext cx="3382849" cy="369332"/>
              </a:xfrm>
              <a:prstGeom prst="rect">
                <a:avLst/>
              </a:prstGeom>
              <a:blipFill>
                <a:blip r:embed="rId4"/>
                <a:stretch>
                  <a:fillRect l="-5586" t="-24590" r="-541" b="-49180"/>
                </a:stretch>
              </a:blipFill>
            </p:spPr>
            <p:txBody>
              <a:bodyPr/>
              <a:lstStyle/>
              <a:p>
                <a:r>
                  <a:rPr lang="es-ES">
                    <a:noFill/>
                  </a:rPr>
                  <a:t> </a:t>
                </a:r>
              </a:p>
            </p:txBody>
          </p:sp>
        </mc:Fallback>
      </mc:AlternateContent>
    </p:spTree>
    <p:extLst>
      <p:ext uri="{BB962C8B-B14F-4D97-AF65-F5344CB8AC3E}">
        <p14:creationId xmlns:p14="http://schemas.microsoft.com/office/powerpoint/2010/main" val="244672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3: Regresión logística</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215991"/>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Nuestra </a:t>
            </a:r>
            <a:r>
              <a:rPr lang="es-ES" sz="1200" b="1" dirty="0">
                <a:latin typeface="Arial" panose="020B0604020202020204" pitchFamily="34" charset="0"/>
                <a:cs typeface="Arial" panose="020B0604020202020204" pitchFamily="34" charset="0"/>
              </a:rPr>
              <a:t>función de predicción actual, la sigmoidea, </a:t>
            </a:r>
            <a:r>
              <a:rPr lang="es-ES" sz="1200" dirty="0">
                <a:latin typeface="Arial" panose="020B0604020202020204" pitchFamily="34" charset="0"/>
                <a:cs typeface="Arial" panose="020B0604020202020204" pitchFamily="34" charset="0"/>
              </a:rPr>
              <a:t>devuelve un valor de </a:t>
            </a:r>
            <a:r>
              <a:rPr lang="es-ES" sz="1200" b="1" dirty="0">
                <a:latin typeface="Arial" panose="020B0604020202020204" pitchFamily="34" charset="0"/>
                <a:cs typeface="Arial" panose="020B0604020202020204" pitchFamily="34" charset="0"/>
              </a:rPr>
              <a:t>probabilidad entre 0 y 1.</a:t>
            </a:r>
            <a:r>
              <a:rPr lang="es-ES" sz="1200" dirty="0">
                <a:latin typeface="Arial" panose="020B0604020202020204" pitchFamily="34" charset="0"/>
                <a:cs typeface="Arial" panose="020B0604020202020204" pitchFamily="34" charset="0"/>
              </a:rPr>
              <a:t> Para asignar esto a una clase discreta (verdadero / falso, pera / mazana), seleccionamos un </a:t>
            </a:r>
            <a:r>
              <a:rPr lang="es-ES" sz="1200" b="1" dirty="0">
                <a:latin typeface="Arial" panose="020B0604020202020204" pitchFamily="34" charset="0"/>
                <a:cs typeface="Arial" panose="020B0604020202020204" pitchFamily="34" charset="0"/>
              </a:rPr>
              <a:t>valor umbral o punto de inflexión </a:t>
            </a:r>
            <a:r>
              <a:rPr lang="es-ES" sz="1200" dirty="0">
                <a:latin typeface="Arial" panose="020B0604020202020204" pitchFamily="34" charset="0"/>
                <a:cs typeface="Arial" panose="020B0604020202020204" pitchFamily="34" charset="0"/>
              </a:rPr>
              <a:t>por encima del cual clasificaremos los valores en la clase 1 y debajo del cual clasificamos los valores en la clase 2.</a:t>
            </a:r>
          </a:p>
          <a:p>
            <a:pPr algn="just"/>
            <a:endParaRPr lang="es-ES" sz="1200" dirty="0">
              <a:latin typeface="Arial" panose="020B0604020202020204" pitchFamily="34" charset="0"/>
              <a:cs typeface="Arial" panose="020B0604020202020204" pitchFamily="34" charset="0"/>
            </a:endParaRPr>
          </a:p>
          <a:p>
            <a:pPr algn="ctr"/>
            <a:r>
              <a:rPr lang="es-ES" sz="1200" dirty="0">
                <a:latin typeface="Arial" panose="020B0604020202020204" pitchFamily="34" charset="0"/>
                <a:cs typeface="Arial" panose="020B0604020202020204" pitchFamily="34" charset="0"/>
              </a:rPr>
              <a:t>p≥0.5, clase = 1</a:t>
            </a:r>
          </a:p>
          <a:p>
            <a:pPr algn="ctr"/>
            <a:r>
              <a:rPr lang="es-ES" sz="1200" dirty="0">
                <a:latin typeface="Arial" panose="020B0604020202020204" pitchFamily="34" charset="0"/>
                <a:cs typeface="Arial" panose="020B0604020202020204" pitchFamily="34" charset="0"/>
              </a:rPr>
              <a:t>p &lt;0.5, clase = 0</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Por ejemplo, si nuestro umbral fuera 0.5 y nuestra función de predicción devolviera 0.7, clasificaríamos esta observación como positiva. Si nuestra predicción fuera 0.2, clasificaríamos la observación como negativa. </a:t>
            </a:r>
          </a:p>
        </p:txBody>
      </p:sp>
      <p:pic>
        <p:nvPicPr>
          <p:cNvPr id="3074" name="Picture 2">
            <a:extLst>
              <a:ext uri="{FF2B5EF4-FFF2-40B4-BE49-F238E27FC236}">
                <a16:creationId xmlns:a16="http://schemas.microsoft.com/office/drawing/2014/main" id="{ED767105-5690-4B06-9614-40A21E1E7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776" y="3645024"/>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86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3: SVM</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292662"/>
          </a:xfrm>
          <a:prstGeom prst="rect">
            <a:avLst/>
          </a:prstGeom>
        </p:spPr>
        <p:txBody>
          <a:bodyPr wrap="square">
            <a:spAutoFit/>
          </a:bodyPr>
          <a:lstStyle/>
          <a:p>
            <a:pPr algn="just"/>
            <a:r>
              <a:rPr lang="es-ES" sz="1200" b="1" dirty="0" err="1">
                <a:latin typeface="Arial" panose="020B0604020202020204" pitchFamily="34" charset="0"/>
                <a:cs typeface="Arial" panose="020B0604020202020204" pitchFamily="34" charset="0"/>
              </a:rPr>
              <a:t>Support</a:t>
            </a:r>
            <a:r>
              <a:rPr lang="es-ES" sz="1200" b="1" dirty="0">
                <a:latin typeface="Arial" panose="020B0604020202020204" pitchFamily="34" charset="0"/>
                <a:cs typeface="Arial" panose="020B0604020202020204" pitchFamily="34" charset="0"/>
              </a:rPr>
              <a:t> Vector Machine es otro algoritmo simple </a:t>
            </a:r>
            <a:r>
              <a:rPr lang="es-ES" sz="1200" dirty="0">
                <a:latin typeface="Arial" panose="020B0604020202020204" pitchFamily="34" charset="0"/>
                <a:cs typeface="Arial" panose="020B0604020202020204" pitchFamily="34" charset="0"/>
              </a:rPr>
              <a:t>que todo aquel que trabaje en ML tiene que conocer. SVM es el algoritmo que normalmente primero se usa en tareas de clasificación, ya que produce </a:t>
            </a:r>
            <a:r>
              <a:rPr lang="es-ES" sz="1200" b="1" dirty="0">
                <a:latin typeface="Arial" panose="020B0604020202020204" pitchFamily="34" charset="0"/>
                <a:cs typeface="Arial" panose="020B0604020202020204" pitchFamily="34" charset="0"/>
              </a:rPr>
              <a:t>una precisión significativa con un coste computacional bajo.</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Support</a:t>
            </a:r>
            <a:r>
              <a:rPr lang="es-ES" sz="1200" dirty="0">
                <a:latin typeface="Arial" panose="020B0604020202020204" pitchFamily="34" charset="0"/>
                <a:cs typeface="Arial" panose="020B0604020202020204" pitchFamily="34" charset="0"/>
              </a:rPr>
              <a:t> Vector Machine, abreviado como SVM, se puede usar tanto para tareas de regresión como de clasificación.</a:t>
            </a:r>
          </a:p>
          <a:p>
            <a:pPr algn="just"/>
            <a:r>
              <a:rPr lang="es-ES" sz="1200" dirty="0">
                <a:latin typeface="Arial" panose="020B0604020202020204" pitchFamily="34" charset="0"/>
                <a:cs typeface="Arial" panose="020B0604020202020204" pitchFamily="34" charset="0"/>
              </a:rPr>
              <a:t>Lo que hace el SVM es encontrar un hiperplano en un espacio N-dimensional que es capaz de separar los datos de manera </a:t>
            </a:r>
            <a:r>
              <a:rPr lang="ca-ES" sz="1200" dirty="0">
                <a:latin typeface="Arial" panose="020B0604020202020204" pitchFamily="34" charset="0"/>
                <a:cs typeface="Arial" panose="020B0604020202020204" pitchFamily="34" charset="0"/>
              </a:rPr>
              <a:t>“</a:t>
            </a:r>
            <a:r>
              <a:rPr lang="ca-ES" sz="1200" dirty="0" err="1">
                <a:latin typeface="Arial" panose="020B0604020202020204" pitchFamily="34" charset="0"/>
                <a:cs typeface="Arial" panose="020B0604020202020204" pitchFamily="34" charset="0"/>
              </a:rPr>
              <a:t>óptima</a:t>
            </a:r>
            <a:r>
              <a:rPr lang="ca-ES" sz="1200" dirty="0">
                <a:latin typeface="Arial" panose="020B0604020202020204" pitchFamily="34" charset="0"/>
                <a:cs typeface="Arial" panose="020B0604020202020204" pitchFamily="34" charset="0"/>
              </a:rPr>
              <a:t>”.</a:t>
            </a:r>
          </a:p>
        </p:txBody>
      </p:sp>
      <p:pic>
        <p:nvPicPr>
          <p:cNvPr id="8194" name="Picture 2">
            <a:extLst>
              <a:ext uri="{FF2B5EF4-FFF2-40B4-BE49-F238E27FC236}">
                <a16:creationId xmlns:a16="http://schemas.microsoft.com/office/drawing/2014/main" id="{34952533-46BF-452A-9668-CC1DA6B70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600" y="2979472"/>
            <a:ext cx="28575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C00F548-41D2-4F1C-88C1-AF93D59B3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016" y="3068960"/>
            <a:ext cx="28575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55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4: Árboles de Decisión</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2031325"/>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Un </a:t>
            </a:r>
            <a:r>
              <a:rPr lang="es-ES" sz="1200" b="1" dirty="0">
                <a:latin typeface="Arial" panose="020B0604020202020204" pitchFamily="34" charset="0"/>
                <a:cs typeface="Arial" panose="020B0604020202020204" pitchFamily="34" charset="0"/>
              </a:rPr>
              <a:t>árbol de decisiones </a:t>
            </a:r>
            <a:r>
              <a:rPr lang="es-ES" sz="1200" dirty="0">
                <a:latin typeface="Arial" panose="020B0604020202020204" pitchFamily="34" charset="0"/>
                <a:cs typeface="Arial" panose="020B0604020202020204" pitchFamily="34" charset="0"/>
              </a:rPr>
              <a:t>es una herramienta de </a:t>
            </a:r>
            <a:r>
              <a:rPr lang="es-ES" sz="1200" b="1" dirty="0">
                <a:latin typeface="Arial" panose="020B0604020202020204" pitchFamily="34" charset="0"/>
                <a:cs typeface="Arial" panose="020B0604020202020204" pitchFamily="34" charset="0"/>
              </a:rPr>
              <a:t>soporte de decisiones </a:t>
            </a:r>
            <a:r>
              <a:rPr lang="es-ES" sz="1200" dirty="0">
                <a:latin typeface="Arial" panose="020B0604020202020204" pitchFamily="34" charset="0"/>
                <a:cs typeface="Arial" panose="020B0604020202020204" pitchFamily="34" charset="0"/>
              </a:rPr>
              <a:t>que utiliza un </a:t>
            </a:r>
            <a:r>
              <a:rPr lang="es-ES" sz="1200" b="1" dirty="0" err="1">
                <a:latin typeface="Arial" panose="020B0604020202020204" pitchFamily="34" charset="0"/>
                <a:cs typeface="Arial" panose="020B0604020202020204" pitchFamily="34" charset="0"/>
              </a:rPr>
              <a:t>gráfo</a:t>
            </a:r>
            <a:r>
              <a:rPr lang="es-ES" sz="1200" b="1" dirty="0">
                <a:latin typeface="Arial" panose="020B0604020202020204" pitchFamily="34" charset="0"/>
                <a:cs typeface="Arial" panose="020B0604020202020204" pitchFamily="34" charset="0"/>
              </a:rPr>
              <a:t> o modelo de decisiones en </a:t>
            </a:r>
            <a:r>
              <a:rPr lang="es-ES" sz="1200" dirty="0">
                <a:latin typeface="Arial" panose="020B0604020202020204" pitchFamily="34" charset="0"/>
                <a:cs typeface="Arial" panose="020B0604020202020204" pitchFamily="34" charset="0"/>
              </a:rPr>
              <a:t>forma de árbol y sus posibles consecuencias, incluidos los resultados de eventos aleatorios, los costes y la utilidad. Es una forma de mostrar un algoritmo que solo contiene </a:t>
            </a:r>
            <a:r>
              <a:rPr lang="es-ES" sz="1200" i="1" dirty="0" err="1">
                <a:latin typeface="Arial" panose="020B0604020202020204" pitchFamily="34" charset="0"/>
                <a:cs typeface="Arial" panose="020B0604020202020204" pitchFamily="34" charset="0"/>
              </a:rPr>
              <a:t>if-else</a:t>
            </a:r>
            <a:r>
              <a:rPr lang="es-ES" sz="1200" dirty="0">
                <a:latin typeface="Arial" panose="020B0604020202020204" pitchFamily="34" charset="0"/>
                <a:cs typeface="Arial" panose="020B0604020202020204" pitchFamily="34" charset="0"/>
              </a:rPr>
              <a:t>.</a:t>
            </a:r>
          </a:p>
          <a:p>
            <a:pPr algn="just"/>
            <a:r>
              <a:rPr lang="es-ES" sz="1200" dirty="0">
                <a:latin typeface="Arial" panose="020B0604020202020204" pitchFamily="34" charset="0"/>
                <a:cs typeface="Arial" panose="020B0604020202020204" pitchFamily="34" charset="0"/>
              </a:rPr>
              <a:t>Un árbol de decisión es una </a:t>
            </a:r>
            <a:r>
              <a:rPr lang="es-ES" sz="1200" b="1" dirty="0">
                <a:latin typeface="Arial" panose="020B0604020202020204" pitchFamily="34" charset="0"/>
                <a:cs typeface="Arial" panose="020B0604020202020204" pitchFamily="34" charset="0"/>
              </a:rPr>
              <a:t>estructura similar a un diagrama de flujo</a:t>
            </a:r>
            <a:r>
              <a:rPr lang="es-ES" sz="1200" dirty="0">
                <a:latin typeface="Arial" panose="020B0604020202020204" pitchFamily="34" charset="0"/>
                <a:cs typeface="Arial" panose="020B0604020202020204" pitchFamily="34" charset="0"/>
              </a:rPr>
              <a:t> en el que cada </a:t>
            </a:r>
            <a:r>
              <a:rPr lang="es-ES" sz="1200" b="1" dirty="0">
                <a:latin typeface="Arial" panose="020B0604020202020204" pitchFamily="34" charset="0"/>
                <a:cs typeface="Arial" panose="020B0604020202020204" pitchFamily="34" charset="0"/>
              </a:rPr>
              <a:t>nodo </a:t>
            </a:r>
            <a:r>
              <a:rPr lang="es-ES" sz="1200" dirty="0">
                <a:latin typeface="Arial" panose="020B0604020202020204" pitchFamily="34" charset="0"/>
                <a:cs typeface="Arial" panose="020B0604020202020204" pitchFamily="34" charset="0"/>
              </a:rPr>
              <a:t>interno</a:t>
            </a:r>
            <a:r>
              <a:rPr lang="es-ES" sz="1200" b="1" dirty="0">
                <a:latin typeface="Arial" panose="020B0604020202020204" pitchFamily="34" charset="0"/>
                <a:cs typeface="Arial" panose="020B0604020202020204" pitchFamily="34" charset="0"/>
              </a:rPr>
              <a:t> representa una "prueba" en un atributo </a:t>
            </a:r>
            <a:r>
              <a:rPr lang="es-ES" sz="1200" dirty="0">
                <a:latin typeface="Arial" panose="020B0604020202020204" pitchFamily="34" charset="0"/>
                <a:cs typeface="Arial" panose="020B0604020202020204" pitchFamily="34" charset="0"/>
              </a:rPr>
              <a:t>(por ejemplo, si una moneda lanza cara o cruz), cada </a:t>
            </a:r>
            <a:r>
              <a:rPr lang="es-ES" sz="1200" b="1" dirty="0">
                <a:latin typeface="Arial" panose="020B0604020202020204" pitchFamily="34" charset="0"/>
                <a:cs typeface="Arial" panose="020B0604020202020204" pitchFamily="34" charset="0"/>
              </a:rPr>
              <a:t>rama representa el resultado </a:t>
            </a:r>
            <a:r>
              <a:rPr lang="es-ES" sz="1200" dirty="0">
                <a:latin typeface="Arial" panose="020B0604020202020204" pitchFamily="34" charset="0"/>
                <a:cs typeface="Arial" panose="020B0604020202020204" pitchFamily="34" charset="0"/>
              </a:rPr>
              <a:t>de la prueba y cada </a:t>
            </a:r>
            <a:r>
              <a:rPr lang="es-ES" sz="1200" b="1" dirty="0">
                <a:latin typeface="Arial" panose="020B0604020202020204" pitchFamily="34" charset="0"/>
                <a:cs typeface="Arial" panose="020B0604020202020204" pitchFamily="34" charset="0"/>
              </a:rPr>
              <a:t>nodo hoja (</a:t>
            </a:r>
            <a:r>
              <a:rPr lang="es-ES" sz="1200" b="1" dirty="0" err="1">
                <a:latin typeface="Arial" panose="020B0604020202020204" pitchFamily="34" charset="0"/>
                <a:cs typeface="Arial" panose="020B0604020202020204" pitchFamily="34" charset="0"/>
              </a:rPr>
              <a:t>Leaf</a:t>
            </a:r>
            <a:r>
              <a:rPr lang="es-ES" sz="1200" b="1" dirty="0">
                <a:latin typeface="Arial" panose="020B0604020202020204" pitchFamily="34" charset="0"/>
                <a:cs typeface="Arial" panose="020B0604020202020204" pitchFamily="34" charset="0"/>
              </a:rPr>
              <a:t> </a:t>
            </a:r>
            <a:r>
              <a:rPr lang="es-ES" sz="1200" b="1" dirty="0" err="1">
                <a:latin typeface="Arial" panose="020B0604020202020204" pitchFamily="34" charset="0"/>
                <a:cs typeface="Arial" panose="020B0604020202020204" pitchFamily="34" charset="0"/>
              </a:rPr>
              <a:t>Node</a:t>
            </a:r>
            <a:r>
              <a:rPr lang="es-ES" sz="1200" b="1" dirty="0">
                <a:latin typeface="Arial" panose="020B0604020202020204" pitchFamily="34" charset="0"/>
                <a:cs typeface="Arial" panose="020B0604020202020204" pitchFamily="34" charset="0"/>
              </a:rPr>
              <a:t>) representa un etiqueta de clase </a:t>
            </a:r>
            <a:r>
              <a:rPr lang="es-ES" sz="1200" dirty="0">
                <a:latin typeface="Arial" panose="020B0604020202020204" pitchFamily="34" charset="0"/>
                <a:cs typeface="Arial" panose="020B0604020202020204" pitchFamily="34" charset="0"/>
              </a:rPr>
              <a:t>(decisión tomada después de calcular todos los atributos). Los caminos de raíz a hoja representan reglas de clasificación.</a:t>
            </a:r>
          </a:p>
          <a:p>
            <a:pPr algn="just"/>
            <a:endParaRPr lang="es-ES" sz="1200" dirty="0">
              <a:latin typeface="Arial" panose="020B0604020202020204" pitchFamily="34" charset="0"/>
              <a:cs typeface="Arial" panose="020B0604020202020204" pitchFamily="34" charset="0"/>
            </a:endParaRPr>
          </a:p>
          <a:p>
            <a:pPr algn="just"/>
            <a:r>
              <a:rPr lang="es-ES" sz="1200" b="1" u="sng" dirty="0">
                <a:latin typeface="Arial" panose="020B0604020202020204" pitchFamily="34" charset="0"/>
                <a:cs typeface="Arial" panose="020B0604020202020204" pitchFamily="34" charset="0"/>
              </a:rPr>
              <a:t>Ejemplo</a:t>
            </a:r>
            <a:r>
              <a:rPr lang="es-ES" sz="1200" dirty="0">
                <a:latin typeface="Arial" panose="020B0604020202020204" pitchFamily="34" charset="0"/>
                <a:cs typeface="Arial" panose="020B0604020202020204" pitchFamily="34" charset="0"/>
              </a:rPr>
              <a:t>: Tenemos que diferenciar 0s y 1s.</a:t>
            </a:r>
            <a:endParaRPr lang="ca-ES" sz="12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78A999B5-C3D4-47CF-9052-F91DF04697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 b="-540"/>
          <a:stretch/>
        </p:blipFill>
        <p:spPr bwMode="auto">
          <a:xfrm>
            <a:off x="2576736" y="3717032"/>
            <a:ext cx="3941241" cy="230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50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Recordemos la sesión 4: </a:t>
            </a: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Random</a:t>
            </a: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 Forest</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1569660"/>
          </a:xfrm>
          <a:prstGeom prst="rect">
            <a:avLst/>
          </a:prstGeom>
        </p:spPr>
        <p:txBody>
          <a:bodyPr wrap="square">
            <a:spAutoFit/>
          </a:bodyPr>
          <a:lstStyle/>
          <a:p>
            <a:pPr algn="just"/>
            <a:r>
              <a:rPr lang="es-ES" sz="1200" dirty="0">
                <a:latin typeface="Arial" panose="020B0604020202020204" pitchFamily="34" charset="0"/>
                <a:cs typeface="Arial" panose="020B0604020202020204" pitchFamily="34" charset="0"/>
              </a:rPr>
              <a:t>Consiste en una </a:t>
            </a:r>
            <a:r>
              <a:rPr lang="es-ES" sz="1200" b="1" dirty="0">
                <a:latin typeface="Arial" panose="020B0604020202020204" pitchFamily="34" charset="0"/>
                <a:cs typeface="Arial" panose="020B0604020202020204" pitchFamily="34" charset="0"/>
              </a:rPr>
              <a:t>gran cantidad de árboles de decisión individuales </a:t>
            </a:r>
            <a:r>
              <a:rPr lang="es-ES" sz="1200" dirty="0">
                <a:latin typeface="Arial" panose="020B0604020202020204" pitchFamily="34" charset="0"/>
                <a:cs typeface="Arial" panose="020B0604020202020204" pitchFamily="34" charset="0"/>
              </a:rPr>
              <a:t>que </a:t>
            </a:r>
            <a:r>
              <a:rPr lang="es-ES" sz="1200" b="1" dirty="0">
                <a:latin typeface="Arial" panose="020B0604020202020204" pitchFamily="34" charset="0"/>
                <a:cs typeface="Arial" panose="020B0604020202020204" pitchFamily="34" charset="0"/>
              </a:rPr>
              <a:t>operan</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como</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un</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conjunto</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Cada</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árbol</a:t>
            </a:r>
            <a:r>
              <a:rPr lang="es-ES" sz="1200" dirty="0">
                <a:latin typeface="Arial" panose="020B0604020202020204" pitchFamily="34" charset="0"/>
                <a:cs typeface="Arial" panose="020B0604020202020204" pitchFamily="34" charset="0"/>
              </a:rPr>
              <a:t> </a:t>
            </a:r>
            <a:r>
              <a:rPr lang="es-ES" sz="1200" b="1" dirty="0">
                <a:latin typeface="Arial" panose="020B0604020202020204" pitchFamily="34" charset="0"/>
                <a:cs typeface="Arial" panose="020B0604020202020204" pitchFamily="34" charset="0"/>
              </a:rPr>
              <a:t>individual</a:t>
            </a:r>
            <a:r>
              <a:rPr lang="es-ES" sz="1200" dirty="0">
                <a:latin typeface="Arial" panose="020B0604020202020204" pitchFamily="34" charset="0"/>
                <a:cs typeface="Arial" panose="020B0604020202020204" pitchFamily="34" charset="0"/>
              </a:rPr>
              <a:t> en </a:t>
            </a:r>
            <a:r>
              <a:rPr lang="es-ES" sz="1200" dirty="0" err="1">
                <a:latin typeface="Arial" panose="020B0604020202020204" pitchFamily="34" charset="0"/>
                <a:cs typeface="Arial" panose="020B0604020202020204" pitchFamily="34" charset="0"/>
              </a:rPr>
              <a:t>random</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forest</a:t>
            </a:r>
            <a:r>
              <a:rPr lang="es-ES" sz="1200" dirty="0">
                <a:latin typeface="Arial" panose="020B0604020202020204" pitchFamily="34" charset="0"/>
                <a:cs typeface="Arial" panose="020B0604020202020204" pitchFamily="34" charset="0"/>
              </a:rPr>
              <a:t> da una </a:t>
            </a:r>
            <a:r>
              <a:rPr lang="es-ES" sz="1200" b="1" dirty="0">
                <a:latin typeface="Arial" panose="020B0604020202020204" pitchFamily="34" charset="0"/>
                <a:cs typeface="Arial" panose="020B0604020202020204" pitchFamily="34" charset="0"/>
              </a:rPr>
              <a:t>predicción</a:t>
            </a:r>
            <a:r>
              <a:rPr lang="es-ES" sz="1200" dirty="0">
                <a:latin typeface="Arial" panose="020B0604020202020204" pitchFamily="34" charset="0"/>
                <a:cs typeface="Arial" panose="020B0604020202020204" pitchFamily="34" charset="0"/>
              </a:rPr>
              <a:t> de </a:t>
            </a:r>
            <a:r>
              <a:rPr lang="es-ES" sz="1200" b="1" dirty="0">
                <a:latin typeface="Arial" panose="020B0604020202020204" pitchFamily="34" charset="0"/>
                <a:cs typeface="Arial" panose="020B0604020202020204" pitchFamily="34" charset="0"/>
              </a:rPr>
              <a:t>clase</a:t>
            </a:r>
            <a:r>
              <a:rPr lang="es-ES" sz="1200" dirty="0">
                <a:latin typeface="Arial" panose="020B0604020202020204" pitchFamily="34" charset="0"/>
                <a:cs typeface="Arial" panose="020B0604020202020204" pitchFamily="34" charset="0"/>
              </a:rPr>
              <a:t> y la </a:t>
            </a:r>
            <a:r>
              <a:rPr lang="es-ES" sz="1200" b="1" dirty="0">
                <a:latin typeface="Arial" panose="020B0604020202020204" pitchFamily="34" charset="0"/>
                <a:cs typeface="Arial" panose="020B0604020202020204" pitchFamily="34" charset="0"/>
              </a:rPr>
              <a:t>clase</a:t>
            </a:r>
            <a:r>
              <a:rPr lang="es-ES" sz="1200" dirty="0">
                <a:latin typeface="Arial" panose="020B0604020202020204" pitchFamily="34" charset="0"/>
                <a:cs typeface="Arial" panose="020B0604020202020204" pitchFamily="34" charset="0"/>
              </a:rPr>
              <a:t> con </a:t>
            </a:r>
            <a:r>
              <a:rPr lang="es-ES" sz="1200" b="1" dirty="0">
                <a:latin typeface="Arial" panose="020B0604020202020204" pitchFamily="34" charset="0"/>
                <a:cs typeface="Arial" panose="020B0604020202020204" pitchFamily="34" charset="0"/>
              </a:rPr>
              <a:t>más votos </a:t>
            </a:r>
            <a:r>
              <a:rPr lang="es-ES" sz="1200" dirty="0">
                <a:latin typeface="Arial" panose="020B0604020202020204" pitchFamily="34" charset="0"/>
                <a:cs typeface="Arial" panose="020B0604020202020204" pitchFamily="34" charset="0"/>
              </a:rPr>
              <a:t>se convierte en </a:t>
            </a:r>
            <a:r>
              <a:rPr lang="es-ES" sz="1200" b="1" dirty="0">
                <a:latin typeface="Arial" panose="020B0604020202020204" pitchFamily="34" charset="0"/>
                <a:cs typeface="Arial" panose="020B0604020202020204" pitchFamily="34" charset="0"/>
              </a:rPr>
              <a:t>la predicción de nuestro modelo.</a:t>
            </a:r>
          </a:p>
          <a:p>
            <a:pPr algn="just"/>
            <a:r>
              <a:rPr lang="es-ES" sz="1200" dirty="0">
                <a:latin typeface="Arial" panose="020B0604020202020204" pitchFamily="34" charset="0"/>
                <a:cs typeface="Arial" panose="020B0604020202020204" pitchFamily="34" charset="0"/>
              </a:rPr>
              <a:t>El concepto fundamental detrás del </a:t>
            </a:r>
            <a:r>
              <a:rPr lang="es-ES" sz="1200" dirty="0" err="1">
                <a:latin typeface="Arial" panose="020B0604020202020204" pitchFamily="34" charset="0"/>
                <a:cs typeface="Arial" panose="020B0604020202020204" pitchFamily="34" charset="0"/>
              </a:rPr>
              <a:t>Random</a:t>
            </a:r>
            <a:r>
              <a:rPr lang="es-ES" sz="1200" dirty="0">
                <a:latin typeface="Arial" panose="020B0604020202020204" pitchFamily="34" charset="0"/>
                <a:cs typeface="Arial" panose="020B0604020202020204" pitchFamily="34" charset="0"/>
              </a:rPr>
              <a:t> Forest es simple: la </a:t>
            </a:r>
            <a:r>
              <a:rPr lang="es-ES" sz="1200" b="1" dirty="0">
                <a:latin typeface="Arial" panose="020B0604020202020204" pitchFamily="34" charset="0"/>
                <a:cs typeface="Arial" panose="020B0604020202020204" pitchFamily="34" charset="0"/>
              </a:rPr>
              <a:t>sabiduría del conjunto</a:t>
            </a:r>
            <a:r>
              <a:rPr lang="es-ES" sz="1200" dirty="0">
                <a:latin typeface="Arial" panose="020B0604020202020204" pitchFamily="34" charset="0"/>
                <a:cs typeface="Arial" panose="020B0604020202020204" pitchFamily="34" charset="0"/>
              </a:rPr>
              <a:t>. T</a:t>
            </a:r>
            <a:r>
              <a:rPr lang="ca-ES" sz="1200" dirty="0" err="1">
                <a:latin typeface="Arial" panose="020B0604020202020204" pitchFamily="34" charset="0"/>
                <a:cs typeface="Arial" panose="020B0604020202020204" pitchFamily="34" charset="0"/>
              </a:rPr>
              <a:t>écnicamente</a:t>
            </a:r>
            <a:r>
              <a:rPr lang="ca-ES" sz="1200"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Una gran </a:t>
            </a:r>
            <a:r>
              <a:rPr lang="es-ES" sz="1200" b="1" dirty="0">
                <a:latin typeface="Arial" panose="020B0604020202020204" pitchFamily="34" charset="0"/>
                <a:cs typeface="Arial" panose="020B0604020202020204" pitchFamily="34" charset="0"/>
              </a:rPr>
              <a:t>cantidad de modelos </a:t>
            </a:r>
            <a:r>
              <a:rPr lang="es-ES" sz="1200" dirty="0">
                <a:latin typeface="Arial" panose="020B0604020202020204" pitchFamily="34" charset="0"/>
                <a:cs typeface="Arial" panose="020B0604020202020204" pitchFamily="34" charset="0"/>
              </a:rPr>
              <a:t>(árboles) </a:t>
            </a:r>
            <a:r>
              <a:rPr lang="es-ES" sz="1200" b="1" dirty="0">
                <a:latin typeface="Arial" panose="020B0604020202020204" pitchFamily="34" charset="0"/>
                <a:cs typeface="Arial" panose="020B0604020202020204" pitchFamily="34" charset="0"/>
              </a:rPr>
              <a:t>relativamente no correlacionados </a:t>
            </a:r>
            <a:r>
              <a:rPr lang="es-ES" sz="1200" dirty="0">
                <a:latin typeface="Arial" panose="020B0604020202020204" pitchFamily="34" charset="0"/>
                <a:cs typeface="Arial" panose="020B0604020202020204" pitchFamily="34" charset="0"/>
              </a:rPr>
              <a:t>que </a:t>
            </a:r>
            <a:r>
              <a:rPr lang="es-ES" sz="1200" b="1" dirty="0">
                <a:latin typeface="Arial" panose="020B0604020202020204" pitchFamily="34" charset="0"/>
                <a:cs typeface="Arial" panose="020B0604020202020204" pitchFamily="34" charset="0"/>
              </a:rPr>
              <a:t>operan como comité superará</a:t>
            </a:r>
            <a:r>
              <a:rPr lang="es-ES" sz="1200" dirty="0">
                <a:latin typeface="Arial" panose="020B0604020202020204" pitchFamily="34" charset="0"/>
                <a:cs typeface="Arial" panose="020B0604020202020204" pitchFamily="34" charset="0"/>
              </a:rPr>
              <a:t> a cualquiera de los </a:t>
            </a:r>
            <a:r>
              <a:rPr lang="es-ES" sz="1200" b="1" dirty="0">
                <a:latin typeface="Arial" panose="020B0604020202020204" pitchFamily="34" charset="0"/>
                <a:cs typeface="Arial" panose="020B0604020202020204" pitchFamily="34" charset="0"/>
              </a:rPr>
              <a:t>modelos constituyentes individuales.</a:t>
            </a:r>
          </a:p>
          <a:p>
            <a:pPr algn="just"/>
            <a:endParaRPr lang="es-ES" sz="1200" dirty="0">
              <a:latin typeface="Arial" panose="020B0604020202020204" pitchFamily="34" charset="0"/>
              <a:cs typeface="Arial" panose="020B0604020202020204" pitchFamily="34" charset="0"/>
            </a:endParaRPr>
          </a:p>
        </p:txBody>
      </p:sp>
      <p:pic>
        <p:nvPicPr>
          <p:cNvPr id="11266" name="Picture 2">
            <a:extLst>
              <a:ext uri="{FF2B5EF4-FFF2-40B4-BE49-F238E27FC236}">
                <a16:creationId xmlns:a16="http://schemas.microsoft.com/office/drawing/2014/main" id="{4BB6FBF0-830E-49DC-BF60-36A278F585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745"/>
          <a:stretch/>
        </p:blipFill>
        <p:spPr bwMode="auto">
          <a:xfrm>
            <a:off x="3224808" y="2918699"/>
            <a:ext cx="3009131" cy="267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19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1052766C-739C-4327-9C13-D0D65B92831C}"/>
              </a:ext>
            </a:extLst>
          </p:cNvPr>
          <p:cNvSpPr txBox="1">
            <a:spLocks/>
          </p:cNvSpPr>
          <p:nvPr/>
        </p:nvSpPr>
        <p:spPr bwMode="gray">
          <a:xfrm>
            <a:off x="332314" y="548680"/>
            <a:ext cx="9057456" cy="439438"/>
          </a:xfrm>
          <a:prstGeom prst="rect">
            <a:avLst/>
          </a:prstGeom>
        </p:spPr>
        <p:txBody>
          <a:bodyPr vert="horz" lIns="0" tIns="0" rIns="0" bIns="0" rtlCol="0">
            <a:noAutofit/>
          </a:bodyPr>
          <a:lstStyle>
            <a:lvl1pPr marL="0" indent="0" algn="l" defTabSz="914400" rtl="0" eaLnBrk="1" latinLnBrk="0" hangingPunct="1">
              <a:lnSpc>
                <a:spcPct val="100000"/>
              </a:lnSpc>
              <a:spcBef>
                <a:spcPts val="900"/>
              </a:spcBef>
              <a:spcAft>
                <a:spcPts val="0"/>
              </a:spcAft>
              <a:buClr>
                <a:schemeClr val="accent1"/>
              </a:buClr>
              <a:buFontTx/>
              <a:buNone/>
              <a:defRPr sz="1800" kern="1200">
                <a:solidFill>
                  <a:schemeClr val="tx1"/>
                </a:solidFill>
                <a:latin typeface="+mn-lt"/>
                <a:ea typeface="+mn-ea"/>
                <a:cs typeface="+mn-cs"/>
              </a:defRPr>
            </a:lvl1pPr>
            <a:lvl2pPr marL="216000" indent="-216000" algn="l" defTabSz="914400" rtl="0" eaLnBrk="1" latinLnBrk="0" hangingPunct="1">
              <a:lnSpc>
                <a:spcPct val="100000"/>
              </a:lnSpc>
              <a:spcBef>
                <a:spcPts val="800"/>
              </a:spcBef>
              <a:spcAft>
                <a:spcPts val="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3pPr>
            <a:lvl4pPr marL="648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4pPr>
            <a:lvl5pPr marL="864000" indent="-216000" algn="l" defTabSz="914400" rtl="0" eaLnBrk="1" latinLnBrk="0" hangingPunct="1">
              <a:lnSpc>
                <a:spcPct val="100000"/>
              </a:lnSpc>
              <a:spcBef>
                <a:spcPts val="3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fontAlgn="auto">
              <a:spcBef>
                <a:spcPts val="900"/>
              </a:spcBef>
              <a:spcAft>
                <a:spcPts val="600"/>
              </a:spcAft>
              <a:buClr>
                <a:srgbClr val="287793"/>
              </a:buClr>
              <a:buNone/>
            </a:pPr>
            <a:r>
              <a:rPr lang="es-ES" sz="2400" dirty="0" err="1">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Random</a:t>
            </a:r>
            <a:r>
              <a:rPr lang="es-ES" sz="2400" dirty="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rPr>
              <a:t> Forest</a:t>
            </a:r>
            <a:endParaRPr kumimoji="0" lang="es-ES" sz="2400" b="0" i="0" u="none" strike="noStrike" kern="1200" cap="none" spc="0" normalizeH="0" baseline="0" dirty="0">
              <a:ln>
                <a:noFill/>
              </a:ln>
              <a:solidFill>
                <a:schemeClr val="tx1">
                  <a:lumMod val="75000"/>
                  <a:lumOff val="25000"/>
                </a:scheme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0110E34-38FB-4590-A8ED-95C37931C596}"/>
              </a:ext>
            </a:extLst>
          </p:cNvPr>
          <p:cNvSpPr/>
          <p:nvPr/>
        </p:nvSpPr>
        <p:spPr>
          <a:xfrm>
            <a:off x="416496" y="1340768"/>
            <a:ext cx="8568952" cy="3970318"/>
          </a:xfrm>
          <a:prstGeom prst="rect">
            <a:avLst/>
          </a:prstGeom>
        </p:spPr>
        <p:txBody>
          <a:bodyPr wrap="square">
            <a:spAutoFit/>
          </a:bodyPr>
          <a:lstStyle/>
          <a:p>
            <a:pPr algn="just"/>
            <a:r>
              <a:rPr lang="es-ES" sz="1200" dirty="0" err="1">
                <a:latin typeface="Arial" panose="020B0604020202020204" pitchFamily="34" charset="0"/>
                <a:cs typeface="Arial" panose="020B0604020202020204" pitchFamily="34" charset="0"/>
              </a:rPr>
              <a:t>Random</a:t>
            </a:r>
            <a:r>
              <a:rPr lang="es-ES" sz="1200" dirty="0">
                <a:latin typeface="Arial" panose="020B0604020202020204" pitchFamily="34" charset="0"/>
                <a:cs typeface="Arial" panose="020B0604020202020204" pitchFamily="34" charset="0"/>
              </a:rPr>
              <a:t> Forest utiliza </a:t>
            </a:r>
            <a:r>
              <a:rPr lang="es-ES" sz="1200" b="1" dirty="0">
                <a:latin typeface="Arial" panose="020B0604020202020204" pitchFamily="34" charset="0"/>
                <a:cs typeface="Arial" panose="020B0604020202020204" pitchFamily="34" charset="0"/>
              </a:rPr>
              <a:t>dos m</a:t>
            </a:r>
            <a:r>
              <a:rPr lang="ca-ES" sz="1200" b="1" dirty="0" err="1">
                <a:latin typeface="Arial" panose="020B0604020202020204" pitchFamily="34" charset="0"/>
                <a:cs typeface="Arial" panose="020B0604020202020204" pitchFamily="34" charset="0"/>
              </a:rPr>
              <a:t>étodos</a:t>
            </a:r>
            <a:r>
              <a:rPr lang="ca-ES" sz="1200" b="1" dirty="0">
                <a:latin typeface="Arial" panose="020B0604020202020204" pitchFamily="34" charset="0"/>
                <a:cs typeface="Arial" panose="020B0604020202020204" pitchFamily="34" charset="0"/>
              </a:rPr>
              <a:t> </a:t>
            </a:r>
            <a:r>
              <a:rPr lang="ca-ES" sz="1200" dirty="0">
                <a:latin typeface="Arial" panose="020B0604020202020204" pitchFamily="34" charset="0"/>
                <a:cs typeface="Arial" panose="020B0604020202020204" pitchFamily="34" charset="0"/>
              </a:rPr>
              <a:t>para que los </a:t>
            </a:r>
            <a:r>
              <a:rPr lang="ca-ES" sz="1200" b="1" dirty="0" err="1">
                <a:latin typeface="Arial" panose="020B0604020202020204" pitchFamily="34" charset="0"/>
                <a:cs typeface="Arial" panose="020B0604020202020204" pitchFamily="34" charset="0"/>
              </a:rPr>
              <a:t>arboles</a:t>
            </a:r>
            <a:r>
              <a:rPr lang="ca-ES" sz="1200" dirty="0">
                <a:latin typeface="Arial" panose="020B0604020202020204" pitchFamily="34" charset="0"/>
                <a:cs typeface="Arial" panose="020B0604020202020204" pitchFamily="34" charset="0"/>
              </a:rPr>
              <a:t> no </a:t>
            </a:r>
            <a:r>
              <a:rPr lang="ca-ES" sz="1200" dirty="0" err="1">
                <a:latin typeface="Arial" panose="020B0604020202020204" pitchFamily="34" charset="0"/>
                <a:cs typeface="Arial" panose="020B0604020202020204" pitchFamily="34" charset="0"/>
              </a:rPr>
              <a:t>esten</a:t>
            </a:r>
            <a:r>
              <a:rPr lang="ca-ES" sz="1200" dirty="0">
                <a:latin typeface="Arial" panose="020B0604020202020204" pitchFamily="34" charset="0"/>
                <a:cs typeface="Arial" panose="020B0604020202020204" pitchFamily="34" charset="0"/>
              </a:rPr>
              <a:t> </a:t>
            </a:r>
            <a:r>
              <a:rPr lang="ca-ES" sz="1200" dirty="0" err="1">
                <a:latin typeface="Arial" panose="020B0604020202020204" pitchFamily="34" charset="0"/>
                <a:cs typeface="Arial" panose="020B0604020202020204" pitchFamily="34" charset="0"/>
              </a:rPr>
              <a:t>demasiado</a:t>
            </a:r>
            <a:r>
              <a:rPr lang="ca-ES" sz="1200" dirty="0">
                <a:latin typeface="Arial" panose="020B0604020202020204" pitchFamily="34" charset="0"/>
                <a:cs typeface="Arial" panose="020B0604020202020204" pitchFamily="34" charset="0"/>
              </a:rPr>
              <a:t> </a:t>
            </a:r>
            <a:r>
              <a:rPr lang="ca-ES" sz="1200" dirty="0" err="1">
                <a:latin typeface="Arial" panose="020B0604020202020204" pitchFamily="34" charset="0"/>
                <a:cs typeface="Arial" panose="020B0604020202020204" pitchFamily="34" charset="0"/>
              </a:rPr>
              <a:t>correlados</a:t>
            </a:r>
            <a:r>
              <a:rPr lang="ca-ES" sz="1200" dirty="0">
                <a:latin typeface="Arial" panose="020B0604020202020204" pitchFamily="34" charset="0"/>
                <a:cs typeface="Arial" panose="020B0604020202020204" pitchFamily="34" charset="0"/>
              </a:rPr>
              <a:t> entre </a:t>
            </a:r>
            <a:r>
              <a:rPr lang="ca-ES" sz="1200" dirty="0" err="1">
                <a:latin typeface="Arial" panose="020B0604020202020204" pitchFamily="34" charset="0"/>
                <a:cs typeface="Arial" panose="020B0604020202020204" pitchFamily="34" charset="0"/>
              </a:rPr>
              <a:t>ellos</a:t>
            </a:r>
            <a:r>
              <a:rPr lang="ca-ES" sz="1200"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ca-ES" sz="1200" b="1" dirty="0" err="1">
                <a:latin typeface="Arial" panose="020B0604020202020204" pitchFamily="34" charset="0"/>
                <a:cs typeface="Arial" panose="020B0604020202020204" pitchFamily="34" charset="0"/>
              </a:rPr>
              <a:t>Bagging</a:t>
            </a:r>
            <a:r>
              <a:rPr lang="ca-ES" sz="1200" dirty="0">
                <a:latin typeface="Arial" panose="020B0604020202020204" pitchFamily="34" charset="0"/>
                <a:cs typeface="Arial" panose="020B0604020202020204" pitchFamily="34" charset="0"/>
              </a:rPr>
              <a:t> (Bootstrap </a:t>
            </a:r>
            <a:r>
              <a:rPr lang="ca-ES" sz="1200" dirty="0" err="1">
                <a:latin typeface="Arial" panose="020B0604020202020204" pitchFamily="34" charset="0"/>
                <a:cs typeface="Arial" panose="020B0604020202020204" pitchFamily="34" charset="0"/>
              </a:rPr>
              <a:t>agregation</a:t>
            </a:r>
            <a:r>
              <a:rPr lang="ca-ES" sz="1200" dirty="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Los árboles de decisión son </a:t>
            </a:r>
            <a:r>
              <a:rPr lang="es-ES" sz="1200" b="1" dirty="0">
                <a:latin typeface="Arial" panose="020B0604020202020204" pitchFamily="34" charset="0"/>
                <a:cs typeface="Arial" panose="020B0604020202020204" pitchFamily="34" charset="0"/>
              </a:rPr>
              <a:t>sensibles a los datos en los que están entrenados</a:t>
            </a:r>
            <a:r>
              <a:rPr lang="es-ES" sz="1200" dirty="0">
                <a:latin typeface="Arial" panose="020B0604020202020204" pitchFamily="34" charset="0"/>
                <a:cs typeface="Arial" panose="020B0604020202020204" pitchFamily="34" charset="0"/>
              </a:rPr>
              <a:t>: pequeños cambios en el conjunto de datos pueden dar como resultado estructuras de árbol significativamente diferentes. El bosque aleatorio aprovecha esto al permitir que </a:t>
            </a:r>
            <a:r>
              <a:rPr lang="es-ES" sz="1200" b="1" dirty="0">
                <a:latin typeface="Arial" panose="020B0604020202020204" pitchFamily="34" charset="0"/>
                <a:cs typeface="Arial" panose="020B0604020202020204" pitchFamily="34" charset="0"/>
              </a:rPr>
              <a:t>cada árbol individual muestree al azar del conjunto de datos </a:t>
            </a:r>
            <a:r>
              <a:rPr lang="es-ES" sz="1200" dirty="0">
                <a:latin typeface="Arial" panose="020B0604020202020204" pitchFamily="34" charset="0"/>
                <a:cs typeface="Arial" panose="020B0604020202020204" pitchFamily="34" charset="0"/>
              </a:rPr>
              <a:t>con </a:t>
            </a:r>
            <a:r>
              <a:rPr lang="es-ES" sz="1200" b="1" dirty="0">
                <a:latin typeface="Arial" panose="020B0604020202020204" pitchFamily="34" charset="0"/>
                <a:cs typeface="Arial" panose="020B0604020202020204" pitchFamily="34" charset="0"/>
              </a:rPr>
              <a:t>reemplazo</a:t>
            </a:r>
            <a:r>
              <a:rPr lang="es-ES" sz="1200" dirty="0">
                <a:latin typeface="Arial" panose="020B0604020202020204" pitchFamily="34" charset="0"/>
                <a:cs typeface="Arial" panose="020B0604020202020204" pitchFamily="34" charset="0"/>
              </a:rPr>
              <a:t>, lo que da como </a:t>
            </a:r>
            <a:r>
              <a:rPr lang="es-ES" sz="1200" b="1" dirty="0">
                <a:latin typeface="Arial" panose="020B0604020202020204" pitchFamily="34" charset="0"/>
                <a:cs typeface="Arial" panose="020B0604020202020204" pitchFamily="34" charset="0"/>
              </a:rPr>
              <a:t>resultado diferentes árboles</a:t>
            </a:r>
            <a:r>
              <a:rPr lang="es-ES" sz="1200" dirty="0">
                <a:latin typeface="Arial" panose="020B0604020202020204" pitchFamily="34" charset="0"/>
                <a:cs typeface="Arial" panose="020B0604020202020204" pitchFamily="34" charset="0"/>
              </a:rPr>
              <a:t>.</a:t>
            </a:r>
          </a:p>
          <a:p>
            <a:pPr marL="628650" lvl="1"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No estamos cogiendo un subconjunto de los datos de entrenamiento en fragmentos más pequeños </a:t>
            </a:r>
            <a:r>
              <a:rPr lang="es-ES" sz="1200" dirty="0">
                <a:latin typeface="Arial" panose="020B0604020202020204" pitchFamily="34" charset="0"/>
                <a:cs typeface="Arial" panose="020B0604020202020204" pitchFamily="34" charset="0"/>
              </a:rPr>
              <a:t>y entrenando cada árbol en un fragmento diferente. </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Si tenemos una </a:t>
            </a:r>
            <a:r>
              <a:rPr lang="es-ES" sz="1200" b="1" dirty="0">
                <a:latin typeface="Arial" panose="020B0604020202020204" pitchFamily="34" charset="0"/>
                <a:cs typeface="Arial" panose="020B0604020202020204" pitchFamily="34" charset="0"/>
              </a:rPr>
              <a:t>muestra de tamaño N </a:t>
            </a:r>
            <a:r>
              <a:rPr lang="es-ES" sz="1200" dirty="0">
                <a:latin typeface="Arial" panose="020B0604020202020204" pitchFamily="34" charset="0"/>
                <a:cs typeface="Arial" panose="020B0604020202020204" pitchFamily="34" charset="0"/>
              </a:rPr>
              <a:t>en lugar de los datos de entrenamiento originales, tomamos una muestra aleatoria de tamaño N con reemplazo. Por ejemplo, si nuestros datos de entrenamiento fueron [1, 2, 3, 4, 5, 6], entonces podríamos darle a uno de nuestros árboles la siguiente lista [1, 2, 2, 3, 6, 6]. Ambas listas son de longitud seis y que "2" y "6" se repiten en los datos de entrenamiento seleccionados al azar que le damos a nuestro árbol.</a:t>
            </a:r>
          </a:p>
          <a:p>
            <a:pPr marL="171450" indent="-171450" algn="just">
              <a:buFont typeface="Arial" panose="020B0604020202020204" pitchFamily="34" charset="0"/>
              <a:buChar char="•"/>
            </a:pPr>
            <a:r>
              <a:rPr lang="es-ES" sz="1200" b="1" dirty="0">
                <a:latin typeface="Arial" panose="020B0604020202020204" pitchFamily="34" charset="0"/>
                <a:cs typeface="Arial" panose="020B0604020202020204" pitchFamily="34" charset="0"/>
              </a:rPr>
              <a:t>Aleatorización de las </a:t>
            </a:r>
            <a:r>
              <a:rPr lang="es-ES" sz="1200" b="1" dirty="0" err="1">
                <a:latin typeface="Arial" panose="020B0604020202020204" pitchFamily="34" charset="0"/>
                <a:cs typeface="Arial" panose="020B0604020202020204" pitchFamily="34" charset="0"/>
              </a:rPr>
              <a:t>Features</a:t>
            </a:r>
            <a:r>
              <a:rPr lang="es-ES" sz="1200" b="1" dirty="0">
                <a:latin typeface="Arial" panose="020B0604020202020204" pitchFamily="34" charset="0"/>
                <a:cs typeface="Arial" panose="020B0604020202020204" pitchFamily="34" charset="0"/>
              </a:rPr>
              <a:t>:</a:t>
            </a:r>
            <a:r>
              <a:rPr lang="es-ES" sz="1200" dirty="0">
                <a:latin typeface="Arial" panose="020B0604020202020204" pitchFamily="34" charset="0"/>
                <a:cs typeface="Arial" panose="020B0604020202020204" pitchFamily="34" charset="0"/>
              </a:rPr>
              <a:t> cada árbol en un </a:t>
            </a:r>
            <a:r>
              <a:rPr lang="es-ES" sz="1200" dirty="0" err="1">
                <a:latin typeface="Arial" panose="020B0604020202020204" pitchFamily="34" charset="0"/>
                <a:cs typeface="Arial" panose="020B0604020202020204" pitchFamily="34" charset="0"/>
              </a:rPr>
              <a:t>random</a:t>
            </a:r>
            <a:r>
              <a:rPr lang="es-ES" sz="1200" dirty="0">
                <a:latin typeface="Arial" panose="020B0604020202020204" pitchFamily="34" charset="0"/>
                <a:cs typeface="Arial" panose="020B0604020202020204" pitchFamily="34" charset="0"/>
              </a:rPr>
              <a:t> </a:t>
            </a:r>
            <a:r>
              <a:rPr lang="es-ES" sz="1200" dirty="0" err="1">
                <a:latin typeface="Arial" panose="020B0604020202020204" pitchFamily="34" charset="0"/>
                <a:cs typeface="Arial" panose="020B0604020202020204" pitchFamily="34" charset="0"/>
              </a:rPr>
              <a:t>forest</a:t>
            </a:r>
            <a:r>
              <a:rPr lang="es-ES" sz="1200" dirty="0">
                <a:latin typeface="Arial" panose="020B0604020202020204" pitchFamily="34" charset="0"/>
                <a:cs typeface="Arial" panose="020B0604020202020204" pitchFamily="34" charset="0"/>
              </a:rPr>
              <a:t> puede elegir solo de un subconjunto aleatorio de características. Esto obliga a una variación aún mayor entre los árboles del modelo y, en última instancia, da como resultado una menor correlación entre los árboles y una mayor diversificación.</a:t>
            </a:r>
          </a:p>
          <a:p>
            <a:pPr marL="628650" lvl="1" indent="-171450" algn="just">
              <a:buFont typeface="Arial" panose="020B0604020202020204" pitchFamily="34" charset="0"/>
              <a:buChar char="•"/>
            </a:pPr>
            <a:r>
              <a:rPr lang="es-ES" sz="1200" dirty="0">
                <a:latin typeface="Arial" panose="020B0604020202020204" pitchFamily="34" charset="0"/>
                <a:cs typeface="Arial" panose="020B0604020202020204" pitchFamily="34" charset="0"/>
              </a:rPr>
              <a:t>En un árbol de decisión normal, cuando es hora de dividir un nodo, consideramos todas las características posibles y elegimos la que produce la mayor separación entre las observaciones en el nodo izquierdo frente a las del nodo derecho.</a:t>
            </a:r>
          </a:p>
          <a:p>
            <a:pPr marL="228600" indent="-228600" algn="just">
              <a:buFont typeface="+mj-lt"/>
              <a:buAutoNum type="arabicPeriod"/>
            </a:pPr>
            <a:endParaRPr lang="es-ES" sz="1200" dirty="0">
              <a:latin typeface="Arial" panose="020B0604020202020204" pitchFamily="34" charset="0"/>
              <a:cs typeface="Arial" panose="020B0604020202020204" pitchFamily="34" charset="0"/>
            </a:endParaRPr>
          </a:p>
        </p:txBody>
      </p:sp>
      <p:pic>
        <p:nvPicPr>
          <p:cNvPr id="13314" name="Picture 2">
            <a:extLst>
              <a:ext uri="{FF2B5EF4-FFF2-40B4-BE49-F238E27FC236}">
                <a16:creationId xmlns:a16="http://schemas.microsoft.com/office/drawing/2014/main" id="{283E54B1-0CFB-422F-B194-85210DC54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728" y="4785340"/>
            <a:ext cx="2836487" cy="175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00450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C:\WINDOWS\Escritorio\PLANTILLA\Presen_LAN_CIM_Formacio_B1.PPT</Template>
  <TotalTime>9915</TotalTime>
  <Words>3107</Words>
  <Application>Microsoft Office PowerPoint</Application>
  <PresentationFormat>A4 Paper (210x297 mm)</PresentationFormat>
  <Paragraphs>213</Paragraphs>
  <Slides>23</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Helvetica Neue</vt:lpstr>
      <vt:lpstr>Arial</vt:lpstr>
      <vt:lpstr>Cambria Math</vt:lpstr>
      <vt:lpstr>Times New Roman</vt:lpstr>
      <vt:lpstr>Wingdings</vt:lpstr>
      <vt:lpstr>Diseño predeterminado</vt:lpstr>
      <vt:lpstr>1_Diseño predeterminado</vt:lpstr>
      <vt:lpstr>Sesión 4  Clasificadores: Árboles de decisión Random Forest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Sesión 5  Clasificadores: Gradient Boosting [ADAboost] [XGBoost]</vt:lpstr>
      <vt:lpstr>PowerPoint Presentation</vt:lpstr>
      <vt:lpstr>PowerPoint Presentation</vt:lpstr>
      <vt:lpstr>PowerPoint Presentation</vt:lpstr>
      <vt:lpstr>PowerPoint Presentation</vt:lpstr>
      <vt:lpstr>PowerPoint Presentation</vt:lpstr>
      <vt:lpstr>PowerPoint Presentation</vt:lpstr>
      <vt:lpstr>Sesión 5  Hyperparameter Tunning</vt:lpstr>
      <vt:lpstr>PowerPoint Presentation</vt:lpstr>
      <vt:lpstr>PowerPoint Presentation</vt:lpstr>
      <vt:lpstr>PowerPoint Presentation</vt:lpstr>
      <vt:lpstr>PowerPoint Presentation</vt:lpstr>
      <vt:lpstr>PowerPoint Presentation</vt:lpstr>
    </vt:vector>
  </TitlesOfParts>
  <Company>JPR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MDP Màster en Direcció  de la  Producció</dc:title>
  <dc:creator>vrius@tmb.cat</dc:creator>
  <cp:lastModifiedBy>Sergi Consul</cp:lastModifiedBy>
  <cp:revision>465</cp:revision>
  <cp:lastPrinted>2001-05-23T15:03:49Z</cp:lastPrinted>
  <dcterms:created xsi:type="dcterms:W3CDTF">2000-08-25T15:15:26Z</dcterms:created>
  <dcterms:modified xsi:type="dcterms:W3CDTF">2020-05-18T13:41:42Z</dcterms:modified>
</cp:coreProperties>
</file>