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00" r:id="rId2"/>
  </p:sldMasterIdLst>
  <p:notesMasterIdLst>
    <p:notesMasterId r:id="rId13"/>
  </p:notesMasterIdLst>
  <p:handoutMasterIdLst>
    <p:handoutMasterId r:id="rId14"/>
  </p:handoutMasterIdLst>
  <p:sldIdLst>
    <p:sldId id="573" r:id="rId3"/>
    <p:sldId id="593" r:id="rId4"/>
    <p:sldId id="596" r:id="rId5"/>
    <p:sldId id="594" r:id="rId6"/>
    <p:sldId id="595" r:id="rId7"/>
    <p:sldId id="597" r:id="rId8"/>
    <p:sldId id="598" r:id="rId9"/>
    <p:sldId id="599" r:id="rId10"/>
    <p:sldId id="600" r:id="rId11"/>
    <p:sldId id="601" r:id="rId12"/>
  </p:sldIdLst>
  <p:sldSz cx="9906000" cy="6858000" type="A4"/>
  <p:notesSz cx="6662738" cy="9832975"/>
  <p:defaultTextStyle>
    <a:defPPr>
      <a:defRPr lang="es-ES_tradnl"/>
    </a:defPPr>
    <a:lvl1pPr algn="l" rtl="0" eaLnBrk="0" fontAlgn="base" hangingPunct="0">
      <a:spcBef>
        <a:spcPct val="5000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5000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5000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5000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5000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979">
          <p15:clr>
            <a:srgbClr val="A4A3A4"/>
          </p15:clr>
        </p15:guide>
        <p15:guide id="2" pos="3120">
          <p15:clr>
            <a:srgbClr val="A4A3A4"/>
          </p15:clr>
        </p15:guide>
        <p15:guide id="3" pos="1442">
          <p15:clr>
            <a:srgbClr val="A4A3A4"/>
          </p15:clr>
        </p15:guide>
        <p15:guide id="4" pos="262">
          <p15:clr>
            <a:srgbClr val="A4A3A4"/>
          </p15:clr>
        </p15:guide>
      </p15:sldGuideLst>
    </p:ext>
    <p:ext uri="{2D200454-40CA-4A62-9FC3-DE9A4176ACB9}">
      <p15:notesGuideLst xmlns:p15="http://schemas.microsoft.com/office/powerpoint/2012/main">
        <p15:guide id="1" orient="horz" pos="3096">
          <p15:clr>
            <a:srgbClr val="A4A3A4"/>
          </p15:clr>
        </p15:guide>
        <p15:guide id="2" pos="209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gi Consul" initials="SC" lastIdx="1" clrIdx="0">
    <p:extLst>
      <p:ext uri="{19B8F6BF-5375-455C-9EA6-DF929625EA0E}">
        <p15:presenceInfo xmlns:p15="http://schemas.microsoft.com/office/powerpoint/2012/main" userId="b3a6cb1197e8c8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DF82"/>
    <a:srgbClr val="BC5379"/>
    <a:srgbClr val="FBE087"/>
    <a:srgbClr val="FF8F8F"/>
    <a:srgbClr val="90D698"/>
    <a:srgbClr val="00A1DA"/>
    <a:srgbClr val="333333"/>
    <a:srgbClr val="B2B2B2"/>
    <a:srgbClr val="4D4D4D"/>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80" autoAdjust="0"/>
    <p:restoredTop sz="89493" autoAdjust="0"/>
  </p:normalViewPr>
  <p:slideViewPr>
    <p:cSldViewPr snapToObjects="1" showGuides="1">
      <p:cViewPr varScale="1">
        <p:scale>
          <a:sx n="181" d="100"/>
          <a:sy n="181" d="100"/>
        </p:scale>
        <p:origin x="2170" y="403"/>
      </p:cViewPr>
      <p:guideLst>
        <p:guide orient="horz" pos="1979"/>
        <p:guide pos="3120"/>
        <p:guide pos="1442"/>
        <p:guide pos="262"/>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50" d="100"/>
        <a:sy n="150" d="100"/>
      </p:scale>
      <p:origin x="0" y="0"/>
    </p:cViewPr>
  </p:notesTextViewPr>
  <p:sorterViewPr>
    <p:cViewPr>
      <p:scale>
        <a:sx n="70" d="100"/>
        <a:sy n="70" d="100"/>
      </p:scale>
      <p:origin x="0" y="0"/>
    </p:cViewPr>
  </p:sorterViewPr>
  <p:notesViewPr>
    <p:cSldViewPr snapToObjects="1" showGuides="1">
      <p:cViewPr varScale="1">
        <p:scale>
          <a:sx n="53" d="100"/>
          <a:sy n="53" d="100"/>
        </p:scale>
        <p:origin x="-1692" y="-78"/>
      </p:cViewPr>
      <p:guideLst>
        <p:guide orient="horz" pos="3096"/>
        <p:guide pos="209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3" Type="http://schemas.openxmlformats.org/officeDocument/2006/relationships/slide" Target="slides/slide3.xml"/><Relationship Id="rId7" Type="http://schemas.openxmlformats.org/officeDocument/2006/relationships/slide" Target="slides/slide7.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5" Type="http://schemas.openxmlformats.org/officeDocument/2006/relationships/slide" Target="slides/slide5.xml"/><Relationship Id="rId10" Type="http://schemas.openxmlformats.org/officeDocument/2006/relationships/slide" Target="slides/slide10.xml"/><Relationship Id="rId4" Type="http://schemas.openxmlformats.org/officeDocument/2006/relationships/slide" Target="slides/slide4.xml"/><Relationship Id="rId9"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887663" cy="460375"/>
          </a:xfrm>
          <a:prstGeom prst="rect">
            <a:avLst/>
          </a:prstGeom>
          <a:noFill/>
          <a:ln w="9525">
            <a:noFill/>
            <a:miter lim="800000"/>
            <a:headEnd/>
            <a:tailEnd/>
          </a:ln>
          <a:effectLst/>
        </p:spPr>
        <p:txBody>
          <a:bodyPr vert="horz" wrap="square" lIns="90176" tIns="45088" rIns="90176" bIns="45088" numCol="1" anchor="t" anchorCtr="0" compatLnSpc="1">
            <a:prstTxWarp prst="textNoShape">
              <a:avLst/>
            </a:prstTxWarp>
          </a:bodyPr>
          <a:lstStyle>
            <a:lvl1pPr defTabSz="901700">
              <a:spcBef>
                <a:spcPct val="0"/>
              </a:spcBef>
              <a:defRPr sz="1200"/>
            </a:lvl1pPr>
          </a:lstStyle>
          <a:p>
            <a:pPr>
              <a:defRPr/>
            </a:pPr>
            <a:endParaRPr lang="es-ES"/>
          </a:p>
        </p:txBody>
      </p:sp>
      <p:sp>
        <p:nvSpPr>
          <p:cNvPr id="44035" name="Rectangle 3"/>
          <p:cNvSpPr>
            <a:spLocks noGrp="1" noChangeArrowheads="1"/>
          </p:cNvSpPr>
          <p:nvPr>
            <p:ph type="dt" sz="quarter" idx="1"/>
          </p:nvPr>
        </p:nvSpPr>
        <p:spPr bwMode="auto">
          <a:xfrm>
            <a:off x="3775075" y="0"/>
            <a:ext cx="2887663" cy="460375"/>
          </a:xfrm>
          <a:prstGeom prst="rect">
            <a:avLst/>
          </a:prstGeom>
          <a:noFill/>
          <a:ln w="9525">
            <a:noFill/>
            <a:miter lim="800000"/>
            <a:headEnd/>
            <a:tailEnd/>
          </a:ln>
          <a:effectLst/>
        </p:spPr>
        <p:txBody>
          <a:bodyPr vert="horz" wrap="square" lIns="90176" tIns="45088" rIns="90176" bIns="45088" numCol="1" anchor="t" anchorCtr="0" compatLnSpc="1">
            <a:prstTxWarp prst="textNoShape">
              <a:avLst/>
            </a:prstTxWarp>
          </a:bodyPr>
          <a:lstStyle>
            <a:lvl1pPr algn="r" defTabSz="901700">
              <a:spcBef>
                <a:spcPct val="0"/>
              </a:spcBef>
              <a:defRPr sz="1200"/>
            </a:lvl1pPr>
          </a:lstStyle>
          <a:p>
            <a:pPr>
              <a:defRPr/>
            </a:pPr>
            <a:endParaRPr lang="es-ES"/>
          </a:p>
        </p:txBody>
      </p:sp>
      <p:sp>
        <p:nvSpPr>
          <p:cNvPr id="44036" name="Rectangle 4"/>
          <p:cNvSpPr>
            <a:spLocks noGrp="1" noChangeArrowheads="1"/>
          </p:cNvSpPr>
          <p:nvPr>
            <p:ph type="ftr" sz="quarter" idx="2"/>
          </p:nvPr>
        </p:nvSpPr>
        <p:spPr bwMode="auto">
          <a:xfrm>
            <a:off x="0" y="9353550"/>
            <a:ext cx="2887663" cy="458788"/>
          </a:xfrm>
          <a:prstGeom prst="rect">
            <a:avLst/>
          </a:prstGeom>
          <a:noFill/>
          <a:ln w="9525">
            <a:noFill/>
            <a:miter lim="800000"/>
            <a:headEnd/>
            <a:tailEnd/>
          </a:ln>
          <a:effectLst/>
        </p:spPr>
        <p:txBody>
          <a:bodyPr vert="horz" wrap="square" lIns="90176" tIns="45088" rIns="90176" bIns="45088" numCol="1" anchor="b" anchorCtr="0" compatLnSpc="1">
            <a:prstTxWarp prst="textNoShape">
              <a:avLst/>
            </a:prstTxWarp>
          </a:bodyPr>
          <a:lstStyle>
            <a:lvl1pPr defTabSz="901700">
              <a:spcBef>
                <a:spcPct val="0"/>
              </a:spcBef>
              <a:defRPr sz="1200"/>
            </a:lvl1pPr>
          </a:lstStyle>
          <a:p>
            <a:pPr>
              <a:defRPr/>
            </a:pPr>
            <a:endParaRPr lang="es-ES"/>
          </a:p>
        </p:txBody>
      </p:sp>
      <p:sp>
        <p:nvSpPr>
          <p:cNvPr id="44037" name="Rectangle 5"/>
          <p:cNvSpPr>
            <a:spLocks noGrp="1" noChangeArrowheads="1"/>
          </p:cNvSpPr>
          <p:nvPr>
            <p:ph type="sldNum" sz="quarter" idx="3"/>
          </p:nvPr>
        </p:nvSpPr>
        <p:spPr bwMode="auto">
          <a:xfrm>
            <a:off x="3775075" y="9353550"/>
            <a:ext cx="2887663" cy="458788"/>
          </a:xfrm>
          <a:prstGeom prst="rect">
            <a:avLst/>
          </a:prstGeom>
          <a:noFill/>
          <a:ln w="9525">
            <a:noFill/>
            <a:miter lim="800000"/>
            <a:headEnd/>
            <a:tailEnd/>
          </a:ln>
          <a:effectLst/>
        </p:spPr>
        <p:txBody>
          <a:bodyPr vert="horz" wrap="square" lIns="90176" tIns="45088" rIns="90176" bIns="45088" numCol="1" anchor="b" anchorCtr="0" compatLnSpc="1">
            <a:prstTxWarp prst="textNoShape">
              <a:avLst/>
            </a:prstTxWarp>
          </a:bodyPr>
          <a:lstStyle>
            <a:lvl1pPr algn="r" defTabSz="901700">
              <a:spcBef>
                <a:spcPct val="0"/>
              </a:spcBef>
              <a:defRPr sz="1200"/>
            </a:lvl1pPr>
          </a:lstStyle>
          <a:p>
            <a:pPr>
              <a:defRPr/>
            </a:pPr>
            <a:fld id="{11BBA1D0-7BB5-4A54-9F15-D73A3B14C331}" type="slidenum">
              <a:rPr lang="es-ES"/>
              <a:pPr>
                <a:defRPr/>
              </a:pPr>
              <a:t>‹#›</a:t>
            </a:fld>
            <a:endParaRPr lang="es-ES"/>
          </a:p>
        </p:txBody>
      </p:sp>
    </p:spTree>
    <p:extLst>
      <p:ext uri="{BB962C8B-B14F-4D97-AF65-F5344CB8AC3E}">
        <p14:creationId xmlns:p14="http://schemas.microsoft.com/office/powerpoint/2010/main" val="41559909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426" name="Rectangle 2"/>
          <p:cNvSpPr>
            <a:spLocks noGrp="1" noChangeArrowheads="1"/>
          </p:cNvSpPr>
          <p:nvPr>
            <p:ph type="hdr" sz="quarter"/>
          </p:nvPr>
        </p:nvSpPr>
        <p:spPr bwMode="auto">
          <a:xfrm>
            <a:off x="0" y="0"/>
            <a:ext cx="2906713" cy="527050"/>
          </a:xfrm>
          <a:prstGeom prst="rect">
            <a:avLst/>
          </a:prstGeom>
          <a:noFill/>
          <a:ln w="9525">
            <a:noFill/>
            <a:miter lim="800000"/>
            <a:headEnd/>
            <a:tailEnd/>
          </a:ln>
          <a:effectLst/>
        </p:spPr>
        <p:txBody>
          <a:bodyPr vert="horz" wrap="square" lIns="90004" tIns="45002" rIns="90004" bIns="45002" numCol="1" anchor="t" anchorCtr="0" compatLnSpc="1">
            <a:prstTxWarp prst="textNoShape">
              <a:avLst/>
            </a:prstTxWarp>
          </a:bodyPr>
          <a:lstStyle>
            <a:lvl1pPr defTabSz="900113">
              <a:defRPr sz="1200"/>
            </a:lvl1pPr>
          </a:lstStyle>
          <a:p>
            <a:pPr>
              <a:defRPr/>
            </a:pPr>
            <a:endParaRPr lang="ca-ES"/>
          </a:p>
        </p:txBody>
      </p:sp>
      <p:sp>
        <p:nvSpPr>
          <p:cNvPr id="615427" name="Rectangle 3"/>
          <p:cNvSpPr>
            <a:spLocks noGrp="1" noChangeArrowheads="1"/>
          </p:cNvSpPr>
          <p:nvPr>
            <p:ph type="dt" idx="1"/>
          </p:nvPr>
        </p:nvSpPr>
        <p:spPr bwMode="auto">
          <a:xfrm>
            <a:off x="3802063" y="0"/>
            <a:ext cx="2832100" cy="527050"/>
          </a:xfrm>
          <a:prstGeom prst="rect">
            <a:avLst/>
          </a:prstGeom>
          <a:noFill/>
          <a:ln w="9525">
            <a:noFill/>
            <a:miter lim="800000"/>
            <a:headEnd/>
            <a:tailEnd/>
          </a:ln>
          <a:effectLst/>
        </p:spPr>
        <p:txBody>
          <a:bodyPr vert="horz" wrap="square" lIns="90004" tIns="45002" rIns="90004" bIns="45002" numCol="1" anchor="t" anchorCtr="0" compatLnSpc="1">
            <a:prstTxWarp prst="textNoShape">
              <a:avLst/>
            </a:prstTxWarp>
          </a:bodyPr>
          <a:lstStyle>
            <a:lvl1pPr algn="r" defTabSz="900113">
              <a:defRPr sz="1200"/>
            </a:lvl1pPr>
          </a:lstStyle>
          <a:p>
            <a:pPr>
              <a:defRPr/>
            </a:pPr>
            <a:endParaRPr lang="ca-ES"/>
          </a:p>
        </p:txBody>
      </p:sp>
      <p:sp>
        <p:nvSpPr>
          <p:cNvPr id="44036" name="Rectangle 4"/>
          <p:cNvSpPr>
            <a:spLocks noGrp="1" noRot="1" noChangeAspect="1" noChangeArrowheads="1" noTextEdit="1"/>
          </p:cNvSpPr>
          <p:nvPr>
            <p:ph type="sldImg" idx="2"/>
          </p:nvPr>
        </p:nvSpPr>
        <p:spPr bwMode="auto">
          <a:xfrm>
            <a:off x="652463" y="752475"/>
            <a:ext cx="5330825" cy="36909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5429" name="Rectangle 5"/>
          <p:cNvSpPr>
            <a:spLocks noGrp="1" noChangeArrowheads="1"/>
          </p:cNvSpPr>
          <p:nvPr>
            <p:ph type="body" sz="quarter" idx="3"/>
          </p:nvPr>
        </p:nvSpPr>
        <p:spPr bwMode="auto">
          <a:xfrm>
            <a:off x="895350" y="4670425"/>
            <a:ext cx="4845050" cy="4443413"/>
          </a:xfrm>
          <a:prstGeom prst="rect">
            <a:avLst/>
          </a:prstGeom>
          <a:noFill/>
          <a:ln w="9525">
            <a:noFill/>
            <a:miter lim="800000"/>
            <a:headEnd/>
            <a:tailEnd/>
          </a:ln>
          <a:effectLst/>
        </p:spPr>
        <p:txBody>
          <a:bodyPr vert="horz" wrap="square" lIns="90004" tIns="45002" rIns="90004" bIns="45002" numCol="1" anchor="t" anchorCtr="0" compatLnSpc="1">
            <a:prstTxWarp prst="textNoShape">
              <a:avLst/>
            </a:prstTxWarp>
          </a:bodyPr>
          <a:lstStyle/>
          <a:p>
            <a:pPr lvl="0"/>
            <a:r>
              <a:rPr lang="ca-ES" noProof="0"/>
              <a:t>Haga clic para modificar el estilo de texto del patrón</a:t>
            </a:r>
          </a:p>
          <a:p>
            <a:pPr lvl="1"/>
            <a:r>
              <a:rPr lang="ca-ES" noProof="0"/>
              <a:t>Segundo nivel</a:t>
            </a:r>
          </a:p>
          <a:p>
            <a:pPr lvl="2"/>
            <a:r>
              <a:rPr lang="ca-ES" noProof="0"/>
              <a:t>Tercer nivel</a:t>
            </a:r>
          </a:p>
          <a:p>
            <a:pPr lvl="3"/>
            <a:r>
              <a:rPr lang="ca-ES" noProof="0"/>
              <a:t>Cuarto nivel</a:t>
            </a:r>
          </a:p>
          <a:p>
            <a:pPr lvl="4"/>
            <a:r>
              <a:rPr lang="ca-ES" noProof="0"/>
              <a:t>Quinto nivel</a:t>
            </a:r>
          </a:p>
        </p:txBody>
      </p:sp>
      <p:sp>
        <p:nvSpPr>
          <p:cNvPr id="615430" name="Rectangle 6"/>
          <p:cNvSpPr>
            <a:spLocks noGrp="1" noChangeArrowheads="1"/>
          </p:cNvSpPr>
          <p:nvPr>
            <p:ph type="ftr" sz="quarter" idx="4"/>
          </p:nvPr>
        </p:nvSpPr>
        <p:spPr bwMode="auto">
          <a:xfrm>
            <a:off x="0" y="9340850"/>
            <a:ext cx="2906713" cy="527050"/>
          </a:xfrm>
          <a:prstGeom prst="rect">
            <a:avLst/>
          </a:prstGeom>
          <a:noFill/>
          <a:ln w="9525">
            <a:noFill/>
            <a:miter lim="800000"/>
            <a:headEnd/>
            <a:tailEnd/>
          </a:ln>
          <a:effectLst/>
        </p:spPr>
        <p:txBody>
          <a:bodyPr vert="horz" wrap="square" lIns="90004" tIns="45002" rIns="90004" bIns="45002" numCol="1" anchor="b" anchorCtr="0" compatLnSpc="1">
            <a:prstTxWarp prst="textNoShape">
              <a:avLst/>
            </a:prstTxWarp>
          </a:bodyPr>
          <a:lstStyle>
            <a:lvl1pPr defTabSz="900113">
              <a:defRPr sz="1200"/>
            </a:lvl1pPr>
          </a:lstStyle>
          <a:p>
            <a:pPr>
              <a:defRPr/>
            </a:pPr>
            <a:endParaRPr lang="ca-ES"/>
          </a:p>
        </p:txBody>
      </p:sp>
      <p:sp>
        <p:nvSpPr>
          <p:cNvPr id="615431" name="Rectangle 7"/>
          <p:cNvSpPr>
            <a:spLocks noGrp="1" noChangeArrowheads="1"/>
          </p:cNvSpPr>
          <p:nvPr>
            <p:ph type="sldNum" sz="quarter" idx="5"/>
          </p:nvPr>
        </p:nvSpPr>
        <p:spPr bwMode="auto">
          <a:xfrm>
            <a:off x="3802063" y="9340850"/>
            <a:ext cx="2832100" cy="527050"/>
          </a:xfrm>
          <a:prstGeom prst="rect">
            <a:avLst/>
          </a:prstGeom>
          <a:noFill/>
          <a:ln w="9525">
            <a:noFill/>
            <a:miter lim="800000"/>
            <a:headEnd/>
            <a:tailEnd/>
          </a:ln>
          <a:effectLst/>
        </p:spPr>
        <p:txBody>
          <a:bodyPr vert="horz" wrap="square" lIns="90004" tIns="45002" rIns="90004" bIns="45002" numCol="1" anchor="b" anchorCtr="0" compatLnSpc="1">
            <a:prstTxWarp prst="textNoShape">
              <a:avLst/>
            </a:prstTxWarp>
          </a:bodyPr>
          <a:lstStyle>
            <a:lvl1pPr algn="r" defTabSz="900113">
              <a:defRPr sz="1200"/>
            </a:lvl1pPr>
          </a:lstStyle>
          <a:p>
            <a:pPr>
              <a:defRPr/>
            </a:pPr>
            <a:fld id="{35AAD493-7B17-4665-8711-22C1E2A03D59}" type="slidenum">
              <a:rPr lang="ca-ES"/>
              <a:pPr>
                <a:defRPr/>
              </a:pPr>
              <a:t>‹#›</a:t>
            </a:fld>
            <a:endParaRPr lang="ca-ES"/>
          </a:p>
        </p:txBody>
      </p:sp>
    </p:spTree>
    <p:extLst>
      <p:ext uri="{BB962C8B-B14F-4D97-AF65-F5344CB8AC3E}">
        <p14:creationId xmlns:p14="http://schemas.microsoft.com/office/powerpoint/2010/main" val="25071458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A6C6755C-E5AD-4385-91F7-D4BE1990C3D3}" type="slidenum">
              <a:rPr lang="es-ES" altLang="ca-ES" sz="1200" smtClean="0"/>
              <a:pPr/>
              <a:t>1</a:t>
            </a:fld>
            <a:endParaRPr lang="es-ES" altLang="ca-ES" sz="1200"/>
          </a:p>
        </p:txBody>
      </p:sp>
      <p:sp>
        <p:nvSpPr>
          <p:cNvPr id="45059" name="Rectangle 2"/>
          <p:cNvSpPr>
            <a:spLocks noGrp="1" noRot="1" noChangeAspect="1" noChangeArrowheads="1" noTextEdit="1"/>
          </p:cNvSpPr>
          <p:nvPr>
            <p:ph type="sldImg"/>
          </p:nvPr>
        </p:nvSpPr>
        <p:spPr>
          <a:xfrm>
            <a:off x="668338" y="738188"/>
            <a:ext cx="5326062" cy="3687762"/>
          </a:xfr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10</a:t>
            </a:fld>
            <a:endParaRPr lang="ca-ES" altLang="ca-ES" sz="1200">
              <a:solidFill>
                <a:prstClr val="black"/>
              </a:solidFill>
            </a:endParaRPr>
          </a:p>
        </p:txBody>
      </p:sp>
    </p:spTree>
    <p:extLst>
      <p:ext uri="{BB962C8B-B14F-4D97-AF65-F5344CB8AC3E}">
        <p14:creationId xmlns:p14="http://schemas.microsoft.com/office/powerpoint/2010/main" val="2142467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2</a:t>
            </a:fld>
            <a:endParaRPr lang="ca-ES" altLang="ca-ES" sz="120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3</a:t>
            </a:fld>
            <a:endParaRPr lang="ca-ES" altLang="ca-ES" sz="1200">
              <a:solidFill>
                <a:prstClr val="black"/>
              </a:solidFill>
            </a:endParaRPr>
          </a:p>
        </p:txBody>
      </p:sp>
    </p:spTree>
    <p:extLst>
      <p:ext uri="{BB962C8B-B14F-4D97-AF65-F5344CB8AC3E}">
        <p14:creationId xmlns:p14="http://schemas.microsoft.com/office/powerpoint/2010/main" val="3109099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4</a:t>
            </a:fld>
            <a:endParaRPr lang="ca-ES" altLang="ca-ES" sz="1200">
              <a:solidFill>
                <a:prstClr val="black"/>
              </a:solidFill>
            </a:endParaRPr>
          </a:p>
        </p:txBody>
      </p:sp>
    </p:spTree>
    <p:extLst>
      <p:ext uri="{BB962C8B-B14F-4D97-AF65-F5344CB8AC3E}">
        <p14:creationId xmlns:p14="http://schemas.microsoft.com/office/powerpoint/2010/main" val="3619976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5</a:t>
            </a:fld>
            <a:endParaRPr lang="ca-ES" altLang="ca-ES" sz="1200">
              <a:solidFill>
                <a:prstClr val="black"/>
              </a:solidFill>
            </a:endParaRPr>
          </a:p>
        </p:txBody>
      </p:sp>
    </p:spTree>
    <p:extLst>
      <p:ext uri="{BB962C8B-B14F-4D97-AF65-F5344CB8AC3E}">
        <p14:creationId xmlns:p14="http://schemas.microsoft.com/office/powerpoint/2010/main" val="4111457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6</a:t>
            </a:fld>
            <a:endParaRPr lang="ca-ES" altLang="ca-ES" sz="1200">
              <a:solidFill>
                <a:prstClr val="black"/>
              </a:solidFill>
            </a:endParaRPr>
          </a:p>
        </p:txBody>
      </p:sp>
    </p:spTree>
    <p:extLst>
      <p:ext uri="{BB962C8B-B14F-4D97-AF65-F5344CB8AC3E}">
        <p14:creationId xmlns:p14="http://schemas.microsoft.com/office/powerpoint/2010/main" val="486523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7</a:t>
            </a:fld>
            <a:endParaRPr lang="ca-ES" altLang="ca-ES" sz="1200">
              <a:solidFill>
                <a:prstClr val="black"/>
              </a:solidFill>
            </a:endParaRPr>
          </a:p>
        </p:txBody>
      </p:sp>
    </p:spTree>
    <p:extLst>
      <p:ext uri="{BB962C8B-B14F-4D97-AF65-F5344CB8AC3E}">
        <p14:creationId xmlns:p14="http://schemas.microsoft.com/office/powerpoint/2010/main" val="4239395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8</a:t>
            </a:fld>
            <a:endParaRPr lang="ca-ES" altLang="ca-ES" sz="1200">
              <a:solidFill>
                <a:prstClr val="black"/>
              </a:solidFill>
            </a:endParaRPr>
          </a:p>
        </p:txBody>
      </p:sp>
    </p:spTree>
    <p:extLst>
      <p:ext uri="{BB962C8B-B14F-4D97-AF65-F5344CB8AC3E}">
        <p14:creationId xmlns:p14="http://schemas.microsoft.com/office/powerpoint/2010/main" val="3186182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9</a:t>
            </a:fld>
            <a:endParaRPr lang="ca-ES" altLang="ca-ES" sz="1200">
              <a:solidFill>
                <a:prstClr val="black"/>
              </a:solidFill>
            </a:endParaRPr>
          </a:p>
        </p:txBody>
      </p:sp>
    </p:spTree>
    <p:extLst>
      <p:ext uri="{BB962C8B-B14F-4D97-AF65-F5344CB8AC3E}">
        <p14:creationId xmlns:p14="http://schemas.microsoft.com/office/powerpoint/2010/main" val="654954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742950" y="2130425"/>
            <a:ext cx="8420100" cy="1470025"/>
          </a:xfrm>
          <a:prstGeom prst="rect">
            <a:avLst/>
          </a:prstGeom>
        </p:spPr>
        <p:txBody>
          <a:bodyPr/>
          <a:lstStyle/>
          <a:p>
            <a:r>
              <a:rPr lang="es-ES"/>
              <a:t>Haga clic para modificar el estilo de título del patrón</a:t>
            </a:r>
          </a:p>
        </p:txBody>
      </p:sp>
      <p:sp>
        <p:nvSpPr>
          <p:cNvPr id="3" name="2 Subtítulo"/>
          <p:cNvSpPr>
            <a:spLocks noGrp="1"/>
          </p:cNvSpPr>
          <p:nvPr>
            <p:ph type="subTitle" idx="1"/>
          </p:nvPr>
        </p:nvSpPr>
        <p:spPr>
          <a:xfrm>
            <a:off x="1485900" y="3886200"/>
            <a:ext cx="69342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Tree>
    <p:extLst>
      <p:ext uri="{BB962C8B-B14F-4D97-AF65-F5344CB8AC3E}">
        <p14:creationId xmlns:p14="http://schemas.microsoft.com/office/powerpoint/2010/main" val="1400834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a:prstGeom prst="rect">
            <a:avLst/>
          </a:prstGeom>
        </p:spPr>
        <p:txBody>
          <a:bodyPr/>
          <a:lstStyle/>
          <a:p>
            <a:r>
              <a:rPr lang="es-ES"/>
              <a:t>Haga clic para modificar el estilo de título del patrón</a:t>
            </a:r>
          </a:p>
        </p:txBody>
      </p:sp>
      <p:sp>
        <p:nvSpPr>
          <p:cNvPr id="3" name="2 Marcador de texto vertical"/>
          <p:cNvSpPr>
            <a:spLocks noGrp="1"/>
          </p:cNvSpPr>
          <p:nvPr>
            <p:ph type="body" orient="vert" idx="1"/>
          </p:nvPr>
        </p:nvSpPr>
        <p:spPr>
          <a:xfrm>
            <a:off x="495300" y="1600200"/>
            <a:ext cx="8915400" cy="45259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423715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181850" y="274638"/>
            <a:ext cx="2228850" cy="5851525"/>
          </a:xfrm>
          <a:prstGeom prst="rect">
            <a:avLst/>
          </a:prstGeo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95300" y="274638"/>
            <a:ext cx="6534150" cy="5851525"/>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720289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ol">
    <p:spTree>
      <p:nvGrpSpPr>
        <p:cNvPr id="1" name=""/>
        <p:cNvGrpSpPr/>
        <p:nvPr/>
      </p:nvGrpSpPr>
      <p:grpSpPr>
        <a:xfrm>
          <a:off x="0" y="0"/>
          <a:ext cx="0" cy="0"/>
          <a:chOff x="0" y="0"/>
          <a:chExt cx="0" cy="0"/>
        </a:xfrm>
      </p:grpSpPr>
      <p:sp>
        <p:nvSpPr>
          <p:cNvPr id="2" name="Títol 1"/>
          <p:cNvSpPr>
            <a:spLocks noGrp="1"/>
          </p:cNvSpPr>
          <p:nvPr>
            <p:ph type="ctrTitle"/>
          </p:nvPr>
        </p:nvSpPr>
        <p:spPr>
          <a:xfrm>
            <a:off x="742950" y="2130425"/>
            <a:ext cx="8420100" cy="1470025"/>
          </a:xfrm>
          <a:prstGeom prst="rect">
            <a:avLst/>
          </a:prstGeom>
        </p:spPr>
        <p:txBody>
          <a:bodyPr/>
          <a:lstStyle/>
          <a:p>
            <a:r>
              <a:rPr lang="ca-ES"/>
              <a:t>Feu clic aquí per editar l'estil</a:t>
            </a:r>
          </a:p>
        </p:txBody>
      </p:sp>
      <p:sp>
        <p:nvSpPr>
          <p:cNvPr id="3" name="Subtítol 2"/>
          <p:cNvSpPr>
            <a:spLocks noGrp="1"/>
          </p:cNvSpPr>
          <p:nvPr>
            <p:ph type="subTitle" idx="1"/>
          </p:nvPr>
        </p:nvSpPr>
        <p:spPr>
          <a:xfrm>
            <a:off x="1485900" y="3886200"/>
            <a:ext cx="69342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ca-ES"/>
              <a:t>Feu clic aquí per editar l'estil de subtítols del patró.</a:t>
            </a:r>
          </a:p>
        </p:txBody>
      </p:sp>
    </p:spTree>
    <p:extLst>
      <p:ext uri="{BB962C8B-B14F-4D97-AF65-F5344CB8AC3E}">
        <p14:creationId xmlns:p14="http://schemas.microsoft.com/office/powerpoint/2010/main" val="1602695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ol i objectes">
    <p:spTree>
      <p:nvGrpSpPr>
        <p:cNvPr id="1" name=""/>
        <p:cNvGrpSpPr/>
        <p:nvPr/>
      </p:nvGrpSpPr>
      <p:grpSpPr>
        <a:xfrm>
          <a:off x="0" y="0"/>
          <a:ext cx="0" cy="0"/>
          <a:chOff x="0" y="0"/>
          <a:chExt cx="0" cy="0"/>
        </a:xfrm>
      </p:grpSpPr>
      <p:sp>
        <p:nvSpPr>
          <p:cNvPr id="2" name="Títol 1"/>
          <p:cNvSpPr>
            <a:spLocks noGrp="1"/>
          </p:cNvSpPr>
          <p:nvPr>
            <p:ph type="title"/>
          </p:nvPr>
        </p:nvSpPr>
        <p:spPr>
          <a:xfrm>
            <a:off x="495300" y="274638"/>
            <a:ext cx="8915400" cy="1143000"/>
          </a:xfrm>
          <a:prstGeom prst="rect">
            <a:avLst/>
          </a:prstGeom>
        </p:spPr>
        <p:txBody>
          <a:bodyPr/>
          <a:lstStyle/>
          <a:p>
            <a:r>
              <a:rPr lang="ca-ES"/>
              <a:t>Feu clic aquí per editar l'estil</a:t>
            </a:r>
          </a:p>
        </p:txBody>
      </p:sp>
      <p:sp>
        <p:nvSpPr>
          <p:cNvPr id="3" name="Contenidor de contingut 2"/>
          <p:cNvSpPr>
            <a:spLocks noGrp="1"/>
          </p:cNvSpPr>
          <p:nvPr>
            <p:ph idx="1"/>
          </p:nvPr>
        </p:nvSpPr>
        <p:spPr>
          <a:xfrm>
            <a:off x="495300" y="1600200"/>
            <a:ext cx="8915400" cy="4525963"/>
          </a:xfrm>
          <a:prstGeom prst="rect">
            <a:avLst/>
          </a:prstGeom>
        </p:spPr>
        <p:txBody>
          <a:bodyPr/>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Tree>
    <p:extLst>
      <p:ext uri="{BB962C8B-B14F-4D97-AF65-F5344CB8AC3E}">
        <p14:creationId xmlns:p14="http://schemas.microsoft.com/office/powerpoint/2010/main" val="6496886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pçalera de la secció">
    <p:spTree>
      <p:nvGrpSpPr>
        <p:cNvPr id="1" name=""/>
        <p:cNvGrpSpPr/>
        <p:nvPr/>
      </p:nvGrpSpPr>
      <p:grpSpPr>
        <a:xfrm>
          <a:off x="0" y="0"/>
          <a:ext cx="0" cy="0"/>
          <a:chOff x="0" y="0"/>
          <a:chExt cx="0" cy="0"/>
        </a:xfrm>
      </p:grpSpPr>
      <p:sp>
        <p:nvSpPr>
          <p:cNvPr id="2" name="Títol 1"/>
          <p:cNvSpPr>
            <a:spLocks noGrp="1"/>
          </p:cNvSpPr>
          <p:nvPr>
            <p:ph type="title"/>
          </p:nvPr>
        </p:nvSpPr>
        <p:spPr>
          <a:xfrm>
            <a:off x="782638" y="4406900"/>
            <a:ext cx="8420100" cy="1362075"/>
          </a:xfrm>
          <a:prstGeom prst="rect">
            <a:avLst/>
          </a:prstGeom>
        </p:spPr>
        <p:txBody>
          <a:bodyPr anchor="t"/>
          <a:lstStyle>
            <a:lvl1pPr algn="l">
              <a:defRPr sz="4000" b="1" cap="all"/>
            </a:lvl1pPr>
          </a:lstStyle>
          <a:p>
            <a:r>
              <a:rPr lang="ca-ES"/>
              <a:t>Feu clic aquí per editar l'estil</a:t>
            </a:r>
          </a:p>
        </p:txBody>
      </p:sp>
      <p:sp>
        <p:nvSpPr>
          <p:cNvPr id="3" name="Contenidor de text 2"/>
          <p:cNvSpPr>
            <a:spLocks noGrp="1"/>
          </p:cNvSpPr>
          <p:nvPr>
            <p:ph type="body" idx="1"/>
          </p:nvPr>
        </p:nvSpPr>
        <p:spPr>
          <a:xfrm>
            <a:off x="782638" y="2906713"/>
            <a:ext cx="84201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ca-ES"/>
              <a:t>Feu clic aquí per editar estils</a:t>
            </a:r>
          </a:p>
        </p:txBody>
      </p:sp>
    </p:spTree>
    <p:extLst>
      <p:ext uri="{BB962C8B-B14F-4D97-AF65-F5344CB8AC3E}">
        <p14:creationId xmlns:p14="http://schemas.microsoft.com/office/powerpoint/2010/main" val="4197480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ctes">
    <p:spTree>
      <p:nvGrpSpPr>
        <p:cNvPr id="1" name=""/>
        <p:cNvGrpSpPr/>
        <p:nvPr/>
      </p:nvGrpSpPr>
      <p:grpSpPr>
        <a:xfrm>
          <a:off x="0" y="0"/>
          <a:ext cx="0" cy="0"/>
          <a:chOff x="0" y="0"/>
          <a:chExt cx="0" cy="0"/>
        </a:xfrm>
      </p:grpSpPr>
      <p:sp>
        <p:nvSpPr>
          <p:cNvPr id="2" name="Títol 1"/>
          <p:cNvSpPr>
            <a:spLocks noGrp="1"/>
          </p:cNvSpPr>
          <p:nvPr>
            <p:ph type="title"/>
          </p:nvPr>
        </p:nvSpPr>
        <p:spPr>
          <a:xfrm>
            <a:off x="495300" y="274638"/>
            <a:ext cx="8915400" cy="1143000"/>
          </a:xfrm>
          <a:prstGeom prst="rect">
            <a:avLst/>
          </a:prstGeom>
        </p:spPr>
        <p:txBody>
          <a:bodyPr/>
          <a:lstStyle/>
          <a:p>
            <a:r>
              <a:rPr lang="ca-ES"/>
              <a:t>Feu clic aquí per editar l'estil</a:t>
            </a:r>
          </a:p>
        </p:txBody>
      </p:sp>
      <p:sp>
        <p:nvSpPr>
          <p:cNvPr id="3" name="Contenidor de contingut 2"/>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
        <p:nvSpPr>
          <p:cNvPr id="4" name="Contenidor de contingut 3"/>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Tree>
    <p:extLst>
      <p:ext uri="{BB962C8B-B14F-4D97-AF65-F5344CB8AC3E}">
        <p14:creationId xmlns:p14="http://schemas.microsoft.com/office/powerpoint/2010/main" val="2369865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
    <p:spTree>
      <p:nvGrpSpPr>
        <p:cNvPr id="1" name=""/>
        <p:cNvGrpSpPr/>
        <p:nvPr/>
      </p:nvGrpSpPr>
      <p:grpSpPr>
        <a:xfrm>
          <a:off x="0" y="0"/>
          <a:ext cx="0" cy="0"/>
          <a:chOff x="0" y="0"/>
          <a:chExt cx="0" cy="0"/>
        </a:xfrm>
      </p:grpSpPr>
      <p:sp>
        <p:nvSpPr>
          <p:cNvPr id="2" name="Títol 1"/>
          <p:cNvSpPr>
            <a:spLocks noGrp="1"/>
          </p:cNvSpPr>
          <p:nvPr>
            <p:ph type="title"/>
          </p:nvPr>
        </p:nvSpPr>
        <p:spPr>
          <a:xfrm>
            <a:off x="495300" y="274638"/>
            <a:ext cx="8915400" cy="1143000"/>
          </a:xfrm>
          <a:prstGeom prst="rect">
            <a:avLst/>
          </a:prstGeom>
        </p:spPr>
        <p:txBody>
          <a:bodyPr/>
          <a:lstStyle>
            <a:lvl1pPr>
              <a:defRPr/>
            </a:lvl1pPr>
          </a:lstStyle>
          <a:p>
            <a:r>
              <a:rPr lang="ca-ES"/>
              <a:t>Feu clic aquí per editar l'estil</a:t>
            </a:r>
          </a:p>
        </p:txBody>
      </p:sp>
      <p:sp>
        <p:nvSpPr>
          <p:cNvPr id="3" name="Contenidor de text 2"/>
          <p:cNvSpPr>
            <a:spLocks noGrp="1"/>
          </p:cNvSpPr>
          <p:nvPr>
            <p:ph type="body" idx="1"/>
          </p:nvPr>
        </p:nvSpPr>
        <p:spPr>
          <a:xfrm>
            <a:off x="495300" y="1535113"/>
            <a:ext cx="437673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
              <a:t>Feu clic aquí per editar estils</a:t>
            </a:r>
          </a:p>
        </p:txBody>
      </p:sp>
      <p:sp>
        <p:nvSpPr>
          <p:cNvPr id="4" name="Contenidor de contingut 3"/>
          <p:cNvSpPr>
            <a:spLocks noGrp="1"/>
          </p:cNvSpPr>
          <p:nvPr>
            <p:ph sz="half" idx="2"/>
          </p:nvPr>
        </p:nvSpPr>
        <p:spPr>
          <a:xfrm>
            <a:off x="495300" y="2174875"/>
            <a:ext cx="437673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
        <p:nvSpPr>
          <p:cNvPr id="5" name="Contenidor de text 4"/>
          <p:cNvSpPr>
            <a:spLocks noGrp="1"/>
          </p:cNvSpPr>
          <p:nvPr>
            <p:ph type="body" sz="quarter" idx="3"/>
          </p:nvPr>
        </p:nvSpPr>
        <p:spPr>
          <a:xfrm>
            <a:off x="5032375" y="1535113"/>
            <a:ext cx="437832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
              <a:t>Feu clic aquí per editar estils</a:t>
            </a:r>
          </a:p>
        </p:txBody>
      </p:sp>
      <p:sp>
        <p:nvSpPr>
          <p:cNvPr id="6" name="Contenidor de contingut 5"/>
          <p:cNvSpPr>
            <a:spLocks noGrp="1"/>
          </p:cNvSpPr>
          <p:nvPr>
            <p:ph sz="quarter" idx="4"/>
          </p:nvPr>
        </p:nvSpPr>
        <p:spPr>
          <a:xfrm>
            <a:off x="5032375" y="2174875"/>
            <a:ext cx="437832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Tree>
    <p:extLst>
      <p:ext uri="{BB962C8B-B14F-4D97-AF65-F5344CB8AC3E}">
        <p14:creationId xmlns:p14="http://schemas.microsoft.com/office/powerpoint/2010/main" val="280561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omés títol">
    <p:spTree>
      <p:nvGrpSpPr>
        <p:cNvPr id="1" name=""/>
        <p:cNvGrpSpPr/>
        <p:nvPr/>
      </p:nvGrpSpPr>
      <p:grpSpPr>
        <a:xfrm>
          <a:off x="0" y="0"/>
          <a:ext cx="0" cy="0"/>
          <a:chOff x="0" y="0"/>
          <a:chExt cx="0" cy="0"/>
        </a:xfrm>
      </p:grpSpPr>
      <p:sp>
        <p:nvSpPr>
          <p:cNvPr id="2" name="Títol 1"/>
          <p:cNvSpPr>
            <a:spLocks noGrp="1"/>
          </p:cNvSpPr>
          <p:nvPr>
            <p:ph type="title"/>
          </p:nvPr>
        </p:nvSpPr>
        <p:spPr>
          <a:xfrm>
            <a:off x="495300" y="274638"/>
            <a:ext cx="8915400" cy="1143000"/>
          </a:xfrm>
          <a:prstGeom prst="rect">
            <a:avLst/>
          </a:prstGeom>
        </p:spPr>
        <p:txBody>
          <a:bodyPr/>
          <a:lstStyle/>
          <a:p>
            <a:r>
              <a:rPr lang="ca-ES"/>
              <a:t>Feu clic aquí per editar l'estil</a:t>
            </a:r>
          </a:p>
        </p:txBody>
      </p:sp>
    </p:spTree>
    <p:extLst>
      <p:ext uri="{BB962C8B-B14F-4D97-AF65-F5344CB8AC3E}">
        <p14:creationId xmlns:p14="http://schemas.microsoft.com/office/powerpoint/2010/main" val="3757699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0987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ingut amb llegenda">
    <p:spTree>
      <p:nvGrpSpPr>
        <p:cNvPr id="1" name=""/>
        <p:cNvGrpSpPr/>
        <p:nvPr/>
      </p:nvGrpSpPr>
      <p:grpSpPr>
        <a:xfrm>
          <a:off x="0" y="0"/>
          <a:ext cx="0" cy="0"/>
          <a:chOff x="0" y="0"/>
          <a:chExt cx="0" cy="0"/>
        </a:xfrm>
      </p:grpSpPr>
      <p:sp>
        <p:nvSpPr>
          <p:cNvPr id="2" name="Títol 1"/>
          <p:cNvSpPr>
            <a:spLocks noGrp="1"/>
          </p:cNvSpPr>
          <p:nvPr>
            <p:ph type="title"/>
          </p:nvPr>
        </p:nvSpPr>
        <p:spPr>
          <a:xfrm>
            <a:off x="495300" y="273050"/>
            <a:ext cx="3259138" cy="1162050"/>
          </a:xfrm>
          <a:prstGeom prst="rect">
            <a:avLst/>
          </a:prstGeom>
        </p:spPr>
        <p:txBody>
          <a:bodyPr anchor="b"/>
          <a:lstStyle>
            <a:lvl1pPr algn="l">
              <a:defRPr sz="2000" b="1"/>
            </a:lvl1pPr>
          </a:lstStyle>
          <a:p>
            <a:r>
              <a:rPr lang="ca-ES"/>
              <a:t>Feu clic aquí per editar l'estil</a:t>
            </a:r>
          </a:p>
        </p:txBody>
      </p:sp>
      <p:sp>
        <p:nvSpPr>
          <p:cNvPr id="3" name="Contenidor de contingut 2"/>
          <p:cNvSpPr>
            <a:spLocks noGrp="1"/>
          </p:cNvSpPr>
          <p:nvPr>
            <p:ph idx="1"/>
          </p:nvPr>
        </p:nvSpPr>
        <p:spPr>
          <a:xfrm>
            <a:off x="3873500" y="273050"/>
            <a:ext cx="55372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
        <p:nvSpPr>
          <p:cNvPr id="4" name="Contenidor de text 3"/>
          <p:cNvSpPr>
            <a:spLocks noGrp="1"/>
          </p:cNvSpPr>
          <p:nvPr>
            <p:ph type="body" sz="half" idx="2"/>
          </p:nvPr>
        </p:nvSpPr>
        <p:spPr>
          <a:xfrm>
            <a:off x="495300" y="1435100"/>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a-ES"/>
              <a:t>Feu clic aquí per editar estils</a:t>
            </a:r>
          </a:p>
        </p:txBody>
      </p:sp>
    </p:spTree>
    <p:extLst>
      <p:ext uri="{BB962C8B-B14F-4D97-AF65-F5344CB8AC3E}">
        <p14:creationId xmlns:p14="http://schemas.microsoft.com/office/powerpoint/2010/main" val="2928902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95300" y="1600200"/>
            <a:ext cx="89154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2529003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tge amb llegenda">
    <p:spTree>
      <p:nvGrpSpPr>
        <p:cNvPr id="1" name=""/>
        <p:cNvGrpSpPr/>
        <p:nvPr/>
      </p:nvGrpSpPr>
      <p:grpSpPr>
        <a:xfrm>
          <a:off x="0" y="0"/>
          <a:ext cx="0" cy="0"/>
          <a:chOff x="0" y="0"/>
          <a:chExt cx="0" cy="0"/>
        </a:xfrm>
      </p:grpSpPr>
      <p:sp>
        <p:nvSpPr>
          <p:cNvPr id="2" name="Títol 1"/>
          <p:cNvSpPr>
            <a:spLocks noGrp="1"/>
          </p:cNvSpPr>
          <p:nvPr>
            <p:ph type="title"/>
          </p:nvPr>
        </p:nvSpPr>
        <p:spPr>
          <a:xfrm>
            <a:off x="1941513" y="4800600"/>
            <a:ext cx="5943600" cy="566738"/>
          </a:xfrm>
          <a:prstGeom prst="rect">
            <a:avLst/>
          </a:prstGeom>
        </p:spPr>
        <p:txBody>
          <a:bodyPr anchor="b"/>
          <a:lstStyle>
            <a:lvl1pPr algn="l">
              <a:defRPr sz="2000" b="1"/>
            </a:lvl1pPr>
          </a:lstStyle>
          <a:p>
            <a:r>
              <a:rPr lang="ca-ES"/>
              <a:t>Feu clic aquí per editar l'estil</a:t>
            </a:r>
          </a:p>
        </p:txBody>
      </p:sp>
      <p:sp>
        <p:nvSpPr>
          <p:cNvPr id="3" name="Contenidor d'imatge 2"/>
          <p:cNvSpPr>
            <a:spLocks noGrp="1"/>
          </p:cNvSpPr>
          <p:nvPr>
            <p:ph type="pic" idx="1"/>
          </p:nvPr>
        </p:nvSpPr>
        <p:spPr>
          <a:xfrm>
            <a:off x="1941513"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ca-ES" noProof="0"/>
          </a:p>
        </p:txBody>
      </p:sp>
      <p:sp>
        <p:nvSpPr>
          <p:cNvPr id="4" name="Contenidor de text 3"/>
          <p:cNvSpPr>
            <a:spLocks noGrp="1"/>
          </p:cNvSpPr>
          <p:nvPr>
            <p:ph type="body" sz="half" idx="2"/>
          </p:nvPr>
        </p:nvSpPr>
        <p:spPr>
          <a:xfrm>
            <a:off x="1941513"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a-ES"/>
              <a:t>Feu clic aquí per editar estils</a:t>
            </a:r>
          </a:p>
        </p:txBody>
      </p:sp>
    </p:spTree>
    <p:extLst>
      <p:ext uri="{BB962C8B-B14F-4D97-AF65-F5344CB8AC3E}">
        <p14:creationId xmlns:p14="http://schemas.microsoft.com/office/powerpoint/2010/main" val="40264293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ol i text vertical">
    <p:spTree>
      <p:nvGrpSpPr>
        <p:cNvPr id="1" name=""/>
        <p:cNvGrpSpPr/>
        <p:nvPr/>
      </p:nvGrpSpPr>
      <p:grpSpPr>
        <a:xfrm>
          <a:off x="0" y="0"/>
          <a:ext cx="0" cy="0"/>
          <a:chOff x="0" y="0"/>
          <a:chExt cx="0" cy="0"/>
        </a:xfrm>
      </p:grpSpPr>
      <p:sp>
        <p:nvSpPr>
          <p:cNvPr id="2" name="Títol 1"/>
          <p:cNvSpPr>
            <a:spLocks noGrp="1"/>
          </p:cNvSpPr>
          <p:nvPr>
            <p:ph type="title"/>
          </p:nvPr>
        </p:nvSpPr>
        <p:spPr>
          <a:xfrm>
            <a:off x="495300" y="274638"/>
            <a:ext cx="8915400" cy="1143000"/>
          </a:xfrm>
          <a:prstGeom prst="rect">
            <a:avLst/>
          </a:prstGeom>
        </p:spPr>
        <p:txBody>
          <a:bodyPr/>
          <a:lstStyle/>
          <a:p>
            <a:r>
              <a:rPr lang="ca-ES"/>
              <a:t>Feu clic aquí per editar l'estil</a:t>
            </a:r>
          </a:p>
        </p:txBody>
      </p:sp>
      <p:sp>
        <p:nvSpPr>
          <p:cNvPr id="3" name="Contenidor de text vertical 2"/>
          <p:cNvSpPr>
            <a:spLocks noGrp="1"/>
          </p:cNvSpPr>
          <p:nvPr>
            <p:ph type="body" orient="vert" idx="1"/>
          </p:nvPr>
        </p:nvSpPr>
        <p:spPr>
          <a:xfrm>
            <a:off x="495300" y="1600200"/>
            <a:ext cx="8915400" cy="4525963"/>
          </a:xfrm>
          <a:prstGeom prst="rect">
            <a:avLst/>
          </a:prstGeom>
        </p:spPr>
        <p:txBody>
          <a:bodyPr vert="eaVert"/>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Tree>
    <p:extLst>
      <p:ext uri="{BB962C8B-B14F-4D97-AF65-F5344CB8AC3E}">
        <p14:creationId xmlns:p14="http://schemas.microsoft.com/office/powerpoint/2010/main" val="34975292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ol vertical i text">
    <p:spTree>
      <p:nvGrpSpPr>
        <p:cNvPr id="1" name=""/>
        <p:cNvGrpSpPr/>
        <p:nvPr/>
      </p:nvGrpSpPr>
      <p:grpSpPr>
        <a:xfrm>
          <a:off x="0" y="0"/>
          <a:ext cx="0" cy="0"/>
          <a:chOff x="0" y="0"/>
          <a:chExt cx="0" cy="0"/>
        </a:xfrm>
      </p:grpSpPr>
      <p:sp>
        <p:nvSpPr>
          <p:cNvPr id="2" name="Títol vertical 1"/>
          <p:cNvSpPr>
            <a:spLocks noGrp="1"/>
          </p:cNvSpPr>
          <p:nvPr>
            <p:ph type="title" orient="vert"/>
          </p:nvPr>
        </p:nvSpPr>
        <p:spPr>
          <a:xfrm>
            <a:off x="7181850" y="274638"/>
            <a:ext cx="2228850" cy="5851525"/>
          </a:xfrm>
          <a:prstGeom prst="rect">
            <a:avLst/>
          </a:prstGeom>
        </p:spPr>
        <p:txBody>
          <a:bodyPr vert="eaVert"/>
          <a:lstStyle/>
          <a:p>
            <a:r>
              <a:rPr lang="ca-ES"/>
              <a:t>Feu clic aquí per editar l'estil</a:t>
            </a:r>
          </a:p>
        </p:txBody>
      </p:sp>
      <p:sp>
        <p:nvSpPr>
          <p:cNvPr id="3" name="Contenidor de text vertical 2"/>
          <p:cNvSpPr>
            <a:spLocks noGrp="1"/>
          </p:cNvSpPr>
          <p:nvPr>
            <p:ph type="body" orient="vert" idx="1"/>
          </p:nvPr>
        </p:nvSpPr>
        <p:spPr>
          <a:xfrm>
            <a:off x="495300" y="274638"/>
            <a:ext cx="6534150" cy="5851525"/>
          </a:xfrm>
          <a:prstGeom prst="rect">
            <a:avLst/>
          </a:prstGeom>
        </p:spPr>
        <p:txBody>
          <a:bodyPr vert="eaVert"/>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Tree>
    <p:extLst>
      <p:ext uri="{BB962C8B-B14F-4D97-AF65-F5344CB8AC3E}">
        <p14:creationId xmlns:p14="http://schemas.microsoft.com/office/powerpoint/2010/main" val="26306022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cSld name="1_Diapositiva de títol">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875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82638" y="4406900"/>
            <a:ext cx="8420100" cy="1362075"/>
          </a:xfrm>
          <a:prstGeom prst="rect">
            <a:avLst/>
          </a:prstGeo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82638" y="2906713"/>
            <a:ext cx="84201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extLst>
      <p:ext uri="{BB962C8B-B14F-4D97-AF65-F5344CB8AC3E}">
        <p14:creationId xmlns:p14="http://schemas.microsoft.com/office/powerpoint/2010/main" val="3595747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a:prstGeom prst="rect">
            <a:avLst/>
          </a:prstGeom>
        </p:spPr>
        <p:txBody>
          <a:bodyPr/>
          <a:lstStyle/>
          <a:p>
            <a:r>
              <a:rPr lang="es-ES"/>
              <a:t>Haga clic para modificar el estilo de título del patrón</a:t>
            </a:r>
          </a:p>
        </p:txBody>
      </p:sp>
      <p:sp>
        <p:nvSpPr>
          <p:cNvPr id="3" name="2 Marcador de contenido"/>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895019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a:prstGeom prst="rect">
            <a:avLst/>
          </a:prstGeo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95300" y="1535113"/>
            <a:ext cx="437673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95300" y="2174875"/>
            <a:ext cx="437673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5032375" y="1535113"/>
            <a:ext cx="437832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5032375" y="2174875"/>
            <a:ext cx="437832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2058534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a:prstGeom prst="rect">
            <a:avLst/>
          </a:prstGeom>
        </p:spPr>
        <p:txBody>
          <a:bodyPr/>
          <a:lstStyle/>
          <a:p>
            <a:r>
              <a:rPr lang="es-ES"/>
              <a:t>Haga clic para modificar el estilo de título del patrón</a:t>
            </a:r>
          </a:p>
        </p:txBody>
      </p:sp>
    </p:spTree>
    <p:extLst>
      <p:ext uri="{BB962C8B-B14F-4D97-AF65-F5344CB8AC3E}">
        <p14:creationId xmlns:p14="http://schemas.microsoft.com/office/powerpoint/2010/main" val="143805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3164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3050"/>
            <a:ext cx="3259138" cy="1162050"/>
          </a:xfrm>
          <a:prstGeom prst="rect">
            <a:avLst/>
          </a:prstGeo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873500" y="273050"/>
            <a:ext cx="55372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95300" y="1435100"/>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922081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941513" y="4800600"/>
            <a:ext cx="5943600" cy="566738"/>
          </a:xfrm>
          <a:prstGeom prst="rect">
            <a:avLst/>
          </a:prstGeo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941513"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941513"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3711755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2 Triángulo isósceles"/>
          <p:cNvSpPr/>
          <p:nvPr userDrawn="1"/>
        </p:nvSpPr>
        <p:spPr>
          <a:xfrm>
            <a:off x="8265343" y="5904880"/>
            <a:ext cx="1800225" cy="1052512"/>
          </a:xfrm>
          <a:prstGeom prst="triangle">
            <a:avLst>
              <a:gd name="adj" fmla="val 100000"/>
            </a:avLst>
          </a:prstGeom>
          <a:solidFill>
            <a:srgbClr val="4C75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dirty="0"/>
          </a:p>
        </p:txBody>
      </p:sp>
      <p:pic>
        <p:nvPicPr>
          <p:cNvPr id="4" name="11 Imagen"/>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28675" y="-387350"/>
            <a:ext cx="2916238"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1 Imagen"/>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211" y="6202030"/>
            <a:ext cx="7556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11 Imagen"/>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28675" y="-387350"/>
            <a:ext cx="2916238"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1 Imagen"/>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211" y="6202030"/>
            <a:ext cx="7556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8 Triángulo isósceles"/>
          <p:cNvSpPr/>
          <p:nvPr userDrawn="1"/>
        </p:nvSpPr>
        <p:spPr>
          <a:xfrm>
            <a:off x="8265343" y="5904880"/>
            <a:ext cx="1800225" cy="1052512"/>
          </a:xfrm>
          <a:prstGeom prst="triangle">
            <a:avLst>
              <a:gd name="adj" fmla="val 100000"/>
            </a:avLst>
          </a:prstGeom>
          <a:solidFill>
            <a:srgbClr val="4C75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dirty="0"/>
          </a:p>
        </p:txBody>
      </p:sp>
    </p:spTree>
    <p:extLst>
      <p:ext uri="{BB962C8B-B14F-4D97-AF65-F5344CB8AC3E}">
        <p14:creationId xmlns:p14="http://schemas.microsoft.com/office/powerpoint/2010/main" val="30764900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3.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s.wikipedia.org/wiki/Torre_de_Collserola" TargetMode="External"/><Relationship Id="rId13" Type="http://schemas.openxmlformats.org/officeDocument/2006/relationships/hyperlink" Target="https://www.iotsworldcongress.com/" TargetMode="External"/><Relationship Id="rId3" Type="http://schemas.openxmlformats.org/officeDocument/2006/relationships/image" Target="../media/image4.png"/><Relationship Id="rId7" Type="http://schemas.openxmlformats.org/officeDocument/2006/relationships/hyperlink" Target="https://es.wikipedia.org/wiki/MareNostrum" TargetMode="External"/><Relationship Id="rId12" Type="http://schemas.openxmlformats.org/officeDocument/2006/relationships/hyperlink" Target="https://es.wikipedia.org/wiki/Operador_m%C3%B3vil_virtual#Espa%C3%B1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es.wikipedia.org/wiki/Distrito_22@" TargetMode="External"/><Relationship Id="rId11" Type="http://schemas.openxmlformats.org/officeDocument/2006/relationships/hyperlink" Target="https://www.starlink.com/" TargetMode="External"/><Relationship Id="rId5" Type="http://schemas.openxmlformats.org/officeDocument/2006/relationships/hyperlink" Target="https://www.mwcbarcelona.com/" TargetMode="External"/><Relationship Id="rId10" Type="http://schemas.openxmlformats.org/officeDocument/2006/relationships/hyperlink" Target="https://www.submarinecablemap.com/#/" TargetMode="External"/><Relationship Id="rId4" Type="http://schemas.openxmlformats.org/officeDocument/2006/relationships/hyperlink" Target="https://www.barcelonaenergia.cat/ca/" TargetMode="External"/><Relationship Id="rId9" Type="http://schemas.openxmlformats.org/officeDocument/2006/relationships/hyperlink" Target="https://es.wikipedia.org/wiki/Torre_de_Comunicaciones_de_Montju%C3%AFc"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hyperlink" Target="https://www.youtube.com/watch?v=giQ8xEWjnBs" TargetMode="External"/><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www.starlink.com/" TargetMode="External"/><Relationship Id="rId4" Type="http://schemas.openxmlformats.org/officeDocument/2006/relationships/hyperlink" Target="https://www.submarinecablemap.com/#/" TargetMode="External"/><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github.com/sergiakalorth/MachineLearning-CIM-UPC/tree/master/Final%20Project/datasets/Heating%20Cooling%20Buildi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github.com/sergiakalorth/MachineLearning-CIM-UPC/tree/master/Final%20Project/datasets/Ames%20Housing%20Price" TargetMode="External"/><Relationship Id="rId5" Type="http://schemas.openxmlformats.org/officeDocument/2006/relationships/image" Target="../media/image9.png"/><Relationship Id="rId4" Type="http://schemas.openxmlformats.org/officeDocument/2006/relationships/hyperlink" Target="https://www.google.com/get/sunroof/data-explorer/place/ChIJa6A0RmJw7ocRAFLHPAhWMSc/"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github.com/sergiakalorth/MachineLearning-CIM-UPC/tree/master/Final%20Project/datasets/Combined%20Cycle%20Power%20Plan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github.com/sergiakalorth/MachineLearning-CIM-UPC/tree/master/Final%20Project/datasets/Telco%20Custormer%20Churn" TargetMode="External"/><Relationship Id="rId4" Type="http://schemas.openxmlformats.org/officeDocument/2006/relationships/hyperlink" Target="https://es.wikipedia.org/wiki/Operador_m%C3%B3vil_virtual#Espa%C3%B1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github.com/sergiakalorth/MachineLearning-CIM-UPC/tree/master/Final%20Project/datasets/Win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github.com/sergiakalorth/MachineLearning-CIM-UPC/tree/master/Final%20Project/datasets/Wine" TargetMode="External"/><Relationship Id="rId4" Type="http://schemas.openxmlformats.org/officeDocument/2006/relationships/hyperlink" Target="https://jjuan.es/e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bwMode="auto">
          <a:xfrm>
            <a:off x="2322062" y="2276673"/>
            <a:ext cx="5261875" cy="230465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spcBef>
                <a:spcPts val="1800"/>
              </a:spcBef>
              <a:spcAft>
                <a:spcPts val="1200"/>
              </a:spcAft>
            </a:pPr>
            <a:r>
              <a:rPr lang="en-US" altLang="ca-ES" sz="3200" b="1" dirty="0">
                <a:solidFill>
                  <a:srgbClr val="005984"/>
                </a:solidFill>
                <a:latin typeface="Verdana" panose="020B0604030504040204" pitchFamily="34" charset="0"/>
                <a:ea typeface="Verdana" panose="020B0604030504040204" pitchFamily="34" charset="0"/>
                <a:cs typeface="Arial" charset="0"/>
              </a:rPr>
              <a:t>PROYECTO FINAL</a:t>
            </a:r>
            <a:br>
              <a:rPr lang="en-US" altLang="ca-ES" sz="3200" b="1" dirty="0">
                <a:solidFill>
                  <a:srgbClr val="005984"/>
                </a:solidFill>
                <a:latin typeface="Verdana" panose="020B0604030504040204" pitchFamily="34" charset="0"/>
                <a:ea typeface="Verdana" panose="020B0604030504040204" pitchFamily="34" charset="0"/>
                <a:cs typeface="Arial" charset="0"/>
              </a:rPr>
            </a:br>
            <a:br>
              <a:rPr lang="en-US" altLang="ca-ES" sz="3200" b="1" dirty="0">
                <a:solidFill>
                  <a:srgbClr val="005984"/>
                </a:solidFill>
                <a:latin typeface="Verdana" panose="020B0604030504040204" pitchFamily="34" charset="0"/>
                <a:ea typeface="Verdana" panose="020B0604030504040204" pitchFamily="34" charset="0"/>
                <a:cs typeface="Arial" charset="0"/>
              </a:rPr>
            </a:br>
            <a:r>
              <a:rPr lang="en-US" altLang="ca-ES" sz="3200" b="1" dirty="0">
                <a:solidFill>
                  <a:srgbClr val="005984"/>
                </a:solidFill>
                <a:latin typeface="Verdana" panose="020B0604030504040204" pitchFamily="34" charset="0"/>
                <a:ea typeface="Verdana" panose="020B0604030504040204" pitchFamily="34" charset="0"/>
                <a:cs typeface="Arial" charset="0"/>
              </a:rPr>
              <a:t>CASO			                                  </a:t>
            </a:r>
            <a:endParaRPr lang="es-ES" altLang="ca-ES" sz="1400" dirty="0">
              <a:solidFill>
                <a:srgbClr val="005984"/>
              </a:solidFill>
              <a:latin typeface="Verdana" panose="020B0604030504040204" pitchFamily="34" charset="0"/>
              <a:ea typeface="Verdana" panose="020B0604030504040204" pitchFamily="34" charset="0"/>
              <a:cs typeface="Arial" charset="0"/>
            </a:endParaRPr>
          </a:p>
        </p:txBody>
      </p:sp>
      <p:pic>
        <p:nvPicPr>
          <p:cNvPr id="4" name="11 Image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916238"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1 Image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91109" y="-86698"/>
            <a:ext cx="1430443" cy="1430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Triángulo isósceles"/>
          <p:cNvSpPr/>
          <p:nvPr/>
        </p:nvSpPr>
        <p:spPr>
          <a:xfrm>
            <a:off x="8265343" y="5904880"/>
            <a:ext cx="1800225" cy="1052512"/>
          </a:xfrm>
          <a:prstGeom prst="triangle">
            <a:avLst>
              <a:gd name="adj" fmla="val 100000"/>
            </a:avLst>
          </a:prstGeom>
          <a:solidFill>
            <a:srgbClr val="4C75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dirty="0"/>
          </a:p>
        </p:txBody>
      </p:sp>
      <p:pic>
        <p:nvPicPr>
          <p:cNvPr id="2" name="Picture 1">
            <a:extLst>
              <a:ext uri="{FF2B5EF4-FFF2-40B4-BE49-F238E27FC236}">
                <a16:creationId xmlns:a16="http://schemas.microsoft.com/office/drawing/2014/main" id="{352A9AF0-2C56-4695-BE5A-9BDACC8D4172}"/>
              </a:ext>
            </a:extLst>
          </p:cNvPr>
          <p:cNvPicPr>
            <a:picLocks noChangeAspect="1"/>
          </p:cNvPicPr>
          <p:nvPr/>
        </p:nvPicPr>
        <p:blipFill>
          <a:blip r:embed="rId5"/>
          <a:stretch>
            <a:fillRect/>
          </a:stretch>
        </p:blipFill>
        <p:spPr>
          <a:xfrm>
            <a:off x="4448944" y="3428999"/>
            <a:ext cx="2432792" cy="720725"/>
          </a:xfrm>
          <a:prstGeom prst="rect">
            <a:avLst/>
          </a:prstGeom>
        </p:spPr>
      </p:pic>
    </p:spTree>
    <p:extLst>
      <p:ext uri="{BB962C8B-B14F-4D97-AF65-F5344CB8AC3E}">
        <p14:creationId xmlns:p14="http://schemas.microsoft.com/office/powerpoint/2010/main" val="654432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7"/>
          <p:cNvSpPr txBox="1">
            <a:spLocks/>
          </p:cNvSpPr>
          <p:nvPr/>
        </p:nvSpPr>
        <p:spPr bwMode="gray">
          <a:xfrm>
            <a:off x="368300" y="1412776"/>
            <a:ext cx="9057456" cy="4608512"/>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58900" lvl="1" indent="-342900" fontAlgn="auto">
              <a:spcBef>
                <a:spcPts val="900"/>
              </a:spcBef>
              <a:spcAft>
                <a:spcPts val="600"/>
              </a:spcAft>
              <a:buClr>
                <a:srgbClr val="287793"/>
              </a:buClr>
              <a:buFont typeface="Arial" panose="020B0604020202020204" pitchFamily="34" charset="0"/>
              <a:buChar char="•"/>
            </a:pPr>
            <a:endParaRPr kumimoji="0" lang="es-ES" sz="2400" b="0" i="0" u="none" strike="noStrike" kern="1200" cap="none" spc="0" normalizeH="0" baseline="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kumimoji="0" lang="es-ES" sz="2400" b="1" i="0" u="none" strike="noStrike" kern="1200" cap="none" spc="0" normalizeH="0" baseline="0">
                <a:ln>
                  <a:noFill/>
                </a:ln>
                <a:solidFill>
                  <a:schemeClr val="tx1">
                    <a:lumMod val="75000"/>
                    <a:lumOff val="25000"/>
                  </a:schemeClr>
                </a:solidFill>
                <a:effectLst/>
                <a:uLnTx/>
                <a:uFillTx/>
                <a:latin typeface="Verdana" panose="020B0604030504040204" pitchFamily="34" charset="0"/>
                <a:ea typeface="Verdana" panose="020B0604030504040204" pitchFamily="34" charset="0"/>
                <a:cs typeface="Arial" panose="020B0604020202020204" pitchFamily="34" charset="0"/>
              </a:rPr>
              <a:t>P</a:t>
            </a:r>
            <a:r>
              <a:rPr lang="es-ES" sz="2400" b="1">
                <a:solidFill>
                  <a:schemeClr val="tx1">
                    <a:lumMod val="75000"/>
                    <a:lumOff val="25000"/>
                  </a:schemeClr>
                </a:solidFill>
                <a:latin typeface="Verdana" panose="020B0604030504040204" pitchFamily="34" charset="0"/>
                <a:ea typeface="Verdana" panose="020B0604030504040204" pitchFamily="34" charset="0"/>
                <a:cs typeface="Arial" panose="020B0604020202020204" pitchFamily="34" charset="0"/>
              </a:rPr>
              <a:t>ROYECTO FINAL – CASO  </a:t>
            </a:r>
            <a:endParaRPr kumimoji="0" lang="es-ES" sz="2400" b="1" i="0" u="none" strike="noStrike" kern="1200" cap="none" spc="0" normalizeH="0" baseline="0">
              <a:ln>
                <a:noFill/>
              </a:ln>
              <a:solidFill>
                <a:srgbClr val="00B050"/>
              </a:solidFill>
              <a:effectLst/>
              <a:uLnTx/>
              <a:uFillTx/>
              <a:latin typeface="Verdana" panose="020B0604030504040204" pitchFamily="34" charset="0"/>
              <a:ea typeface="Verdana" panose="020B060403050404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4E085CB1-275F-4383-A225-A821E7308A74}"/>
              </a:ext>
            </a:extLst>
          </p:cNvPr>
          <p:cNvPicPr>
            <a:picLocks noChangeAspect="1"/>
          </p:cNvPicPr>
          <p:nvPr/>
        </p:nvPicPr>
        <p:blipFill>
          <a:blip r:embed="rId3"/>
          <a:stretch>
            <a:fillRect/>
          </a:stretch>
        </p:blipFill>
        <p:spPr>
          <a:xfrm>
            <a:off x="5097016" y="332655"/>
            <a:ext cx="2494334" cy="738957"/>
          </a:xfrm>
          <a:prstGeom prst="rect">
            <a:avLst/>
          </a:prstGeom>
        </p:spPr>
      </p:pic>
      <p:sp>
        <p:nvSpPr>
          <p:cNvPr id="15" name="TextBox 14">
            <a:extLst>
              <a:ext uri="{FF2B5EF4-FFF2-40B4-BE49-F238E27FC236}">
                <a16:creationId xmlns:a16="http://schemas.microsoft.com/office/drawing/2014/main" id="{3F193B51-0B87-4173-9155-6099A0BE0E83}"/>
              </a:ext>
            </a:extLst>
          </p:cNvPr>
          <p:cNvSpPr txBox="1"/>
          <p:nvPr/>
        </p:nvSpPr>
        <p:spPr>
          <a:xfrm>
            <a:off x="480244" y="1268760"/>
            <a:ext cx="8909526" cy="2346796"/>
          </a:xfrm>
          <a:prstGeom prst="rect">
            <a:avLst/>
          </a:prstGeom>
          <a:noFill/>
        </p:spPr>
        <p:txBody>
          <a:bodyPr wrap="square" rtlCol="0">
            <a:spAutoFit/>
          </a:bodyPr>
          <a:lstStyle/>
          <a:p>
            <a:pPr algn="just"/>
            <a:r>
              <a:rPr lang="es-ES" sz="1000" b="1" dirty="0">
                <a:latin typeface="Verdana" panose="020B0604030504040204" pitchFamily="34" charset="0"/>
                <a:ea typeface="Verdana" panose="020B0604030504040204" pitchFamily="34" charset="0"/>
              </a:rPr>
              <a:t>Organización</a:t>
            </a:r>
          </a:p>
          <a:p>
            <a:pPr marL="171450" indent="-171450" algn="just">
              <a:buFont typeface="Arial" panose="020B0604020202020204" pitchFamily="34" charset="0"/>
              <a:buChar char="•"/>
            </a:pPr>
            <a:r>
              <a:rPr lang="es-ES" sz="1000" b="1" dirty="0">
                <a:latin typeface="Verdana" panose="020B0604030504040204" pitchFamily="34" charset="0"/>
                <a:ea typeface="Verdana" panose="020B0604030504040204" pitchFamily="34" charset="0"/>
              </a:rPr>
              <a:t>29 de Junio: </a:t>
            </a:r>
          </a:p>
          <a:p>
            <a:pPr marL="628650" lvl="1" indent="-171450" algn="just">
              <a:buFont typeface="Arial" panose="020B0604020202020204" pitchFamily="34" charset="0"/>
              <a:buChar char="•"/>
            </a:pPr>
            <a:r>
              <a:rPr lang="es-ES" sz="1000" dirty="0">
                <a:latin typeface="Verdana" panose="020B0604030504040204" pitchFamily="34" charset="0"/>
                <a:ea typeface="Verdana" panose="020B0604030504040204" pitchFamily="34" charset="0"/>
              </a:rPr>
              <a:t>Presentación</a:t>
            </a:r>
          </a:p>
          <a:p>
            <a:pPr marL="171450" indent="-171450" algn="just">
              <a:buFont typeface="Arial" panose="020B0604020202020204" pitchFamily="34" charset="0"/>
              <a:buChar char="•"/>
            </a:pPr>
            <a:r>
              <a:rPr lang="es-ES" sz="1000" b="1" dirty="0">
                <a:latin typeface="Verdana" panose="020B0604030504040204" pitchFamily="34" charset="0"/>
                <a:ea typeface="Verdana" panose="020B0604030504040204" pitchFamily="34" charset="0"/>
              </a:rPr>
              <a:t>8 de Julio</a:t>
            </a:r>
            <a:r>
              <a:rPr lang="es-ES" sz="1000" dirty="0">
                <a:latin typeface="Verdana" panose="020B0604030504040204" pitchFamily="34" charset="0"/>
                <a:ea typeface="Verdana" panose="020B0604030504040204" pitchFamily="34" charset="0"/>
              </a:rPr>
              <a:t>: </a:t>
            </a:r>
          </a:p>
          <a:p>
            <a:pPr marL="628650" lvl="1" indent="-171450" algn="just">
              <a:buFont typeface="Arial" panose="020B0604020202020204" pitchFamily="34" charset="0"/>
              <a:buChar char="•"/>
            </a:pPr>
            <a:r>
              <a:rPr lang="es-ES" sz="1000" dirty="0">
                <a:latin typeface="Verdana" panose="020B0604030504040204" pitchFamily="34" charset="0"/>
                <a:ea typeface="Verdana" panose="020B0604030504040204" pitchFamily="34" charset="0"/>
              </a:rPr>
              <a:t>Punto de control, guía, preguntas…</a:t>
            </a:r>
          </a:p>
          <a:p>
            <a:pPr marL="171450" indent="-171450" algn="just">
              <a:buFont typeface="Arial" panose="020B0604020202020204" pitchFamily="34" charset="0"/>
              <a:buChar char="•"/>
            </a:pPr>
            <a:r>
              <a:rPr lang="es-ES" sz="1000" b="1" dirty="0">
                <a:latin typeface="Verdana" panose="020B0604030504040204" pitchFamily="34" charset="0"/>
                <a:ea typeface="Verdana" panose="020B0604030504040204" pitchFamily="34" charset="0"/>
              </a:rPr>
              <a:t>15 Julio</a:t>
            </a:r>
            <a:r>
              <a:rPr lang="es-ES" sz="1000" dirty="0">
                <a:latin typeface="Verdana" panose="020B0604030504040204" pitchFamily="34" charset="0"/>
                <a:ea typeface="Verdana" panose="020B0604030504040204" pitchFamily="34" charset="0"/>
              </a:rPr>
              <a:t>: </a:t>
            </a:r>
          </a:p>
          <a:p>
            <a:pPr marL="628650" lvl="1" indent="-171450" algn="just">
              <a:buFont typeface="Arial" panose="020B0604020202020204" pitchFamily="34" charset="0"/>
              <a:buChar char="•"/>
            </a:pPr>
            <a:r>
              <a:rPr lang="es-ES" sz="1000" dirty="0">
                <a:latin typeface="Verdana" panose="020B0604030504040204" pitchFamily="34" charset="0"/>
                <a:ea typeface="Verdana" panose="020B0604030504040204" pitchFamily="34" charset="0"/>
              </a:rPr>
              <a:t>Presentación por equipos. </a:t>
            </a:r>
          </a:p>
          <a:p>
            <a:pPr marL="628650" lvl="1" indent="-171450" algn="just">
              <a:buFont typeface="Arial" panose="020B0604020202020204" pitchFamily="34" charset="0"/>
              <a:buChar char="•"/>
            </a:pPr>
            <a:r>
              <a:rPr lang="es-ES" sz="1000" dirty="0">
                <a:latin typeface="Verdana" panose="020B0604030504040204" pitchFamily="34" charset="0"/>
                <a:ea typeface="Verdana" panose="020B0604030504040204" pitchFamily="34" charset="0"/>
              </a:rPr>
              <a:t>30min por equipo.</a:t>
            </a:r>
          </a:p>
          <a:p>
            <a:pPr marL="628650" lvl="1" indent="-171450" algn="just">
              <a:buFont typeface="Arial" panose="020B0604020202020204" pitchFamily="34" charset="0"/>
              <a:buChar char="•"/>
            </a:pPr>
            <a:r>
              <a:rPr lang="es-ES" sz="1000" dirty="0">
                <a:latin typeface="Verdana" panose="020B0604030504040204" pitchFamily="34" charset="0"/>
                <a:ea typeface="Verdana" panose="020B0604030504040204" pitchFamily="34" charset="0"/>
              </a:rPr>
              <a:t>Los profesores seremos el tribunal.</a:t>
            </a:r>
          </a:p>
          <a:p>
            <a:pPr algn="just"/>
            <a:endParaRPr lang="es-ES" sz="1100"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611564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7"/>
          <p:cNvSpPr txBox="1">
            <a:spLocks/>
          </p:cNvSpPr>
          <p:nvPr/>
        </p:nvSpPr>
        <p:spPr bwMode="gray">
          <a:xfrm>
            <a:off x="368300" y="1412776"/>
            <a:ext cx="9057456" cy="4608512"/>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58900" lvl="1" indent="-342900" fontAlgn="auto">
              <a:spcBef>
                <a:spcPts val="900"/>
              </a:spcBef>
              <a:spcAft>
                <a:spcPts val="600"/>
              </a:spcAft>
              <a:buClr>
                <a:srgbClr val="287793"/>
              </a:buClr>
              <a:buFont typeface="Arial" panose="020B0604020202020204" pitchFamily="34" charset="0"/>
              <a:buChar char="•"/>
            </a:pPr>
            <a:endParaRPr kumimoji="0" lang="es-ES" sz="2400" b="0" i="0" u="none" strike="noStrike" kern="1200" cap="none" spc="0" normalizeH="0" baseline="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kumimoji="0" lang="es-ES" sz="2400" b="1" i="0" u="none" strike="noStrike" kern="1200" cap="none" spc="0" normalizeH="0" baseline="0">
                <a:ln>
                  <a:noFill/>
                </a:ln>
                <a:solidFill>
                  <a:schemeClr val="tx1">
                    <a:lumMod val="75000"/>
                    <a:lumOff val="25000"/>
                  </a:schemeClr>
                </a:solidFill>
                <a:effectLst/>
                <a:uLnTx/>
                <a:uFillTx/>
                <a:latin typeface="Verdana" panose="020B0604030504040204" pitchFamily="34" charset="0"/>
                <a:ea typeface="Verdana" panose="020B0604030504040204" pitchFamily="34" charset="0"/>
                <a:cs typeface="Arial" panose="020B0604020202020204" pitchFamily="34" charset="0"/>
              </a:rPr>
              <a:t>P</a:t>
            </a:r>
            <a:r>
              <a:rPr lang="es-ES" sz="2400" b="1">
                <a:solidFill>
                  <a:schemeClr val="tx1">
                    <a:lumMod val="75000"/>
                    <a:lumOff val="25000"/>
                  </a:schemeClr>
                </a:solidFill>
                <a:latin typeface="Verdana" panose="020B0604030504040204" pitchFamily="34" charset="0"/>
                <a:ea typeface="Verdana" panose="020B0604030504040204" pitchFamily="34" charset="0"/>
                <a:cs typeface="Arial" panose="020B0604020202020204" pitchFamily="34" charset="0"/>
              </a:rPr>
              <a:t>ROYECTO FINAL – CASO  </a:t>
            </a:r>
            <a:endParaRPr kumimoji="0" lang="es-ES" sz="2400" b="1" i="0" u="none" strike="noStrike" kern="1200" cap="none" spc="0" normalizeH="0" baseline="0">
              <a:ln>
                <a:noFill/>
              </a:ln>
              <a:solidFill>
                <a:srgbClr val="00B050"/>
              </a:solidFill>
              <a:effectLst/>
              <a:uLnTx/>
              <a:uFillTx/>
              <a:latin typeface="Verdana" panose="020B0604030504040204" pitchFamily="34" charset="0"/>
              <a:ea typeface="Verdana" panose="020B060403050404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4E085CB1-275F-4383-A225-A821E7308A74}"/>
              </a:ext>
            </a:extLst>
          </p:cNvPr>
          <p:cNvPicPr>
            <a:picLocks noChangeAspect="1"/>
          </p:cNvPicPr>
          <p:nvPr/>
        </p:nvPicPr>
        <p:blipFill>
          <a:blip r:embed="rId3"/>
          <a:stretch>
            <a:fillRect/>
          </a:stretch>
        </p:blipFill>
        <p:spPr>
          <a:xfrm>
            <a:off x="5097016" y="332655"/>
            <a:ext cx="2494334" cy="738957"/>
          </a:xfrm>
          <a:prstGeom prst="rect">
            <a:avLst/>
          </a:prstGeom>
        </p:spPr>
      </p:pic>
      <p:sp>
        <p:nvSpPr>
          <p:cNvPr id="15" name="TextBox 14">
            <a:extLst>
              <a:ext uri="{FF2B5EF4-FFF2-40B4-BE49-F238E27FC236}">
                <a16:creationId xmlns:a16="http://schemas.microsoft.com/office/drawing/2014/main" id="{3F193B51-0B87-4173-9155-6099A0BE0E83}"/>
              </a:ext>
            </a:extLst>
          </p:cNvPr>
          <p:cNvSpPr txBox="1"/>
          <p:nvPr/>
        </p:nvSpPr>
        <p:spPr>
          <a:xfrm>
            <a:off x="480244" y="1268760"/>
            <a:ext cx="8909526" cy="4501232"/>
          </a:xfrm>
          <a:prstGeom prst="rect">
            <a:avLst/>
          </a:prstGeom>
          <a:noFill/>
        </p:spPr>
        <p:txBody>
          <a:bodyPr wrap="square" rtlCol="0">
            <a:spAutoFit/>
          </a:bodyPr>
          <a:lstStyle/>
          <a:p>
            <a:pPr algn="just"/>
            <a:r>
              <a:rPr lang="es-ES" sz="1000" b="1" dirty="0">
                <a:latin typeface="Verdana" panose="020B0604030504040204" pitchFamily="34" charset="0"/>
                <a:ea typeface="Verdana" panose="020B0604030504040204" pitchFamily="34" charset="0"/>
              </a:rPr>
              <a:t>Contexto</a:t>
            </a:r>
          </a:p>
          <a:p>
            <a:pPr algn="just"/>
            <a:r>
              <a:rPr lang="es-ES" sz="1000" dirty="0">
                <a:latin typeface="Verdana" panose="020B0604030504040204" pitchFamily="34" charset="0"/>
                <a:ea typeface="Verdana" panose="020B0604030504040204" pitchFamily="34" charset="0"/>
              </a:rPr>
              <a:t>Desde el Ayuntamiento de Barcelona y gracias a una ayuda Europea y del Estado, así como inversión privada, se decidió crear un </a:t>
            </a:r>
            <a:r>
              <a:rPr lang="es-ES" sz="1000" i="1" dirty="0" err="1">
                <a:latin typeface="Verdana" panose="020B0604030504040204" pitchFamily="34" charset="0"/>
                <a:ea typeface="Verdana" panose="020B0604030504040204" pitchFamily="34" charset="0"/>
              </a:rPr>
              <a:t>spinoff</a:t>
            </a:r>
            <a:r>
              <a:rPr lang="es-ES" sz="1000" dirty="0">
                <a:latin typeface="Verdana" panose="020B0604030504040204" pitchFamily="34" charset="0"/>
                <a:ea typeface="Verdana" panose="020B0604030504040204" pitchFamily="34" charset="0"/>
              </a:rPr>
              <a:t> de la Operadora Eléctrica Metropolitana, </a:t>
            </a:r>
            <a:r>
              <a:rPr lang="es-ES" sz="1000" b="1" dirty="0">
                <a:latin typeface="Verdana" panose="020B0604030504040204" pitchFamily="34" charset="0"/>
                <a:ea typeface="Verdana" panose="020B0604030504040204" pitchFamily="34" charset="0"/>
                <a:hlinkClick r:id="rId4"/>
              </a:rPr>
              <a:t>Barcelona Energía</a:t>
            </a:r>
            <a:r>
              <a:rPr lang="es-ES" sz="1000" dirty="0">
                <a:latin typeface="Verdana" panose="020B0604030504040204" pitchFamily="34" charset="0"/>
                <a:ea typeface="Verdana" panose="020B0604030504040204" pitchFamily="34" charset="0"/>
              </a:rPr>
              <a:t>, llamada </a:t>
            </a:r>
            <a:r>
              <a:rPr lang="es-ES" sz="1000" b="1" dirty="0">
                <a:solidFill>
                  <a:srgbClr val="BC5379"/>
                </a:solidFill>
                <a:latin typeface="Verdana" panose="020B0604030504040204" pitchFamily="34" charset="0"/>
                <a:ea typeface="Verdana" panose="020B0604030504040204" pitchFamily="34" charset="0"/>
              </a:rPr>
              <a:t>Barcelona</a:t>
            </a:r>
            <a:r>
              <a:rPr lang="es-ES" sz="1000" b="1" dirty="0">
                <a:latin typeface="Verdana" panose="020B0604030504040204" pitchFamily="34" charset="0"/>
                <a:ea typeface="Verdana" panose="020B0604030504040204" pitchFamily="34" charset="0"/>
              </a:rPr>
              <a:t> </a:t>
            </a:r>
            <a:r>
              <a:rPr lang="es-ES" sz="1000" b="1" dirty="0">
                <a:solidFill>
                  <a:srgbClr val="FBDF82"/>
                </a:solidFill>
                <a:latin typeface="Verdana" panose="020B0604030504040204" pitchFamily="34" charset="0"/>
                <a:ea typeface="Verdana" panose="020B0604030504040204" pitchFamily="34" charset="0"/>
              </a:rPr>
              <a:t>Telco</a:t>
            </a:r>
            <a:r>
              <a:rPr lang="es-ES" sz="1000" dirty="0">
                <a:latin typeface="Verdana" panose="020B0604030504040204" pitchFamily="34" charset="0"/>
                <a:ea typeface="Verdana" panose="020B0604030504040204" pitchFamily="34" charset="0"/>
              </a:rPr>
              <a:t>.</a:t>
            </a:r>
          </a:p>
          <a:p>
            <a:pPr algn="just"/>
            <a:r>
              <a:rPr lang="es-ES" sz="1000" dirty="0">
                <a:latin typeface="Verdana" panose="020B0604030504040204" pitchFamily="34" charset="0"/>
                <a:ea typeface="Verdana" panose="020B0604030504040204" pitchFamily="34" charset="0"/>
              </a:rPr>
              <a:t>La misión de esta iniciativa empresarial publico-privada es unificar todas las iniciativas de Telecomunicaciones y de computación de la ciudad y el área Metropolitana, donde algunas ya arraigadas como el </a:t>
            </a:r>
            <a:r>
              <a:rPr lang="es-ES" sz="1000" dirty="0">
                <a:latin typeface="Verdana" panose="020B0604030504040204" pitchFamily="34" charset="0"/>
                <a:ea typeface="Verdana" panose="020B0604030504040204" pitchFamily="34" charset="0"/>
                <a:hlinkClick r:id="rId5"/>
              </a:rPr>
              <a:t>MWC</a:t>
            </a:r>
            <a:r>
              <a:rPr lang="es-ES" sz="1000" dirty="0">
                <a:latin typeface="Verdana" panose="020B0604030504040204" pitchFamily="34" charset="0"/>
                <a:ea typeface="Verdana" panose="020B0604030504040204" pitchFamily="34" charset="0"/>
              </a:rPr>
              <a:t>, el </a:t>
            </a:r>
            <a:r>
              <a:rPr lang="es-ES" sz="1000" b="1" dirty="0">
                <a:latin typeface="Verdana" panose="020B0604030504040204" pitchFamily="34" charset="0"/>
                <a:ea typeface="Verdana" panose="020B0604030504040204" pitchFamily="34" charset="0"/>
                <a:hlinkClick r:id="rId6"/>
              </a:rPr>
              <a:t>22@</a:t>
            </a:r>
            <a:r>
              <a:rPr lang="es-ES" sz="1000" b="1" dirty="0">
                <a:latin typeface="Verdana" panose="020B0604030504040204" pitchFamily="34" charset="0"/>
                <a:ea typeface="Verdana" panose="020B0604030504040204" pitchFamily="34" charset="0"/>
              </a:rPr>
              <a:t>, </a:t>
            </a:r>
            <a:r>
              <a:rPr lang="es-ES" sz="1000" dirty="0">
                <a:latin typeface="Verdana" panose="020B0604030504040204" pitchFamily="34" charset="0"/>
                <a:ea typeface="Verdana" panose="020B0604030504040204" pitchFamily="34" charset="0"/>
              </a:rPr>
              <a:t>el supercomputador </a:t>
            </a:r>
            <a:r>
              <a:rPr lang="es-ES" sz="1000" b="1" dirty="0" err="1">
                <a:latin typeface="Verdana" panose="020B0604030504040204" pitchFamily="34" charset="0"/>
                <a:ea typeface="Verdana" panose="020B0604030504040204" pitchFamily="34" charset="0"/>
                <a:hlinkClick r:id="rId7"/>
              </a:rPr>
              <a:t>Marenostrum</a:t>
            </a:r>
            <a:r>
              <a:rPr lang="es-ES" sz="1000" b="1" dirty="0">
                <a:latin typeface="Verdana" panose="020B0604030504040204" pitchFamily="34" charset="0"/>
                <a:ea typeface="Verdana" panose="020B0604030504040204" pitchFamily="34" charset="0"/>
              </a:rPr>
              <a:t>, </a:t>
            </a:r>
            <a:r>
              <a:rPr lang="es-ES" sz="1000" dirty="0">
                <a:latin typeface="Verdana" panose="020B0604030504040204" pitchFamily="34" charset="0"/>
                <a:ea typeface="Verdana" panose="020B0604030504040204" pitchFamily="34" charset="0"/>
              </a:rPr>
              <a:t>así como las </a:t>
            </a:r>
            <a:r>
              <a:rPr lang="es-ES" sz="1000" dirty="0">
                <a:latin typeface="Verdana" panose="020B0604030504040204" pitchFamily="34" charset="0"/>
                <a:ea typeface="Verdana" panose="020B0604030504040204" pitchFamily="34" charset="0"/>
                <a:hlinkClick r:id="rId8"/>
              </a:rPr>
              <a:t>antenas del Tibidabo</a:t>
            </a:r>
            <a:r>
              <a:rPr lang="es-ES" sz="1000" dirty="0">
                <a:latin typeface="Verdana" panose="020B0604030504040204" pitchFamily="34" charset="0"/>
                <a:ea typeface="Verdana" panose="020B0604030504040204" pitchFamily="34" charset="0"/>
              </a:rPr>
              <a:t> y </a:t>
            </a:r>
            <a:r>
              <a:rPr lang="es-ES" sz="1000" dirty="0">
                <a:latin typeface="Verdana" panose="020B0604030504040204" pitchFamily="34" charset="0"/>
                <a:ea typeface="Verdana" panose="020B0604030504040204" pitchFamily="34" charset="0"/>
                <a:hlinkClick r:id="rId9"/>
              </a:rPr>
              <a:t>Montjuic</a:t>
            </a:r>
            <a:r>
              <a:rPr lang="es-ES" sz="1000" dirty="0">
                <a:latin typeface="Verdana" panose="020B0604030504040204" pitchFamily="34" charset="0"/>
                <a:ea typeface="Verdana" panose="020B0604030504040204" pitchFamily="34" charset="0"/>
              </a:rPr>
              <a:t>,</a:t>
            </a:r>
            <a:r>
              <a:rPr lang="es-ES" sz="1000" b="1" dirty="0">
                <a:latin typeface="Verdana" panose="020B0604030504040204" pitchFamily="34" charset="0"/>
                <a:ea typeface="Verdana" panose="020B0604030504040204" pitchFamily="34" charset="0"/>
              </a:rPr>
              <a:t> </a:t>
            </a:r>
            <a:r>
              <a:rPr lang="es-ES" sz="1000" dirty="0">
                <a:latin typeface="Verdana" panose="020B0604030504040204" pitchFamily="34" charset="0"/>
                <a:ea typeface="Verdana" panose="020B0604030504040204" pitchFamily="34" charset="0"/>
              </a:rPr>
              <a:t>han puesto a Barcelona en la cabeza de las ciudades tecnológicas mundiales. </a:t>
            </a:r>
          </a:p>
          <a:p>
            <a:pPr algn="just"/>
            <a:r>
              <a:rPr lang="es-ES" sz="1000" dirty="0">
                <a:latin typeface="Verdana" panose="020B0604030504040204" pitchFamily="34" charset="0"/>
                <a:ea typeface="Verdana" panose="020B0604030504040204" pitchFamily="34" charset="0"/>
              </a:rPr>
              <a:t>Para realizar tal misión, se han puestos unos objetivos estratégicos en los próximos 5 años:</a:t>
            </a:r>
          </a:p>
          <a:p>
            <a:pPr marL="171450" indent="-171450" algn="just">
              <a:buFont typeface="Arial" panose="020B0604020202020204" pitchFamily="34" charset="0"/>
              <a:buChar char="•"/>
            </a:pPr>
            <a:r>
              <a:rPr lang="es-ES" sz="1000" b="1" dirty="0">
                <a:latin typeface="Verdana" panose="020B0604030504040204" pitchFamily="34" charset="0"/>
                <a:ea typeface="Verdana" panose="020B0604030504040204" pitchFamily="34" charset="0"/>
              </a:rPr>
              <a:t>Grandes infraestructuras de telecomunicaciones que comuniquen a la ciudad con el mundo</a:t>
            </a:r>
            <a:r>
              <a:rPr lang="es-ES" sz="1000" dirty="0">
                <a:latin typeface="Verdana" panose="020B0604030504040204" pitchFamily="34" charset="0"/>
                <a:ea typeface="Verdana" panose="020B0604030504040204" pitchFamily="34" charset="0"/>
              </a:rPr>
              <a:t> como la actualización y construcción del </a:t>
            </a:r>
            <a:r>
              <a:rPr lang="es-ES" sz="1000" dirty="0">
                <a:latin typeface="Verdana" panose="020B0604030504040204" pitchFamily="34" charset="0"/>
                <a:ea typeface="Verdana" panose="020B0604030504040204" pitchFamily="34" charset="0"/>
                <a:hlinkClick r:id="rId10"/>
              </a:rPr>
              <a:t>nuevo cable de fibra óptica subacuático</a:t>
            </a:r>
            <a:r>
              <a:rPr lang="es-ES" sz="1000" dirty="0">
                <a:latin typeface="Verdana" panose="020B0604030504040204" pitchFamily="34" charset="0"/>
                <a:ea typeface="Verdana" panose="020B0604030504040204" pitchFamily="34" charset="0"/>
              </a:rPr>
              <a:t> entre el Medio-Oeste y el Norte de África con Europa previsto para unos años así como la integración de una Radio Base de interconexión de la red de Telecomunicaciones de </a:t>
            </a:r>
            <a:r>
              <a:rPr lang="es-ES" sz="1000" dirty="0">
                <a:latin typeface="Verdana" panose="020B0604030504040204" pitchFamily="34" charset="0"/>
                <a:ea typeface="Verdana" panose="020B0604030504040204" pitchFamily="34" charset="0"/>
                <a:hlinkClick r:id="rId11"/>
              </a:rPr>
              <a:t>SpaceX </a:t>
            </a:r>
            <a:r>
              <a:rPr lang="es-ES" sz="1000" dirty="0" err="1">
                <a:latin typeface="Verdana" panose="020B0604030504040204" pitchFamily="34" charset="0"/>
                <a:ea typeface="Verdana" panose="020B0604030504040204" pitchFamily="34" charset="0"/>
                <a:hlinkClick r:id="rId11"/>
              </a:rPr>
              <a:t>SpaceLink</a:t>
            </a:r>
            <a:r>
              <a:rPr lang="es-ES" sz="1000" dirty="0">
                <a:latin typeface="Verdana" panose="020B0604030504040204" pitchFamily="34" charset="0"/>
                <a:ea typeface="Verdana" panose="020B0604030504040204" pitchFamily="34" charset="0"/>
                <a:hlinkClick r:id="rId11"/>
              </a:rPr>
              <a:t> </a:t>
            </a:r>
            <a:r>
              <a:rPr lang="es-ES" sz="1000" dirty="0">
                <a:latin typeface="Verdana" panose="020B0604030504040204" pitchFamily="34" charset="0"/>
                <a:ea typeface="Verdana" panose="020B0604030504040204" pitchFamily="34" charset="0"/>
              </a:rPr>
              <a:t>[inversor de la empresa].</a:t>
            </a:r>
          </a:p>
          <a:p>
            <a:pPr marL="171450" indent="-171450" algn="just">
              <a:buFont typeface="Arial" panose="020B0604020202020204" pitchFamily="34" charset="0"/>
              <a:buChar char="•"/>
            </a:pPr>
            <a:r>
              <a:rPr lang="es-ES" sz="1000" b="1" dirty="0">
                <a:latin typeface="Verdana" panose="020B0604030504040204" pitchFamily="34" charset="0"/>
                <a:ea typeface="Verdana" panose="020B0604030504040204" pitchFamily="34" charset="0"/>
              </a:rPr>
              <a:t>Creación de un </a:t>
            </a:r>
            <a:r>
              <a:rPr lang="es-ES" sz="1000" b="1" dirty="0">
                <a:latin typeface="Verdana" panose="020B0604030504040204" pitchFamily="34" charset="0"/>
                <a:ea typeface="Verdana" panose="020B0604030504040204" pitchFamily="34" charset="0"/>
                <a:hlinkClick r:id="rId12"/>
              </a:rPr>
              <a:t>MVMO (Mobile Virtual Network </a:t>
            </a:r>
            <a:r>
              <a:rPr lang="es-ES" sz="1000" b="1" dirty="0" err="1">
                <a:latin typeface="Verdana" panose="020B0604030504040204" pitchFamily="34" charset="0"/>
                <a:ea typeface="Verdana" panose="020B0604030504040204" pitchFamily="34" charset="0"/>
                <a:hlinkClick r:id="rId12"/>
              </a:rPr>
              <a:t>Operator</a:t>
            </a:r>
            <a:r>
              <a:rPr lang="es-ES" sz="1000" b="1" dirty="0">
                <a:latin typeface="Verdana" panose="020B0604030504040204" pitchFamily="34" charset="0"/>
                <a:ea typeface="Verdana" panose="020B0604030504040204" pitchFamily="34" charset="0"/>
                <a:hlinkClick r:id="rId12"/>
              </a:rPr>
              <a:t>)</a:t>
            </a:r>
            <a:r>
              <a:rPr lang="es-ES" sz="1000" dirty="0">
                <a:latin typeface="Verdana" panose="020B0604030504040204" pitchFamily="34" charset="0"/>
                <a:ea typeface="Verdana" panose="020B0604030504040204" pitchFamily="34" charset="0"/>
              </a:rPr>
              <a:t> para proveer de conectividad móvil a toda la ciudad tanto en 4G, 5G-Mobile como en el 5G-mmWave (Conexión alta velocidad, punto a punto). </a:t>
            </a:r>
          </a:p>
          <a:p>
            <a:pPr marL="628650" lvl="1" indent="-171450" algn="just">
              <a:buFont typeface="Arial" panose="020B0604020202020204" pitchFamily="34" charset="0"/>
              <a:buChar char="•"/>
            </a:pPr>
            <a:r>
              <a:rPr lang="es-ES" sz="1000" dirty="0">
                <a:latin typeface="Verdana" panose="020B0604030504040204" pitchFamily="34" charset="0"/>
                <a:ea typeface="Verdana" panose="020B0604030504040204" pitchFamily="34" charset="0"/>
              </a:rPr>
              <a:t>Todas las comunicaciones móviles 4G y 5G usarán una infraestructura de 3ros siguiendo una implementación standard de un MVMO [Yoigo, </a:t>
            </a:r>
            <a:r>
              <a:rPr lang="es-ES" sz="1000" dirty="0" err="1">
                <a:latin typeface="Verdana" panose="020B0604030504040204" pitchFamily="34" charset="0"/>
                <a:ea typeface="Verdana" panose="020B0604030504040204" pitchFamily="34" charset="0"/>
              </a:rPr>
              <a:t>pepephone</a:t>
            </a:r>
            <a:r>
              <a:rPr lang="es-ES" sz="1000" dirty="0">
                <a:latin typeface="Verdana" panose="020B0604030504040204" pitchFamily="34" charset="0"/>
                <a:ea typeface="Verdana" panose="020B0604030504040204" pitchFamily="34" charset="0"/>
              </a:rPr>
              <a:t>…].</a:t>
            </a:r>
          </a:p>
          <a:p>
            <a:pPr marL="628650" lvl="1" indent="-171450" algn="just">
              <a:buFont typeface="Arial" panose="020B0604020202020204" pitchFamily="34" charset="0"/>
              <a:buChar char="•"/>
            </a:pPr>
            <a:r>
              <a:rPr lang="es-ES" sz="1000" dirty="0">
                <a:latin typeface="Verdana" panose="020B0604030504040204" pitchFamily="34" charset="0"/>
                <a:ea typeface="Verdana" panose="020B0604030504040204" pitchFamily="34" charset="0"/>
              </a:rPr>
              <a:t>Despliegue de una red de repetidores 5G-mmWave para la dotación de conexión de internet no móvil. Se empezará con aquellas infraestructuras propiedad del ayuntamiento como oficinas, colegios, parques de bomberos… para una fase posterior abrir a 3er empresas para terminar ofreciendo en su última fase de despliegue a los ciudadanos de la ciudad. </a:t>
            </a:r>
          </a:p>
          <a:p>
            <a:pPr marL="628650" lvl="1" indent="-171450" algn="just">
              <a:buFont typeface="Arial" panose="020B0604020202020204" pitchFamily="34" charset="0"/>
              <a:buChar char="•"/>
            </a:pPr>
            <a:r>
              <a:rPr lang="es-ES" sz="1000" dirty="0">
                <a:latin typeface="Verdana" panose="020B0604030504040204" pitchFamily="34" charset="0"/>
                <a:ea typeface="Verdana" panose="020B0604030504040204" pitchFamily="34" charset="0"/>
              </a:rPr>
              <a:t>Despliegue de una red </a:t>
            </a:r>
            <a:r>
              <a:rPr lang="es-ES" sz="1000" dirty="0" err="1">
                <a:latin typeface="Verdana" panose="020B0604030504040204" pitchFamily="34" charset="0"/>
                <a:ea typeface="Verdana" panose="020B0604030504040204" pitchFamily="34" charset="0"/>
              </a:rPr>
              <a:t>LoRa</a:t>
            </a:r>
            <a:r>
              <a:rPr lang="es-ES" sz="1000" dirty="0">
                <a:latin typeface="Verdana" panose="020B0604030504040204" pitchFamily="34" charset="0"/>
                <a:ea typeface="Verdana" panose="020B0604030504040204" pitchFamily="34" charset="0"/>
              </a:rPr>
              <a:t> para el fácil despliegue de </a:t>
            </a:r>
            <a:r>
              <a:rPr lang="es-ES" sz="1000" dirty="0" err="1">
                <a:latin typeface="Verdana" panose="020B0604030504040204" pitchFamily="34" charset="0"/>
                <a:ea typeface="Verdana" panose="020B0604030504040204" pitchFamily="34" charset="0"/>
              </a:rPr>
              <a:t>IoT</a:t>
            </a:r>
            <a:r>
              <a:rPr lang="es-ES" sz="1000" dirty="0">
                <a:latin typeface="Verdana" panose="020B0604030504040204" pitchFamily="34" charset="0"/>
                <a:ea typeface="Verdana" panose="020B0604030504040204" pitchFamily="34" charset="0"/>
              </a:rPr>
              <a:t> dada la </a:t>
            </a:r>
            <a:r>
              <a:rPr lang="es-ES" sz="1000" dirty="0">
                <a:latin typeface="Verdana" panose="020B0604030504040204" pitchFamily="34" charset="0"/>
                <a:ea typeface="Verdana" panose="020B0604030504040204" pitchFamily="34" charset="0"/>
                <a:hlinkClick r:id="rId13"/>
              </a:rPr>
              <a:t>capitalidad de la ciudad</a:t>
            </a:r>
            <a:r>
              <a:rPr lang="es-ES" sz="1000" dirty="0">
                <a:latin typeface="Verdana" panose="020B0604030504040204" pitchFamily="34" charset="0"/>
                <a:ea typeface="Verdana" panose="020B0604030504040204" pitchFamily="34" charset="0"/>
              </a:rPr>
              <a:t>. </a:t>
            </a:r>
          </a:p>
          <a:p>
            <a:pPr marL="171450" indent="-171450" algn="just">
              <a:buFont typeface="Arial" panose="020B0604020202020204" pitchFamily="34" charset="0"/>
              <a:buChar char="•"/>
            </a:pPr>
            <a:r>
              <a:rPr lang="es-ES" sz="1000" b="1" dirty="0">
                <a:latin typeface="Verdana" panose="020B0604030504040204" pitchFamily="34" charset="0"/>
                <a:ea typeface="Verdana" panose="020B0604030504040204" pitchFamily="34" charset="0"/>
              </a:rPr>
              <a:t>Creación y participación del desarrollo y construcción de 2 datacenter, </a:t>
            </a:r>
            <a:r>
              <a:rPr lang="es-ES" sz="1000" dirty="0">
                <a:latin typeface="Verdana" panose="020B0604030504040204" pitchFamily="34" charset="0"/>
                <a:ea typeface="Verdana" panose="020B0604030504040204" pitchFamily="34" charset="0"/>
              </a:rPr>
              <a:t>uno situado en la ciudad de Barcelona y otro en la ciudad de Ames, Iowa, Estados Unidos con partners publico-privados.</a:t>
            </a:r>
          </a:p>
          <a:p>
            <a:pPr marL="628650" lvl="1" indent="-171450" algn="just">
              <a:buFont typeface="Arial" panose="020B0604020202020204" pitchFamily="34" charset="0"/>
              <a:buChar char="•"/>
            </a:pPr>
            <a:endParaRPr lang="es-ES" sz="1000" dirty="0">
              <a:latin typeface="Verdana" panose="020B0604030504040204" pitchFamily="34" charset="0"/>
              <a:ea typeface="Verdana" panose="020B0604030504040204" pitchFamily="34" charset="0"/>
            </a:endParaRPr>
          </a:p>
          <a:p>
            <a:pPr algn="just"/>
            <a:endParaRPr lang="es-ES" sz="1100"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788531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7"/>
          <p:cNvSpPr txBox="1">
            <a:spLocks/>
          </p:cNvSpPr>
          <p:nvPr/>
        </p:nvSpPr>
        <p:spPr bwMode="gray">
          <a:xfrm>
            <a:off x="368300" y="1412776"/>
            <a:ext cx="9057456" cy="4608512"/>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58900" lvl="1" indent="-342900" fontAlgn="auto">
              <a:spcBef>
                <a:spcPts val="900"/>
              </a:spcBef>
              <a:spcAft>
                <a:spcPts val="600"/>
              </a:spcAft>
              <a:buClr>
                <a:srgbClr val="287793"/>
              </a:buClr>
              <a:buFont typeface="Arial" panose="020B0604020202020204" pitchFamily="34" charset="0"/>
              <a:buChar char="•"/>
            </a:pPr>
            <a:endParaRPr kumimoji="0" lang="es-ES" sz="2400" b="0" i="0" u="none" strike="noStrike" kern="1200" cap="none" spc="0" normalizeH="0" baseline="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kumimoji="0" lang="es-ES" sz="2400" b="1" i="0" u="none" strike="noStrike" kern="1200" cap="none" spc="0" normalizeH="0" baseline="0">
                <a:ln>
                  <a:noFill/>
                </a:ln>
                <a:solidFill>
                  <a:schemeClr val="tx1">
                    <a:lumMod val="75000"/>
                    <a:lumOff val="25000"/>
                  </a:schemeClr>
                </a:solidFill>
                <a:effectLst/>
                <a:uLnTx/>
                <a:uFillTx/>
                <a:latin typeface="Verdana" panose="020B0604030504040204" pitchFamily="34" charset="0"/>
                <a:ea typeface="Verdana" panose="020B0604030504040204" pitchFamily="34" charset="0"/>
                <a:cs typeface="Arial" panose="020B0604020202020204" pitchFamily="34" charset="0"/>
              </a:rPr>
              <a:t>P</a:t>
            </a:r>
            <a:r>
              <a:rPr lang="es-ES" sz="2400" b="1">
                <a:solidFill>
                  <a:schemeClr val="tx1">
                    <a:lumMod val="75000"/>
                    <a:lumOff val="25000"/>
                  </a:schemeClr>
                </a:solidFill>
                <a:latin typeface="Verdana" panose="020B0604030504040204" pitchFamily="34" charset="0"/>
                <a:ea typeface="Verdana" panose="020B0604030504040204" pitchFamily="34" charset="0"/>
                <a:cs typeface="Arial" panose="020B0604020202020204" pitchFamily="34" charset="0"/>
              </a:rPr>
              <a:t>ROYECTO FINAL – CASO  </a:t>
            </a:r>
            <a:endParaRPr kumimoji="0" lang="es-ES" sz="2400" b="1" i="0" u="none" strike="noStrike" kern="1200" cap="none" spc="0" normalizeH="0" baseline="0">
              <a:ln>
                <a:noFill/>
              </a:ln>
              <a:solidFill>
                <a:srgbClr val="00B050"/>
              </a:solidFill>
              <a:effectLst/>
              <a:uLnTx/>
              <a:uFillTx/>
              <a:latin typeface="Verdana" panose="020B0604030504040204" pitchFamily="34" charset="0"/>
              <a:ea typeface="Verdana" panose="020B060403050404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4E085CB1-275F-4383-A225-A821E7308A74}"/>
              </a:ext>
            </a:extLst>
          </p:cNvPr>
          <p:cNvPicPr>
            <a:picLocks noChangeAspect="1"/>
          </p:cNvPicPr>
          <p:nvPr/>
        </p:nvPicPr>
        <p:blipFill>
          <a:blip r:embed="rId3"/>
          <a:stretch>
            <a:fillRect/>
          </a:stretch>
        </p:blipFill>
        <p:spPr>
          <a:xfrm>
            <a:off x="5097016" y="332655"/>
            <a:ext cx="2494334" cy="738957"/>
          </a:xfrm>
          <a:prstGeom prst="rect">
            <a:avLst/>
          </a:prstGeom>
        </p:spPr>
      </p:pic>
      <p:sp>
        <p:nvSpPr>
          <p:cNvPr id="15" name="TextBox 14">
            <a:extLst>
              <a:ext uri="{FF2B5EF4-FFF2-40B4-BE49-F238E27FC236}">
                <a16:creationId xmlns:a16="http://schemas.microsoft.com/office/drawing/2014/main" id="{3F193B51-0B87-4173-9155-6099A0BE0E83}"/>
              </a:ext>
            </a:extLst>
          </p:cNvPr>
          <p:cNvSpPr txBox="1"/>
          <p:nvPr/>
        </p:nvSpPr>
        <p:spPr>
          <a:xfrm>
            <a:off x="480244" y="1268760"/>
            <a:ext cx="8909526" cy="2554545"/>
          </a:xfrm>
          <a:prstGeom prst="rect">
            <a:avLst/>
          </a:prstGeom>
          <a:noFill/>
        </p:spPr>
        <p:txBody>
          <a:bodyPr wrap="square" rtlCol="0">
            <a:spAutoFit/>
          </a:bodyPr>
          <a:lstStyle/>
          <a:p>
            <a:pPr algn="just"/>
            <a:r>
              <a:rPr lang="es-ES" sz="1000" b="1" dirty="0">
                <a:latin typeface="Verdana" panose="020B0604030504040204" pitchFamily="34" charset="0"/>
                <a:ea typeface="Verdana" panose="020B0604030504040204" pitchFamily="34" charset="0"/>
              </a:rPr>
              <a:t>Contexto</a:t>
            </a:r>
          </a:p>
          <a:p>
            <a:pPr algn="just"/>
            <a:r>
              <a:rPr lang="es-ES" sz="1000" dirty="0">
                <a:latin typeface="Verdana" panose="020B0604030504040204" pitchFamily="34" charset="0"/>
                <a:ea typeface="Verdana" panose="020B0604030504040204" pitchFamily="34" charset="0"/>
              </a:rPr>
              <a:t>A tal efecto, se ha contratado a un CEO que ha diseñado con los demás </a:t>
            </a:r>
            <a:r>
              <a:rPr lang="es-ES" sz="1000" i="1" dirty="0" err="1">
                <a:latin typeface="Verdana" panose="020B0604030504040204" pitchFamily="34" charset="0"/>
                <a:ea typeface="Verdana" panose="020B0604030504040204" pitchFamily="34" charset="0"/>
              </a:rPr>
              <a:t>stakeholders</a:t>
            </a:r>
            <a:r>
              <a:rPr lang="es-ES" sz="1000" dirty="0">
                <a:latin typeface="Verdana" panose="020B0604030504040204" pitchFamily="34" charset="0"/>
                <a:ea typeface="Verdana" panose="020B0604030504040204" pitchFamily="34" charset="0"/>
              </a:rPr>
              <a:t> las líneas maestras. Se ha diseñado una estructura organizativa muy plana [con un CEO, un CFO, un CMO, un </a:t>
            </a:r>
            <a:r>
              <a:rPr lang="es-ES" sz="1000" dirty="0" err="1">
                <a:latin typeface="Verdana" panose="020B0604030504040204" pitchFamily="34" charset="0"/>
                <a:ea typeface="Verdana" panose="020B0604030504040204" pitchFamily="34" charset="0"/>
              </a:rPr>
              <a:t>CiSO</a:t>
            </a:r>
            <a:r>
              <a:rPr lang="es-ES" sz="1000" dirty="0">
                <a:latin typeface="Verdana" panose="020B0604030504040204" pitchFamily="34" charset="0"/>
                <a:ea typeface="Verdana" panose="020B0604030504040204" pitchFamily="34" charset="0"/>
              </a:rPr>
              <a:t>, CSO as</a:t>
            </a:r>
            <a:r>
              <a:rPr lang="ca-ES" sz="1000" dirty="0">
                <a:latin typeface="Verdana" panose="020B0604030504040204" pitchFamily="34" charset="0"/>
                <a:ea typeface="Verdana" panose="020B0604030504040204" pitchFamily="34" charset="0"/>
              </a:rPr>
              <a:t>í como un COO</a:t>
            </a:r>
            <a:r>
              <a:rPr lang="es-ES" sz="1000" dirty="0">
                <a:latin typeface="Verdana" panose="020B0604030504040204" pitchFamily="34" charset="0"/>
                <a:ea typeface="Verdana" panose="020B0604030504040204" pitchFamily="34" charset="0"/>
              </a:rPr>
              <a:t>]. Además, el CEO también es el encargado de la innovación, una pasión suya. </a:t>
            </a:r>
          </a:p>
          <a:p>
            <a:pPr algn="just"/>
            <a:r>
              <a:rPr lang="es-ES" sz="1000" dirty="0">
                <a:latin typeface="Verdana" panose="020B0604030504040204" pitchFamily="34" charset="0"/>
                <a:ea typeface="Verdana" panose="020B0604030504040204" pitchFamily="34" charset="0"/>
              </a:rPr>
              <a:t>Después de dos años de la empresa funcionando y aplicando el plan puesto en marcha, el CEO se ha encontrado con la necesidad de contratar a un Director de innovación para dar respuesta a necesidades </a:t>
            </a:r>
            <a:r>
              <a:rPr lang="es-ES" sz="1000" i="1" dirty="0" err="1">
                <a:latin typeface="Verdana" panose="020B0604030504040204" pitchFamily="34" charset="0"/>
                <a:ea typeface="Verdana" panose="020B0604030504040204" pitchFamily="34" charset="0"/>
              </a:rPr>
              <a:t>cross</a:t>
            </a:r>
            <a:r>
              <a:rPr lang="es-ES" sz="1000" dirty="0">
                <a:latin typeface="Verdana" panose="020B0604030504040204" pitchFamily="34" charset="0"/>
                <a:ea typeface="Verdana" panose="020B0604030504040204" pitchFamily="34" charset="0"/>
              </a:rPr>
              <a:t> de la empresa que él cree podrían hacerse mejor, o optimizarse. Para tal efecto a decidido crear un equipo multidisciplinar de ingenieros, diseñadores así como gente de negocio que trabaje directamente para él, así como dar solución a necesidades </a:t>
            </a:r>
            <a:r>
              <a:rPr lang="es-ES" sz="1000" i="1" dirty="0" err="1">
                <a:latin typeface="Verdana" panose="020B0604030504040204" pitchFamily="34" charset="0"/>
                <a:ea typeface="Verdana" panose="020B0604030504040204" pitchFamily="34" charset="0"/>
              </a:rPr>
              <a:t>cross</a:t>
            </a:r>
            <a:r>
              <a:rPr lang="es-ES" sz="1000" dirty="0">
                <a:latin typeface="Verdana" panose="020B0604030504040204" pitchFamily="34" charset="0"/>
                <a:ea typeface="Verdana" panose="020B0604030504040204" pitchFamily="34" charset="0"/>
              </a:rPr>
              <a:t> de la empresa. </a:t>
            </a:r>
          </a:p>
          <a:p>
            <a:pPr algn="just"/>
            <a:r>
              <a:rPr lang="es-ES" sz="1000" dirty="0">
                <a:latin typeface="Verdana" panose="020B0604030504040204" pitchFamily="34" charset="0"/>
                <a:ea typeface="Verdana" panose="020B0604030504040204" pitchFamily="34" charset="0"/>
              </a:rPr>
              <a:t>Dada la composición del equipo, se quiere que se trabaje de manera ágil. La forma en la que van a afrontar estos proyectos es estratégica, van a </a:t>
            </a:r>
            <a:r>
              <a:rPr lang="es-ES" sz="1000" i="1" dirty="0">
                <a:latin typeface="Verdana" panose="020B0604030504040204" pitchFamily="34" charset="0"/>
                <a:ea typeface="Verdana" panose="020B0604030504040204" pitchFamily="34" charset="0"/>
              </a:rPr>
              <a:t>atacar</a:t>
            </a:r>
            <a:r>
              <a:rPr lang="es-ES" sz="1000" dirty="0">
                <a:latin typeface="Verdana" panose="020B0604030504040204" pitchFamily="34" charset="0"/>
                <a:ea typeface="Verdana" panose="020B0604030504040204" pitchFamily="34" charset="0"/>
              </a:rPr>
              <a:t> aquellos problemas que tienen un confianza alta de su éxito así como la utilización de este para convencer a algún </a:t>
            </a:r>
            <a:r>
              <a:rPr lang="es-ES" sz="1000" i="1" dirty="0" err="1">
                <a:latin typeface="Verdana" panose="020B0604030504040204" pitchFamily="34" charset="0"/>
                <a:ea typeface="Verdana" panose="020B0604030504040204" pitchFamily="34" charset="0"/>
              </a:rPr>
              <a:t>stakeholder</a:t>
            </a:r>
            <a:r>
              <a:rPr lang="es-ES" sz="1000" dirty="0">
                <a:latin typeface="Verdana" panose="020B0604030504040204" pitchFamily="34" charset="0"/>
                <a:ea typeface="Verdana" panose="020B0604030504040204" pitchFamily="34" charset="0"/>
              </a:rPr>
              <a:t> reticente (Utilización política) para afianzar el futuro del equipo.</a:t>
            </a:r>
          </a:p>
          <a:p>
            <a:pPr algn="just"/>
            <a:r>
              <a:rPr lang="es-ES" sz="1000" dirty="0">
                <a:latin typeface="Verdana" panose="020B0604030504040204" pitchFamily="34" charset="0"/>
                <a:ea typeface="Verdana" panose="020B0604030504040204" pitchFamily="34" charset="0"/>
              </a:rPr>
              <a:t>Gracias a la vertiente tecnológica tanto del CEO como del director de innovación, estos han diseñado un prototipo de reporte en formato </a:t>
            </a:r>
            <a:r>
              <a:rPr lang="es-ES" sz="1000" b="1" dirty="0" err="1">
                <a:latin typeface="Verdana" panose="020B0604030504040204" pitchFamily="34" charset="0"/>
                <a:ea typeface="Verdana" panose="020B0604030504040204" pitchFamily="34" charset="0"/>
              </a:rPr>
              <a:t>Jupyter</a:t>
            </a:r>
            <a:r>
              <a:rPr lang="es-ES" sz="1000" b="1" dirty="0">
                <a:latin typeface="Verdana" panose="020B0604030504040204" pitchFamily="34" charset="0"/>
                <a:ea typeface="Verdana" panose="020B0604030504040204" pitchFamily="34" charset="0"/>
              </a:rPr>
              <a:t> Notebook </a:t>
            </a:r>
            <a:r>
              <a:rPr lang="es-ES" sz="1000" dirty="0">
                <a:latin typeface="Verdana" panose="020B0604030504040204" pitchFamily="34" charset="0"/>
                <a:ea typeface="Verdana" panose="020B0604030504040204" pitchFamily="34" charset="0"/>
              </a:rPr>
              <a:t>que permite una rápida visualización de los resultados así como los procesos y métodos usados durante el análisis.</a:t>
            </a:r>
            <a:endParaRPr lang="es-ES" sz="1000" b="1" dirty="0">
              <a:latin typeface="Verdana" panose="020B0604030504040204" pitchFamily="34" charset="0"/>
              <a:ea typeface="Verdana" panose="020B0604030504040204" pitchFamily="34" charset="0"/>
            </a:endParaRPr>
          </a:p>
        </p:txBody>
      </p:sp>
      <p:pic>
        <p:nvPicPr>
          <p:cNvPr id="1026" name="Picture 2" descr="JupyterLab is Ready for Users - Jupyter Blog">
            <a:extLst>
              <a:ext uri="{FF2B5EF4-FFF2-40B4-BE49-F238E27FC236}">
                <a16:creationId xmlns:a16="http://schemas.microsoft.com/office/drawing/2014/main" id="{A5BEC50B-E20B-419E-8AC2-6B572B4710E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8784" y="3823305"/>
            <a:ext cx="3512840" cy="2022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843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7"/>
          <p:cNvSpPr txBox="1">
            <a:spLocks/>
          </p:cNvSpPr>
          <p:nvPr/>
        </p:nvSpPr>
        <p:spPr bwMode="gray">
          <a:xfrm>
            <a:off x="368300" y="1412776"/>
            <a:ext cx="9057456" cy="4608512"/>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58900" lvl="1" indent="-342900" fontAlgn="auto">
              <a:spcBef>
                <a:spcPts val="900"/>
              </a:spcBef>
              <a:spcAft>
                <a:spcPts val="600"/>
              </a:spcAft>
              <a:buClr>
                <a:srgbClr val="287793"/>
              </a:buClr>
              <a:buFont typeface="Arial" panose="020B0604020202020204" pitchFamily="34" charset="0"/>
              <a:buChar char="•"/>
            </a:pPr>
            <a:endParaRPr kumimoji="0" lang="es-ES" sz="2400" b="0" i="0" u="none" strike="noStrike" kern="1200" cap="none" spc="0" normalizeH="0" baseline="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kumimoji="0" lang="es-ES" sz="2400" b="1" i="0" u="none" strike="noStrike" kern="1200" cap="none" spc="0" normalizeH="0" baseline="0">
                <a:ln>
                  <a:noFill/>
                </a:ln>
                <a:solidFill>
                  <a:schemeClr val="tx1">
                    <a:lumMod val="75000"/>
                    <a:lumOff val="25000"/>
                  </a:schemeClr>
                </a:solidFill>
                <a:effectLst/>
                <a:uLnTx/>
                <a:uFillTx/>
                <a:latin typeface="Verdana" panose="020B0604030504040204" pitchFamily="34" charset="0"/>
                <a:ea typeface="Verdana" panose="020B0604030504040204" pitchFamily="34" charset="0"/>
                <a:cs typeface="Arial" panose="020B0604020202020204" pitchFamily="34" charset="0"/>
              </a:rPr>
              <a:t>P</a:t>
            </a:r>
            <a:r>
              <a:rPr lang="es-ES" sz="2400" b="1">
                <a:solidFill>
                  <a:schemeClr val="tx1">
                    <a:lumMod val="75000"/>
                    <a:lumOff val="25000"/>
                  </a:schemeClr>
                </a:solidFill>
                <a:latin typeface="Verdana" panose="020B0604030504040204" pitchFamily="34" charset="0"/>
                <a:ea typeface="Verdana" panose="020B0604030504040204" pitchFamily="34" charset="0"/>
                <a:cs typeface="Arial" panose="020B0604020202020204" pitchFamily="34" charset="0"/>
              </a:rPr>
              <a:t>ROYECTO FINAL – CASO  </a:t>
            </a:r>
            <a:endParaRPr kumimoji="0" lang="es-ES" sz="2400" b="1" i="0" u="none" strike="noStrike" kern="1200" cap="none" spc="0" normalizeH="0" baseline="0">
              <a:ln>
                <a:noFill/>
              </a:ln>
              <a:solidFill>
                <a:srgbClr val="00B050"/>
              </a:solidFill>
              <a:effectLst/>
              <a:uLnTx/>
              <a:uFillTx/>
              <a:latin typeface="Verdana" panose="020B0604030504040204" pitchFamily="34" charset="0"/>
              <a:ea typeface="Verdana" panose="020B060403050404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4E085CB1-275F-4383-A225-A821E7308A74}"/>
              </a:ext>
            </a:extLst>
          </p:cNvPr>
          <p:cNvPicPr>
            <a:picLocks noChangeAspect="1"/>
          </p:cNvPicPr>
          <p:nvPr/>
        </p:nvPicPr>
        <p:blipFill>
          <a:blip r:embed="rId3"/>
          <a:stretch>
            <a:fillRect/>
          </a:stretch>
        </p:blipFill>
        <p:spPr>
          <a:xfrm>
            <a:off x="5097016" y="332655"/>
            <a:ext cx="2494334" cy="738957"/>
          </a:xfrm>
          <a:prstGeom prst="rect">
            <a:avLst/>
          </a:prstGeom>
        </p:spPr>
      </p:pic>
      <p:sp>
        <p:nvSpPr>
          <p:cNvPr id="15" name="TextBox 14">
            <a:extLst>
              <a:ext uri="{FF2B5EF4-FFF2-40B4-BE49-F238E27FC236}">
                <a16:creationId xmlns:a16="http://schemas.microsoft.com/office/drawing/2014/main" id="{3F193B51-0B87-4173-9155-6099A0BE0E83}"/>
              </a:ext>
            </a:extLst>
          </p:cNvPr>
          <p:cNvSpPr txBox="1"/>
          <p:nvPr/>
        </p:nvSpPr>
        <p:spPr>
          <a:xfrm>
            <a:off x="480244" y="1268760"/>
            <a:ext cx="8909526" cy="1192634"/>
          </a:xfrm>
          <a:prstGeom prst="rect">
            <a:avLst/>
          </a:prstGeom>
          <a:noFill/>
        </p:spPr>
        <p:txBody>
          <a:bodyPr wrap="square" rtlCol="0">
            <a:spAutoFit/>
          </a:bodyPr>
          <a:lstStyle/>
          <a:p>
            <a:pPr algn="just"/>
            <a:r>
              <a:rPr lang="es-ES" sz="1000" b="1" dirty="0">
                <a:latin typeface="Verdana" panose="020B0604030504040204" pitchFamily="34" charset="0"/>
                <a:ea typeface="Verdana" panose="020B0604030504040204" pitchFamily="34" charset="0"/>
              </a:rPr>
              <a:t>Contexto 1</a:t>
            </a:r>
          </a:p>
          <a:p>
            <a:pPr marL="171450" indent="-171450" algn="just">
              <a:buFont typeface="Arial" panose="020B0604020202020204" pitchFamily="34" charset="0"/>
              <a:buChar char="•"/>
            </a:pPr>
            <a:r>
              <a:rPr lang="es-ES" sz="1000" b="1" dirty="0">
                <a:latin typeface="Verdana" panose="020B0604030504040204" pitchFamily="34" charset="0"/>
                <a:ea typeface="Verdana" panose="020B0604030504040204" pitchFamily="34" charset="0"/>
              </a:rPr>
              <a:t>Grandes infraestructuras de telecomunicaciones que comuniquen a la ciudad con el mundo</a:t>
            </a:r>
            <a:r>
              <a:rPr lang="es-ES" sz="1000" dirty="0">
                <a:latin typeface="Verdana" panose="020B0604030504040204" pitchFamily="34" charset="0"/>
                <a:ea typeface="Verdana" panose="020B0604030504040204" pitchFamily="34" charset="0"/>
              </a:rPr>
              <a:t> como la actualización y construcción del </a:t>
            </a:r>
            <a:r>
              <a:rPr lang="es-ES" sz="1000" dirty="0">
                <a:latin typeface="Verdana" panose="020B0604030504040204" pitchFamily="34" charset="0"/>
                <a:ea typeface="Verdana" panose="020B0604030504040204" pitchFamily="34" charset="0"/>
                <a:hlinkClick r:id="rId4"/>
              </a:rPr>
              <a:t>nuevo cable de fibra óptica subacuático</a:t>
            </a:r>
            <a:r>
              <a:rPr lang="es-ES" sz="1000" dirty="0">
                <a:latin typeface="Verdana" panose="020B0604030504040204" pitchFamily="34" charset="0"/>
                <a:ea typeface="Verdana" panose="020B0604030504040204" pitchFamily="34" charset="0"/>
              </a:rPr>
              <a:t> entre el Medio-Oeste y el Norte de África con Europa previsto para unos años así como la integración de una Radio Base de interconexión de la red de Telecomunicaciones de </a:t>
            </a:r>
            <a:r>
              <a:rPr lang="es-ES" sz="1000" dirty="0">
                <a:latin typeface="Verdana" panose="020B0604030504040204" pitchFamily="34" charset="0"/>
                <a:ea typeface="Verdana" panose="020B0604030504040204" pitchFamily="34" charset="0"/>
                <a:hlinkClick r:id="rId5"/>
              </a:rPr>
              <a:t>SpaceX </a:t>
            </a:r>
            <a:r>
              <a:rPr lang="es-ES" sz="1000" dirty="0" err="1">
                <a:latin typeface="Verdana" panose="020B0604030504040204" pitchFamily="34" charset="0"/>
                <a:ea typeface="Verdana" panose="020B0604030504040204" pitchFamily="34" charset="0"/>
                <a:hlinkClick r:id="rId5"/>
              </a:rPr>
              <a:t>SpaceLink</a:t>
            </a:r>
            <a:r>
              <a:rPr lang="es-ES" sz="1000" dirty="0">
                <a:latin typeface="Verdana" panose="020B0604030504040204" pitchFamily="34" charset="0"/>
                <a:ea typeface="Verdana" panose="020B0604030504040204" pitchFamily="34" charset="0"/>
                <a:hlinkClick r:id="rId5"/>
              </a:rPr>
              <a:t> </a:t>
            </a:r>
            <a:r>
              <a:rPr lang="es-ES" sz="1000" dirty="0">
                <a:latin typeface="Verdana" panose="020B0604030504040204" pitchFamily="34" charset="0"/>
                <a:ea typeface="Verdana" panose="020B0604030504040204" pitchFamily="34" charset="0"/>
              </a:rPr>
              <a:t>. Gracias a estas dos infraestructuras claves se pone la ciudad en la cabeza de las telecomunicaciones. </a:t>
            </a:r>
          </a:p>
          <a:p>
            <a:pPr algn="just"/>
            <a:endParaRPr lang="es-ES" sz="1100" b="1" dirty="0">
              <a:latin typeface="Verdana" panose="020B0604030504040204" pitchFamily="34" charset="0"/>
              <a:ea typeface="Verdana" panose="020B0604030504040204" pitchFamily="34" charset="0"/>
            </a:endParaRPr>
          </a:p>
        </p:txBody>
      </p:sp>
      <p:grpSp>
        <p:nvGrpSpPr>
          <p:cNvPr id="16" name="Group 15">
            <a:extLst>
              <a:ext uri="{FF2B5EF4-FFF2-40B4-BE49-F238E27FC236}">
                <a16:creationId xmlns:a16="http://schemas.microsoft.com/office/drawing/2014/main" id="{B17F6E2B-A4D3-4E9E-867C-C90CABB149EA}"/>
              </a:ext>
            </a:extLst>
          </p:cNvPr>
          <p:cNvGrpSpPr/>
          <p:nvPr/>
        </p:nvGrpSpPr>
        <p:grpSpPr>
          <a:xfrm>
            <a:off x="776536" y="2356782"/>
            <a:ext cx="3741438" cy="1790235"/>
            <a:chOff x="1715618" y="2606372"/>
            <a:chExt cx="6762795" cy="3207244"/>
          </a:xfrm>
        </p:grpSpPr>
        <p:pic>
          <p:nvPicPr>
            <p:cNvPr id="3" name="Picture 2">
              <a:extLst>
                <a:ext uri="{FF2B5EF4-FFF2-40B4-BE49-F238E27FC236}">
                  <a16:creationId xmlns:a16="http://schemas.microsoft.com/office/drawing/2014/main" id="{B2B40687-79CC-4596-A5DB-CF19C6CADD41}"/>
                </a:ext>
              </a:extLst>
            </p:cNvPr>
            <p:cNvPicPr>
              <a:picLocks noChangeAspect="1"/>
            </p:cNvPicPr>
            <p:nvPr/>
          </p:nvPicPr>
          <p:blipFill>
            <a:blip r:embed="rId6"/>
            <a:stretch>
              <a:fillRect/>
            </a:stretch>
          </p:blipFill>
          <p:spPr>
            <a:xfrm>
              <a:off x="1715618" y="2606372"/>
              <a:ext cx="6762795" cy="3207244"/>
            </a:xfrm>
            <a:prstGeom prst="rect">
              <a:avLst/>
            </a:prstGeom>
          </p:spPr>
        </p:pic>
        <p:cxnSp>
          <p:nvCxnSpPr>
            <p:cNvPr id="5" name="Straight Connector 4">
              <a:extLst>
                <a:ext uri="{FF2B5EF4-FFF2-40B4-BE49-F238E27FC236}">
                  <a16:creationId xmlns:a16="http://schemas.microsoft.com/office/drawing/2014/main" id="{6DB41A24-31CE-46C6-88FC-0637A6EC7E9C}"/>
                </a:ext>
              </a:extLst>
            </p:cNvPr>
            <p:cNvCxnSpPr>
              <a:cxnSpLocks/>
            </p:cNvCxnSpPr>
            <p:nvPr/>
          </p:nvCxnSpPr>
          <p:spPr bwMode="auto">
            <a:xfrm flipH="1" flipV="1">
              <a:off x="3656856" y="3429000"/>
              <a:ext cx="792088" cy="720080"/>
            </a:xfrm>
            <a:prstGeom prst="line">
              <a:avLst/>
            </a:prstGeom>
            <a:noFill/>
            <a:ln w="38100" cap="flat" cmpd="sng" algn="ctr">
              <a:solidFill>
                <a:srgbClr val="FFC000"/>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03F49B1C-AC4C-4334-96E6-BAF64BC97661}"/>
                </a:ext>
              </a:extLst>
            </p:cNvPr>
            <p:cNvCxnSpPr>
              <a:cxnSpLocks/>
            </p:cNvCxnSpPr>
            <p:nvPr/>
          </p:nvCxnSpPr>
          <p:spPr bwMode="auto">
            <a:xfrm flipH="1" flipV="1">
              <a:off x="3656856" y="3429001"/>
              <a:ext cx="4320480" cy="1512167"/>
            </a:xfrm>
            <a:prstGeom prst="line">
              <a:avLst/>
            </a:prstGeom>
            <a:noFill/>
            <a:ln w="38100" cap="flat" cmpd="sng" algn="ctr">
              <a:solidFill>
                <a:srgbClr val="00B0F0"/>
              </a:solidFill>
              <a:prstDash val="solid"/>
              <a:round/>
              <a:headEnd type="none" w="med" len="med"/>
              <a:tailEnd type="none" w="med" len="med"/>
            </a:ln>
            <a:effectLst/>
          </p:spPr>
        </p:cxnSp>
      </p:grpSp>
      <p:pic>
        <p:nvPicPr>
          <p:cNvPr id="17" name="Picture 16">
            <a:extLst>
              <a:ext uri="{FF2B5EF4-FFF2-40B4-BE49-F238E27FC236}">
                <a16:creationId xmlns:a16="http://schemas.microsoft.com/office/drawing/2014/main" id="{48EFF895-57AB-4F2C-B5AF-34A75525FC8F}"/>
              </a:ext>
            </a:extLst>
          </p:cNvPr>
          <p:cNvPicPr>
            <a:picLocks noChangeAspect="1"/>
          </p:cNvPicPr>
          <p:nvPr/>
        </p:nvPicPr>
        <p:blipFill>
          <a:blip r:embed="rId7"/>
          <a:stretch>
            <a:fillRect/>
          </a:stretch>
        </p:blipFill>
        <p:spPr>
          <a:xfrm>
            <a:off x="776537" y="4372721"/>
            <a:ext cx="3741438" cy="1648567"/>
          </a:xfrm>
          <a:prstGeom prst="rect">
            <a:avLst/>
          </a:prstGeom>
        </p:spPr>
      </p:pic>
      <p:sp>
        <p:nvSpPr>
          <p:cNvPr id="18" name="TextBox 17">
            <a:extLst>
              <a:ext uri="{FF2B5EF4-FFF2-40B4-BE49-F238E27FC236}">
                <a16:creationId xmlns:a16="http://schemas.microsoft.com/office/drawing/2014/main" id="{88F8EB56-D865-4C76-BCA3-00175AA0CD57}"/>
              </a:ext>
            </a:extLst>
          </p:cNvPr>
          <p:cNvSpPr txBox="1"/>
          <p:nvPr/>
        </p:nvSpPr>
        <p:spPr>
          <a:xfrm>
            <a:off x="704528" y="6064726"/>
            <a:ext cx="5112568" cy="200055"/>
          </a:xfrm>
          <a:prstGeom prst="rect">
            <a:avLst/>
          </a:prstGeom>
          <a:noFill/>
        </p:spPr>
        <p:txBody>
          <a:bodyPr wrap="square" rtlCol="0">
            <a:spAutoFit/>
          </a:bodyPr>
          <a:lstStyle/>
          <a:p>
            <a:pPr algn="just"/>
            <a:r>
              <a:rPr lang="es-ES" sz="700" dirty="0">
                <a:latin typeface="Verdana" panose="020B0604030504040204" pitchFamily="34" charset="0"/>
                <a:ea typeface="Verdana" panose="020B0604030504040204" pitchFamily="34" charset="0"/>
              </a:rPr>
              <a:t>Más información sobre </a:t>
            </a:r>
            <a:r>
              <a:rPr lang="es-ES" sz="700" dirty="0" err="1">
                <a:latin typeface="Verdana" panose="020B0604030504040204" pitchFamily="34" charset="0"/>
                <a:ea typeface="Verdana" panose="020B0604030504040204" pitchFamily="34" charset="0"/>
              </a:rPr>
              <a:t>Starlink</a:t>
            </a:r>
            <a:r>
              <a:rPr lang="es-ES" sz="700" dirty="0">
                <a:latin typeface="Verdana" panose="020B0604030504040204" pitchFamily="34" charset="0"/>
                <a:ea typeface="Verdana" panose="020B0604030504040204" pitchFamily="34" charset="0"/>
              </a:rPr>
              <a:t> y su funcionamiento: </a:t>
            </a:r>
            <a:r>
              <a:rPr lang="es-ES" sz="700" dirty="0">
                <a:latin typeface="Verdana" panose="020B0604030504040204" pitchFamily="34" charset="0"/>
                <a:ea typeface="Verdana" panose="020B0604030504040204" pitchFamily="34" charset="0"/>
                <a:hlinkClick r:id="rId8"/>
              </a:rPr>
              <a:t>Real </a:t>
            </a:r>
            <a:r>
              <a:rPr lang="es-ES" sz="700" dirty="0" err="1">
                <a:latin typeface="Verdana" panose="020B0604030504040204" pitchFamily="34" charset="0"/>
                <a:ea typeface="Verdana" panose="020B0604030504040204" pitchFamily="34" charset="0"/>
                <a:hlinkClick r:id="rId8"/>
              </a:rPr>
              <a:t>Engineering</a:t>
            </a:r>
            <a:r>
              <a:rPr lang="es-ES" sz="700" dirty="0">
                <a:latin typeface="Verdana" panose="020B0604030504040204" pitchFamily="34" charset="0"/>
                <a:ea typeface="Verdana" panose="020B0604030504040204" pitchFamily="34" charset="0"/>
                <a:hlinkClick r:id="rId8"/>
              </a:rPr>
              <a:t> </a:t>
            </a:r>
            <a:r>
              <a:rPr lang="es-ES" sz="700" dirty="0" err="1">
                <a:latin typeface="Verdana" panose="020B0604030504040204" pitchFamily="34" charset="0"/>
                <a:ea typeface="Verdana" panose="020B0604030504040204" pitchFamily="34" charset="0"/>
                <a:hlinkClick r:id="rId8"/>
              </a:rPr>
              <a:t>Youtube</a:t>
            </a:r>
            <a:endParaRPr lang="es-ES" sz="900" b="1" dirty="0">
              <a:latin typeface="Verdana" panose="020B0604030504040204" pitchFamily="34" charset="0"/>
              <a:ea typeface="Verdana" panose="020B0604030504040204" pitchFamily="34" charset="0"/>
            </a:endParaRPr>
          </a:p>
        </p:txBody>
      </p:sp>
      <p:sp>
        <p:nvSpPr>
          <p:cNvPr id="19" name="TextBox 18">
            <a:extLst>
              <a:ext uri="{FF2B5EF4-FFF2-40B4-BE49-F238E27FC236}">
                <a16:creationId xmlns:a16="http://schemas.microsoft.com/office/drawing/2014/main" id="{8EC7867B-594C-486B-A92E-95574AD21BBA}"/>
              </a:ext>
            </a:extLst>
          </p:cNvPr>
          <p:cNvSpPr txBox="1"/>
          <p:nvPr/>
        </p:nvSpPr>
        <p:spPr>
          <a:xfrm>
            <a:off x="4674701" y="2358005"/>
            <a:ext cx="4715069" cy="2346796"/>
          </a:xfrm>
          <a:prstGeom prst="rect">
            <a:avLst/>
          </a:prstGeom>
          <a:noFill/>
        </p:spPr>
        <p:txBody>
          <a:bodyPr wrap="square" rtlCol="0">
            <a:spAutoFit/>
          </a:bodyPr>
          <a:lstStyle/>
          <a:p>
            <a:pPr algn="just"/>
            <a:r>
              <a:rPr lang="es-ES" sz="1000" dirty="0">
                <a:latin typeface="Verdana" panose="020B0604030504040204" pitchFamily="34" charset="0"/>
                <a:ea typeface="Verdana" panose="020B0604030504040204" pitchFamily="34" charset="0"/>
              </a:rPr>
              <a:t>Con esta inversión estratégica se quiere además dotar de la ciudad de Barcelona de un Datacenter así como en Ames, Iowa, donde se encuentra uno de los puntos de interconexión con </a:t>
            </a:r>
            <a:r>
              <a:rPr lang="es-ES" sz="1000" dirty="0" err="1">
                <a:latin typeface="Verdana" panose="020B0604030504040204" pitchFamily="34" charset="0"/>
                <a:ea typeface="Verdana" panose="020B0604030504040204" pitchFamily="34" charset="0"/>
              </a:rPr>
              <a:t>Starlink</a:t>
            </a:r>
            <a:r>
              <a:rPr lang="es-ES" sz="1000" dirty="0">
                <a:latin typeface="Verdana" panose="020B0604030504040204" pitchFamily="34" charset="0"/>
                <a:ea typeface="Verdana" panose="020B0604030504040204" pitchFamily="34" charset="0"/>
              </a:rPr>
              <a:t>. </a:t>
            </a:r>
          </a:p>
          <a:p>
            <a:pPr algn="just"/>
            <a:r>
              <a:rPr lang="es-ES" sz="1000" dirty="0">
                <a:latin typeface="Verdana" panose="020B0604030504040204" pitchFamily="34" charset="0"/>
                <a:ea typeface="Verdana" panose="020B0604030504040204" pitchFamily="34" charset="0"/>
              </a:rPr>
              <a:t>El datacenter de Barcelona es una coinversión con Barcelona Energía ya que éste se alimenta únicamente de energías renovables generadas en la ciudad. </a:t>
            </a:r>
          </a:p>
          <a:p>
            <a:pPr algn="just"/>
            <a:r>
              <a:rPr lang="es-ES" sz="1000" dirty="0">
                <a:latin typeface="Verdana" panose="020B0604030504040204" pitchFamily="34" charset="0"/>
                <a:ea typeface="Verdana" panose="020B0604030504040204" pitchFamily="34" charset="0"/>
              </a:rPr>
              <a:t>En Ames, Iowa, Barcelona Telco con otros </a:t>
            </a:r>
            <a:r>
              <a:rPr lang="es-ES" sz="1000" i="1" dirty="0">
                <a:latin typeface="Verdana" panose="020B0604030504040204" pitchFamily="34" charset="0"/>
                <a:ea typeface="Verdana" panose="020B0604030504040204" pitchFamily="34" charset="0"/>
              </a:rPr>
              <a:t>partners</a:t>
            </a:r>
            <a:r>
              <a:rPr lang="es-ES" sz="1000" dirty="0">
                <a:latin typeface="Verdana" panose="020B0604030504040204" pitchFamily="34" charset="0"/>
                <a:ea typeface="Verdana" panose="020B0604030504040204" pitchFamily="34" charset="0"/>
              </a:rPr>
              <a:t> montará un segundo datacenter. Este al ser una coinversión con SpaceX-Tesla Solar y Barcelona entre otros entes públicos, quiere además electrificar toda la ciudad con renovables. Gran central eléctrica fotovoltaica con grandes baterías así como red distribuida por barrios con instalaciones fotovoltaicas. </a:t>
            </a:r>
          </a:p>
          <a:p>
            <a:pPr algn="just"/>
            <a:endParaRPr lang="es-ES" sz="1100" b="1" dirty="0">
              <a:latin typeface="Verdana" panose="020B0604030504040204" pitchFamily="34" charset="0"/>
              <a:ea typeface="Verdana" panose="020B0604030504040204" pitchFamily="34" charset="0"/>
            </a:endParaRPr>
          </a:p>
        </p:txBody>
      </p:sp>
      <p:pic>
        <p:nvPicPr>
          <p:cNvPr id="20" name="Picture 19">
            <a:extLst>
              <a:ext uri="{FF2B5EF4-FFF2-40B4-BE49-F238E27FC236}">
                <a16:creationId xmlns:a16="http://schemas.microsoft.com/office/drawing/2014/main" id="{F15F65C2-8A4B-4FCF-A26A-ABCB0BE92905}"/>
              </a:ext>
            </a:extLst>
          </p:cNvPr>
          <p:cNvPicPr>
            <a:picLocks noChangeAspect="1"/>
          </p:cNvPicPr>
          <p:nvPr/>
        </p:nvPicPr>
        <p:blipFill>
          <a:blip r:embed="rId9"/>
          <a:stretch>
            <a:fillRect/>
          </a:stretch>
        </p:blipFill>
        <p:spPr>
          <a:xfrm>
            <a:off x="5933018" y="4450716"/>
            <a:ext cx="2198434" cy="1570572"/>
          </a:xfrm>
          <a:prstGeom prst="rect">
            <a:avLst/>
          </a:prstGeom>
        </p:spPr>
      </p:pic>
    </p:spTree>
    <p:extLst>
      <p:ext uri="{BB962C8B-B14F-4D97-AF65-F5344CB8AC3E}">
        <p14:creationId xmlns:p14="http://schemas.microsoft.com/office/powerpoint/2010/main" val="1352774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7"/>
          <p:cNvSpPr txBox="1">
            <a:spLocks/>
          </p:cNvSpPr>
          <p:nvPr/>
        </p:nvSpPr>
        <p:spPr bwMode="gray">
          <a:xfrm>
            <a:off x="368300" y="1412776"/>
            <a:ext cx="9057456" cy="4608512"/>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58900" lvl="1" indent="-342900" fontAlgn="auto">
              <a:spcBef>
                <a:spcPts val="900"/>
              </a:spcBef>
              <a:spcAft>
                <a:spcPts val="600"/>
              </a:spcAft>
              <a:buClr>
                <a:srgbClr val="287793"/>
              </a:buClr>
              <a:buFont typeface="Arial" panose="020B0604020202020204" pitchFamily="34" charset="0"/>
              <a:buChar char="•"/>
            </a:pPr>
            <a:endParaRPr kumimoji="0" lang="es-ES" sz="2400" b="0" i="0" u="none" strike="noStrike" kern="1200" cap="none" spc="0" normalizeH="0" baseline="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kumimoji="0" lang="es-ES" sz="2400" b="1" i="0" u="none" strike="noStrike" kern="1200" cap="none" spc="0" normalizeH="0" baseline="0">
                <a:ln>
                  <a:noFill/>
                </a:ln>
                <a:solidFill>
                  <a:schemeClr val="tx1">
                    <a:lumMod val="75000"/>
                    <a:lumOff val="25000"/>
                  </a:schemeClr>
                </a:solidFill>
                <a:effectLst/>
                <a:uLnTx/>
                <a:uFillTx/>
                <a:latin typeface="Verdana" panose="020B0604030504040204" pitchFamily="34" charset="0"/>
                <a:ea typeface="Verdana" panose="020B0604030504040204" pitchFamily="34" charset="0"/>
                <a:cs typeface="Arial" panose="020B0604020202020204" pitchFamily="34" charset="0"/>
              </a:rPr>
              <a:t>P</a:t>
            </a:r>
            <a:r>
              <a:rPr lang="es-ES" sz="2400" b="1">
                <a:solidFill>
                  <a:schemeClr val="tx1">
                    <a:lumMod val="75000"/>
                    <a:lumOff val="25000"/>
                  </a:schemeClr>
                </a:solidFill>
                <a:latin typeface="Verdana" panose="020B0604030504040204" pitchFamily="34" charset="0"/>
                <a:ea typeface="Verdana" panose="020B0604030504040204" pitchFamily="34" charset="0"/>
                <a:cs typeface="Arial" panose="020B0604020202020204" pitchFamily="34" charset="0"/>
              </a:rPr>
              <a:t>ROYECTO FINAL – CASO  </a:t>
            </a:r>
            <a:endParaRPr kumimoji="0" lang="es-ES" sz="2400" b="1" i="0" u="none" strike="noStrike" kern="1200" cap="none" spc="0" normalizeH="0" baseline="0">
              <a:ln>
                <a:noFill/>
              </a:ln>
              <a:solidFill>
                <a:srgbClr val="00B050"/>
              </a:solidFill>
              <a:effectLst/>
              <a:uLnTx/>
              <a:uFillTx/>
              <a:latin typeface="Verdana" panose="020B0604030504040204" pitchFamily="34" charset="0"/>
              <a:ea typeface="Verdana" panose="020B060403050404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4E085CB1-275F-4383-A225-A821E7308A74}"/>
              </a:ext>
            </a:extLst>
          </p:cNvPr>
          <p:cNvPicPr>
            <a:picLocks noChangeAspect="1"/>
          </p:cNvPicPr>
          <p:nvPr/>
        </p:nvPicPr>
        <p:blipFill>
          <a:blip r:embed="rId3"/>
          <a:stretch>
            <a:fillRect/>
          </a:stretch>
        </p:blipFill>
        <p:spPr>
          <a:xfrm>
            <a:off x="5097016" y="332655"/>
            <a:ext cx="2494334" cy="738957"/>
          </a:xfrm>
          <a:prstGeom prst="rect">
            <a:avLst/>
          </a:prstGeom>
        </p:spPr>
      </p:pic>
      <p:sp>
        <p:nvSpPr>
          <p:cNvPr id="15" name="TextBox 14">
            <a:extLst>
              <a:ext uri="{FF2B5EF4-FFF2-40B4-BE49-F238E27FC236}">
                <a16:creationId xmlns:a16="http://schemas.microsoft.com/office/drawing/2014/main" id="{3F193B51-0B87-4173-9155-6099A0BE0E83}"/>
              </a:ext>
            </a:extLst>
          </p:cNvPr>
          <p:cNvSpPr txBox="1"/>
          <p:nvPr/>
        </p:nvSpPr>
        <p:spPr>
          <a:xfrm>
            <a:off x="480244" y="1268760"/>
            <a:ext cx="8909526" cy="1169551"/>
          </a:xfrm>
          <a:prstGeom prst="rect">
            <a:avLst/>
          </a:prstGeom>
          <a:noFill/>
        </p:spPr>
        <p:txBody>
          <a:bodyPr wrap="square" rtlCol="0">
            <a:spAutoFit/>
          </a:bodyPr>
          <a:lstStyle/>
          <a:p>
            <a:pPr algn="just"/>
            <a:r>
              <a:rPr lang="es-ES" sz="1000" b="1" dirty="0">
                <a:latin typeface="Verdana" panose="020B0604030504040204" pitchFamily="34" charset="0"/>
                <a:ea typeface="Verdana" panose="020B0604030504040204" pitchFamily="34" charset="0"/>
              </a:rPr>
              <a:t>Contexto </a:t>
            </a:r>
          </a:p>
          <a:p>
            <a:pPr marL="171450" indent="-171450" algn="just">
              <a:buFont typeface="Arial" panose="020B0604020202020204" pitchFamily="34" charset="0"/>
              <a:buChar char="•"/>
            </a:pPr>
            <a:r>
              <a:rPr lang="es-ES" sz="1000" b="1" dirty="0">
                <a:latin typeface="Verdana" panose="020B0604030504040204" pitchFamily="34" charset="0"/>
                <a:ea typeface="Verdana" panose="020B0604030504040204" pitchFamily="34" charset="0"/>
              </a:rPr>
              <a:t>Grandes infraestructuras de telecomunicaciones que comuniquen a la ciudad con el mundo</a:t>
            </a:r>
            <a:endParaRPr lang="es-ES" sz="1000" dirty="0">
              <a:latin typeface="Verdana" panose="020B0604030504040204" pitchFamily="34" charset="0"/>
              <a:ea typeface="Verdana" panose="020B0604030504040204" pitchFamily="34" charset="0"/>
            </a:endParaRPr>
          </a:p>
          <a:p>
            <a:pPr algn="just"/>
            <a:r>
              <a:rPr lang="es-ES" sz="1000" dirty="0">
                <a:latin typeface="Verdana" panose="020B0604030504040204" pitchFamily="34" charset="0"/>
                <a:ea typeface="Verdana" panose="020B0604030504040204" pitchFamily="34" charset="0"/>
              </a:rPr>
              <a:t>Barcelona Telco liderará la ejecución y explotación del datacenter con sus partners. Desde el equipo ejecutivo se ha decidido que se enviará a un equipo de gente clave como </a:t>
            </a:r>
            <a:r>
              <a:rPr lang="es-ES" sz="1000" i="1" dirty="0" err="1">
                <a:latin typeface="Verdana" panose="020B0604030504040204" pitchFamily="34" charset="0"/>
                <a:ea typeface="Verdana" panose="020B0604030504040204" pitchFamily="34" charset="0"/>
              </a:rPr>
              <a:t>dispatched</a:t>
            </a:r>
            <a:r>
              <a:rPr lang="es-ES" sz="1000" i="1" dirty="0">
                <a:latin typeface="Verdana" panose="020B0604030504040204" pitchFamily="34" charset="0"/>
                <a:ea typeface="Verdana" panose="020B0604030504040204" pitchFamily="34" charset="0"/>
              </a:rPr>
              <a:t> </a:t>
            </a:r>
            <a:r>
              <a:rPr lang="es-ES" sz="1000" i="1" dirty="0" err="1">
                <a:latin typeface="Verdana" panose="020B0604030504040204" pitchFamily="34" charset="0"/>
                <a:ea typeface="Verdana" panose="020B0604030504040204" pitchFamily="34" charset="0"/>
              </a:rPr>
              <a:t>employees</a:t>
            </a:r>
            <a:r>
              <a:rPr lang="es-ES" sz="1000" i="1" dirty="0">
                <a:latin typeface="Verdana" panose="020B0604030504040204" pitchFamily="34" charset="0"/>
                <a:ea typeface="Verdana" panose="020B0604030504040204" pitchFamily="34" charset="0"/>
              </a:rPr>
              <a:t>. </a:t>
            </a:r>
            <a:r>
              <a:rPr lang="es-ES" sz="1000" dirty="0">
                <a:latin typeface="Verdana" panose="020B0604030504040204" pitchFamily="34" charset="0"/>
                <a:ea typeface="Verdana" panose="020B0604030504040204" pitchFamily="34" charset="0"/>
              </a:rPr>
              <a:t>A tal efecto, y para dotar de flexibilidad a la compañía y ayudar a los empleados se ha decidido comprar las propiedades donde el equipo, de no más de 10 personas, van a vivir. Esto es una inversión grande pero estas casas serán claves para el sistema distribuido de energía. </a:t>
            </a:r>
            <a:endParaRPr lang="es-ES" sz="1100" b="1" dirty="0">
              <a:latin typeface="Verdana" panose="020B0604030504040204" pitchFamily="34" charset="0"/>
              <a:ea typeface="Verdana" panose="020B0604030504040204" pitchFamily="34" charset="0"/>
            </a:endParaRPr>
          </a:p>
        </p:txBody>
      </p:sp>
      <p:pic>
        <p:nvPicPr>
          <p:cNvPr id="2" name="Picture 1">
            <a:hlinkClick r:id="rId4"/>
            <a:extLst>
              <a:ext uri="{FF2B5EF4-FFF2-40B4-BE49-F238E27FC236}">
                <a16:creationId xmlns:a16="http://schemas.microsoft.com/office/drawing/2014/main" id="{6783244A-48BD-4F36-BAB1-4E000131915C}"/>
              </a:ext>
            </a:extLst>
          </p:cNvPr>
          <p:cNvPicPr>
            <a:picLocks noChangeAspect="1"/>
          </p:cNvPicPr>
          <p:nvPr/>
        </p:nvPicPr>
        <p:blipFill>
          <a:blip r:embed="rId5"/>
          <a:stretch>
            <a:fillRect/>
          </a:stretch>
        </p:blipFill>
        <p:spPr>
          <a:xfrm>
            <a:off x="560512" y="2635459"/>
            <a:ext cx="3063865" cy="2420888"/>
          </a:xfrm>
          <a:prstGeom prst="rect">
            <a:avLst/>
          </a:prstGeom>
        </p:spPr>
      </p:pic>
      <p:sp>
        <p:nvSpPr>
          <p:cNvPr id="20" name="TextBox 19">
            <a:extLst>
              <a:ext uri="{FF2B5EF4-FFF2-40B4-BE49-F238E27FC236}">
                <a16:creationId xmlns:a16="http://schemas.microsoft.com/office/drawing/2014/main" id="{8B7863E1-5064-4B7A-A23E-D1EA767C6EC1}"/>
              </a:ext>
            </a:extLst>
          </p:cNvPr>
          <p:cNvSpPr txBox="1"/>
          <p:nvPr/>
        </p:nvSpPr>
        <p:spPr>
          <a:xfrm>
            <a:off x="3816589" y="2635459"/>
            <a:ext cx="5528899" cy="4424288"/>
          </a:xfrm>
          <a:prstGeom prst="rect">
            <a:avLst/>
          </a:prstGeom>
          <a:noFill/>
        </p:spPr>
        <p:txBody>
          <a:bodyPr wrap="square" rtlCol="0">
            <a:spAutoFit/>
          </a:bodyPr>
          <a:lstStyle/>
          <a:p>
            <a:pPr algn="just"/>
            <a:r>
              <a:rPr lang="ca-ES" sz="1000" dirty="0">
                <a:latin typeface="Verdana" panose="020B0604030504040204" pitchFamily="34" charset="0"/>
                <a:ea typeface="Verdana" panose="020B0604030504040204" pitchFamily="34" charset="0"/>
              </a:rPr>
              <a:t>E</a:t>
            </a:r>
            <a:r>
              <a:rPr lang="es-ES" sz="1000" dirty="0">
                <a:latin typeface="Verdana" panose="020B0604030504040204" pitchFamily="34" charset="0"/>
                <a:ea typeface="Verdana" panose="020B0604030504040204" pitchFamily="34" charset="0"/>
              </a:rPr>
              <a:t>l CEO con el director de innovación han propuesto los siguientes </a:t>
            </a:r>
            <a:r>
              <a:rPr lang="es-ES" sz="1000" i="1" dirty="0" err="1">
                <a:latin typeface="Verdana" panose="020B0604030504040204" pitchFamily="34" charset="0"/>
                <a:ea typeface="Verdana" panose="020B0604030504040204" pitchFamily="34" charset="0"/>
              </a:rPr>
              <a:t>challenges</a:t>
            </a:r>
            <a:r>
              <a:rPr lang="es-ES" sz="1000" dirty="0">
                <a:latin typeface="Verdana" panose="020B0604030504040204" pitchFamily="34" charset="0"/>
                <a:ea typeface="Verdana" panose="020B0604030504040204" pitchFamily="34" charset="0"/>
              </a:rPr>
              <a:t>:</a:t>
            </a:r>
          </a:p>
          <a:p>
            <a:pPr marL="171450" indent="-171450" algn="just">
              <a:buFont typeface="Arial" panose="020B0604020202020204" pitchFamily="34" charset="0"/>
              <a:buChar char="•"/>
            </a:pPr>
            <a:r>
              <a:rPr lang="es-ES" sz="1000" dirty="0">
                <a:latin typeface="Verdana" panose="020B0604030504040204" pitchFamily="34" charset="0"/>
                <a:ea typeface="Verdana" panose="020B0604030504040204" pitchFamily="34" charset="0"/>
              </a:rPr>
              <a:t>Con el dataset de precios de las casa en Ames, Iowa:</a:t>
            </a:r>
          </a:p>
          <a:p>
            <a:pPr marL="685800" lvl="1" indent="-228600" algn="just">
              <a:buFont typeface="+mj-lt"/>
              <a:buAutoNum type="arabicPeriod"/>
            </a:pPr>
            <a:r>
              <a:rPr lang="es-ES" sz="1000" dirty="0">
                <a:latin typeface="Verdana" panose="020B0604030504040204" pitchFamily="34" charset="0"/>
                <a:ea typeface="Verdana" panose="020B0604030504040204" pitchFamily="34" charset="0"/>
              </a:rPr>
              <a:t>Generar un </a:t>
            </a:r>
            <a:r>
              <a:rPr lang="es-ES" sz="1000" b="1" dirty="0">
                <a:latin typeface="Verdana" panose="020B0604030504040204" pitchFamily="34" charset="0"/>
                <a:ea typeface="Verdana" panose="020B0604030504040204" pitchFamily="34" charset="0"/>
              </a:rPr>
              <a:t>modelo</a:t>
            </a:r>
            <a:r>
              <a:rPr lang="es-ES" sz="1000" dirty="0">
                <a:latin typeface="Verdana" panose="020B0604030504040204" pitchFamily="34" charset="0"/>
                <a:ea typeface="Verdana" panose="020B0604030504040204" pitchFamily="34" charset="0"/>
              </a:rPr>
              <a:t> que sea </a:t>
            </a:r>
            <a:r>
              <a:rPr lang="es-ES" sz="1000" b="1" dirty="0">
                <a:latin typeface="Verdana" panose="020B0604030504040204" pitchFamily="34" charset="0"/>
                <a:ea typeface="Verdana" panose="020B0604030504040204" pitchFamily="34" charset="0"/>
              </a:rPr>
              <a:t>capaz</a:t>
            </a:r>
            <a:r>
              <a:rPr lang="es-ES" sz="1000" dirty="0">
                <a:latin typeface="Verdana" panose="020B0604030504040204" pitchFamily="34" charset="0"/>
                <a:ea typeface="Verdana" panose="020B0604030504040204" pitchFamily="34" charset="0"/>
              </a:rPr>
              <a:t> de </a:t>
            </a:r>
            <a:r>
              <a:rPr lang="es-ES" sz="1000" b="1" dirty="0">
                <a:latin typeface="Verdana" panose="020B0604030504040204" pitchFamily="34" charset="0"/>
                <a:ea typeface="Verdana" panose="020B0604030504040204" pitchFamily="34" charset="0"/>
              </a:rPr>
              <a:t>predecir el precio </a:t>
            </a:r>
            <a:r>
              <a:rPr lang="es-ES" sz="1000" dirty="0">
                <a:latin typeface="Verdana" panose="020B0604030504040204" pitchFamily="34" charset="0"/>
                <a:ea typeface="Verdana" panose="020B0604030504040204" pitchFamily="34" charset="0"/>
              </a:rPr>
              <a:t>de las casas dadas sus características. </a:t>
            </a:r>
          </a:p>
          <a:p>
            <a:pPr marL="685800" lvl="1" indent="-228600" algn="just">
              <a:buFont typeface="+mj-lt"/>
              <a:buAutoNum type="arabicPeriod"/>
            </a:pPr>
            <a:r>
              <a:rPr lang="es-ES" sz="1000" b="1" dirty="0">
                <a:latin typeface="Verdana" panose="020B0604030504040204" pitchFamily="34" charset="0"/>
                <a:ea typeface="Verdana" panose="020B0604030504040204" pitchFamily="34" charset="0"/>
              </a:rPr>
              <a:t>Simplificar</a:t>
            </a:r>
            <a:r>
              <a:rPr lang="es-ES" sz="1000" dirty="0">
                <a:latin typeface="Verdana" panose="020B0604030504040204" pitchFamily="34" charset="0"/>
                <a:ea typeface="Verdana" panose="020B0604030504040204" pitchFamily="34" charset="0"/>
              </a:rPr>
              <a:t> el modelo con menos datos de entrada y usar aquellos </a:t>
            </a:r>
            <a:r>
              <a:rPr lang="es-ES" sz="1000" i="1" dirty="0">
                <a:latin typeface="Verdana" panose="020B0604030504040204" pitchFamily="34" charset="0"/>
                <a:ea typeface="Verdana" panose="020B0604030504040204" pitchFamily="34" charset="0"/>
              </a:rPr>
              <a:t>importantes </a:t>
            </a:r>
            <a:r>
              <a:rPr lang="es-ES" sz="1000" dirty="0">
                <a:latin typeface="Verdana" panose="020B0604030504040204" pitchFamily="34" charset="0"/>
                <a:ea typeface="Verdana" panose="020B0604030504040204" pitchFamily="34" charset="0"/>
              </a:rPr>
              <a:t>para un empleado y dadas las limitaciones.</a:t>
            </a:r>
          </a:p>
          <a:p>
            <a:pPr marL="685800" lvl="1" indent="-228600" algn="just">
              <a:buFont typeface="Arial" panose="020B0604020202020204" pitchFamily="34" charset="0"/>
              <a:buChar char="•"/>
            </a:pPr>
            <a:r>
              <a:rPr lang="es-ES" sz="1000" dirty="0">
                <a:latin typeface="Verdana" panose="020B0604030504040204" pitchFamily="34" charset="0"/>
                <a:ea typeface="Verdana" panose="020B0604030504040204" pitchFamily="34" charset="0"/>
              </a:rPr>
              <a:t>Información extra que le gustaría saber al CEO:</a:t>
            </a:r>
          </a:p>
          <a:p>
            <a:pPr marL="1143000" lvl="2" indent="-228600" algn="just">
              <a:buFont typeface="Arial" panose="020B0604020202020204" pitchFamily="34" charset="0"/>
              <a:buChar char="•"/>
            </a:pPr>
            <a:r>
              <a:rPr lang="es-ES" sz="1000" dirty="0">
                <a:latin typeface="Verdana" panose="020B0604030504040204" pitchFamily="34" charset="0"/>
                <a:ea typeface="Verdana" panose="020B0604030504040204" pitchFamily="34" charset="0"/>
              </a:rPr>
              <a:t>Cuanta energía pueden estas 10 casas generar en un año? </a:t>
            </a:r>
          </a:p>
          <a:p>
            <a:pPr marL="1143000" lvl="2" indent="-228600" algn="just">
              <a:buFont typeface="Arial" panose="020B0604020202020204" pitchFamily="34" charset="0"/>
              <a:buChar char="•"/>
            </a:pPr>
            <a:r>
              <a:rPr lang="es-ES" sz="1000" dirty="0">
                <a:latin typeface="Verdana" panose="020B0604030504040204" pitchFamily="34" charset="0"/>
                <a:ea typeface="Verdana" panose="020B0604030504040204" pitchFamily="34" charset="0"/>
              </a:rPr>
              <a:t>Cual es el pico de energía que pueden generar estas 10 casas?</a:t>
            </a:r>
          </a:p>
          <a:p>
            <a:pPr marL="685800" lvl="1" indent="-228600" algn="just">
              <a:buFont typeface="Arial" panose="020B0604020202020204" pitchFamily="34" charset="0"/>
              <a:buChar char="•"/>
            </a:pPr>
            <a:r>
              <a:rPr lang="es-ES" sz="1000" dirty="0">
                <a:latin typeface="Verdana" panose="020B0604030504040204" pitchFamily="34" charset="0"/>
                <a:ea typeface="Verdana" panose="020B0604030504040204" pitchFamily="34" charset="0"/>
              </a:rPr>
              <a:t>El dataset lo podéis encontrar aquí: </a:t>
            </a:r>
            <a:r>
              <a:rPr lang="es-ES" sz="1000" b="1" dirty="0">
                <a:latin typeface="Verdana" panose="020B0604030504040204" pitchFamily="34" charset="0"/>
                <a:ea typeface="Verdana" panose="020B0604030504040204" pitchFamily="34" charset="0"/>
                <a:hlinkClick r:id="rId6"/>
              </a:rPr>
              <a:t>LINK DATASET</a:t>
            </a:r>
            <a:endParaRPr lang="es-ES" sz="1000" b="1" dirty="0">
              <a:latin typeface="Verdana" panose="020B0604030504040204" pitchFamily="34" charset="0"/>
              <a:ea typeface="Verdana" panose="020B0604030504040204" pitchFamily="34" charset="0"/>
            </a:endParaRPr>
          </a:p>
          <a:p>
            <a:pPr marL="228600" indent="-228600" algn="just">
              <a:buFont typeface="Arial" panose="020B0604020202020204" pitchFamily="34" charset="0"/>
              <a:buChar char="•"/>
            </a:pPr>
            <a:r>
              <a:rPr lang="es-ES" sz="1000" dirty="0">
                <a:latin typeface="Verdana" panose="020B0604030504040204" pitchFamily="34" charset="0"/>
                <a:ea typeface="Verdana" panose="020B0604030504040204" pitchFamily="34" charset="0"/>
              </a:rPr>
              <a:t>Con el dataset de eficiencia de Edificios:</a:t>
            </a:r>
          </a:p>
          <a:p>
            <a:pPr marL="685800" lvl="1" indent="-228600" algn="just">
              <a:buFont typeface="+mj-lt"/>
              <a:buAutoNum type="arabicPeriod"/>
            </a:pPr>
            <a:r>
              <a:rPr lang="es-ES" sz="1000" dirty="0">
                <a:latin typeface="Verdana" panose="020B0604030504040204" pitchFamily="34" charset="0"/>
                <a:ea typeface="Verdana" panose="020B0604030504040204" pitchFamily="34" charset="0"/>
              </a:rPr>
              <a:t>Genera un modelo que se capaz de predecir la energía necesaria para: Calentar y enfriar la cas.</a:t>
            </a:r>
          </a:p>
          <a:p>
            <a:pPr marL="685800" lvl="1" indent="-228600" algn="just">
              <a:buFont typeface="Arial" panose="020B0604020202020204" pitchFamily="34" charset="0"/>
              <a:buChar char="•"/>
            </a:pPr>
            <a:r>
              <a:rPr lang="es-ES" sz="1000" dirty="0">
                <a:latin typeface="Verdana" panose="020B0604030504040204" pitchFamily="34" charset="0"/>
                <a:ea typeface="Verdana" panose="020B0604030504040204" pitchFamily="34" charset="0"/>
              </a:rPr>
              <a:t>Información extra que le gustaría saber al CEO:</a:t>
            </a:r>
          </a:p>
          <a:p>
            <a:pPr marL="1143000" lvl="2" indent="-228600" algn="just">
              <a:buFont typeface="Arial" panose="020B0604020202020204" pitchFamily="34" charset="0"/>
              <a:buChar char="•"/>
            </a:pPr>
            <a:r>
              <a:rPr lang="es-ES" sz="1000" dirty="0">
                <a:latin typeface="Verdana" panose="020B0604030504040204" pitchFamily="34" charset="0"/>
                <a:ea typeface="Verdana" panose="020B0604030504040204" pitchFamily="34" charset="0"/>
              </a:rPr>
              <a:t>Cuanta energía pueden estas 10 casas generar en un año? </a:t>
            </a:r>
          </a:p>
          <a:p>
            <a:pPr marL="1143000" lvl="2" indent="-228600" algn="just">
              <a:buFont typeface="Arial" panose="020B0604020202020204" pitchFamily="34" charset="0"/>
              <a:buChar char="•"/>
            </a:pPr>
            <a:r>
              <a:rPr lang="es-ES" sz="1000" dirty="0">
                <a:latin typeface="Verdana" panose="020B0604030504040204" pitchFamily="34" charset="0"/>
                <a:ea typeface="Verdana" panose="020B0604030504040204" pitchFamily="34" charset="0"/>
              </a:rPr>
              <a:t>Puedes cruzar los datos con la siguiente Tarea? </a:t>
            </a:r>
          </a:p>
          <a:p>
            <a:pPr marL="1143000" lvl="2" indent="-228600" algn="just">
              <a:buFont typeface="Arial" panose="020B0604020202020204" pitchFamily="34" charset="0"/>
              <a:buChar char="•"/>
            </a:pPr>
            <a:r>
              <a:rPr lang="es-ES" sz="1000" dirty="0">
                <a:latin typeface="Verdana" panose="020B0604030504040204" pitchFamily="34" charset="0"/>
                <a:ea typeface="Verdana" panose="020B0604030504040204" pitchFamily="34" charset="0"/>
              </a:rPr>
              <a:t>Tiene Sentido Económico?</a:t>
            </a:r>
          </a:p>
          <a:p>
            <a:pPr marL="685800" lvl="1" indent="-228600" algn="just">
              <a:buFont typeface="Arial" panose="020B0604020202020204" pitchFamily="34" charset="0"/>
              <a:buChar char="•"/>
            </a:pPr>
            <a:r>
              <a:rPr lang="es-ES" sz="1000" dirty="0">
                <a:latin typeface="Verdana" panose="020B0604030504040204" pitchFamily="34" charset="0"/>
                <a:ea typeface="Verdana" panose="020B0604030504040204" pitchFamily="34" charset="0"/>
              </a:rPr>
              <a:t>El dataset lo podéis encontrar aquí: </a:t>
            </a:r>
            <a:r>
              <a:rPr lang="es-ES" sz="1000" b="1" dirty="0">
                <a:latin typeface="Verdana" panose="020B0604030504040204" pitchFamily="34" charset="0"/>
                <a:ea typeface="Verdana" panose="020B0604030504040204" pitchFamily="34" charset="0"/>
                <a:hlinkClick r:id="rId7"/>
              </a:rPr>
              <a:t>LINK DATASET</a:t>
            </a:r>
            <a:endParaRPr lang="es-ES" sz="1000" b="1" dirty="0">
              <a:latin typeface="Verdana" panose="020B0604030504040204" pitchFamily="34" charset="0"/>
              <a:ea typeface="Verdana" panose="020B0604030504040204" pitchFamily="34" charset="0"/>
            </a:endParaRPr>
          </a:p>
          <a:p>
            <a:pPr marL="685800" lvl="1" indent="-228600" algn="just">
              <a:buFont typeface="+mj-lt"/>
              <a:buAutoNum type="arabicPeriod"/>
            </a:pPr>
            <a:endParaRPr lang="es-ES" sz="1000" b="1" dirty="0">
              <a:latin typeface="Verdana" panose="020B0604030504040204" pitchFamily="34" charset="0"/>
              <a:ea typeface="Verdana" panose="020B0604030504040204" pitchFamily="34" charset="0"/>
            </a:endParaRPr>
          </a:p>
          <a:p>
            <a:pPr marL="628650" lvl="1" indent="-171450" algn="just">
              <a:buFont typeface="Arial" panose="020B0604020202020204" pitchFamily="34" charset="0"/>
              <a:buChar char="•"/>
            </a:pPr>
            <a:endParaRPr lang="es-ES" sz="11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74389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7"/>
          <p:cNvSpPr txBox="1">
            <a:spLocks/>
          </p:cNvSpPr>
          <p:nvPr/>
        </p:nvSpPr>
        <p:spPr bwMode="gray">
          <a:xfrm>
            <a:off x="368300" y="1412776"/>
            <a:ext cx="9057456" cy="4608512"/>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58900" lvl="1" indent="-342900" fontAlgn="auto">
              <a:spcBef>
                <a:spcPts val="900"/>
              </a:spcBef>
              <a:spcAft>
                <a:spcPts val="600"/>
              </a:spcAft>
              <a:buClr>
                <a:srgbClr val="287793"/>
              </a:buClr>
              <a:buFont typeface="Arial" panose="020B0604020202020204" pitchFamily="34" charset="0"/>
              <a:buChar char="•"/>
            </a:pPr>
            <a:endParaRPr kumimoji="0" lang="es-ES" sz="2400" b="0" i="0" u="none" strike="noStrike" kern="1200" cap="none" spc="0" normalizeH="0" baseline="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kumimoji="0" lang="es-ES" sz="2400" b="1" i="0" u="none" strike="noStrike" kern="1200" cap="none" spc="0" normalizeH="0" baseline="0">
                <a:ln>
                  <a:noFill/>
                </a:ln>
                <a:solidFill>
                  <a:schemeClr val="tx1">
                    <a:lumMod val="75000"/>
                    <a:lumOff val="25000"/>
                  </a:schemeClr>
                </a:solidFill>
                <a:effectLst/>
                <a:uLnTx/>
                <a:uFillTx/>
                <a:latin typeface="Verdana" panose="020B0604030504040204" pitchFamily="34" charset="0"/>
                <a:ea typeface="Verdana" panose="020B0604030504040204" pitchFamily="34" charset="0"/>
                <a:cs typeface="Arial" panose="020B0604020202020204" pitchFamily="34" charset="0"/>
              </a:rPr>
              <a:t>P</a:t>
            </a:r>
            <a:r>
              <a:rPr lang="es-ES" sz="2400" b="1">
                <a:solidFill>
                  <a:schemeClr val="tx1">
                    <a:lumMod val="75000"/>
                    <a:lumOff val="25000"/>
                  </a:schemeClr>
                </a:solidFill>
                <a:latin typeface="Verdana" panose="020B0604030504040204" pitchFamily="34" charset="0"/>
                <a:ea typeface="Verdana" panose="020B0604030504040204" pitchFamily="34" charset="0"/>
                <a:cs typeface="Arial" panose="020B0604020202020204" pitchFamily="34" charset="0"/>
              </a:rPr>
              <a:t>ROYECTO FINAL – CASO  </a:t>
            </a:r>
            <a:endParaRPr kumimoji="0" lang="es-ES" sz="2400" b="1" i="0" u="none" strike="noStrike" kern="1200" cap="none" spc="0" normalizeH="0" baseline="0">
              <a:ln>
                <a:noFill/>
              </a:ln>
              <a:solidFill>
                <a:srgbClr val="00B050"/>
              </a:solidFill>
              <a:effectLst/>
              <a:uLnTx/>
              <a:uFillTx/>
              <a:latin typeface="Verdana" panose="020B0604030504040204" pitchFamily="34" charset="0"/>
              <a:ea typeface="Verdana" panose="020B060403050404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4E085CB1-275F-4383-A225-A821E7308A74}"/>
              </a:ext>
            </a:extLst>
          </p:cNvPr>
          <p:cNvPicPr>
            <a:picLocks noChangeAspect="1"/>
          </p:cNvPicPr>
          <p:nvPr/>
        </p:nvPicPr>
        <p:blipFill>
          <a:blip r:embed="rId3"/>
          <a:stretch>
            <a:fillRect/>
          </a:stretch>
        </p:blipFill>
        <p:spPr>
          <a:xfrm>
            <a:off x="5097016" y="332655"/>
            <a:ext cx="2494334" cy="738957"/>
          </a:xfrm>
          <a:prstGeom prst="rect">
            <a:avLst/>
          </a:prstGeom>
        </p:spPr>
      </p:pic>
      <p:sp>
        <p:nvSpPr>
          <p:cNvPr id="15" name="TextBox 14">
            <a:extLst>
              <a:ext uri="{FF2B5EF4-FFF2-40B4-BE49-F238E27FC236}">
                <a16:creationId xmlns:a16="http://schemas.microsoft.com/office/drawing/2014/main" id="{3F193B51-0B87-4173-9155-6099A0BE0E83}"/>
              </a:ext>
            </a:extLst>
          </p:cNvPr>
          <p:cNvSpPr txBox="1"/>
          <p:nvPr/>
        </p:nvSpPr>
        <p:spPr>
          <a:xfrm>
            <a:off x="480244" y="1268760"/>
            <a:ext cx="8909526" cy="730969"/>
          </a:xfrm>
          <a:prstGeom prst="rect">
            <a:avLst/>
          </a:prstGeom>
          <a:noFill/>
        </p:spPr>
        <p:txBody>
          <a:bodyPr wrap="square" rtlCol="0">
            <a:spAutoFit/>
          </a:bodyPr>
          <a:lstStyle/>
          <a:p>
            <a:pPr algn="just"/>
            <a:r>
              <a:rPr lang="es-ES" sz="1000" b="1" dirty="0">
                <a:latin typeface="Verdana" panose="020B0604030504040204" pitchFamily="34" charset="0"/>
                <a:ea typeface="Verdana" panose="020B0604030504040204" pitchFamily="34" charset="0"/>
              </a:rPr>
              <a:t>Contexto </a:t>
            </a:r>
          </a:p>
          <a:p>
            <a:pPr marL="171450" indent="-171450" algn="just">
              <a:buFont typeface="Arial" panose="020B0604020202020204" pitchFamily="34" charset="0"/>
              <a:buChar char="•"/>
            </a:pPr>
            <a:r>
              <a:rPr lang="es-ES" sz="1000" b="1" dirty="0">
                <a:latin typeface="Verdana" panose="020B0604030504040204" pitchFamily="34" charset="0"/>
                <a:ea typeface="Verdana" panose="020B0604030504040204" pitchFamily="34" charset="0"/>
              </a:rPr>
              <a:t>Grandes infraestructuras de telecomunicaciones que comuniquen a la ciudad con el mundo.</a:t>
            </a:r>
          </a:p>
          <a:p>
            <a:pPr marL="171450" indent="-171450" algn="just">
              <a:buFont typeface="Arial" panose="020B0604020202020204" pitchFamily="34" charset="0"/>
              <a:buChar char="•"/>
            </a:pPr>
            <a:r>
              <a:rPr lang="es-ES" sz="1000" b="1" dirty="0">
                <a:latin typeface="Verdana" panose="020B0604030504040204" pitchFamily="34" charset="0"/>
                <a:ea typeface="Verdana" panose="020B0604030504040204" pitchFamily="34" charset="0"/>
              </a:rPr>
              <a:t>Creación y participación del desarrollo y construcción de 2 datacenter</a:t>
            </a:r>
          </a:p>
        </p:txBody>
      </p:sp>
      <p:sp>
        <p:nvSpPr>
          <p:cNvPr id="19" name="TextBox 18">
            <a:extLst>
              <a:ext uri="{FF2B5EF4-FFF2-40B4-BE49-F238E27FC236}">
                <a16:creationId xmlns:a16="http://schemas.microsoft.com/office/drawing/2014/main" id="{8EC7867B-594C-486B-A92E-95574AD21BBA}"/>
              </a:ext>
            </a:extLst>
          </p:cNvPr>
          <p:cNvSpPr txBox="1"/>
          <p:nvPr/>
        </p:nvSpPr>
        <p:spPr>
          <a:xfrm>
            <a:off x="3224808" y="2358005"/>
            <a:ext cx="6164963" cy="4093428"/>
          </a:xfrm>
          <a:prstGeom prst="rect">
            <a:avLst/>
          </a:prstGeom>
          <a:noFill/>
        </p:spPr>
        <p:txBody>
          <a:bodyPr wrap="square" rtlCol="0">
            <a:spAutoFit/>
          </a:bodyPr>
          <a:lstStyle/>
          <a:p>
            <a:pPr algn="just"/>
            <a:r>
              <a:rPr lang="es-ES" sz="1000" dirty="0">
                <a:latin typeface="Verdana" panose="020B0604030504040204" pitchFamily="34" charset="0"/>
                <a:ea typeface="Verdana" panose="020B0604030504040204" pitchFamily="34" charset="0"/>
              </a:rPr>
              <a:t>Dada la localización de Ames, situado en el Norte de Estados Unidos, hay días en los que puede ocurrir que no haya suficiente generación </a:t>
            </a:r>
            <a:r>
              <a:rPr lang="es-ES" sz="1000" dirty="0" err="1">
                <a:latin typeface="Verdana" panose="020B0604030504040204" pitchFamily="34" charset="0"/>
                <a:ea typeface="Verdana" panose="020B0604030504040204" pitchFamily="34" charset="0"/>
              </a:rPr>
              <a:t>electríca</a:t>
            </a:r>
            <a:r>
              <a:rPr lang="es-ES" sz="1000" dirty="0">
                <a:latin typeface="Verdana" panose="020B0604030504040204" pitchFamily="34" charset="0"/>
                <a:ea typeface="Verdana" panose="020B0604030504040204" pitchFamily="34" charset="0"/>
              </a:rPr>
              <a:t> fotovoltaica, ni con las baterías. Para eso, se ha decido también la construcción de una pequeña central de energía de </a:t>
            </a:r>
            <a:r>
              <a:rPr lang="es-ES" sz="1000" dirty="0" err="1">
                <a:latin typeface="Verdana" panose="020B0604030504040204" pitchFamily="34" charset="0"/>
                <a:ea typeface="Verdana" panose="020B0604030504040204" pitchFamily="34" charset="0"/>
              </a:rPr>
              <a:t>Cíclo</a:t>
            </a:r>
            <a:r>
              <a:rPr lang="es-ES" sz="1000" dirty="0">
                <a:latin typeface="Verdana" panose="020B0604030504040204" pitchFamily="34" charset="0"/>
                <a:ea typeface="Verdana" panose="020B0604030504040204" pitchFamily="34" charset="0"/>
              </a:rPr>
              <a:t> Combinado. Esta tiene una serie de ventajas económicas, políticas (Minnesota…).</a:t>
            </a:r>
          </a:p>
          <a:p>
            <a:pPr algn="just"/>
            <a:r>
              <a:rPr lang="es-ES" sz="1000" dirty="0">
                <a:latin typeface="Verdana" panose="020B0604030504040204" pitchFamily="34" charset="0"/>
                <a:ea typeface="Verdana" panose="020B0604030504040204" pitchFamily="34" charset="0"/>
              </a:rPr>
              <a:t>Esta planta no estará siempre en funcionamiento, solo cuando las condiciones sean necesarias: falta de energía solar, temas de eficiencia fiscal/económica…</a:t>
            </a:r>
          </a:p>
          <a:p>
            <a:pPr algn="just"/>
            <a:r>
              <a:rPr lang="es-ES" sz="1000" dirty="0">
                <a:latin typeface="Verdana" panose="020B0604030504040204" pitchFamily="34" charset="0"/>
                <a:ea typeface="Verdana" panose="020B0604030504040204" pitchFamily="34" charset="0"/>
              </a:rPr>
              <a:t>El proyecto de la construcción de la central está liderado por un </a:t>
            </a:r>
            <a:r>
              <a:rPr lang="es-ES" sz="1000" dirty="0" err="1">
                <a:latin typeface="Verdana" panose="020B0604030504040204" pitchFamily="34" charset="0"/>
                <a:ea typeface="Verdana" panose="020B0604030504040204" pitchFamily="34" charset="0"/>
              </a:rPr>
              <a:t>partner</a:t>
            </a:r>
            <a:r>
              <a:rPr lang="es-ES" sz="1000" dirty="0">
                <a:latin typeface="Verdana" panose="020B0604030504040204" pitchFamily="34" charset="0"/>
                <a:ea typeface="Verdana" panose="020B0604030504040204" pitchFamily="34" charset="0"/>
              </a:rPr>
              <a:t>, pero la ejecución del proyecto es conjunta con Barcelona Energía. </a:t>
            </a:r>
            <a:r>
              <a:rPr lang="ca-ES" sz="1000" dirty="0">
                <a:latin typeface="Verdana" panose="020B0604030504040204" pitchFamily="34" charset="0"/>
                <a:ea typeface="Verdana" panose="020B0604030504040204" pitchFamily="34" charset="0"/>
              </a:rPr>
              <a:t>E</a:t>
            </a:r>
            <a:r>
              <a:rPr lang="es-ES" sz="1000" dirty="0">
                <a:latin typeface="Verdana" panose="020B0604030504040204" pitchFamily="34" charset="0"/>
                <a:ea typeface="Verdana" panose="020B0604030504040204" pitchFamily="34" charset="0"/>
              </a:rPr>
              <a:t>l CEO con el director de innovación han propuesto el siguiente </a:t>
            </a:r>
            <a:r>
              <a:rPr lang="es-ES" sz="1000" i="1" dirty="0" err="1">
                <a:latin typeface="Verdana" panose="020B0604030504040204" pitchFamily="34" charset="0"/>
                <a:ea typeface="Verdana" panose="020B0604030504040204" pitchFamily="34" charset="0"/>
              </a:rPr>
              <a:t>challenge</a:t>
            </a:r>
            <a:r>
              <a:rPr lang="es-ES" sz="1000" dirty="0">
                <a:latin typeface="Verdana" panose="020B0604030504040204" pitchFamily="34" charset="0"/>
                <a:ea typeface="Verdana" panose="020B0604030504040204" pitchFamily="34" charset="0"/>
              </a:rPr>
              <a:t>:</a:t>
            </a:r>
          </a:p>
          <a:p>
            <a:pPr marL="171450" indent="-171450" algn="just">
              <a:buFont typeface="Arial" panose="020B0604020202020204" pitchFamily="34" charset="0"/>
              <a:buChar char="•"/>
            </a:pPr>
            <a:r>
              <a:rPr lang="es-ES" sz="1000" dirty="0">
                <a:latin typeface="Verdana" panose="020B0604030504040204" pitchFamily="34" charset="0"/>
                <a:ea typeface="Verdana" panose="020B0604030504040204" pitchFamily="34" charset="0"/>
              </a:rPr>
              <a:t>Con el dataset:</a:t>
            </a:r>
          </a:p>
          <a:p>
            <a:pPr marL="685800" lvl="1" indent="-228600" algn="just">
              <a:buFont typeface="+mj-lt"/>
              <a:buAutoNum type="arabicPeriod"/>
            </a:pPr>
            <a:r>
              <a:rPr lang="es-ES" sz="1000" dirty="0">
                <a:latin typeface="Verdana" panose="020B0604030504040204" pitchFamily="34" charset="0"/>
                <a:ea typeface="Verdana" panose="020B0604030504040204" pitchFamily="34" charset="0"/>
              </a:rPr>
              <a:t>Generar un </a:t>
            </a:r>
            <a:r>
              <a:rPr lang="es-ES" sz="1000" b="1" dirty="0">
                <a:latin typeface="Verdana" panose="020B0604030504040204" pitchFamily="34" charset="0"/>
                <a:ea typeface="Verdana" panose="020B0604030504040204" pitchFamily="34" charset="0"/>
              </a:rPr>
              <a:t>modelo</a:t>
            </a:r>
            <a:r>
              <a:rPr lang="es-ES" sz="1000" dirty="0">
                <a:latin typeface="Verdana" panose="020B0604030504040204" pitchFamily="34" charset="0"/>
                <a:ea typeface="Verdana" panose="020B0604030504040204" pitchFamily="34" charset="0"/>
              </a:rPr>
              <a:t> que sea </a:t>
            </a:r>
            <a:r>
              <a:rPr lang="es-ES" sz="1000" b="1" dirty="0">
                <a:latin typeface="Verdana" panose="020B0604030504040204" pitchFamily="34" charset="0"/>
                <a:ea typeface="Verdana" panose="020B0604030504040204" pitchFamily="34" charset="0"/>
              </a:rPr>
              <a:t>capaz</a:t>
            </a:r>
            <a:r>
              <a:rPr lang="es-ES" sz="1000" dirty="0">
                <a:latin typeface="Verdana" panose="020B0604030504040204" pitchFamily="34" charset="0"/>
                <a:ea typeface="Verdana" panose="020B0604030504040204" pitchFamily="34" charset="0"/>
              </a:rPr>
              <a:t> de </a:t>
            </a:r>
            <a:r>
              <a:rPr lang="es-ES" sz="1000" b="1" dirty="0">
                <a:latin typeface="Verdana" panose="020B0604030504040204" pitchFamily="34" charset="0"/>
                <a:ea typeface="Verdana" panose="020B0604030504040204" pitchFamily="34" charset="0"/>
              </a:rPr>
              <a:t>predecir la generación de energía</a:t>
            </a:r>
            <a:r>
              <a:rPr lang="es-ES" sz="1000" dirty="0">
                <a:latin typeface="Verdana" panose="020B0604030504040204" pitchFamily="34" charset="0"/>
                <a:ea typeface="Verdana" panose="020B0604030504040204" pitchFamily="34" charset="0"/>
              </a:rPr>
              <a:t> a partir de los datos del dataset de la misma  central en Turquía.</a:t>
            </a:r>
          </a:p>
          <a:p>
            <a:pPr marL="685800" lvl="1" indent="-228600" algn="just">
              <a:buFont typeface="+mj-lt"/>
              <a:buAutoNum type="arabicPeriod"/>
            </a:pPr>
            <a:r>
              <a:rPr lang="es-ES" sz="1000" dirty="0">
                <a:latin typeface="Verdana" panose="020B0604030504040204" pitchFamily="34" charset="0"/>
                <a:ea typeface="Verdana" panose="020B0604030504040204" pitchFamily="34" charset="0"/>
              </a:rPr>
              <a:t>Podemos sacar </a:t>
            </a:r>
            <a:r>
              <a:rPr lang="es-ES" sz="1000" b="1" dirty="0">
                <a:latin typeface="Verdana" panose="020B0604030504040204" pitchFamily="34" charset="0"/>
                <a:ea typeface="Verdana" panose="020B0604030504040204" pitchFamily="34" charset="0"/>
              </a:rPr>
              <a:t>un modelo </a:t>
            </a:r>
            <a:r>
              <a:rPr lang="es-ES" sz="1000" dirty="0">
                <a:latin typeface="Verdana" panose="020B0604030504040204" pitchFamily="34" charset="0"/>
                <a:ea typeface="Verdana" panose="020B0604030504040204" pitchFamily="34" charset="0"/>
              </a:rPr>
              <a:t>que nos diga la </a:t>
            </a:r>
            <a:r>
              <a:rPr lang="es-ES" sz="1000" b="1" dirty="0">
                <a:latin typeface="Verdana" panose="020B0604030504040204" pitchFamily="34" charset="0"/>
                <a:ea typeface="Verdana" panose="020B0604030504040204" pitchFamily="34" charset="0"/>
              </a:rPr>
              <a:t>potencia generada</a:t>
            </a:r>
            <a:r>
              <a:rPr lang="es-ES" sz="1000" dirty="0">
                <a:latin typeface="Verdana" panose="020B0604030504040204" pitchFamily="34" charset="0"/>
                <a:ea typeface="Verdana" panose="020B0604030504040204" pitchFamily="34" charset="0"/>
              </a:rPr>
              <a:t> por la central teniendo en cuenta</a:t>
            </a:r>
            <a:r>
              <a:rPr lang="es-ES" sz="1000" b="1" dirty="0">
                <a:latin typeface="Verdana" panose="020B0604030504040204" pitchFamily="34" charset="0"/>
                <a:ea typeface="Verdana" panose="020B0604030504040204" pitchFamily="34" charset="0"/>
              </a:rPr>
              <a:t> solo los datos ambientales</a:t>
            </a:r>
            <a:r>
              <a:rPr lang="es-ES" sz="1000" dirty="0">
                <a:latin typeface="Verdana" panose="020B0604030504040204" pitchFamily="34" charset="0"/>
                <a:ea typeface="Verdana" panose="020B0604030504040204" pitchFamily="34" charset="0"/>
              </a:rPr>
              <a:t>?</a:t>
            </a:r>
          </a:p>
          <a:p>
            <a:pPr marL="228600" indent="-228600" algn="just">
              <a:buFont typeface="Arial" panose="020B0604020202020204" pitchFamily="34" charset="0"/>
              <a:buChar char="•"/>
            </a:pPr>
            <a:r>
              <a:rPr lang="es-ES" sz="1000" dirty="0">
                <a:latin typeface="Verdana" panose="020B0604030504040204" pitchFamily="34" charset="0"/>
                <a:ea typeface="Verdana" panose="020B0604030504040204" pitchFamily="34" charset="0"/>
              </a:rPr>
              <a:t>Información relevante que le gustaría saber al CEO:</a:t>
            </a:r>
          </a:p>
          <a:p>
            <a:pPr marL="685800" lvl="1" indent="-228600" algn="just">
              <a:buFont typeface="Arial" panose="020B0604020202020204" pitchFamily="34" charset="0"/>
              <a:buChar char="•"/>
            </a:pPr>
            <a:r>
              <a:rPr lang="es-ES" sz="1000" dirty="0">
                <a:latin typeface="Verdana" panose="020B0604030504040204" pitchFamily="34" charset="0"/>
                <a:ea typeface="Verdana" panose="020B0604030504040204" pitchFamily="34" charset="0"/>
              </a:rPr>
              <a:t>Existe algún </a:t>
            </a:r>
            <a:r>
              <a:rPr lang="es-ES" sz="1000" b="1" dirty="0">
                <a:latin typeface="Verdana" panose="020B0604030504040204" pitchFamily="34" charset="0"/>
                <a:ea typeface="Verdana" panose="020B0604030504040204" pitchFamily="34" charset="0"/>
              </a:rPr>
              <a:t>dataset meteorológico de Ames</a:t>
            </a:r>
            <a:r>
              <a:rPr lang="es-ES" sz="1000" dirty="0">
                <a:latin typeface="Verdana" panose="020B0604030504040204" pitchFamily="34" charset="0"/>
                <a:ea typeface="Verdana" panose="020B0604030504040204" pitchFamily="34" charset="0"/>
              </a:rPr>
              <a:t>, o cerca, que nos permita simular la generación real de energía?</a:t>
            </a:r>
          </a:p>
          <a:p>
            <a:pPr marL="685800" lvl="1" indent="-228600" algn="just">
              <a:buFont typeface="Arial" panose="020B0604020202020204" pitchFamily="34" charset="0"/>
              <a:buChar char="•"/>
            </a:pPr>
            <a:r>
              <a:rPr lang="es-ES" sz="1000" dirty="0">
                <a:latin typeface="Verdana" panose="020B0604030504040204" pitchFamily="34" charset="0"/>
                <a:ea typeface="Verdana" panose="020B0604030504040204" pitchFamily="34" charset="0"/>
              </a:rPr>
              <a:t>Podemos </a:t>
            </a:r>
            <a:r>
              <a:rPr lang="es-ES" sz="1000" b="1" dirty="0">
                <a:latin typeface="Verdana" panose="020B0604030504040204" pitchFamily="34" charset="0"/>
                <a:ea typeface="Verdana" panose="020B0604030504040204" pitchFamily="34" charset="0"/>
              </a:rPr>
              <a:t>generar un dashboard</a:t>
            </a:r>
            <a:r>
              <a:rPr lang="es-ES" sz="1000" dirty="0">
                <a:latin typeface="Verdana" panose="020B0604030504040204" pitchFamily="34" charset="0"/>
                <a:ea typeface="Verdana" panose="020B0604030504040204" pitchFamily="34" charset="0"/>
              </a:rPr>
              <a:t> para acceder a estos datos de manera más fácil y cómoda?</a:t>
            </a:r>
          </a:p>
          <a:p>
            <a:pPr marL="228600" indent="-228600" algn="just">
              <a:buFont typeface="Arial" panose="020B0604020202020204" pitchFamily="34" charset="0"/>
              <a:buChar char="•"/>
            </a:pPr>
            <a:r>
              <a:rPr lang="es-ES" sz="1000" dirty="0">
                <a:latin typeface="Verdana" panose="020B0604030504040204" pitchFamily="34" charset="0"/>
                <a:ea typeface="Verdana" panose="020B0604030504040204" pitchFamily="34" charset="0"/>
              </a:rPr>
              <a:t>El dataset lo podéis encontrar aquí: </a:t>
            </a:r>
            <a:r>
              <a:rPr lang="es-ES" sz="1000" b="1" dirty="0">
                <a:latin typeface="Verdana" panose="020B0604030504040204" pitchFamily="34" charset="0"/>
                <a:ea typeface="Verdana" panose="020B0604030504040204" pitchFamily="34" charset="0"/>
                <a:hlinkClick r:id="rId4"/>
              </a:rPr>
              <a:t>LINK DATASET</a:t>
            </a:r>
            <a:endParaRPr lang="es-ES" sz="1000" b="1" dirty="0">
              <a:latin typeface="Verdana" panose="020B0604030504040204" pitchFamily="34" charset="0"/>
              <a:ea typeface="Verdana" panose="020B0604030504040204" pitchFamily="34" charset="0"/>
            </a:endParaRPr>
          </a:p>
          <a:p>
            <a:pPr algn="just"/>
            <a:endParaRPr lang="es-ES" sz="1000" dirty="0">
              <a:latin typeface="Verdana" panose="020B0604030504040204" pitchFamily="34" charset="0"/>
              <a:ea typeface="Verdana" panose="020B0604030504040204" pitchFamily="34" charset="0"/>
            </a:endParaRPr>
          </a:p>
        </p:txBody>
      </p:sp>
      <p:pic>
        <p:nvPicPr>
          <p:cNvPr id="20" name="Picture 19">
            <a:extLst>
              <a:ext uri="{FF2B5EF4-FFF2-40B4-BE49-F238E27FC236}">
                <a16:creationId xmlns:a16="http://schemas.microsoft.com/office/drawing/2014/main" id="{F15F65C2-8A4B-4FCF-A26A-ABCB0BE92905}"/>
              </a:ext>
            </a:extLst>
          </p:cNvPr>
          <p:cNvPicPr>
            <a:picLocks noChangeAspect="1"/>
          </p:cNvPicPr>
          <p:nvPr/>
        </p:nvPicPr>
        <p:blipFill>
          <a:blip r:embed="rId5"/>
          <a:stretch>
            <a:fillRect/>
          </a:stretch>
        </p:blipFill>
        <p:spPr>
          <a:xfrm>
            <a:off x="663995" y="2363030"/>
            <a:ext cx="2488805" cy="1778015"/>
          </a:xfrm>
          <a:prstGeom prst="rect">
            <a:avLst/>
          </a:prstGeom>
        </p:spPr>
      </p:pic>
    </p:spTree>
    <p:extLst>
      <p:ext uri="{BB962C8B-B14F-4D97-AF65-F5344CB8AC3E}">
        <p14:creationId xmlns:p14="http://schemas.microsoft.com/office/powerpoint/2010/main" val="2273825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7"/>
          <p:cNvSpPr txBox="1">
            <a:spLocks/>
          </p:cNvSpPr>
          <p:nvPr/>
        </p:nvSpPr>
        <p:spPr bwMode="gray">
          <a:xfrm>
            <a:off x="368300" y="1412776"/>
            <a:ext cx="9057456" cy="4608512"/>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58900" lvl="1" indent="-342900" fontAlgn="auto">
              <a:spcBef>
                <a:spcPts val="900"/>
              </a:spcBef>
              <a:spcAft>
                <a:spcPts val="600"/>
              </a:spcAft>
              <a:buClr>
                <a:srgbClr val="287793"/>
              </a:buClr>
              <a:buFont typeface="Arial" panose="020B0604020202020204" pitchFamily="34" charset="0"/>
              <a:buChar char="•"/>
            </a:pPr>
            <a:endParaRPr kumimoji="0" lang="es-ES" sz="2400" b="0" i="0" u="none" strike="noStrike" kern="1200" cap="none" spc="0" normalizeH="0" baseline="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kumimoji="0" lang="es-ES" sz="2400" b="1" i="0" u="none" strike="noStrike" kern="1200" cap="none" spc="0" normalizeH="0" baseline="0">
                <a:ln>
                  <a:noFill/>
                </a:ln>
                <a:solidFill>
                  <a:schemeClr val="tx1">
                    <a:lumMod val="75000"/>
                    <a:lumOff val="25000"/>
                  </a:schemeClr>
                </a:solidFill>
                <a:effectLst/>
                <a:uLnTx/>
                <a:uFillTx/>
                <a:latin typeface="Verdana" panose="020B0604030504040204" pitchFamily="34" charset="0"/>
                <a:ea typeface="Verdana" panose="020B0604030504040204" pitchFamily="34" charset="0"/>
                <a:cs typeface="Arial" panose="020B0604020202020204" pitchFamily="34" charset="0"/>
              </a:rPr>
              <a:t>P</a:t>
            </a:r>
            <a:r>
              <a:rPr lang="es-ES" sz="2400" b="1">
                <a:solidFill>
                  <a:schemeClr val="tx1">
                    <a:lumMod val="75000"/>
                    <a:lumOff val="25000"/>
                  </a:schemeClr>
                </a:solidFill>
                <a:latin typeface="Verdana" panose="020B0604030504040204" pitchFamily="34" charset="0"/>
                <a:ea typeface="Verdana" panose="020B0604030504040204" pitchFamily="34" charset="0"/>
                <a:cs typeface="Arial" panose="020B0604020202020204" pitchFamily="34" charset="0"/>
              </a:rPr>
              <a:t>ROYECTO FINAL – CASO  </a:t>
            </a:r>
            <a:endParaRPr kumimoji="0" lang="es-ES" sz="2400" b="1" i="0" u="none" strike="noStrike" kern="1200" cap="none" spc="0" normalizeH="0" baseline="0">
              <a:ln>
                <a:noFill/>
              </a:ln>
              <a:solidFill>
                <a:srgbClr val="00B050"/>
              </a:solidFill>
              <a:effectLst/>
              <a:uLnTx/>
              <a:uFillTx/>
              <a:latin typeface="Verdana" panose="020B0604030504040204" pitchFamily="34" charset="0"/>
              <a:ea typeface="Verdana" panose="020B060403050404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4E085CB1-275F-4383-A225-A821E7308A74}"/>
              </a:ext>
            </a:extLst>
          </p:cNvPr>
          <p:cNvPicPr>
            <a:picLocks noChangeAspect="1"/>
          </p:cNvPicPr>
          <p:nvPr/>
        </p:nvPicPr>
        <p:blipFill>
          <a:blip r:embed="rId3"/>
          <a:stretch>
            <a:fillRect/>
          </a:stretch>
        </p:blipFill>
        <p:spPr>
          <a:xfrm>
            <a:off x="5097016" y="332655"/>
            <a:ext cx="2494334" cy="738957"/>
          </a:xfrm>
          <a:prstGeom prst="rect">
            <a:avLst/>
          </a:prstGeom>
        </p:spPr>
      </p:pic>
      <p:sp>
        <p:nvSpPr>
          <p:cNvPr id="15" name="TextBox 14">
            <a:extLst>
              <a:ext uri="{FF2B5EF4-FFF2-40B4-BE49-F238E27FC236}">
                <a16:creationId xmlns:a16="http://schemas.microsoft.com/office/drawing/2014/main" id="{3F193B51-0B87-4173-9155-6099A0BE0E83}"/>
              </a:ext>
            </a:extLst>
          </p:cNvPr>
          <p:cNvSpPr txBox="1"/>
          <p:nvPr/>
        </p:nvSpPr>
        <p:spPr>
          <a:xfrm>
            <a:off x="480244" y="1268760"/>
            <a:ext cx="8909526" cy="884858"/>
          </a:xfrm>
          <a:prstGeom prst="rect">
            <a:avLst/>
          </a:prstGeom>
          <a:noFill/>
        </p:spPr>
        <p:txBody>
          <a:bodyPr wrap="square" rtlCol="0">
            <a:spAutoFit/>
          </a:bodyPr>
          <a:lstStyle/>
          <a:p>
            <a:pPr algn="just"/>
            <a:r>
              <a:rPr lang="es-ES" sz="1000" b="1" dirty="0">
                <a:latin typeface="Verdana" panose="020B0604030504040204" pitchFamily="34" charset="0"/>
                <a:ea typeface="Verdana" panose="020B0604030504040204" pitchFamily="34" charset="0"/>
              </a:rPr>
              <a:t>Contexto </a:t>
            </a:r>
          </a:p>
          <a:p>
            <a:pPr marL="171450" indent="-171450" algn="just">
              <a:buFont typeface="Arial" panose="020B0604020202020204" pitchFamily="34" charset="0"/>
              <a:buChar char="•"/>
            </a:pPr>
            <a:r>
              <a:rPr lang="es-ES" sz="1000" b="1" dirty="0">
                <a:latin typeface="Verdana" panose="020B0604030504040204" pitchFamily="34" charset="0"/>
                <a:ea typeface="Verdana" panose="020B0604030504040204" pitchFamily="34" charset="0"/>
              </a:rPr>
              <a:t>Creación de un </a:t>
            </a:r>
            <a:r>
              <a:rPr lang="es-ES" sz="1000" b="1" dirty="0">
                <a:latin typeface="Verdana" panose="020B0604030504040204" pitchFamily="34" charset="0"/>
                <a:ea typeface="Verdana" panose="020B0604030504040204" pitchFamily="34" charset="0"/>
                <a:hlinkClick r:id="rId4"/>
              </a:rPr>
              <a:t>MVMO (Mobile Virtual Network </a:t>
            </a:r>
            <a:r>
              <a:rPr lang="es-ES" sz="1000" b="1" dirty="0" err="1">
                <a:latin typeface="Verdana" panose="020B0604030504040204" pitchFamily="34" charset="0"/>
                <a:ea typeface="Verdana" panose="020B0604030504040204" pitchFamily="34" charset="0"/>
                <a:hlinkClick r:id="rId4"/>
              </a:rPr>
              <a:t>Operator</a:t>
            </a:r>
            <a:r>
              <a:rPr lang="es-ES" sz="1000" b="1" dirty="0">
                <a:latin typeface="Verdana" panose="020B0604030504040204" pitchFamily="34" charset="0"/>
                <a:ea typeface="Verdana" panose="020B0604030504040204" pitchFamily="34" charset="0"/>
                <a:hlinkClick r:id="rId4"/>
              </a:rPr>
              <a:t>)</a:t>
            </a:r>
            <a:r>
              <a:rPr lang="es-ES" sz="1000" dirty="0">
                <a:latin typeface="Verdana" panose="020B0604030504040204" pitchFamily="34" charset="0"/>
                <a:ea typeface="Verdana" panose="020B0604030504040204" pitchFamily="34" charset="0"/>
              </a:rPr>
              <a:t> para proveer de conectividad móvil a toda la ciudad tanto en 4G, 5G-Mobile como en el 5G-mmWave (Conexión alta velocidad, punto a punto). </a:t>
            </a:r>
          </a:p>
          <a:p>
            <a:pPr algn="just"/>
            <a:endParaRPr lang="es-ES" sz="1100" b="1" dirty="0">
              <a:latin typeface="Verdana" panose="020B0604030504040204" pitchFamily="34" charset="0"/>
              <a:ea typeface="Verdana" panose="020B0604030504040204" pitchFamily="34" charset="0"/>
            </a:endParaRPr>
          </a:p>
        </p:txBody>
      </p:sp>
      <p:sp>
        <p:nvSpPr>
          <p:cNvPr id="19" name="TextBox 18">
            <a:extLst>
              <a:ext uri="{FF2B5EF4-FFF2-40B4-BE49-F238E27FC236}">
                <a16:creationId xmlns:a16="http://schemas.microsoft.com/office/drawing/2014/main" id="{8EC7867B-594C-486B-A92E-95574AD21BBA}"/>
              </a:ext>
            </a:extLst>
          </p:cNvPr>
          <p:cNvSpPr txBox="1"/>
          <p:nvPr/>
        </p:nvSpPr>
        <p:spPr>
          <a:xfrm>
            <a:off x="574375" y="1916832"/>
            <a:ext cx="8757250" cy="5039841"/>
          </a:xfrm>
          <a:prstGeom prst="rect">
            <a:avLst/>
          </a:prstGeom>
          <a:noFill/>
        </p:spPr>
        <p:txBody>
          <a:bodyPr wrap="square" rtlCol="0">
            <a:spAutoFit/>
          </a:bodyPr>
          <a:lstStyle/>
          <a:p>
            <a:pPr algn="just"/>
            <a:r>
              <a:rPr lang="es-ES" sz="1000" dirty="0">
                <a:latin typeface="Verdana" panose="020B0604030504040204" pitchFamily="34" charset="0"/>
                <a:ea typeface="Verdana" panose="020B0604030504040204" pitchFamily="34" charset="0"/>
              </a:rPr>
              <a:t>Desde el departamento de ventas, uno de los directores bien conectado con el CMO, tiene una duda con un dataset interno. Este lo que contiene son 7043 clientes con 21 diferentes métricas que permite saber si se ha ido o no de la empresa en el último mes (gente que ha contactado con la empresa, o alguna promoción, o petición de baja). Están detectando que hay un ligero incremento de bajas de la compañía y al director le gustaría saber si podemos ayudar. La información que contiene es:</a:t>
            </a:r>
          </a:p>
          <a:p>
            <a:pPr marL="171450" indent="-171450" algn="just">
              <a:buFont typeface="Arial" panose="020B0604020202020204" pitchFamily="34" charset="0"/>
              <a:buChar char="•"/>
            </a:pPr>
            <a:r>
              <a:rPr lang="es-ES" sz="1000" dirty="0">
                <a:latin typeface="Verdana" panose="020B0604030504040204" pitchFamily="34" charset="0"/>
                <a:ea typeface="Verdana" panose="020B0604030504040204" pitchFamily="34" charset="0"/>
              </a:rPr>
              <a:t>Clientes que se fueron en el último mes: </a:t>
            </a:r>
            <a:r>
              <a:rPr lang="es-ES" sz="1000" i="1" dirty="0" err="1">
                <a:latin typeface="Verdana" panose="020B0604030504040204" pitchFamily="34" charset="0"/>
                <a:ea typeface="Verdana" panose="020B0604030504040204" pitchFamily="34" charset="0"/>
              </a:rPr>
              <a:t>Churn</a:t>
            </a:r>
            <a:r>
              <a:rPr lang="es-ES" sz="1000" dirty="0">
                <a:latin typeface="Verdana" panose="020B0604030504040204" pitchFamily="34" charset="0"/>
                <a:ea typeface="Verdana" panose="020B0604030504040204" pitchFamily="34" charset="0"/>
              </a:rPr>
              <a:t>.</a:t>
            </a:r>
          </a:p>
          <a:p>
            <a:pPr marL="171450" indent="-171450" algn="just">
              <a:buFont typeface="Arial" panose="020B0604020202020204" pitchFamily="34" charset="0"/>
              <a:buChar char="•"/>
            </a:pPr>
            <a:r>
              <a:rPr lang="es-ES" sz="1000" dirty="0">
                <a:latin typeface="Verdana" panose="020B0604030504040204" pitchFamily="34" charset="0"/>
                <a:ea typeface="Verdana" panose="020B0604030504040204" pitchFamily="34" charset="0"/>
              </a:rPr>
              <a:t>Servicios a los que se ha suscrito cada cliente: teléfono, líneas múltiples, Internet, seguridad en línea, respaldo en línea, protección del dispositivo, soporte técnico y transmisión de TV y películas</a:t>
            </a:r>
          </a:p>
          <a:p>
            <a:pPr marL="171450" indent="-171450" algn="just">
              <a:buFont typeface="Arial" panose="020B0604020202020204" pitchFamily="34" charset="0"/>
              <a:buChar char="•"/>
            </a:pPr>
            <a:r>
              <a:rPr lang="es-ES" sz="1000" dirty="0">
                <a:latin typeface="Verdana" panose="020B0604030504040204" pitchFamily="34" charset="0"/>
                <a:ea typeface="Verdana" panose="020B0604030504040204" pitchFamily="34" charset="0"/>
              </a:rPr>
              <a:t>Información de la cuenta del cliente: cuánto tiempo han sido clientes, contrato, método de pago, facturación electrónica, cargos mensuales y cargos totales</a:t>
            </a:r>
          </a:p>
          <a:p>
            <a:pPr marL="171450" indent="-171450" algn="just">
              <a:buFont typeface="Arial" panose="020B0604020202020204" pitchFamily="34" charset="0"/>
              <a:buChar char="•"/>
            </a:pPr>
            <a:r>
              <a:rPr lang="es-ES" sz="1000" dirty="0">
                <a:latin typeface="Verdana" panose="020B0604030504040204" pitchFamily="34" charset="0"/>
                <a:ea typeface="Verdana" panose="020B0604030504040204" pitchFamily="34" charset="0"/>
              </a:rPr>
              <a:t>Información demográfica sobre los clientes: género, rango de edad y si tienen socios y dependientes</a:t>
            </a:r>
          </a:p>
          <a:p>
            <a:pPr marL="171450" indent="-171450" algn="just">
              <a:buFont typeface="Arial" panose="020B0604020202020204" pitchFamily="34" charset="0"/>
              <a:buChar char="•"/>
            </a:pPr>
            <a:endParaRPr lang="es-ES" sz="1000" dirty="0">
              <a:latin typeface="Verdana" panose="020B0604030504040204" pitchFamily="34" charset="0"/>
              <a:ea typeface="Verdana" panose="020B0604030504040204" pitchFamily="34" charset="0"/>
            </a:endParaRPr>
          </a:p>
          <a:p>
            <a:pPr algn="just"/>
            <a:r>
              <a:rPr lang="ca-ES" sz="1000" dirty="0">
                <a:latin typeface="Verdana" panose="020B0604030504040204" pitchFamily="34" charset="0"/>
                <a:ea typeface="Verdana" panose="020B0604030504040204" pitchFamily="34" charset="0"/>
              </a:rPr>
              <a:t>E</a:t>
            </a:r>
            <a:r>
              <a:rPr lang="es-ES" sz="1000" dirty="0">
                <a:latin typeface="Verdana" panose="020B0604030504040204" pitchFamily="34" charset="0"/>
                <a:ea typeface="Verdana" panose="020B0604030504040204" pitchFamily="34" charset="0"/>
              </a:rPr>
              <a:t>l CEO con el director de innovación han propuesto el siguiente </a:t>
            </a:r>
            <a:r>
              <a:rPr lang="es-ES" sz="1000" i="1" dirty="0" err="1">
                <a:latin typeface="Verdana" panose="020B0604030504040204" pitchFamily="34" charset="0"/>
                <a:ea typeface="Verdana" panose="020B0604030504040204" pitchFamily="34" charset="0"/>
              </a:rPr>
              <a:t>challenge</a:t>
            </a:r>
            <a:r>
              <a:rPr lang="es-ES" sz="1000" dirty="0">
                <a:latin typeface="Verdana" panose="020B0604030504040204" pitchFamily="34" charset="0"/>
                <a:ea typeface="Verdana" panose="020B0604030504040204" pitchFamily="34" charset="0"/>
              </a:rPr>
              <a:t>:</a:t>
            </a:r>
          </a:p>
          <a:p>
            <a:pPr marL="171450" indent="-171450" algn="just">
              <a:buFont typeface="Arial" panose="020B0604020202020204" pitchFamily="34" charset="0"/>
              <a:buChar char="•"/>
            </a:pPr>
            <a:r>
              <a:rPr lang="es-ES" sz="1000" dirty="0">
                <a:latin typeface="Verdana" panose="020B0604030504040204" pitchFamily="34" charset="0"/>
                <a:ea typeface="Verdana" panose="020B0604030504040204" pitchFamily="34" charset="0"/>
              </a:rPr>
              <a:t>Con el dataset:</a:t>
            </a:r>
          </a:p>
          <a:p>
            <a:pPr marL="685800" lvl="1" indent="-228600" algn="just">
              <a:buFont typeface="+mj-lt"/>
              <a:buAutoNum type="arabicPeriod"/>
            </a:pPr>
            <a:r>
              <a:rPr lang="es-ES" sz="1000" dirty="0">
                <a:latin typeface="Verdana" panose="020B0604030504040204" pitchFamily="34" charset="0"/>
                <a:ea typeface="Verdana" panose="020B0604030504040204" pitchFamily="34" charset="0"/>
              </a:rPr>
              <a:t>Generar un </a:t>
            </a:r>
            <a:r>
              <a:rPr lang="es-ES" sz="1000" b="1" dirty="0">
                <a:latin typeface="Verdana" panose="020B0604030504040204" pitchFamily="34" charset="0"/>
                <a:ea typeface="Verdana" panose="020B0604030504040204" pitchFamily="34" charset="0"/>
              </a:rPr>
              <a:t>modelo</a:t>
            </a:r>
            <a:r>
              <a:rPr lang="es-ES" sz="1000" dirty="0">
                <a:latin typeface="Verdana" panose="020B0604030504040204" pitchFamily="34" charset="0"/>
                <a:ea typeface="Verdana" panose="020B0604030504040204" pitchFamily="34" charset="0"/>
              </a:rPr>
              <a:t> que sea </a:t>
            </a:r>
            <a:r>
              <a:rPr lang="es-ES" sz="1000" b="1" dirty="0">
                <a:latin typeface="Verdana" panose="020B0604030504040204" pitchFamily="34" charset="0"/>
                <a:ea typeface="Verdana" panose="020B0604030504040204" pitchFamily="34" charset="0"/>
              </a:rPr>
              <a:t>capaz</a:t>
            </a:r>
            <a:r>
              <a:rPr lang="es-ES" sz="1000" dirty="0">
                <a:latin typeface="Verdana" panose="020B0604030504040204" pitchFamily="34" charset="0"/>
                <a:ea typeface="Verdana" panose="020B0604030504040204" pitchFamily="34" charset="0"/>
              </a:rPr>
              <a:t> de </a:t>
            </a:r>
            <a:r>
              <a:rPr lang="es-ES" sz="1000" b="1" dirty="0">
                <a:latin typeface="Verdana" panose="020B0604030504040204" pitchFamily="34" charset="0"/>
                <a:ea typeface="Verdana" panose="020B0604030504040204" pitchFamily="34" charset="0"/>
              </a:rPr>
              <a:t>predecir si un</a:t>
            </a:r>
            <a:r>
              <a:rPr lang="es-ES" sz="1000" b="1" i="1" dirty="0">
                <a:latin typeface="Verdana" panose="020B0604030504040204" pitchFamily="34" charset="0"/>
                <a:ea typeface="Verdana" panose="020B0604030504040204" pitchFamily="34" charset="0"/>
              </a:rPr>
              <a:t> </a:t>
            </a:r>
            <a:r>
              <a:rPr lang="es-ES" sz="1000" dirty="0">
                <a:latin typeface="Verdana" panose="020B0604030504040204" pitchFamily="34" charset="0"/>
                <a:ea typeface="Verdana" panose="020B0604030504040204" pitchFamily="34" charset="0"/>
              </a:rPr>
              <a:t>cliente dejará o no la compañía.</a:t>
            </a:r>
          </a:p>
          <a:p>
            <a:pPr marL="685800" lvl="1" indent="-228600" algn="just">
              <a:buFont typeface="+mj-lt"/>
              <a:buAutoNum type="arabicPeriod"/>
            </a:pPr>
            <a:r>
              <a:rPr lang="es-ES" sz="1000" b="1" dirty="0">
                <a:latin typeface="Verdana" panose="020B0604030504040204" pitchFamily="34" charset="0"/>
                <a:ea typeface="Verdana" panose="020B0604030504040204" pitchFamily="34" charset="0"/>
              </a:rPr>
              <a:t>Analizar los datos y generar visualizaciones </a:t>
            </a:r>
            <a:r>
              <a:rPr lang="es-ES" sz="1000" dirty="0">
                <a:latin typeface="Verdana" panose="020B0604030504040204" pitchFamily="34" charset="0"/>
                <a:ea typeface="Verdana" panose="020B0604030504040204" pitchFamily="34" charset="0"/>
              </a:rPr>
              <a:t>para entender que métricas son las realmente importantes para crear un protocolo para el departamento de ventas.</a:t>
            </a:r>
          </a:p>
          <a:p>
            <a:pPr marL="228600" indent="-228600" algn="just">
              <a:buFont typeface="Arial" panose="020B0604020202020204" pitchFamily="34" charset="0"/>
              <a:buChar char="•"/>
            </a:pPr>
            <a:r>
              <a:rPr lang="es-ES" sz="1000" dirty="0">
                <a:latin typeface="Verdana" panose="020B0604030504040204" pitchFamily="34" charset="0"/>
                <a:ea typeface="Verdana" panose="020B0604030504040204" pitchFamily="34" charset="0"/>
              </a:rPr>
              <a:t>Información relevante que le gustaría saber al CEO:</a:t>
            </a:r>
          </a:p>
          <a:p>
            <a:pPr marL="685800" lvl="1" indent="-228600" algn="just">
              <a:buFont typeface="Arial" panose="020B0604020202020204" pitchFamily="34" charset="0"/>
              <a:buChar char="•"/>
            </a:pPr>
            <a:r>
              <a:rPr lang="es-ES" sz="1000" b="1" dirty="0">
                <a:latin typeface="Verdana" panose="020B0604030504040204" pitchFamily="34" charset="0"/>
                <a:ea typeface="Verdana" panose="020B0604030504040204" pitchFamily="34" charset="0"/>
              </a:rPr>
              <a:t>Dependiendo de los resultados preliminares</a:t>
            </a:r>
            <a:r>
              <a:rPr lang="es-ES" sz="1000" dirty="0">
                <a:latin typeface="Verdana" panose="020B0604030504040204" pitchFamily="34" charset="0"/>
                <a:ea typeface="Verdana" panose="020B0604030504040204" pitchFamily="34" charset="0"/>
              </a:rPr>
              <a:t>, el CEO cree que podríamos crear una solución para que el equipo de ventas lo use en un piloto. </a:t>
            </a:r>
          </a:p>
          <a:p>
            <a:pPr marL="228600" indent="-228600" algn="just">
              <a:buFont typeface="Arial" panose="020B0604020202020204" pitchFamily="34" charset="0"/>
              <a:buChar char="•"/>
            </a:pPr>
            <a:r>
              <a:rPr lang="es-ES" sz="1000" dirty="0">
                <a:latin typeface="Verdana" panose="020B0604030504040204" pitchFamily="34" charset="0"/>
                <a:ea typeface="Verdana" panose="020B0604030504040204" pitchFamily="34" charset="0"/>
              </a:rPr>
              <a:t>El dataset lo podéis encontrar aquí: </a:t>
            </a:r>
            <a:r>
              <a:rPr lang="es-ES" sz="1000" b="1" dirty="0">
                <a:latin typeface="Verdana" panose="020B0604030504040204" pitchFamily="34" charset="0"/>
                <a:ea typeface="Verdana" panose="020B0604030504040204" pitchFamily="34" charset="0"/>
                <a:hlinkClick r:id="rId5"/>
              </a:rPr>
              <a:t>LINK DATASET</a:t>
            </a:r>
            <a:endParaRPr lang="es-ES" sz="1000" b="1" dirty="0">
              <a:latin typeface="Verdana" panose="020B0604030504040204" pitchFamily="34" charset="0"/>
              <a:ea typeface="Verdana" panose="020B0604030504040204" pitchFamily="34" charset="0"/>
            </a:endParaRPr>
          </a:p>
          <a:p>
            <a:pPr algn="just"/>
            <a:endParaRPr lang="es-ES" sz="1000" dirty="0">
              <a:latin typeface="Verdana" panose="020B0604030504040204" pitchFamily="34" charset="0"/>
              <a:ea typeface="Verdana" panose="020B0604030504040204" pitchFamily="34" charset="0"/>
            </a:endParaRPr>
          </a:p>
          <a:p>
            <a:pPr algn="just"/>
            <a:endParaRPr lang="es-ES" sz="1000" dirty="0">
              <a:latin typeface="Verdana" panose="020B0604030504040204" pitchFamily="34" charset="0"/>
              <a:ea typeface="Verdana" panose="020B0604030504040204" pitchFamily="34" charset="0"/>
            </a:endParaRPr>
          </a:p>
          <a:p>
            <a:pPr algn="just"/>
            <a:endParaRPr lang="es-ES" sz="1000" dirty="0">
              <a:latin typeface="Verdana" panose="020B0604030504040204" pitchFamily="34" charset="0"/>
              <a:ea typeface="Verdana" panose="020B0604030504040204" pitchFamily="34" charset="0"/>
            </a:endParaRPr>
          </a:p>
          <a:p>
            <a:pPr algn="just"/>
            <a:endParaRPr lang="es-ES" sz="1100"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063462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7"/>
          <p:cNvSpPr txBox="1">
            <a:spLocks/>
          </p:cNvSpPr>
          <p:nvPr/>
        </p:nvSpPr>
        <p:spPr bwMode="gray">
          <a:xfrm>
            <a:off x="368300" y="1412776"/>
            <a:ext cx="9057456" cy="4608512"/>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58900" lvl="1" indent="-342900" fontAlgn="auto">
              <a:spcBef>
                <a:spcPts val="900"/>
              </a:spcBef>
              <a:spcAft>
                <a:spcPts val="600"/>
              </a:spcAft>
              <a:buClr>
                <a:srgbClr val="287793"/>
              </a:buClr>
              <a:buFont typeface="Arial" panose="020B0604020202020204" pitchFamily="34" charset="0"/>
              <a:buChar char="•"/>
            </a:pPr>
            <a:endParaRPr kumimoji="0" lang="es-ES" sz="2400" b="0" i="0" u="none" strike="noStrike" kern="1200" cap="none" spc="0" normalizeH="0" baseline="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kumimoji="0" lang="es-ES" sz="2400" b="1" i="0" u="none" strike="noStrike" kern="1200" cap="none" spc="0" normalizeH="0" baseline="0">
                <a:ln>
                  <a:noFill/>
                </a:ln>
                <a:solidFill>
                  <a:schemeClr val="tx1">
                    <a:lumMod val="75000"/>
                    <a:lumOff val="25000"/>
                  </a:schemeClr>
                </a:solidFill>
                <a:effectLst/>
                <a:uLnTx/>
                <a:uFillTx/>
                <a:latin typeface="Verdana" panose="020B0604030504040204" pitchFamily="34" charset="0"/>
                <a:ea typeface="Verdana" panose="020B0604030504040204" pitchFamily="34" charset="0"/>
                <a:cs typeface="Arial" panose="020B0604020202020204" pitchFamily="34" charset="0"/>
              </a:rPr>
              <a:t>P</a:t>
            </a:r>
            <a:r>
              <a:rPr lang="es-ES" sz="2400" b="1">
                <a:solidFill>
                  <a:schemeClr val="tx1">
                    <a:lumMod val="75000"/>
                    <a:lumOff val="25000"/>
                  </a:schemeClr>
                </a:solidFill>
                <a:latin typeface="Verdana" panose="020B0604030504040204" pitchFamily="34" charset="0"/>
                <a:ea typeface="Verdana" panose="020B0604030504040204" pitchFamily="34" charset="0"/>
                <a:cs typeface="Arial" panose="020B0604020202020204" pitchFamily="34" charset="0"/>
              </a:rPr>
              <a:t>ROYECTO FINAL – CASO  </a:t>
            </a:r>
            <a:endParaRPr kumimoji="0" lang="es-ES" sz="2400" b="1" i="0" u="none" strike="noStrike" kern="1200" cap="none" spc="0" normalizeH="0" baseline="0">
              <a:ln>
                <a:noFill/>
              </a:ln>
              <a:solidFill>
                <a:srgbClr val="00B050"/>
              </a:solidFill>
              <a:effectLst/>
              <a:uLnTx/>
              <a:uFillTx/>
              <a:latin typeface="Verdana" panose="020B0604030504040204" pitchFamily="34" charset="0"/>
              <a:ea typeface="Verdana" panose="020B060403050404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4E085CB1-275F-4383-A225-A821E7308A74}"/>
              </a:ext>
            </a:extLst>
          </p:cNvPr>
          <p:cNvPicPr>
            <a:picLocks noChangeAspect="1"/>
          </p:cNvPicPr>
          <p:nvPr/>
        </p:nvPicPr>
        <p:blipFill>
          <a:blip r:embed="rId3"/>
          <a:stretch>
            <a:fillRect/>
          </a:stretch>
        </p:blipFill>
        <p:spPr>
          <a:xfrm>
            <a:off x="5097016" y="332655"/>
            <a:ext cx="2494334" cy="738957"/>
          </a:xfrm>
          <a:prstGeom prst="rect">
            <a:avLst/>
          </a:prstGeom>
        </p:spPr>
      </p:pic>
      <p:sp>
        <p:nvSpPr>
          <p:cNvPr id="15" name="TextBox 14">
            <a:extLst>
              <a:ext uri="{FF2B5EF4-FFF2-40B4-BE49-F238E27FC236}">
                <a16:creationId xmlns:a16="http://schemas.microsoft.com/office/drawing/2014/main" id="{3F193B51-0B87-4173-9155-6099A0BE0E83}"/>
              </a:ext>
            </a:extLst>
          </p:cNvPr>
          <p:cNvSpPr txBox="1"/>
          <p:nvPr/>
        </p:nvSpPr>
        <p:spPr>
          <a:xfrm>
            <a:off x="480244" y="1268760"/>
            <a:ext cx="8909526" cy="884858"/>
          </a:xfrm>
          <a:prstGeom prst="rect">
            <a:avLst/>
          </a:prstGeom>
          <a:noFill/>
        </p:spPr>
        <p:txBody>
          <a:bodyPr wrap="square" rtlCol="0">
            <a:spAutoFit/>
          </a:bodyPr>
          <a:lstStyle/>
          <a:p>
            <a:pPr algn="just"/>
            <a:r>
              <a:rPr lang="es-ES" sz="1000" b="1" dirty="0">
                <a:latin typeface="Verdana" panose="020B0604030504040204" pitchFamily="34" charset="0"/>
                <a:ea typeface="Verdana" panose="020B0604030504040204" pitchFamily="34" charset="0"/>
              </a:rPr>
              <a:t>Contexto </a:t>
            </a:r>
          </a:p>
          <a:p>
            <a:pPr marL="171450" indent="-171450" algn="just">
              <a:buFont typeface="Arial" panose="020B0604020202020204" pitchFamily="34" charset="0"/>
              <a:buChar char="•"/>
            </a:pPr>
            <a:r>
              <a:rPr lang="es-ES" sz="1000" b="1" dirty="0">
                <a:latin typeface="Verdana" panose="020B0604030504040204" pitchFamily="34" charset="0"/>
                <a:ea typeface="Verdana" panose="020B0604030504040204" pitchFamily="34" charset="0"/>
              </a:rPr>
              <a:t>Como se ha dicho una de las tareas de este equipo es también la de convencer a los </a:t>
            </a:r>
            <a:r>
              <a:rPr lang="es-ES" sz="1000" b="1" dirty="0" err="1">
                <a:latin typeface="Verdana" panose="020B0604030504040204" pitchFamily="34" charset="0"/>
                <a:ea typeface="Verdana" panose="020B0604030504040204" pitchFamily="34" charset="0"/>
              </a:rPr>
              <a:t>stakeholders</a:t>
            </a:r>
            <a:r>
              <a:rPr lang="es-ES" sz="1000" b="1" dirty="0">
                <a:latin typeface="Verdana" panose="020B0604030504040204" pitchFamily="34" charset="0"/>
                <a:ea typeface="Verdana" panose="020B0604030504040204" pitchFamily="34" charset="0"/>
              </a:rPr>
              <a:t> de la empresa y maniobrar políticamente la empresa. </a:t>
            </a:r>
          </a:p>
          <a:p>
            <a:pPr algn="just"/>
            <a:endParaRPr lang="es-ES" sz="1100" b="1" dirty="0">
              <a:latin typeface="Verdana" panose="020B0604030504040204" pitchFamily="34" charset="0"/>
              <a:ea typeface="Verdana" panose="020B0604030504040204" pitchFamily="34" charset="0"/>
            </a:endParaRPr>
          </a:p>
        </p:txBody>
      </p:sp>
      <p:sp>
        <p:nvSpPr>
          <p:cNvPr id="19" name="TextBox 18">
            <a:extLst>
              <a:ext uri="{FF2B5EF4-FFF2-40B4-BE49-F238E27FC236}">
                <a16:creationId xmlns:a16="http://schemas.microsoft.com/office/drawing/2014/main" id="{8EC7867B-594C-486B-A92E-95574AD21BBA}"/>
              </a:ext>
            </a:extLst>
          </p:cNvPr>
          <p:cNvSpPr txBox="1"/>
          <p:nvPr/>
        </p:nvSpPr>
        <p:spPr>
          <a:xfrm>
            <a:off x="574375" y="1916832"/>
            <a:ext cx="8757250" cy="2885405"/>
          </a:xfrm>
          <a:prstGeom prst="rect">
            <a:avLst/>
          </a:prstGeom>
          <a:noFill/>
        </p:spPr>
        <p:txBody>
          <a:bodyPr wrap="square" rtlCol="0">
            <a:spAutoFit/>
          </a:bodyPr>
          <a:lstStyle/>
          <a:p>
            <a:pPr algn="just"/>
            <a:r>
              <a:rPr lang="es-ES" sz="1000" dirty="0">
                <a:latin typeface="Verdana" panose="020B0604030504040204" pitchFamily="34" charset="0"/>
                <a:ea typeface="Verdana" panose="020B0604030504040204" pitchFamily="34" charset="0"/>
              </a:rPr>
              <a:t>Uno de los nuevos fichajes en el equipo ejecutivo, el </a:t>
            </a:r>
            <a:r>
              <a:rPr lang="es-ES" sz="1000" dirty="0" err="1">
                <a:latin typeface="Verdana" panose="020B0604030504040204" pitchFamily="34" charset="0"/>
                <a:ea typeface="Verdana" panose="020B0604030504040204" pitchFamily="34" charset="0"/>
              </a:rPr>
              <a:t>CiSO</a:t>
            </a:r>
            <a:r>
              <a:rPr lang="es-ES" sz="1000" dirty="0">
                <a:latin typeface="Verdana" panose="020B0604030504040204" pitchFamily="34" charset="0"/>
                <a:ea typeface="Verdana" panose="020B0604030504040204" pitchFamily="34" charset="0"/>
              </a:rPr>
              <a:t> (Jefe Seguridad y Privacidad) es un Portugués amante del vino, específicamente de una variante llamada </a:t>
            </a:r>
            <a:r>
              <a:rPr lang="es-ES" sz="1000" i="1" dirty="0" err="1">
                <a:latin typeface="Verdana" panose="020B0604030504040204" pitchFamily="34" charset="0"/>
                <a:ea typeface="Verdana" panose="020B0604030504040204" pitchFamily="34" charset="0"/>
              </a:rPr>
              <a:t>Vinho</a:t>
            </a:r>
            <a:r>
              <a:rPr lang="es-ES" sz="1000" i="1" dirty="0">
                <a:latin typeface="Verdana" panose="020B0604030504040204" pitchFamily="34" charset="0"/>
                <a:ea typeface="Verdana" panose="020B0604030504040204" pitchFamily="34" charset="0"/>
              </a:rPr>
              <a:t> Verde. </a:t>
            </a:r>
            <a:r>
              <a:rPr lang="es-ES" sz="1000" dirty="0">
                <a:latin typeface="Verdana" panose="020B0604030504040204" pitchFamily="34" charset="0"/>
                <a:ea typeface="Verdana" panose="020B0604030504040204" pitchFamily="34" charset="0"/>
              </a:rPr>
              <a:t>Resulta que como jefe de Seguridad y Privacidad tenemos encontronazos varios debido a que él no cree en el ML tanto como el CEO y parece que hay una serie de </a:t>
            </a:r>
            <a:r>
              <a:rPr lang="es-ES" sz="1000" i="1" dirty="0">
                <a:latin typeface="Verdana" panose="020B0604030504040204" pitchFamily="34" charset="0"/>
                <a:ea typeface="Verdana" panose="020B0604030504040204" pitchFamily="34" charset="0"/>
              </a:rPr>
              <a:t>rencillas</a:t>
            </a:r>
            <a:r>
              <a:rPr lang="es-ES" sz="1000" dirty="0">
                <a:latin typeface="Verdana" panose="020B0604030504040204" pitchFamily="34" charset="0"/>
                <a:ea typeface="Verdana" panose="020B0604030504040204" pitchFamily="34" charset="0"/>
              </a:rPr>
              <a:t>. </a:t>
            </a:r>
          </a:p>
          <a:p>
            <a:pPr algn="just"/>
            <a:r>
              <a:rPr lang="es-ES" sz="1000" dirty="0">
                <a:latin typeface="Verdana" panose="020B0604030504040204" pitchFamily="34" charset="0"/>
                <a:ea typeface="Verdana" panose="020B0604030504040204" pitchFamily="34" charset="0"/>
              </a:rPr>
              <a:t>Para una demo VIP a unos </a:t>
            </a:r>
            <a:r>
              <a:rPr lang="es-ES" sz="1000" i="1" dirty="0" err="1">
                <a:latin typeface="Verdana" panose="020B0604030504040204" pitchFamily="34" charset="0"/>
                <a:ea typeface="Verdana" panose="020B0604030504040204" pitchFamily="34" charset="0"/>
              </a:rPr>
              <a:t>board</a:t>
            </a:r>
            <a:r>
              <a:rPr lang="es-ES" sz="1000" i="1" dirty="0">
                <a:latin typeface="Verdana" panose="020B0604030504040204" pitchFamily="34" charset="0"/>
                <a:ea typeface="Verdana" panose="020B0604030504040204" pitchFamily="34" charset="0"/>
              </a:rPr>
              <a:t> </a:t>
            </a:r>
            <a:r>
              <a:rPr lang="es-ES" sz="1000" i="1" dirty="0" err="1">
                <a:latin typeface="Verdana" panose="020B0604030504040204" pitchFamily="34" charset="0"/>
                <a:ea typeface="Verdana" panose="020B0604030504040204" pitchFamily="34" charset="0"/>
              </a:rPr>
              <a:t>members</a:t>
            </a:r>
            <a:r>
              <a:rPr lang="es-ES" sz="1000" i="1" dirty="0">
                <a:latin typeface="Verdana" panose="020B0604030504040204" pitchFamily="34" charset="0"/>
                <a:ea typeface="Verdana" panose="020B0604030504040204" pitchFamily="34" charset="0"/>
              </a:rPr>
              <a:t> </a:t>
            </a:r>
            <a:r>
              <a:rPr lang="es-ES" sz="1000" dirty="0">
                <a:latin typeface="Verdana" panose="020B0604030504040204" pitchFamily="34" charset="0"/>
                <a:ea typeface="Verdana" panose="020B0604030504040204" pitchFamily="34" charset="0"/>
              </a:rPr>
              <a:t>sobre dispositivos y conectividad </a:t>
            </a:r>
            <a:r>
              <a:rPr lang="es-ES" sz="1000" dirty="0" err="1">
                <a:latin typeface="Verdana" panose="020B0604030504040204" pitchFamily="34" charset="0"/>
                <a:ea typeface="Verdana" panose="020B0604030504040204" pitchFamily="34" charset="0"/>
              </a:rPr>
              <a:t>IoT</a:t>
            </a:r>
            <a:r>
              <a:rPr lang="es-ES" sz="1000" dirty="0">
                <a:latin typeface="Verdana" panose="020B0604030504040204" pitchFamily="34" charset="0"/>
                <a:ea typeface="Verdana" panose="020B0604030504040204" pitchFamily="34" charset="0"/>
              </a:rPr>
              <a:t> para el mundo vinícola, al CEO se le ha ocurrido </a:t>
            </a:r>
            <a:r>
              <a:rPr lang="es-ES" sz="1000" b="1" dirty="0">
                <a:latin typeface="Verdana" panose="020B0604030504040204" pitchFamily="34" charset="0"/>
                <a:ea typeface="Verdana" panose="020B0604030504040204" pitchFamily="34" charset="0"/>
              </a:rPr>
              <a:t>montar </a:t>
            </a:r>
            <a:r>
              <a:rPr lang="es-ES" sz="1000" dirty="0">
                <a:latin typeface="Verdana" panose="020B0604030504040204" pitchFamily="34" charset="0"/>
                <a:ea typeface="Verdana" panose="020B0604030504040204" pitchFamily="34" charset="0"/>
              </a:rPr>
              <a:t>una </a:t>
            </a:r>
            <a:r>
              <a:rPr lang="es-ES" sz="1000" b="1" dirty="0">
                <a:latin typeface="Verdana" panose="020B0604030504040204" pitchFamily="34" charset="0"/>
                <a:ea typeface="Verdana" panose="020B0604030504040204" pitchFamily="34" charset="0"/>
              </a:rPr>
              <a:t>solución ML </a:t>
            </a:r>
            <a:r>
              <a:rPr lang="es-ES" sz="1000" dirty="0">
                <a:latin typeface="Verdana" panose="020B0604030504040204" pitchFamily="34" charset="0"/>
                <a:ea typeface="Verdana" panose="020B0604030504040204" pitchFamily="34" charset="0"/>
              </a:rPr>
              <a:t>que permita que a partir de una </a:t>
            </a:r>
            <a:r>
              <a:rPr lang="es-ES" sz="1000" b="1" dirty="0">
                <a:latin typeface="Verdana" panose="020B0604030504040204" pitchFamily="34" charset="0"/>
                <a:ea typeface="Verdana" panose="020B0604030504040204" pitchFamily="34" charset="0"/>
              </a:rPr>
              <a:t>serie de métricas químicas</a:t>
            </a:r>
            <a:r>
              <a:rPr lang="es-ES" sz="1000" dirty="0">
                <a:latin typeface="Verdana" panose="020B0604030504040204" pitchFamily="34" charset="0"/>
                <a:ea typeface="Verdana" panose="020B0604030504040204" pitchFamily="34" charset="0"/>
              </a:rPr>
              <a:t>, que son escogidas </a:t>
            </a:r>
            <a:r>
              <a:rPr lang="es-ES" sz="1000" i="1" dirty="0" err="1">
                <a:latin typeface="Verdana" panose="020B0604030504040204" pitchFamily="34" charset="0"/>
                <a:ea typeface="Verdana" panose="020B0604030504040204" pitchFamily="34" charset="0"/>
              </a:rPr>
              <a:t>live</a:t>
            </a:r>
            <a:r>
              <a:rPr lang="es-ES" sz="1000" dirty="0">
                <a:latin typeface="Verdana" panose="020B0604030504040204" pitchFamily="34" charset="0"/>
                <a:ea typeface="Verdana" panose="020B0604030504040204" pitchFamily="34" charset="0"/>
              </a:rPr>
              <a:t> desde los viñedos, podamos calcular la calidad futura del vino.  Le gustaría que:</a:t>
            </a:r>
          </a:p>
          <a:p>
            <a:pPr marL="171450" indent="-171450" algn="just">
              <a:buFont typeface="Arial" panose="020B0604020202020204" pitchFamily="34" charset="0"/>
              <a:buChar char="•"/>
            </a:pPr>
            <a:r>
              <a:rPr lang="es-ES" sz="1000" dirty="0">
                <a:latin typeface="Verdana" panose="020B0604030504040204" pitchFamily="34" charset="0"/>
                <a:ea typeface="Verdana" panose="020B0604030504040204" pitchFamily="34" charset="0"/>
              </a:rPr>
              <a:t>Con el dataset de generación de energía:</a:t>
            </a:r>
          </a:p>
          <a:p>
            <a:pPr marL="685800" lvl="1" indent="-228600" algn="just">
              <a:buFont typeface="+mj-lt"/>
              <a:buAutoNum type="arabicPeriod"/>
            </a:pPr>
            <a:r>
              <a:rPr lang="es-ES" sz="1000" dirty="0">
                <a:latin typeface="Verdana" panose="020B0604030504040204" pitchFamily="34" charset="0"/>
                <a:ea typeface="Verdana" panose="020B0604030504040204" pitchFamily="34" charset="0"/>
              </a:rPr>
              <a:t>Generar un </a:t>
            </a:r>
            <a:r>
              <a:rPr lang="es-ES" sz="1000" b="1" dirty="0">
                <a:latin typeface="Verdana" panose="020B0604030504040204" pitchFamily="34" charset="0"/>
                <a:ea typeface="Verdana" panose="020B0604030504040204" pitchFamily="34" charset="0"/>
              </a:rPr>
              <a:t>modelo</a:t>
            </a:r>
            <a:r>
              <a:rPr lang="es-ES" sz="1000" dirty="0">
                <a:latin typeface="Verdana" panose="020B0604030504040204" pitchFamily="34" charset="0"/>
                <a:ea typeface="Verdana" panose="020B0604030504040204" pitchFamily="34" charset="0"/>
              </a:rPr>
              <a:t> que sea </a:t>
            </a:r>
            <a:r>
              <a:rPr lang="es-ES" sz="1000" b="1" dirty="0">
                <a:latin typeface="Verdana" panose="020B0604030504040204" pitchFamily="34" charset="0"/>
                <a:ea typeface="Verdana" panose="020B0604030504040204" pitchFamily="34" charset="0"/>
              </a:rPr>
              <a:t>capaz</a:t>
            </a:r>
            <a:r>
              <a:rPr lang="es-ES" sz="1000" dirty="0">
                <a:latin typeface="Verdana" panose="020B0604030504040204" pitchFamily="34" charset="0"/>
                <a:ea typeface="Verdana" panose="020B0604030504040204" pitchFamily="34" charset="0"/>
              </a:rPr>
              <a:t> de </a:t>
            </a:r>
            <a:r>
              <a:rPr lang="es-ES" sz="1000" b="1" dirty="0">
                <a:latin typeface="Verdana" panose="020B0604030504040204" pitchFamily="34" charset="0"/>
                <a:ea typeface="Verdana" panose="020B0604030504040204" pitchFamily="34" charset="0"/>
              </a:rPr>
              <a:t>predecir la calidad </a:t>
            </a:r>
            <a:endParaRPr lang="es-ES" sz="1000" dirty="0">
              <a:latin typeface="Verdana" panose="020B0604030504040204" pitchFamily="34" charset="0"/>
              <a:ea typeface="Verdana" panose="020B0604030504040204" pitchFamily="34" charset="0"/>
            </a:endParaRPr>
          </a:p>
          <a:p>
            <a:pPr marL="685800" lvl="1" indent="-228600" algn="just">
              <a:buFont typeface="Arial" panose="020B0604020202020204" pitchFamily="34" charset="0"/>
              <a:buChar char="•"/>
            </a:pPr>
            <a:r>
              <a:rPr lang="es-ES" sz="1000" dirty="0">
                <a:latin typeface="Verdana" panose="020B0604030504040204" pitchFamily="34" charset="0"/>
                <a:ea typeface="Verdana" panose="020B0604030504040204" pitchFamily="34" charset="0"/>
              </a:rPr>
              <a:t>Información relevante que le gustaría saber al CEO:</a:t>
            </a:r>
          </a:p>
          <a:p>
            <a:pPr marL="1143000" lvl="2" indent="-228600" algn="just">
              <a:buFont typeface="Arial" panose="020B0604020202020204" pitchFamily="34" charset="0"/>
              <a:buChar char="•"/>
            </a:pPr>
            <a:r>
              <a:rPr lang="es-ES" sz="1000" b="1" dirty="0">
                <a:latin typeface="Verdana" panose="020B0604030504040204" pitchFamily="34" charset="0"/>
                <a:ea typeface="Verdana" panose="020B0604030504040204" pitchFamily="34" charset="0"/>
              </a:rPr>
              <a:t>Dependiendo de los resultados preliminares</a:t>
            </a:r>
            <a:r>
              <a:rPr lang="es-ES" sz="1000" dirty="0">
                <a:latin typeface="Verdana" panose="020B0604030504040204" pitchFamily="34" charset="0"/>
                <a:ea typeface="Verdana" panose="020B0604030504040204" pitchFamily="34" charset="0"/>
              </a:rPr>
              <a:t>, el CEO cree que podríamos crear una solución web rápida para visualizar la información.</a:t>
            </a:r>
          </a:p>
          <a:p>
            <a:pPr marL="628650" lvl="1" indent="-171450" algn="just">
              <a:buFont typeface="Arial" panose="020B0604020202020204" pitchFamily="34" charset="0"/>
              <a:buChar char="•"/>
            </a:pPr>
            <a:r>
              <a:rPr lang="es-ES" sz="1000" dirty="0">
                <a:latin typeface="Verdana" panose="020B0604030504040204" pitchFamily="34" charset="0"/>
                <a:ea typeface="Verdana" panose="020B0604030504040204" pitchFamily="34" charset="0"/>
              </a:rPr>
              <a:t>El dataset lo podéis encontrar aquí: </a:t>
            </a:r>
            <a:r>
              <a:rPr lang="es-ES" sz="1000" b="1" dirty="0">
                <a:latin typeface="Verdana" panose="020B0604030504040204" pitchFamily="34" charset="0"/>
                <a:ea typeface="Verdana" panose="020B0604030504040204" pitchFamily="34" charset="0"/>
                <a:hlinkClick r:id="rId4"/>
              </a:rPr>
              <a:t>LINK DATASET </a:t>
            </a:r>
            <a:endParaRPr lang="es-ES" sz="1100" b="1" dirty="0">
              <a:latin typeface="Verdana" panose="020B0604030504040204" pitchFamily="34" charset="0"/>
              <a:ea typeface="Verdana" panose="020B0604030504040204" pitchFamily="34" charset="0"/>
            </a:endParaRPr>
          </a:p>
          <a:p>
            <a:pPr marL="171450" indent="-171450" algn="just">
              <a:buFont typeface="Arial" panose="020B0604020202020204" pitchFamily="34" charset="0"/>
              <a:buChar char="•"/>
            </a:pPr>
            <a:endParaRPr lang="es-ES" sz="1100" b="1" dirty="0">
              <a:latin typeface="Verdana" panose="020B0604030504040204" pitchFamily="34" charset="0"/>
              <a:ea typeface="Verdana" panose="020B0604030504040204" pitchFamily="34" charset="0"/>
            </a:endParaRPr>
          </a:p>
          <a:p>
            <a:pPr algn="just"/>
            <a:endParaRPr lang="es-ES" sz="1000"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48035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7"/>
          <p:cNvSpPr txBox="1">
            <a:spLocks/>
          </p:cNvSpPr>
          <p:nvPr/>
        </p:nvSpPr>
        <p:spPr bwMode="gray">
          <a:xfrm>
            <a:off x="368300" y="1412776"/>
            <a:ext cx="9057456" cy="4608512"/>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58900" lvl="1" indent="-342900" fontAlgn="auto">
              <a:spcBef>
                <a:spcPts val="900"/>
              </a:spcBef>
              <a:spcAft>
                <a:spcPts val="600"/>
              </a:spcAft>
              <a:buClr>
                <a:srgbClr val="287793"/>
              </a:buClr>
              <a:buFont typeface="Arial" panose="020B0604020202020204" pitchFamily="34" charset="0"/>
              <a:buChar char="•"/>
            </a:pPr>
            <a:endParaRPr kumimoji="0" lang="es-ES" sz="2400" b="0" i="0" u="none" strike="noStrike" kern="1200" cap="none" spc="0" normalizeH="0" baseline="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kumimoji="0" lang="es-ES" sz="2400" b="1" i="0" u="none" strike="noStrike" kern="1200" cap="none" spc="0" normalizeH="0" baseline="0">
                <a:ln>
                  <a:noFill/>
                </a:ln>
                <a:solidFill>
                  <a:schemeClr val="tx1">
                    <a:lumMod val="75000"/>
                    <a:lumOff val="25000"/>
                  </a:schemeClr>
                </a:solidFill>
                <a:effectLst/>
                <a:uLnTx/>
                <a:uFillTx/>
                <a:latin typeface="Verdana" panose="020B0604030504040204" pitchFamily="34" charset="0"/>
                <a:ea typeface="Verdana" panose="020B0604030504040204" pitchFamily="34" charset="0"/>
                <a:cs typeface="Arial" panose="020B0604020202020204" pitchFamily="34" charset="0"/>
              </a:rPr>
              <a:t>P</a:t>
            </a:r>
            <a:r>
              <a:rPr lang="es-ES" sz="2400" b="1">
                <a:solidFill>
                  <a:schemeClr val="tx1">
                    <a:lumMod val="75000"/>
                    <a:lumOff val="25000"/>
                  </a:schemeClr>
                </a:solidFill>
                <a:latin typeface="Verdana" panose="020B0604030504040204" pitchFamily="34" charset="0"/>
                <a:ea typeface="Verdana" panose="020B0604030504040204" pitchFamily="34" charset="0"/>
                <a:cs typeface="Arial" panose="020B0604020202020204" pitchFamily="34" charset="0"/>
              </a:rPr>
              <a:t>ROYECTO FINAL – CASO  </a:t>
            </a:r>
            <a:endParaRPr kumimoji="0" lang="es-ES" sz="2400" b="1" i="0" u="none" strike="noStrike" kern="1200" cap="none" spc="0" normalizeH="0" baseline="0">
              <a:ln>
                <a:noFill/>
              </a:ln>
              <a:solidFill>
                <a:srgbClr val="00B050"/>
              </a:solidFill>
              <a:effectLst/>
              <a:uLnTx/>
              <a:uFillTx/>
              <a:latin typeface="Verdana" panose="020B0604030504040204" pitchFamily="34" charset="0"/>
              <a:ea typeface="Verdana" panose="020B060403050404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4E085CB1-275F-4383-A225-A821E7308A74}"/>
              </a:ext>
            </a:extLst>
          </p:cNvPr>
          <p:cNvPicPr>
            <a:picLocks noChangeAspect="1"/>
          </p:cNvPicPr>
          <p:nvPr/>
        </p:nvPicPr>
        <p:blipFill>
          <a:blip r:embed="rId3"/>
          <a:stretch>
            <a:fillRect/>
          </a:stretch>
        </p:blipFill>
        <p:spPr>
          <a:xfrm>
            <a:off x="5097016" y="332655"/>
            <a:ext cx="2494334" cy="738957"/>
          </a:xfrm>
          <a:prstGeom prst="rect">
            <a:avLst/>
          </a:prstGeom>
        </p:spPr>
      </p:pic>
      <p:sp>
        <p:nvSpPr>
          <p:cNvPr id="15" name="TextBox 14">
            <a:extLst>
              <a:ext uri="{FF2B5EF4-FFF2-40B4-BE49-F238E27FC236}">
                <a16:creationId xmlns:a16="http://schemas.microsoft.com/office/drawing/2014/main" id="{3F193B51-0B87-4173-9155-6099A0BE0E83}"/>
              </a:ext>
            </a:extLst>
          </p:cNvPr>
          <p:cNvSpPr txBox="1"/>
          <p:nvPr/>
        </p:nvSpPr>
        <p:spPr>
          <a:xfrm>
            <a:off x="480244" y="1268760"/>
            <a:ext cx="8909526" cy="884858"/>
          </a:xfrm>
          <a:prstGeom prst="rect">
            <a:avLst/>
          </a:prstGeom>
          <a:noFill/>
        </p:spPr>
        <p:txBody>
          <a:bodyPr wrap="square" rtlCol="0">
            <a:spAutoFit/>
          </a:bodyPr>
          <a:lstStyle/>
          <a:p>
            <a:pPr algn="just"/>
            <a:r>
              <a:rPr lang="es-ES" sz="1000" b="1" dirty="0">
                <a:latin typeface="Verdana" panose="020B0604030504040204" pitchFamily="34" charset="0"/>
                <a:ea typeface="Verdana" panose="020B0604030504040204" pitchFamily="34" charset="0"/>
              </a:rPr>
              <a:t>Contexto </a:t>
            </a:r>
          </a:p>
          <a:p>
            <a:pPr marL="171450" indent="-171450" algn="just">
              <a:buFont typeface="Arial" panose="020B0604020202020204" pitchFamily="34" charset="0"/>
              <a:buChar char="•"/>
            </a:pPr>
            <a:r>
              <a:rPr lang="es-ES" sz="1000" b="1" dirty="0">
                <a:latin typeface="Verdana" panose="020B0604030504040204" pitchFamily="34" charset="0"/>
                <a:ea typeface="Verdana" panose="020B0604030504040204" pitchFamily="34" charset="0"/>
              </a:rPr>
              <a:t>Como se ha dicho una de las tareas de este equipo es también la de convencer a los </a:t>
            </a:r>
            <a:r>
              <a:rPr lang="es-ES" sz="1000" b="1" dirty="0" err="1">
                <a:latin typeface="Verdana" panose="020B0604030504040204" pitchFamily="34" charset="0"/>
                <a:ea typeface="Verdana" panose="020B0604030504040204" pitchFamily="34" charset="0"/>
              </a:rPr>
              <a:t>stakeholders</a:t>
            </a:r>
            <a:r>
              <a:rPr lang="es-ES" sz="1000" b="1" dirty="0">
                <a:latin typeface="Verdana" panose="020B0604030504040204" pitchFamily="34" charset="0"/>
                <a:ea typeface="Verdana" panose="020B0604030504040204" pitchFamily="34" charset="0"/>
              </a:rPr>
              <a:t> de la empresa y maniobrar políticamente la empresa. </a:t>
            </a:r>
          </a:p>
          <a:p>
            <a:pPr algn="just"/>
            <a:endParaRPr lang="es-ES" sz="1100" b="1" dirty="0">
              <a:latin typeface="Verdana" panose="020B0604030504040204" pitchFamily="34" charset="0"/>
              <a:ea typeface="Verdana" panose="020B0604030504040204" pitchFamily="34" charset="0"/>
            </a:endParaRPr>
          </a:p>
        </p:txBody>
      </p:sp>
      <p:sp>
        <p:nvSpPr>
          <p:cNvPr id="19" name="TextBox 18">
            <a:extLst>
              <a:ext uri="{FF2B5EF4-FFF2-40B4-BE49-F238E27FC236}">
                <a16:creationId xmlns:a16="http://schemas.microsoft.com/office/drawing/2014/main" id="{8EC7867B-594C-486B-A92E-95574AD21BBA}"/>
              </a:ext>
            </a:extLst>
          </p:cNvPr>
          <p:cNvSpPr txBox="1"/>
          <p:nvPr/>
        </p:nvSpPr>
        <p:spPr>
          <a:xfrm>
            <a:off x="574375" y="1916832"/>
            <a:ext cx="8757250" cy="2754600"/>
          </a:xfrm>
          <a:prstGeom prst="rect">
            <a:avLst/>
          </a:prstGeom>
          <a:noFill/>
        </p:spPr>
        <p:txBody>
          <a:bodyPr wrap="square" rtlCol="0">
            <a:spAutoFit/>
          </a:bodyPr>
          <a:lstStyle/>
          <a:p>
            <a:pPr algn="just"/>
            <a:r>
              <a:rPr lang="es-ES" sz="1000" dirty="0">
                <a:latin typeface="Verdana" panose="020B0604030504040204" pitchFamily="34" charset="0"/>
                <a:ea typeface="Verdana" panose="020B0604030504040204" pitchFamily="34" charset="0"/>
              </a:rPr>
              <a:t>Uno de los clientes catalanes con fábrica en </a:t>
            </a:r>
            <a:r>
              <a:rPr lang="es-ES" sz="1000" i="1" dirty="0">
                <a:latin typeface="Verdana" panose="020B0604030504040204" pitchFamily="34" charset="0"/>
                <a:ea typeface="Verdana" panose="020B0604030504040204" pitchFamily="34" charset="0"/>
              </a:rPr>
              <a:t>Milwaukee,</a:t>
            </a:r>
            <a:r>
              <a:rPr lang="es-ES" sz="1000" dirty="0">
                <a:latin typeface="Verdana" panose="020B0604030504040204" pitchFamily="34" charset="0"/>
                <a:ea typeface="Verdana" panose="020B0604030504040204" pitchFamily="34" charset="0"/>
              </a:rPr>
              <a:t> después de una partida de golf con el CEO donde este le explicó lo eficiente y bueno que era su equipo de ML y como de eficiente le era tener a un equipo ágil y multidisciplinar que siempre le hace ver las cosas de otra manera, le picó. </a:t>
            </a:r>
          </a:p>
          <a:p>
            <a:pPr algn="just"/>
            <a:r>
              <a:rPr lang="es-ES" sz="1000" dirty="0">
                <a:latin typeface="Verdana" panose="020B0604030504040204" pitchFamily="34" charset="0"/>
                <a:ea typeface="Verdana" panose="020B0604030504040204" pitchFamily="34" charset="0"/>
              </a:rPr>
              <a:t>Resulta que esta empresa se dedican al mundo de las tuberías de altas prestaciones, </a:t>
            </a:r>
            <a:r>
              <a:rPr lang="es-ES" sz="1000" dirty="0" err="1">
                <a:latin typeface="Verdana" panose="020B0604030504040204" pitchFamily="34" charset="0"/>
                <a:ea typeface="Verdana" panose="020B0604030504040204" pitchFamily="34" charset="0"/>
                <a:hlinkClick r:id="rId4"/>
              </a:rPr>
              <a:t>J.Juan</a:t>
            </a:r>
            <a:r>
              <a:rPr lang="es-ES" sz="1000" dirty="0">
                <a:latin typeface="Verdana" panose="020B0604030504040204" pitchFamily="34" charset="0"/>
                <a:ea typeface="Verdana" panose="020B0604030504040204" pitchFamily="34" charset="0"/>
                <a:hlinkClick r:id="rId4"/>
              </a:rPr>
              <a:t> USA </a:t>
            </a:r>
            <a:r>
              <a:rPr lang="es-ES" sz="1000" dirty="0">
                <a:latin typeface="Verdana" panose="020B0604030504040204" pitchFamily="34" charset="0"/>
                <a:ea typeface="Verdana" panose="020B0604030504040204" pitchFamily="34" charset="0"/>
              </a:rPr>
              <a:t>para el mundo de la automoción, latiguillos de frenos </a:t>
            </a:r>
            <a:r>
              <a:rPr lang="es-ES" sz="1000" dirty="0" err="1">
                <a:latin typeface="Verdana" panose="020B0604030504040204" pitchFamily="34" charset="0"/>
                <a:ea typeface="Verdana" panose="020B0604030504040204" pitchFamily="34" charset="0"/>
              </a:rPr>
              <a:t>etcs</a:t>
            </a:r>
            <a:r>
              <a:rPr lang="es-ES" sz="1000" dirty="0">
                <a:latin typeface="Verdana" panose="020B0604030504040204" pitchFamily="34" charset="0"/>
                <a:ea typeface="Verdana" panose="020B0604030504040204" pitchFamily="34" charset="0"/>
              </a:rPr>
              <a:t>… Para todas las marcas grandes de automoción y motocicletas. Resulta que tienen una línea de producción de Bosch con varios equipos. Tienen una serie de líneas de producción. El dataset mide los componentes, o partes, a medida que avanzan por las líneas de producción. Cada parte tiene una identificación única. El objetivo es predecir qué partes fallarán en el control de calidad.</a:t>
            </a:r>
          </a:p>
          <a:p>
            <a:pPr algn="just"/>
            <a:r>
              <a:rPr lang="es-ES" sz="1000" dirty="0">
                <a:latin typeface="Verdana" panose="020B0604030504040204" pitchFamily="34" charset="0"/>
                <a:ea typeface="Verdana" panose="020B0604030504040204" pitchFamily="34" charset="0"/>
              </a:rPr>
              <a:t>Es un dataset muy extenso, con infinidad de datos y muchos datos anonimizados, incluidas las fechas. Los datos han llegado tal cual, sin más explicaciones que estas así que el CEO nos hace la siguientes pregunta:</a:t>
            </a:r>
          </a:p>
          <a:p>
            <a:pPr marL="171450" indent="-171450" algn="just">
              <a:buFont typeface="Arial" panose="020B0604020202020204" pitchFamily="34" charset="0"/>
              <a:buChar char="•"/>
            </a:pPr>
            <a:r>
              <a:rPr lang="es-ES" sz="1000" b="1" dirty="0">
                <a:latin typeface="Verdana" panose="020B0604030504040204" pitchFamily="34" charset="0"/>
                <a:ea typeface="Verdana" panose="020B0604030504040204" pitchFamily="34" charset="0"/>
              </a:rPr>
              <a:t>Que me podéis decir de este dataset?</a:t>
            </a:r>
          </a:p>
          <a:p>
            <a:pPr marL="171450" indent="-171450" algn="just">
              <a:buFont typeface="Arial" panose="020B0604020202020204" pitchFamily="34" charset="0"/>
              <a:buChar char="•"/>
            </a:pPr>
            <a:r>
              <a:rPr lang="es-ES" sz="1000" dirty="0">
                <a:latin typeface="Verdana" panose="020B0604030504040204" pitchFamily="34" charset="0"/>
                <a:ea typeface="Verdana" panose="020B0604030504040204" pitchFamily="34" charset="0"/>
              </a:rPr>
              <a:t>El dataset lo podéis encontrar aquí: </a:t>
            </a:r>
            <a:r>
              <a:rPr lang="es-ES" sz="1000" b="1" dirty="0">
                <a:latin typeface="Verdana" panose="020B0604030504040204" pitchFamily="34" charset="0"/>
                <a:ea typeface="Verdana" panose="020B0604030504040204" pitchFamily="34" charset="0"/>
                <a:hlinkClick r:id="rId5"/>
              </a:rPr>
              <a:t>LINK DATASET </a:t>
            </a:r>
            <a:endParaRPr lang="es-ES" sz="1100" b="1" dirty="0">
              <a:latin typeface="Verdana" panose="020B0604030504040204" pitchFamily="34" charset="0"/>
              <a:ea typeface="Verdana" panose="020B0604030504040204" pitchFamily="34" charset="0"/>
            </a:endParaRPr>
          </a:p>
          <a:p>
            <a:pPr marL="171450" indent="-171450" algn="just">
              <a:buFont typeface="Arial" panose="020B0604020202020204" pitchFamily="34" charset="0"/>
              <a:buChar char="•"/>
            </a:pPr>
            <a:endParaRPr lang="es-ES" sz="1100" b="1" dirty="0">
              <a:latin typeface="Verdana" panose="020B0604030504040204" pitchFamily="34" charset="0"/>
              <a:ea typeface="Verdana" panose="020B0604030504040204" pitchFamily="34" charset="0"/>
            </a:endParaRPr>
          </a:p>
          <a:p>
            <a:pPr algn="just"/>
            <a:endParaRPr lang="es-ES" sz="1000"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848612944"/>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iseño predeterminado">
  <a:themeElements>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Times New Roman"/>
        <a:ea typeface=""/>
        <a:cs typeface=""/>
      </a:majorFont>
      <a:minorFont>
        <a:latin typeface="Times New Roman"/>
        <a:ea typeface=""/>
        <a:cs typeface=""/>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C:\WINDOWS\Escritorio\PLANTILLA\Presen_LAN_CIM_Formacio_B1.PPT</Template>
  <TotalTime>11608</TotalTime>
  <Words>2229</Words>
  <Application>Microsoft Office PowerPoint</Application>
  <PresentationFormat>A4 Paper (210x297 mm)</PresentationFormat>
  <Paragraphs>114</Paragraphs>
  <Slides>10</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Times New Roman</vt:lpstr>
      <vt:lpstr>Verdana</vt:lpstr>
      <vt:lpstr>Wingdings</vt:lpstr>
      <vt:lpstr>Diseño predeterminado</vt:lpstr>
      <vt:lpstr>1_Diseño predeterminado</vt:lpstr>
      <vt:lpstr>PROYECTO FINAL  CASO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JPR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MDP Màster en Direcció  de la  Producció</dc:title>
  <dc:creator>vrius@tmb.cat</dc:creator>
  <cp:lastModifiedBy>Sergi Consul</cp:lastModifiedBy>
  <cp:revision>509</cp:revision>
  <cp:lastPrinted>2001-05-23T15:03:49Z</cp:lastPrinted>
  <dcterms:created xsi:type="dcterms:W3CDTF">2000-08-25T15:15:26Z</dcterms:created>
  <dcterms:modified xsi:type="dcterms:W3CDTF">2020-06-29T14:40:20Z</dcterms:modified>
</cp:coreProperties>
</file>