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00" r:id="rId2"/>
  </p:sldMasterIdLst>
  <p:notesMasterIdLst>
    <p:notesMasterId r:id="rId24"/>
  </p:notesMasterIdLst>
  <p:handoutMasterIdLst>
    <p:handoutMasterId r:id="rId25"/>
  </p:handoutMasterIdLst>
  <p:sldIdLst>
    <p:sldId id="573" r:id="rId3"/>
    <p:sldId id="593" r:id="rId4"/>
    <p:sldId id="595" r:id="rId5"/>
    <p:sldId id="598" r:id="rId6"/>
    <p:sldId id="608" r:id="rId7"/>
    <p:sldId id="613" r:id="rId8"/>
    <p:sldId id="614" r:id="rId9"/>
    <p:sldId id="615" r:id="rId10"/>
    <p:sldId id="617" r:id="rId11"/>
    <p:sldId id="618" r:id="rId12"/>
    <p:sldId id="619" r:id="rId13"/>
    <p:sldId id="620" r:id="rId14"/>
    <p:sldId id="621" r:id="rId15"/>
    <p:sldId id="622" r:id="rId16"/>
    <p:sldId id="623" r:id="rId17"/>
    <p:sldId id="625" r:id="rId18"/>
    <p:sldId id="624" r:id="rId19"/>
    <p:sldId id="626" r:id="rId20"/>
    <p:sldId id="627" r:id="rId21"/>
    <p:sldId id="628" r:id="rId22"/>
    <p:sldId id="629" r:id="rId23"/>
  </p:sldIdLst>
  <p:sldSz cx="9906000" cy="6858000" type="A4"/>
  <p:notesSz cx="6662738" cy="9832975"/>
  <p:defaultTextStyle>
    <a:defPPr>
      <a:defRPr lang="es-ES_tradnl"/>
    </a:defPPr>
    <a:lvl1pPr algn="l" rtl="0" eaLnBrk="0" fontAlgn="base" hangingPunct="0">
      <a:spcBef>
        <a:spcPct val="5000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79">
          <p15:clr>
            <a:srgbClr val="A4A3A4"/>
          </p15:clr>
        </p15:guide>
        <p15:guide id="2" pos="3120">
          <p15:clr>
            <a:srgbClr val="A4A3A4"/>
          </p15:clr>
        </p15:guide>
        <p15:guide id="3" pos="1442">
          <p15:clr>
            <a:srgbClr val="A4A3A4"/>
          </p15:clr>
        </p15:guide>
        <p15:guide id="4" pos="262">
          <p15:clr>
            <a:srgbClr val="A4A3A4"/>
          </p15:clr>
        </p15:guide>
      </p15:sldGuideLst>
    </p:ext>
    <p:ext uri="{2D200454-40CA-4A62-9FC3-DE9A4176ACB9}">
      <p15:notesGuideLst xmlns:p15="http://schemas.microsoft.com/office/powerpoint/2012/main">
        <p15:guide id="1" orient="horz" pos="3096">
          <p15:clr>
            <a:srgbClr val="A4A3A4"/>
          </p15:clr>
        </p15:guide>
        <p15:guide id="2" pos="20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 Consul" initials="SC" lastIdx="1" clrIdx="0">
    <p:extLst>
      <p:ext uri="{19B8F6BF-5375-455C-9EA6-DF929625EA0E}">
        <p15:presenceInfo xmlns:p15="http://schemas.microsoft.com/office/powerpoint/2012/main" userId="b3a6cb1197e8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F8F"/>
    <a:srgbClr val="90D698"/>
    <a:srgbClr val="00A1DA"/>
    <a:srgbClr val="333333"/>
    <a:srgbClr val="B2B2B2"/>
    <a:srgbClr val="4D4D4D"/>
    <a:srgbClr val="777777"/>
    <a:srgbClr val="008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0" autoAdjust="0"/>
    <p:restoredTop sz="89493" autoAdjust="0"/>
  </p:normalViewPr>
  <p:slideViewPr>
    <p:cSldViewPr snapToObjects="1" showGuides="1">
      <p:cViewPr varScale="1">
        <p:scale>
          <a:sx n="181" d="100"/>
          <a:sy n="181" d="100"/>
        </p:scale>
        <p:origin x="2170" y="206"/>
      </p:cViewPr>
      <p:guideLst>
        <p:guide orient="horz" pos="1979"/>
        <p:guide pos="3120"/>
        <p:guide pos="1442"/>
        <p:guide pos="26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50" d="100"/>
        <a:sy n="150" d="100"/>
      </p:scale>
      <p:origin x="0" y="0"/>
    </p:cViewPr>
  </p:notesTextViewPr>
  <p:sorterViewPr>
    <p:cViewPr>
      <p:scale>
        <a:sx n="70" d="100"/>
        <a:sy n="70" d="100"/>
      </p:scale>
      <p:origin x="0" y="0"/>
    </p:cViewPr>
  </p:sorterViewPr>
  <p:notesViewPr>
    <p:cSldViewPr snapToObjects="1" showGuides="1">
      <p:cViewPr varScale="1">
        <p:scale>
          <a:sx n="53" d="100"/>
          <a:sy n="53" d="100"/>
        </p:scale>
        <p:origin x="-1692" y="-78"/>
      </p:cViewPr>
      <p:guideLst>
        <p:guide orient="horz" pos="3096"/>
        <p:guide pos="209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defTabSz="901700">
              <a:spcBef>
                <a:spcPct val="0"/>
              </a:spcBef>
              <a:defRPr sz="1200"/>
            </a:lvl1pPr>
          </a:lstStyle>
          <a:p>
            <a:pPr>
              <a:defRPr/>
            </a:pPr>
            <a:endParaRPr lang="es-ES"/>
          </a:p>
        </p:txBody>
      </p:sp>
      <p:sp>
        <p:nvSpPr>
          <p:cNvPr id="44035" name="Rectangle 3"/>
          <p:cNvSpPr>
            <a:spLocks noGrp="1" noChangeArrowheads="1"/>
          </p:cNvSpPr>
          <p:nvPr>
            <p:ph type="dt" sz="quarter" idx="1"/>
          </p:nvPr>
        </p:nvSpPr>
        <p:spPr bwMode="auto">
          <a:xfrm>
            <a:off x="3775075"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algn="r" defTabSz="901700">
              <a:spcBef>
                <a:spcPct val="0"/>
              </a:spcBef>
              <a:defRPr sz="1200"/>
            </a:lvl1pPr>
          </a:lstStyle>
          <a:p>
            <a:pPr>
              <a:defRPr/>
            </a:pPr>
            <a:endParaRPr lang="es-ES"/>
          </a:p>
        </p:txBody>
      </p:sp>
      <p:sp>
        <p:nvSpPr>
          <p:cNvPr id="44036" name="Rectangle 4"/>
          <p:cNvSpPr>
            <a:spLocks noGrp="1" noChangeArrowheads="1"/>
          </p:cNvSpPr>
          <p:nvPr>
            <p:ph type="ftr" sz="quarter" idx="2"/>
          </p:nvPr>
        </p:nvSpPr>
        <p:spPr bwMode="auto">
          <a:xfrm>
            <a:off x="0"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defTabSz="901700">
              <a:spcBef>
                <a:spcPct val="0"/>
              </a:spcBef>
              <a:defRPr sz="1200"/>
            </a:lvl1pPr>
          </a:lstStyle>
          <a:p>
            <a:pPr>
              <a:defRPr/>
            </a:pPr>
            <a:endParaRPr lang="es-ES"/>
          </a:p>
        </p:txBody>
      </p:sp>
      <p:sp>
        <p:nvSpPr>
          <p:cNvPr id="44037" name="Rectangle 5"/>
          <p:cNvSpPr>
            <a:spLocks noGrp="1" noChangeArrowheads="1"/>
          </p:cNvSpPr>
          <p:nvPr>
            <p:ph type="sldNum" sz="quarter" idx="3"/>
          </p:nvPr>
        </p:nvSpPr>
        <p:spPr bwMode="auto">
          <a:xfrm>
            <a:off x="3775075"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algn="r" defTabSz="901700">
              <a:spcBef>
                <a:spcPct val="0"/>
              </a:spcBef>
              <a:defRPr sz="1200"/>
            </a:lvl1pPr>
          </a:lstStyle>
          <a:p>
            <a:pPr>
              <a:defRPr/>
            </a:pPr>
            <a:fld id="{11BBA1D0-7BB5-4A54-9F15-D73A3B14C331}" type="slidenum">
              <a:rPr lang="es-ES"/>
              <a:pPr>
                <a:defRPr/>
              </a:pPr>
              <a:t>‹#›</a:t>
            </a:fld>
            <a:endParaRPr lang="es-ES"/>
          </a:p>
        </p:txBody>
      </p:sp>
    </p:spTree>
    <p:extLst>
      <p:ext uri="{BB962C8B-B14F-4D97-AF65-F5344CB8AC3E}">
        <p14:creationId xmlns:p14="http://schemas.microsoft.com/office/powerpoint/2010/main" val="4155990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hdr" sz="quarter"/>
          </p:nvPr>
        </p:nvSpPr>
        <p:spPr bwMode="auto">
          <a:xfrm>
            <a:off x="0" y="0"/>
            <a:ext cx="2906713"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defTabSz="900113">
              <a:defRPr sz="1200"/>
            </a:lvl1pPr>
          </a:lstStyle>
          <a:p>
            <a:pPr>
              <a:defRPr/>
            </a:pPr>
            <a:endParaRPr lang="ca-ES"/>
          </a:p>
        </p:txBody>
      </p:sp>
      <p:sp>
        <p:nvSpPr>
          <p:cNvPr id="615427" name="Rectangle 3"/>
          <p:cNvSpPr>
            <a:spLocks noGrp="1" noChangeArrowheads="1"/>
          </p:cNvSpPr>
          <p:nvPr>
            <p:ph type="dt" idx="1"/>
          </p:nvPr>
        </p:nvSpPr>
        <p:spPr bwMode="auto">
          <a:xfrm>
            <a:off x="3802063" y="0"/>
            <a:ext cx="2832100"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r" defTabSz="900113">
              <a:defRPr sz="1200"/>
            </a:lvl1pPr>
          </a:lstStyle>
          <a:p>
            <a:pPr>
              <a:defRPr/>
            </a:pPr>
            <a:endParaRPr lang="ca-ES"/>
          </a:p>
        </p:txBody>
      </p:sp>
      <p:sp>
        <p:nvSpPr>
          <p:cNvPr id="44036" name="Rectangle 4"/>
          <p:cNvSpPr>
            <a:spLocks noGrp="1" noRot="1" noChangeAspect="1" noChangeArrowheads="1" noTextEdit="1"/>
          </p:cNvSpPr>
          <p:nvPr>
            <p:ph type="sldImg" idx="2"/>
          </p:nvPr>
        </p:nvSpPr>
        <p:spPr bwMode="auto">
          <a:xfrm>
            <a:off x="652463" y="752475"/>
            <a:ext cx="5330825" cy="3690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429" name="Rectangle 5"/>
          <p:cNvSpPr>
            <a:spLocks noGrp="1" noChangeArrowheads="1"/>
          </p:cNvSpPr>
          <p:nvPr>
            <p:ph type="body" sz="quarter" idx="3"/>
          </p:nvPr>
        </p:nvSpPr>
        <p:spPr bwMode="auto">
          <a:xfrm>
            <a:off x="895350" y="4670425"/>
            <a:ext cx="4845050" cy="4443413"/>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p>
            <a:pPr lvl="0"/>
            <a:r>
              <a:rPr lang="ca-ES" noProof="0"/>
              <a:t>Haga clic para modificar el estilo de texto del patrón</a:t>
            </a:r>
          </a:p>
          <a:p>
            <a:pPr lvl="1"/>
            <a:r>
              <a:rPr lang="ca-ES" noProof="0"/>
              <a:t>Segundo nivel</a:t>
            </a:r>
          </a:p>
          <a:p>
            <a:pPr lvl="2"/>
            <a:r>
              <a:rPr lang="ca-ES" noProof="0"/>
              <a:t>Tercer nivel</a:t>
            </a:r>
          </a:p>
          <a:p>
            <a:pPr lvl="3"/>
            <a:r>
              <a:rPr lang="ca-ES" noProof="0"/>
              <a:t>Cuarto nivel</a:t>
            </a:r>
          </a:p>
          <a:p>
            <a:pPr lvl="4"/>
            <a:r>
              <a:rPr lang="ca-ES" noProof="0"/>
              <a:t>Quinto nivel</a:t>
            </a:r>
          </a:p>
        </p:txBody>
      </p:sp>
      <p:sp>
        <p:nvSpPr>
          <p:cNvPr id="615430" name="Rectangle 6"/>
          <p:cNvSpPr>
            <a:spLocks noGrp="1" noChangeArrowheads="1"/>
          </p:cNvSpPr>
          <p:nvPr>
            <p:ph type="ftr" sz="quarter" idx="4"/>
          </p:nvPr>
        </p:nvSpPr>
        <p:spPr bwMode="auto">
          <a:xfrm>
            <a:off x="0" y="9340850"/>
            <a:ext cx="2906713"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defTabSz="900113">
              <a:defRPr sz="1200"/>
            </a:lvl1pPr>
          </a:lstStyle>
          <a:p>
            <a:pPr>
              <a:defRPr/>
            </a:pPr>
            <a:endParaRPr lang="ca-ES"/>
          </a:p>
        </p:txBody>
      </p:sp>
      <p:sp>
        <p:nvSpPr>
          <p:cNvPr id="615431" name="Rectangle 7"/>
          <p:cNvSpPr>
            <a:spLocks noGrp="1" noChangeArrowheads="1"/>
          </p:cNvSpPr>
          <p:nvPr>
            <p:ph type="sldNum" sz="quarter" idx="5"/>
          </p:nvPr>
        </p:nvSpPr>
        <p:spPr bwMode="auto">
          <a:xfrm>
            <a:off x="3802063" y="9340850"/>
            <a:ext cx="2832100"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r" defTabSz="900113">
              <a:defRPr sz="1200"/>
            </a:lvl1pPr>
          </a:lstStyle>
          <a:p>
            <a:pPr>
              <a:defRPr/>
            </a:pPr>
            <a:fld id="{35AAD493-7B17-4665-8711-22C1E2A03D59}" type="slidenum">
              <a:rPr lang="ca-ES"/>
              <a:pPr>
                <a:defRPr/>
              </a:pPr>
              <a:t>‹#›</a:t>
            </a:fld>
            <a:endParaRPr lang="ca-ES"/>
          </a:p>
        </p:txBody>
      </p:sp>
    </p:spTree>
    <p:extLst>
      <p:ext uri="{BB962C8B-B14F-4D97-AF65-F5344CB8AC3E}">
        <p14:creationId xmlns:p14="http://schemas.microsoft.com/office/powerpoint/2010/main" val="2507145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10</a:t>
            </a:fld>
            <a:endParaRPr lang="ca-ES" altLang="ca-ES" sz="1200">
              <a:solidFill>
                <a:prstClr val="black"/>
              </a:solidFill>
            </a:endParaRPr>
          </a:p>
        </p:txBody>
      </p:sp>
    </p:spTree>
    <p:extLst>
      <p:ext uri="{BB962C8B-B14F-4D97-AF65-F5344CB8AC3E}">
        <p14:creationId xmlns:p14="http://schemas.microsoft.com/office/powerpoint/2010/main" val="2828987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11</a:t>
            </a:fld>
            <a:endParaRPr lang="ca-ES" altLang="ca-ES" sz="1200">
              <a:solidFill>
                <a:prstClr val="black"/>
              </a:solidFill>
            </a:endParaRPr>
          </a:p>
        </p:txBody>
      </p:sp>
    </p:spTree>
    <p:extLst>
      <p:ext uri="{BB962C8B-B14F-4D97-AF65-F5344CB8AC3E}">
        <p14:creationId xmlns:p14="http://schemas.microsoft.com/office/powerpoint/2010/main" val="2566901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12</a:t>
            </a:fld>
            <a:endParaRPr lang="ca-ES" altLang="ca-ES" sz="1200">
              <a:solidFill>
                <a:prstClr val="black"/>
              </a:solidFill>
            </a:endParaRPr>
          </a:p>
        </p:txBody>
      </p:sp>
    </p:spTree>
    <p:extLst>
      <p:ext uri="{BB962C8B-B14F-4D97-AF65-F5344CB8AC3E}">
        <p14:creationId xmlns:p14="http://schemas.microsoft.com/office/powerpoint/2010/main" val="444037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13</a:t>
            </a:fld>
            <a:endParaRPr lang="ca-ES" altLang="ca-ES" sz="1200">
              <a:solidFill>
                <a:prstClr val="black"/>
              </a:solidFill>
            </a:endParaRPr>
          </a:p>
        </p:txBody>
      </p:sp>
    </p:spTree>
    <p:extLst>
      <p:ext uri="{BB962C8B-B14F-4D97-AF65-F5344CB8AC3E}">
        <p14:creationId xmlns:p14="http://schemas.microsoft.com/office/powerpoint/2010/main" val="3195641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14</a:t>
            </a:fld>
            <a:endParaRPr lang="ca-ES" altLang="ca-ES" sz="1200">
              <a:solidFill>
                <a:prstClr val="black"/>
              </a:solidFill>
            </a:endParaRPr>
          </a:p>
        </p:txBody>
      </p:sp>
    </p:spTree>
    <p:extLst>
      <p:ext uri="{BB962C8B-B14F-4D97-AF65-F5344CB8AC3E}">
        <p14:creationId xmlns:p14="http://schemas.microsoft.com/office/powerpoint/2010/main" val="710124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15</a:t>
            </a:fld>
            <a:endParaRPr lang="ca-ES" altLang="ca-ES" sz="1200">
              <a:solidFill>
                <a:prstClr val="black"/>
              </a:solidFill>
            </a:endParaRPr>
          </a:p>
        </p:txBody>
      </p:sp>
    </p:spTree>
    <p:extLst>
      <p:ext uri="{BB962C8B-B14F-4D97-AF65-F5344CB8AC3E}">
        <p14:creationId xmlns:p14="http://schemas.microsoft.com/office/powerpoint/2010/main" val="456018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16</a:t>
            </a:fld>
            <a:endParaRPr lang="ca-ES" altLang="ca-ES" sz="1200">
              <a:solidFill>
                <a:prstClr val="black"/>
              </a:solidFill>
            </a:endParaRPr>
          </a:p>
        </p:txBody>
      </p:sp>
    </p:spTree>
    <p:extLst>
      <p:ext uri="{BB962C8B-B14F-4D97-AF65-F5344CB8AC3E}">
        <p14:creationId xmlns:p14="http://schemas.microsoft.com/office/powerpoint/2010/main" val="3442294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17</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extLst>
      <p:ext uri="{BB962C8B-B14F-4D97-AF65-F5344CB8AC3E}">
        <p14:creationId xmlns:p14="http://schemas.microsoft.com/office/powerpoint/2010/main" val="750558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18</a:t>
            </a:fld>
            <a:endParaRPr lang="ca-ES" altLang="ca-ES" sz="1200">
              <a:solidFill>
                <a:prstClr val="black"/>
              </a:solidFill>
            </a:endParaRPr>
          </a:p>
        </p:txBody>
      </p:sp>
    </p:spTree>
    <p:extLst>
      <p:ext uri="{BB962C8B-B14F-4D97-AF65-F5344CB8AC3E}">
        <p14:creationId xmlns:p14="http://schemas.microsoft.com/office/powerpoint/2010/main" val="2067948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19</a:t>
            </a:fld>
            <a:endParaRPr lang="ca-ES" altLang="ca-ES" sz="1200">
              <a:solidFill>
                <a:prstClr val="black"/>
              </a:solidFill>
            </a:endParaRPr>
          </a:p>
        </p:txBody>
      </p:sp>
    </p:spTree>
    <p:extLst>
      <p:ext uri="{BB962C8B-B14F-4D97-AF65-F5344CB8AC3E}">
        <p14:creationId xmlns:p14="http://schemas.microsoft.com/office/powerpoint/2010/main" val="61105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a:t>
            </a:fld>
            <a:endParaRPr lang="ca-ES" altLang="ca-ES" sz="120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20</a:t>
            </a:fld>
            <a:endParaRPr lang="ca-ES" altLang="ca-ES" sz="1200">
              <a:solidFill>
                <a:prstClr val="black"/>
              </a:solidFill>
            </a:endParaRPr>
          </a:p>
        </p:txBody>
      </p:sp>
    </p:spTree>
    <p:extLst>
      <p:ext uri="{BB962C8B-B14F-4D97-AF65-F5344CB8AC3E}">
        <p14:creationId xmlns:p14="http://schemas.microsoft.com/office/powerpoint/2010/main" val="4224987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21</a:t>
            </a:fld>
            <a:endParaRPr lang="ca-ES" altLang="ca-ES" sz="1200">
              <a:solidFill>
                <a:prstClr val="black"/>
              </a:solidFill>
            </a:endParaRPr>
          </a:p>
        </p:txBody>
      </p:sp>
    </p:spTree>
    <p:extLst>
      <p:ext uri="{BB962C8B-B14F-4D97-AF65-F5344CB8AC3E}">
        <p14:creationId xmlns:p14="http://schemas.microsoft.com/office/powerpoint/2010/main" val="3219872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3</a:t>
            </a:fld>
            <a:endParaRPr lang="ca-ES" altLang="ca-ES" sz="1200">
              <a:solidFill>
                <a:prstClr val="black"/>
              </a:solidFill>
            </a:endParaRPr>
          </a:p>
        </p:txBody>
      </p:sp>
    </p:spTree>
    <p:extLst>
      <p:ext uri="{BB962C8B-B14F-4D97-AF65-F5344CB8AC3E}">
        <p14:creationId xmlns:p14="http://schemas.microsoft.com/office/powerpoint/2010/main" val="1765639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4</a:t>
            </a:fld>
            <a:endParaRPr lang="ca-ES" altLang="ca-ES" sz="1200">
              <a:solidFill>
                <a:prstClr val="black"/>
              </a:solidFill>
            </a:endParaRPr>
          </a:p>
        </p:txBody>
      </p:sp>
    </p:spTree>
    <p:extLst>
      <p:ext uri="{BB962C8B-B14F-4D97-AF65-F5344CB8AC3E}">
        <p14:creationId xmlns:p14="http://schemas.microsoft.com/office/powerpoint/2010/main" val="337967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5</a:t>
            </a:fld>
            <a:endParaRPr lang="ca-ES" altLang="ca-ES" sz="1200">
              <a:solidFill>
                <a:prstClr val="black"/>
              </a:solidFill>
            </a:endParaRPr>
          </a:p>
        </p:txBody>
      </p:sp>
    </p:spTree>
    <p:extLst>
      <p:ext uri="{BB962C8B-B14F-4D97-AF65-F5344CB8AC3E}">
        <p14:creationId xmlns:p14="http://schemas.microsoft.com/office/powerpoint/2010/main" val="2492096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6</a:t>
            </a:fld>
            <a:endParaRPr lang="ca-ES" altLang="ca-ES" sz="1200">
              <a:solidFill>
                <a:prstClr val="black"/>
              </a:solidFill>
            </a:endParaRPr>
          </a:p>
        </p:txBody>
      </p:sp>
    </p:spTree>
    <p:extLst>
      <p:ext uri="{BB962C8B-B14F-4D97-AF65-F5344CB8AC3E}">
        <p14:creationId xmlns:p14="http://schemas.microsoft.com/office/powerpoint/2010/main" val="347120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7</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extLst>
      <p:ext uri="{BB962C8B-B14F-4D97-AF65-F5344CB8AC3E}">
        <p14:creationId xmlns:p14="http://schemas.microsoft.com/office/powerpoint/2010/main" val="32740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8</a:t>
            </a:fld>
            <a:endParaRPr lang="ca-ES" altLang="ca-ES" sz="1200">
              <a:solidFill>
                <a:prstClr val="black"/>
              </a:solidFill>
            </a:endParaRPr>
          </a:p>
        </p:txBody>
      </p:sp>
    </p:spTree>
    <p:extLst>
      <p:ext uri="{BB962C8B-B14F-4D97-AF65-F5344CB8AC3E}">
        <p14:creationId xmlns:p14="http://schemas.microsoft.com/office/powerpoint/2010/main" val="1682038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9</a:t>
            </a:fld>
            <a:endParaRPr lang="ca-ES" altLang="ca-ES" sz="1200">
              <a:solidFill>
                <a:prstClr val="black"/>
              </a:solidFill>
            </a:endParaRPr>
          </a:p>
        </p:txBody>
      </p:sp>
    </p:spTree>
    <p:extLst>
      <p:ext uri="{BB962C8B-B14F-4D97-AF65-F5344CB8AC3E}">
        <p14:creationId xmlns:p14="http://schemas.microsoft.com/office/powerpoint/2010/main" val="3751846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140083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95300" y="1600200"/>
            <a:ext cx="89154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42371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38"/>
            <a:ext cx="2228850" cy="5851525"/>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95300" y="274638"/>
            <a:ext cx="653415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20289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667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ol">
    <p:spTree>
      <p:nvGrpSpPr>
        <p:cNvPr id="1" name=""/>
        <p:cNvGrpSpPr/>
        <p:nvPr/>
      </p:nvGrpSpPr>
      <p:grpSpPr>
        <a:xfrm>
          <a:off x="0" y="0"/>
          <a:ext cx="0" cy="0"/>
          <a:chOff x="0" y="0"/>
          <a:chExt cx="0" cy="0"/>
        </a:xfrm>
      </p:grpSpPr>
      <p:sp>
        <p:nvSpPr>
          <p:cNvPr id="2" name="Títol 1"/>
          <p:cNvSpPr>
            <a:spLocks noGrp="1"/>
          </p:cNvSpPr>
          <p:nvPr>
            <p:ph type="ctrTitle"/>
          </p:nvPr>
        </p:nvSpPr>
        <p:spPr>
          <a:xfrm>
            <a:off x="742950" y="2130425"/>
            <a:ext cx="8420100" cy="1470025"/>
          </a:xfrm>
          <a:prstGeom prst="rect">
            <a:avLst/>
          </a:prstGeom>
        </p:spPr>
        <p:txBody>
          <a:bodyPr/>
          <a:lstStyle/>
          <a:p>
            <a:r>
              <a:rPr lang="ca-ES"/>
              <a:t>Feu clic aquí per editar l'estil</a:t>
            </a:r>
          </a:p>
        </p:txBody>
      </p:sp>
      <p:sp>
        <p:nvSpPr>
          <p:cNvPr id="3" name="Subtítol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a-ES"/>
              <a:t>Feu clic aquí per editar l'estil de subtítols del patró.</a:t>
            </a:r>
          </a:p>
        </p:txBody>
      </p:sp>
    </p:spTree>
    <p:extLst>
      <p:ext uri="{BB962C8B-B14F-4D97-AF65-F5344CB8AC3E}">
        <p14:creationId xmlns:p14="http://schemas.microsoft.com/office/powerpoint/2010/main" val="160269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idx="1"/>
          </p:nvPr>
        </p:nvSpPr>
        <p:spPr>
          <a:xfrm>
            <a:off x="495300" y="1600200"/>
            <a:ext cx="8915400" cy="4525963"/>
          </a:xfrm>
          <a:prstGeom prst="rect">
            <a:avLst/>
          </a:prstGeom>
        </p:spPr>
        <p:txBody>
          <a:body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649688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ítol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ca-ES"/>
              <a:t>Feu clic aquí per editar l'estil</a:t>
            </a:r>
          </a:p>
        </p:txBody>
      </p:sp>
      <p:sp>
        <p:nvSpPr>
          <p:cNvPr id="3" name="Contenidor de text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a-ES"/>
              <a:t>Feu clic aquí per editar estils</a:t>
            </a:r>
          </a:p>
        </p:txBody>
      </p:sp>
    </p:spTree>
    <p:extLst>
      <p:ext uri="{BB962C8B-B14F-4D97-AF65-F5344CB8AC3E}">
        <p14:creationId xmlns:p14="http://schemas.microsoft.com/office/powerpoint/2010/main" val="4197480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contingut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369865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lvl1pPr>
              <a:defRPr/>
            </a:lvl1pPr>
          </a:lstStyle>
          <a:p>
            <a:r>
              <a:rPr lang="ca-ES"/>
              <a:t>Feu clic aquí per editar l'estil</a:t>
            </a:r>
          </a:p>
        </p:txBody>
      </p:sp>
      <p:sp>
        <p:nvSpPr>
          <p:cNvPr id="3" name="Contenidor de text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4" name="Contenidor de contingut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5" name="Contenidor de text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6" name="Contenidor de contingut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80561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Tree>
    <p:extLst>
      <p:ext uri="{BB962C8B-B14F-4D97-AF65-F5344CB8AC3E}">
        <p14:creationId xmlns:p14="http://schemas.microsoft.com/office/powerpoint/2010/main" val="3757699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5300" y="1600200"/>
            <a:ext cx="89154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52900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495300" y="273050"/>
            <a:ext cx="3259138" cy="1162050"/>
          </a:xfrm>
          <a:prstGeom prst="rect">
            <a:avLst/>
          </a:prstGeom>
        </p:spPr>
        <p:txBody>
          <a:bodyPr anchor="b"/>
          <a:lstStyle>
            <a:lvl1pPr algn="l">
              <a:defRPr sz="2000" b="1"/>
            </a:lvl1pPr>
          </a:lstStyle>
          <a:p>
            <a:r>
              <a:rPr lang="ca-ES"/>
              <a:t>Feu clic aquí per editar l'estil</a:t>
            </a:r>
          </a:p>
        </p:txBody>
      </p:sp>
      <p:sp>
        <p:nvSpPr>
          <p:cNvPr id="3" name="Contenidor de contingut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text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2928902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1941513" y="4800600"/>
            <a:ext cx="5943600" cy="566738"/>
          </a:xfrm>
          <a:prstGeom prst="rect">
            <a:avLst/>
          </a:prstGeom>
        </p:spPr>
        <p:txBody>
          <a:bodyPr anchor="b"/>
          <a:lstStyle>
            <a:lvl1pPr algn="l">
              <a:defRPr sz="2000" b="1"/>
            </a:lvl1pPr>
          </a:lstStyle>
          <a:p>
            <a:r>
              <a:rPr lang="ca-ES"/>
              <a:t>Feu clic aquí per editar l'estil</a:t>
            </a:r>
          </a:p>
        </p:txBody>
      </p:sp>
      <p:sp>
        <p:nvSpPr>
          <p:cNvPr id="3" name="Contenidor d'imatge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Contenidor de text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4026429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text vertical 2"/>
          <p:cNvSpPr>
            <a:spLocks noGrp="1"/>
          </p:cNvSpPr>
          <p:nvPr>
            <p:ph type="body" orient="vert" idx="1"/>
          </p:nvPr>
        </p:nvSpPr>
        <p:spPr>
          <a:xfrm>
            <a:off x="495300" y="1600200"/>
            <a:ext cx="8915400" cy="4525963"/>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3497529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Títol vertical 1"/>
          <p:cNvSpPr>
            <a:spLocks noGrp="1"/>
          </p:cNvSpPr>
          <p:nvPr>
            <p:ph type="title" orient="vert"/>
          </p:nvPr>
        </p:nvSpPr>
        <p:spPr>
          <a:xfrm>
            <a:off x="7181850" y="274638"/>
            <a:ext cx="2228850" cy="5851525"/>
          </a:xfrm>
          <a:prstGeom prst="rect">
            <a:avLst/>
          </a:prstGeom>
        </p:spPr>
        <p:txBody>
          <a:bodyPr vert="eaVert"/>
          <a:lstStyle/>
          <a:p>
            <a:r>
              <a:rPr lang="ca-ES"/>
              <a:t>Feu clic aquí per editar l'estil</a:t>
            </a:r>
          </a:p>
        </p:txBody>
      </p:sp>
      <p:sp>
        <p:nvSpPr>
          <p:cNvPr id="3" name="Contenidor de text vertical 2"/>
          <p:cNvSpPr>
            <a:spLocks noGrp="1"/>
          </p:cNvSpPr>
          <p:nvPr>
            <p:ph type="body" orient="vert" idx="1"/>
          </p:nvPr>
        </p:nvSpPr>
        <p:spPr>
          <a:xfrm>
            <a:off x="495300" y="274638"/>
            <a:ext cx="6534150" cy="5851525"/>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630602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75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359574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895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05853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Tree>
    <p:extLst>
      <p:ext uri="{BB962C8B-B14F-4D97-AF65-F5344CB8AC3E}">
        <p14:creationId xmlns:p14="http://schemas.microsoft.com/office/powerpoint/2010/main" val="14380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16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92208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71175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pic>
        <p:nvPicPr>
          <p:cNvPr id="4" name="11 Imagen"/>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1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11 Imagen"/>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1 Imagen"/>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3076490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still.pub/2016/misread-tsn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4</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es-ES" altLang="ca-ES" sz="3200" b="1" dirty="0">
                <a:solidFill>
                  <a:srgbClr val="005984"/>
                </a:solidFill>
                <a:latin typeface="Arial" charset="0"/>
                <a:cs typeface="Arial" charset="0"/>
              </a:rPr>
              <a:t>Clasificadores:</a:t>
            </a:r>
            <a:br>
              <a:rPr lang="es-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Árboles</a:t>
            </a:r>
            <a:r>
              <a:rPr lang="ca-ES" altLang="ca-ES" sz="3200" b="1" dirty="0">
                <a:solidFill>
                  <a:srgbClr val="005984"/>
                </a:solidFill>
                <a:latin typeface="Arial" charset="0"/>
                <a:cs typeface="Arial" charset="0"/>
              </a:rPr>
              <a:t> de </a:t>
            </a:r>
            <a:r>
              <a:rPr lang="ca-ES" altLang="ca-ES" sz="3200" b="1" dirty="0" err="1">
                <a:solidFill>
                  <a:srgbClr val="005984"/>
                </a:solidFill>
                <a:latin typeface="Arial" charset="0"/>
                <a:cs typeface="Arial" charset="0"/>
              </a:rPr>
              <a:t>decisión</a:t>
            </a:r>
            <a:br>
              <a:rPr lang="ca-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Random</a:t>
            </a:r>
            <a:r>
              <a:rPr lang="ca-ES" altLang="ca-ES" sz="3200" b="1" dirty="0">
                <a:solidFill>
                  <a:srgbClr val="005984"/>
                </a:solidFill>
                <a:latin typeface="Arial" charset="0"/>
                <a:cs typeface="Arial" charset="0"/>
              </a:rPr>
              <a:t> Forest</a:t>
            </a: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35050" y="5373216"/>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65443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693319"/>
          </a:xfrm>
          <a:prstGeom prst="rect">
            <a:avLst/>
          </a:prstGeom>
        </p:spPr>
        <p:txBody>
          <a:bodyPr wrap="square">
            <a:spAutoFit/>
          </a:bodyPr>
          <a:lstStyle/>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Evaluación</a:t>
            </a:r>
            <a:r>
              <a:rPr lang="es-ES" sz="1200" dirty="0">
                <a:latin typeface="Arial" panose="020B0604020202020204" pitchFamily="34" charset="0"/>
                <a:cs typeface="Arial" panose="020B0604020202020204" pitchFamily="34" charset="0"/>
              </a:rPr>
              <a:t> de oportunidades de </a:t>
            </a:r>
            <a:r>
              <a:rPr lang="es-ES" sz="1200" b="1" dirty="0">
                <a:latin typeface="Arial" panose="020B0604020202020204" pitchFamily="34" charset="0"/>
                <a:cs typeface="Arial" panose="020B0604020202020204" pitchFamily="34" charset="0"/>
              </a:rPr>
              <a:t>expansión de marca p</a:t>
            </a:r>
            <a:r>
              <a:rPr lang="es-ES" sz="1200" dirty="0">
                <a:latin typeface="Arial" panose="020B0604020202020204" pitchFamily="34" charset="0"/>
                <a:cs typeface="Arial" panose="020B0604020202020204" pitchFamily="34" charset="0"/>
              </a:rPr>
              <a:t>ara un negocio utilizando datos </a:t>
            </a:r>
            <a:r>
              <a:rPr lang="es-ES" sz="1200" b="1" dirty="0">
                <a:latin typeface="Arial" panose="020B0604020202020204" pitchFamily="34" charset="0"/>
                <a:cs typeface="Arial" panose="020B0604020202020204" pitchFamily="34" charset="0"/>
              </a:rPr>
              <a:t>históricos de ventas.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Determinación de </a:t>
            </a:r>
            <a:r>
              <a:rPr lang="es-ES" sz="1200" b="1" dirty="0">
                <a:latin typeface="Arial" panose="020B0604020202020204" pitchFamily="34" charset="0"/>
                <a:cs typeface="Arial" panose="020B0604020202020204" pitchFamily="34" charset="0"/>
              </a:rPr>
              <a:t>posibles compradores </a:t>
            </a:r>
            <a:r>
              <a:rPr lang="es-ES" sz="1200" dirty="0">
                <a:latin typeface="Arial" panose="020B0604020202020204" pitchFamily="34" charset="0"/>
                <a:cs typeface="Arial" panose="020B0604020202020204" pitchFamily="34" charset="0"/>
              </a:rPr>
              <a:t>de un producto utilizando </a:t>
            </a:r>
            <a:r>
              <a:rPr lang="es-ES" sz="1200" b="1" dirty="0">
                <a:latin typeface="Arial" panose="020B0604020202020204" pitchFamily="34" charset="0"/>
                <a:cs typeface="Arial" panose="020B0604020202020204" pitchFamily="34" charset="0"/>
              </a:rPr>
              <a:t>datos demográficos </a:t>
            </a:r>
            <a:r>
              <a:rPr lang="es-ES" sz="1200" dirty="0">
                <a:latin typeface="Arial" panose="020B0604020202020204" pitchFamily="34" charset="0"/>
                <a:cs typeface="Arial" panose="020B0604020202020204" pitchFamily="34" charset="0"/>
              </a:rPr>
              <a:t>para permitir la orientación de un </a:t>
            </a:r>
            <a:r>
              <a:rPr lang="es-ES" sz="1200" b="1" dirty="0">
                <a:latin typeface="Arial" panose="020B0604020202020204" pitchFamily="34" charset="0"/>
                <a:cs typeface="Arial" panose="020B0604020202020204" pitchFamily="34" charset="0"/>
              </a:rPr>
              <a:t>presupuesto publicitario </a:t>
            </a:r>
            <a:r>
              <a:rPr lang="es-ES" sz="1200" dirty="0">
                <a:latin typeface="Arial" panose="020B0604020202020204" pitchFamily="34" charset="0"/>
                <a:cs typeface="Arial" panose="020B0604020202020204" pitchFamily="34" charset="0"/>
              </a:rPr>
              <a:t>limitado</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Predicción de la probabilidad de </a:t>
            </a:r>
            <a:r>
              <a:rPr lang="es-ES" sz="1200" b="1" dirty="0">
                <a:latin typeface="Arial" panose="020B0604020202020204" pitchFamily="34" charset="0"/>
                <a:cs typeface="Arial" panose="020B0604020202020204" pitchFamily="34" charset="0"/>
              </a:rPr>
              <a:t>incumplimiento para los prestatarios</a:t>
            </a:r>
            <a:r>
              <a:rPr lang="es-ES" sz="1200" dirty="0">
                <a:latin typeface="Arial" panose="020B0604020202020204" pitchFamily="34" charset="0"/>
                <a:cs typeface="Arial" panose="020B0604020202020204" pitchFamily="34" charset="0"/>
              </a:rPr>
              <a:t> solicitantes utilizando modelos predictivos generados a partir de datos históricos.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Ayuda con </a:t>
            </a:r>
            <a:r>
              <a:rPr lang="es-ES" sz="1200" b="1" dirty="0">
                <a:latin typeface="Arial" panose="020B0604020202020204" pitchFamily="34" charset="0"/>
                <a:cs typeface="Arial" panose="020B0604020202020204" pitchFamily="34" charset="0"/>
              </a:rPr>
              <a:t>la priorización del tratamiento del paciente </a:t>
            </a:r>
            <a:r>
              <a:rPr lang="es-ES" sz="1200" dirty="0">
                <a:latin typeface="Arial" panose="020B0604020202020204" pitchFamily="34" charset="0"/>
                <a:cs typeface="Arial" panose="020B0604020202020204" pitchFamily="34" charset="0"/>
              </a:rPr>
              <a:t>en la </a:t>
            </a:r>
            <a:r>
              <a:rPr lang="es-ES" sz="1200" b="1" dirty="0">
                <a:latin typeface="Arial" panose="020B0604020202020204" pitchFamily="34" charset="0"/>
                <a:cs typeface="Arial" panose="020B0604020202020204" pitchFamily="34" charset="0"/>
              </a:rPr>
              <a:t>sala de emergencias </a:t>
            </a:r>
            <a:r>
              <a:rPr lang="es-ES" sz="1200" dirty="0">
                <a:latin typeface="Arial" panose="020B0604020202020204" pitchFamily="34" charset="0"/>
                <a:cs typeface="Arial" panose="020B0604020202020204" pitchFamily="34" charset="0"/>
              </a:rPr>
              <a:t>utilizando un modelo predictivo basado en factores como </a:t>
            </a:r>
            <a:r>
              <a:rPr lang="es-ES" sz="1200" b="1" dirty="0">
                <a:latin typeface="Arial" panose="020B0604020202020204" pitchFamily="34" charset="0"/>
                <a:cs typeface="Arial" panose="020B0604020202020204" pitchFamily="34" charset="0"/>
              </a:rPr>
              <a:t>la edad, la presión arterial, el sexo, la ubicación y la gravedad del dolor, </a:t>
            </a:r>
            <a:r>
              <a:rPr lang="es-ES" sz="1200" dirty="0">
                <a:latin typeface="Arial" panose="020B0604020202020204" pitchFamily="34" charset="0"/>
                <a:cs typeface="Arial" panose="020B0604020202020204" pitchFamily="34" charset="0"/>
              </a:rPr>
              <a:t>y otras mediciones (</a:t>
            </a:r>
            <a:r>
              <a:rPr lang="es-ES" sz="1200" dirty="0" err="1">
                <a:latin typeface="Arial" panose="020B0604020202020204" pitchFamily="34" charset="0"/>
                <a:cs typeface="Arial" panose="020B0604020202020204" pitchFamily="34" charset="0"/>
              </a:rPr>
              <a:t>Triage</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Los árboles de decisión se usan comúnmente en la </a:t>
            </a:r>
            <a:r>
              <a:rPr lang="es-ES" sz="1200" b="1" dirty="0">
                <a:latin typeface="Arial" panose="020B0604020202020204" pitchFamily="34" charset="0"/>
                <a:cs typeface="Arial" panose="020B0604020202020204" pitchFamily="34" charset="0"/>
              </a:rPr>
              <a:t>investigación de operaciones</a:t>
            </a:r>
            <a:r>
              <a:rPr lang="es-ES" sz="1200" dirty="0">
                <a:latin typeface="Arial" panose="020B0604020202020204" pitchFamily="34" charset="0"/>
                <a:cs typeface="Arial" panose="020B0604020202020204" pitchFamily="34" charset="0"/>
              </a:rPr>
              <a:t>, específicamente en el análisis de decisiones, para ayudar a identificar una </a:t>
            </a:r>
            <a:r>
              <a:rPr lang="es-ES" sz="1200" b="1" dirty="0">
                <a:latin typeface="Arial" panose="020B0604020202020204" pitchFamily="34" charset="0"/>
                <a:cs typeface="Arial" panose="020B0604020202020204" pitchFamily="34" charset="0"/>
              </a:rPr>
              <a:t>estrategia con mayor probabilidad de alcanzar una meta</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Tipo de </a:t>
            </a:r>
            <a:r>
              <a:rPr lang="es-ES" sz="1200" b="1" dirty="0">
                <a:latin typeface="Arial" panose="020B0604020202020204" pitchFamily="34" charset="0"/>
                <a:cs typeface="Arial" panose="020B0604020202020204" pitchFamily="34" charset="0"/>
              </a:rPr>
              <a:t>algoritmo de aprendizaje supervisado</a:t>
            </a:r>
            <a:r>
              <a:rPr lang="es-ES" sz="1200" dirty="0">
                <a:latin typeface="Arial" panose="020B0604020202020204" pitchFamily="34" charset="0"/>
                <a:cs typeface="Arial" panose="020B0604020202020204" pitchFamily="34" charset="0"/>
              </a:rPr>
              <a:t> (que tiene una variable objetivo predefinida) que se usa principalmente en </a:t>
            </a:r>
            <a:r>
              <a:rPr lang="es-ES" sz="1200" b="1" dirty="0">
                <a:latin typeface="Arial" panose="020B0604020202020204" pitchFamily="34" charset="0"/>
                <a:cs typeface="Arial" panose="020B0604020202020204" pitchFamily="34" charset="0"/>
              </a:rPr>
              <a:t>problemas de clasificación</a:t>
            </a:r>
            <a:r>
              <a:rPr lang="es-ES" sz="1200" dirty="0">
                <a:latin typeface="Arial" panose="020B0604020202020204" pitchFamily="34" charset="0"/>
                <a:cs typeface="Arial" panose="020B0604020202020204" pitchFamily="34" charset="0"/>
              </a:rPr>
              <a:t>. Funciona para variables de entrada y salida </a:t>
            </a:r>
            <a:r>
              <a:rPr lang="es-ES" sz="1200" b="1" dirty="0">
                <a:latin typeface="Arial" panose="020B0604020202020204" pitchFamily="34" charset="0"/>
                <a:cs typeface="Arial" panose="020B0604020202020204" pitchFamily="34" charset="0"/>
              </a:rPr>
              <a:t>categóricas y continuas</a:t>
            </a:r>
            <a:r>
              <a:rPr lang="es-ES" sz="1200" dirty="0">
                <a:latin typeface="Arial" panose="020B0604020202020204" pitchFamily="34" charset="0"/>
                <a:cs typeface="Arial" panose="020B0604020202020204" pitchFamily="34" charset="0"/>
              </a:rPr>
              <a:t>. En esta técnica, dividimos </a:t>
            </a:r>
            <a:r>
              <a:rPr lang="es-ES" sz="1200" b="1" dirty="0">
                <a:latin typeface="Arial" panose="020B0604020202020204" pitchFamily="34" charset="0"/>
                <a:cs typeface="Arial" panose="020B0604020202020204" pitchFamily="34" charset="0"/>
              </a:rPr>
              <a:t>la población </a:t>
            </a:r>
            <a:r>
              <a:rPr lang="es-ES" sz="1200" dirty="0">
                <a:latin typeface="Arial" panose="020B0604020202020204" pitchFamily="34" charset="0"/>
                <a:cs typeface="Arial" panose="020B0604020202020204" pitchFamily="34" charset="0"/>
              </a:rPr>
              <a:t>o datos en dos o más conjuntos homogéneos (o subpoblaciones) basados en el divisor / diferenciador más significativo en las variables de entrada.</a:t>
            </a:r>
            <a:endParaRPr lang="ca-ES" sz="1200" dirty="0">
              <a:latin typeface="Arial" panose="020B0604020202020204" pitchFamily="34" charset="0"/>
              <a:cs typeface="Arial" panose="020B0604020202020204" pitchFamily="34" charset="0"/>
            </a:endParaRPr>
          </a:p>
        </p:txBody>
      </p:sp>
      <p:pic>
        <p:nvPicPr>
          <p:cNvPr id="5" name="Picture 2">
            <a:extLst>
              <a:ext uri="{FF2B5EF4-FFF2-40B4-BE49-F238E27FC236}">
                <a16:creationId xmlns:a16="http://schemas.microsoft.com/office/drawing/2014/main" id="{088D592E-C036-4AB0-B451-F0425F7BB4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 b="45569"/>
          <a:stretch/>
        </p:blipFill>
        <p:spPr bwMode="auto">
          <a:xfrm>
            <a:off x="2360712" y="5133838"/>
            <a:ext cx="3941241" cy="124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02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416320"/>
          </a:xfrm>
          <a:prstGeom prst="rect">
            <a:avLst/>
          </a:prstGeom>
        </p:spPr>
        <p:txBody>
          <a:bodyPr wrap="square">
            <a:spAutoFit/>
          </a:bodyPr>
          <a:lstStyle/>
          <a:p>
            <a:pPr algn="just"/>
            <a:r>
              <a:rPr lang="es-ES" sz="1200" dirty="0" err="1">
                <a:latin typeface="Arial" panose="020B0604020202020204" pitchFamily="34" charset="0"/>
                <a:cs typeface="Arial" panose="020B0604020202020204" pitchFamily="34" charset="0"/>
              </a:rPr>
              <a:t>PSeudocódigo</a:t>
            </a:r>
            <a:r>
              <a:rPr lang="es-ES" sz="1200" b="1" dirty="0">
                <a:latin typeface="Arial" panose="020B0604020202020204" pitchFamily="34" charset="0"/>
                <a:cs typeface="Arial" panose="020B0604020202020204" pitchFamily="34" charset="0"/>
              </a:rPr>
              <a:t>:</a:t>
            </a:r>
          </a:p>
          <a:p>
            <a:pPr marL="228600" indent="-228600" algn="just">
              <a:buFont typeface="+mj-lt"/>
              <a:buAutoNum type="arabicPeriod"/>
            </a:pPr>
            <a:r>
              <a:rPr lang="es-ES" sz="1200" dirty="0">
                <a:latin typeface="Arial" panose="020B0604020202020204" pitchFamily="34" charset="0"/>
                <a:cs typeface="Arial" panose="020B0604020202020204" pitchFamily="34" charset="0"/>
              </a:rPr>
              <a:t>El </a:t>
            </a:r>
            <a:r>
              <a:rPr lang="es-ES" sz="1200" b="1" dirty="0">
                <a:latin typeface="Arial" panose="020B0604020202020204" pitchFamily="34" charset="0"/>
                <a:cs typeface="Arial" panose="020B0604020202020204" pitchFamily="34" charset="0"/>
              </a:rPr>
              <a:t>mejor atributo del conjunto de datos</a:t>
            </a:r>
            <a:r>
              <a:rPr lang="es-ES" sz="1200" dirty="0">
                <a:latin typeface="Arial" panose="020B0604020202020204" pitchFamily="34" charset="0"/>
                <a:cs typeface="Arial" panose="020B0604020202020204" pitchFamily="34" charset="0"/>
              </a:rPr>
              <a:t> en la </a:t>
            </a:r>
            <a:r>
              <a:rPr lang="es-ES" sz="1200" b="1" dirty="0">
                <a:latin typeface="Arial" panose="020B0604020202020204" pitchFamily="34" charset="0"/>
                <a:cs typeface="Arial" panose="020B0604020202020204" pitchFamily="34" charset="0"/>
              </a:rPr>
              <a:t>raíz del árbol</a:t>
            </a:r>
            <a:r>
              <a:rPr lang="es-ES" sz="1200" dirty="0">
                <a:latin typeface="Arial" panose="020B0604020202020204" pitchFamily="34" charset="0"/>
                <a:cs typeface="Arial" panose="020B0604020202020204" pitchFamily="34" charset="0"/>
              </a:rPr>
              <a:t>.</a:t>
            </a:r>
          </a:p>
          <a:p>
            <a:pPr marL="228600" indent="-228600" algn="just">
              <a:buFont typeface="+mj-lt"/>
              <a:buAutoNum type="arabicPeriod"/>
            </a:pPr>
            <a:r>
              <a:rPr lang="es-ES" sz="1200" b="1" dirty="0">
                <a:latin typeface="Arial" panose="020B0604020202020204" pitchFamily="34" charset="0"/>
                <a:cs typeface="Arial" panose="020B0604020202020204" pitchFamily="34" charset="0"/>
              </a:rPr>
              <a:t>Divide el conjunto </a:t>
            </a:r>
            <a:r>
              <a:rPr lang="es-ES" sz="1200" dirty="0">
                <a:latin typeface="Arial" panose="020B0604020202020204" pitchFamily="34" charset="0"/>
                <a:cs typeface="Arial" panose="020B0604020202020204" pitchFamily="34" charset="0"/>
              </a:rPr>
              <a:t>de entrenamiento </a:t>
            </a:r>
            <a:r>
              <a:rPr lang="es-ES" sz="1200" b="1" dirty="0">
                <a:latin typeface="Arial" panose="020B0604020202020204" pitchFamily="34" charset="0"/>
                <a:cs typeface="Arial" panose="020B0604020202020204" pitchFamily="34" charset="0"/>
              </a:rPr>
              <a:t>en</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subconjuntos</a:t>
            </a:r>
            <a:r>
              <a:rPr lang="es-ES" sz="1200" dirty="0">
                <a:latin typeface="Arial" panose="020B0604020202020204" pitchFamily="34" charset="0"/>
                <a:cs typeface="Arial" panose="020B0604020202020204" pitchFamily="34" charset="0"/>
              </a:rPr>
              <a:t>. Los subconjuntos se deben hacer de tal manera que </a:t>
            </a:r>
            <a:r>
              <a:rPr lang="es-ES" sz="1200" b="1" dirty="0">
                <a:latin typeface="Arial" panose="020B0604020202020204" pitchFamily="34" charset="0"/>
                <a:cs typeface="Arial" panose="020B0604020202020204" pitchFamily="34" charset="0"/>
              </a:rPr>
              <a:t>cada subconjunto contenga datos con el mismo valor</a:t>
            </a:r>
            <a:r>
              <a:rPr lang="es-ES" sz="1200" dirty="0">
                <a:latin typeface="Arial" panose="020B0604020202020204" pitchFamily="34" charset="0"/>
                <a:cs typeface="Arial" panose="020B0604020202020204" pitchFamily="34" charset="0"/>
              </a:rPr>
              <a:t> para un atributo.</a:t>
            </a:r>
          </a:p>
          <a:p>
            <a:pPr marL="228600" indent="-228600" algn="just">
              <a:buFont typeface="+mj-lt"/>
              <a:buAutoNum type="arabicPeriod"/>
            </a:pPr>
            <a:r>
              <a:rPr lang="es-ES" sz="1200" dirty="0">
                <a:latin typeface="Arial" panose="020B0604020202020204" pitchFamily="34" charset="0"/>
                <a:cs typeface="Arial" panose="020B0604020202020204" pitchFamily="34" charset="0"/>
              </a:rPr>
              <a:t>Repita el paso 1 y el paso 2 en cada subconjunto hasta que encuentre nodos de hoja en todas las ramas del árbol.</a:t>
            </a:r>
          </a:p>
          <a:p>
            <a:pPr marL="228600" indent="-228600" algn="just">
              <a:buFont typeface="+mj-lt"/>
              <a:buAutoNum type="arabicPeriod"/>
            </a:pPr>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Asunciones: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Al principio, todo el </a:t>
            </a:r>
            <a:r>
              <a:rPr lang="es-ES" sz="1200" b="1" dirty="0">
                <a:latin typeface="Arial" panose="020B0604020202020204" pitchFamily="34" charset="0"/>
                <a:cs typeface="Arial" panose="020B0604020202020204" pitchFamily="34" charset="0"/>
              </a:rPr>
              <a:t>conjunto de entrenamiento </a:t>
            </a:r>
            <a:r>
              <a:rPr lang="es-ES" sz="1200" dirty="0">
                <a:latin typeface="Arial" panose="020B0604020202020204" pitchFamily="34" charset="0"/>
                <a:cs typeface="Arial" panose="020B0604020202020204" pitchFamily="34" charset="0"/>
              </a:rPr>
              <a:t>se considera la </a:t>
            </a:r>
            <a:r>
              <a:rPr lang="es-ES" sz="1200" b="1" dirty="0">
                <a:latin typeface="Arial" panose="020B0604020202020204" pitchFamily="34" charset="0"/>
                <a:cs typeface="Arial" panose="020B0604020202020204" pitchFamily="34" charset="0"/>
              </a:rPr>
              <a:t>raíz</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Se prefiere que los valores de características sean </a:t>
            </a:r>
            <a:r>
              <a:rPr lang="es-ES" sz="1200" b="1" dirty="0">
                <a:latin typeface="Arial" panose="020B0604020202020204" pitchFamily="34" charset="0"/>
                <a:cs typeface="Arial" panose="020B0604020202020204" pitchFamily="34" charset="0"/>
              </a:rPr>
              <a:t>categóricos</a:t>
            </a:r>
            <a:r>
              <a:rPr lang="es-ES" sz="1200" dirty="0">
                <a:latin typeface="Arial" panose="020B0604020202020204" pitchFamily="34" charset="0"/>
                <a:cs typeface="Arial" panose="020B0604020202020204" pitchFamily="34" charset="0"/>
              </a:rPr>
              <a:t>. Si los valores son continuos, se </a:t>
            </a:r>
            <a:r>
              <a:rPr lang="es-ES" sz="1200" b="1" dirty="0">
                <a:latin typeface="Arial" panose="020B0604020202020204" pitchFamily="34" charset="0"/>
                <a:cs typeface="Arial" panose="020B0604020202020204" pitchFamily="34" charset="0"/>
              </a:rPr>
              <a:t>discretizan antes </a:t>
            </a:r>
            <a:r>
              <a:rPr lang="es-ES" sz="1200" dirty="0">
                <a:latin typeface="Arial" panose="020B0604020202020204" pitchFamily="34" charset="0"/>
                <a:cs typeface="Arial" panose="020B0604020202020204" pitchFamily="34" charset="0"/>
              </a:rPr>
              <a:t>de construir el modelo.</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Los datos se </a:t>
            </a:r>
            <a:r>
              <a:rPr lang="es-ES" sz="1200" b="1" dirty="0">
                <a:latin typeface="Arial" panose="020B0604020202020204" pitchFamily="34" charset="0"/>
                <a:cs typeface="Arial" panose="020B0604020202020204" pitchFamily="34" charset="0"/>
              </a:rPr>
              <a:t>distribuyen recursivamente </a:t>
            </a:r>
            <a:r>
              <a:rPr lang="es-ES" sz="1200" dirty="0">
                <a:latin typeface="Arial" panose="020B0604020202020204" pitchFamily="34" charset="0"/>
                <a:cs typeface="Arial" panose="020B0604020202020204" pitchFamily="34" charset="0"/>
              </a:rPr>
              <a:t>en función de los valores de los atributos.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El </a:t>
            </a:r>
            <a:r>
              <a:rPr lang="es-ES" sz="1200" b="1" dirty="0">
                <a:latin typeface="Arial" panose="020B0604020202020204" pitchFamily="34" charset="0"/>
                <a:cs typeface="Arial" panose="020B0604020202020204" pitchFamily="34" charset="0"/>
              </a:rPr>
              <a:t>orden</a:t>
            </a:r>
            <a:r>
              <a:rPr lang="es-ES" sz="1200" dirty="0">
                <a:latin typeface="Arial" panose="020B0604020202020204" pitchFamily="34" charset="0"/>
                <a:cs typeface="Arial" panose="020B0604020202020204" pitchFamily="34" charset="0"/>
              </a:rPr>
              <a:t> para colocar </a:t>
            </a:r>
            <a:r>
              <a:rPr lang="es-ES" sz="1200" b="1" dirty="0">
                <a:latin typeface="Arial" panose="020B0604020202020204" pitchFamily="34" charset="0"/>
                <a:cs typeface="Arial" panose="020B0604020202020204" pitchFamily="34" charset="0"/>
              </a:rPr>
              <a:t>atributos como raíz </a:t>
            </a:r>
            <a:r>
              <a:rPr lang="es-ES" sz="1200" dirty="0">
                <a:latin typeface="Arial" panose="020B0604020202020204" pitchFamily="34" charset="0"/>
                <a:cs typeface="Arial" panose="020B0604020202020204" pitchFamily="34" charset="0"/>
              </a:rPr>
              <a:t>o </a:t>
            </a:r>
            <a:r>
              <a:rPr lang="es-ES" sz="1200" b="1" dirty="0">
                <a:latin typeface="Arial" panose="020B0604020202020204" pitchFamily="34" charset="0"/>
                <a:cs typeface="Arial" panose="020B0604020202020204" pitchFamily="34" charset="0"/>
              </a:rPr>
              <a:t>nodo interno</a:t>
            </a:r>
            <a:r>
              <a:rPr lang="es-ES" sz="1200" dirty="0">
                <a:latin typeface="Arial" panose="020B0604020202020204" pitchFamily="34" charset="0"/>
                <a:cs typeface="Arial" panose="020B0604020202020204" pitchFamily="34" charset="0"/>
              </a:rPr>
              <a:t> del árbol se realiza mediante un </a:t>
            </a:r>
            <a:r>
              <a:rPr lang="es-ES" sz="1200" b="1" dirty="0">
                <a:latin typeface="Arial" panose="020B0604020202020204" pitchFamily="34" charset="0"/>
                <a:cs typeface="Arial" panose="020B0604020202020204" pitchFamily="34" charset="0"/>
              </a:rPr>
              <a:t>enfoque estadístico</a:t>
            </a:r>
            <a:r>
              <a:rPr lang="es-ES" sz="1200" dirty="0">
                <a:latin typeface="Arial" panose="020B0604020202020204" pitchFamily="34" charset="0"/>
                <a:cs typeface="Arial" panose="020B0604020202020204" pitchFamily="34" charset="0"/>
              </a:rPr>
              <a:t>.</a:t>
            </a:r>
          </a:p>
          <a:p>
            <a:pPr algn="just"/>
            <a:endParaRPr lang="ca-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62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5539978"/>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Ventajas:</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Fácil de entender</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Útil para el proceso de </a:t>
            </a:r>
            <a:r>
              <a:rPr lang="es-ES" sz="1200" b="1" dirty="0">
                <a:latin typeface="Arial" panose="020B0604020202020204" pitchFamily="34" charset="0"/>
                <a:cs typeface="Arial" panose="020B0604020202020204" pitchFamily="34" charset="0"/>
              </a:rPr>
              <a:t>exploración del dato.</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Por defecto, </a:t>
            </a:r>
            <a:r>
              <a:rPr lang="es-ES" sz="1200" b="1" dirty="0">
                <a:latin typeface="Arial" panose="020B0604020202020204" pitchFamily="34" charset="0"/>
                <a:cs typeface="Arial" panose="020B0604020202020204" pitchFamily="34" charset="0"/>
              </a:rPr>
              <a:t>realizan el Feature </a:t>
            </a:r>
            <a:r>
              <a:rPr lang="es-ES" sz="1200" b="1" dirty="0" err="1">
                <a:latin typeface="Arial" panose="020B0604020202020204" pitchFamily="34" charset="0"/>
                <a:cs typeface="Arial" panose="020B0604020202020204" pitchFamily="34" charset="0"/>
              </a:rPr>
              <a:t>Selection</a:t>
            </a:r>
            <a:r>
              <a:rPr lang="es-ES" sz="1200" b="1"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Poca intervención del usuario.</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Menos preprocesamiento.</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Método no paramétrico, no asumen características del conjunto de datos.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La no linealidad de los datos no es un problema.</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Pocos </a:t>
            </a:r>
            <a:r>
              <a:rPr lang="es-ES" sz="1200" dirty="0" err="1">
                <a:latin typeface="Arial" panose="020B0604020202020204" pitchFamily="34" charset="0"/>
                <a:cs typeface="Arial" panose="020B0604020202020204" pitchFamily="34" charset="0"/>
              </a:rPr>
              <a:t>hiper-parámetros</a:t>
            </a:r>
            <a:r>
              <a:rPr lang="es-ES" sz="1200" dirty="0">
                <a:latin typeface="Arial" panose="020B0604020202020204" pitchFamily="34" charset="0"/>
                <a:cs typeface="Arial" panose="020B0604020202020204" pitchFamily="34" charset="0"/>
              </a:rPr>
              <a:t> a “tocar”.</a:t>
            </a:r>
          </a:p>
          <a:p>
            <a:pPr marL="171450" indent="-171450" algn="just">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Desventajas:</a:t>
            </a:r>
          </a:p>
          <a:p>
            <a:pPr marL="171450" indent="-171450" algn="just">
              <a:buFont typeface="Arial" panose="020B0604020202020204" pitchFamily="34" charset="0"/>
              <a:buChar char="•"/>
            </a:pPr>
            <a:r>
              <a:rPr lang="es-ES" sz="1200" b="1" dirty="0" err="1">
                <a:latin typeface="Arial" panose="020B0604020202020204" pitchFamily="34" charset="0"/>
                <a:cs typeface="Arial" panose="020B0604020202020204" pitchFamily="34" charset="0"/>
              </a:rPr>
              <a:t>Over-Fitting</a:t>
            </a:r>
            <a:r>
              <a:rPr lang="es-ES" sz="1200" b="1" dirty="0">
                <a:latin typeface="Arial" panose="020B0604020202020204" pitchFamily="34" charset="0"/>
                <a:cs typeface="Arial" panose="020B0604020202020204" pitchFamily="34" charset="0"/>
              </a:rPr>
              <a:t> (Sobre entreno)</a:t>
            </a:r>
            <a:r>
              <a:rPr lang="es-ES" sz="1200" dirty="0">
                <a:latin typeface="Arial" panose="020B0604020202020204" pitchFamily="34" charset="0"/>
                <a:cs typeface="Arial" panose="020B0604020202020204" pitchFamily="34" charset="0"/>
              </a:rPr>
              <a:t>: tendencia ha crear arboles complejos. Limites en los parámetros y el uso de </a:t>
            </a:r>
            <a:r>
              <a:rPr lang="es-ES" sz="1200" b="1" dirty="0" err="1">
                <a:latin typeface="Arial" panose="020B0604020202020204" pitchFamily="34" charset="0"/>
                <a:cs typeface="Arial" panose="020B0604020202020204" pitchFamily="34" charset="0"/>
              </a:rPr>
              <a:t>prunning</a:t>
            </a:r>
            <a:r>
              <a:rPr lang="es-ES" sz="1200" b="1"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Variables continuas, </a:t>
            </a:r>
            <a:r>
              <a:rPr lang="es-ES" sz="1200" b="1" dirty="0">
                <a:latin typeface="Arial" panose="020B0604020202020204" pitchFamily="34" charset="0"/>
                <a:cs typeface="Arial" panose="020B0604020202020204" pitchFamily="34" charset="0"/>
              </a:rPr>
              <a:t>no funciona </a:t>
            </a:r>
            <a:r>
              <a:rPr lang="es-ES" sz="1200" dirty="0">
                <a:latin typeface="Arial" panose="020B0604020202020204" pitchFamily="34" charset="0"/>
                <a:cs typeface="Arial" panose="020B0604020202020204" pitchFamily="34" charset="0"/>
              </a:rPr>
              <a:t>del todo bien</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hay que </a:t>
            </a:r>
            <a:r>
              <a:rPr lang="es-ES" sz="1200" b="1" dirty="0">
                <a:latin typeface="Arial" panose="020B0604020202020204" pitchFamily="34" charset="0"/>
                <a:cs typeface="Arial" panose="020B0604020202020204" pitchFamily="34" charset="0"/>
              </a:rPr>
              <a:t>discretizar.</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Inestables, </a:t>
            </a:r>
            <a:r>
              <a:rPr lang="es-ES" sz="1200" dirty="0">
                <a:latin typeface="Arial" panose="020B0604020202020204" pitchFamily="34" charset="0"/>
                <a:cs typeface="Arial" panose="020B0604020202020204" pitchFamily="34" charset="0"/>
              </a:rPr>
              <a:t>variaciones de datos, grandes diferencias en los árboles.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Algunos algoritmos de entreno, tendencia a local mínima.</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Las clases y datos han de estar balanceados, sino hay </a:t>
            </a:r>
            <a:r>
              <a:rPr lang="es-ES" sz="1200" dirty="0" err="1">
                <a:latin typeface="Arial" panose="020B0604020202020204" pitchFamily="34" charset="0"/>
                <a:cs typeface="Arial" panose="020B0604020202020204" pitchFamily="34" charset="0"/>
              </a:rPr>
              <a:t>bias</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Tiende a dar resultados de Accuracy inferiores a otros métodos.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Complejo si el árbol es muy profundo (muchas clases)</a:t>
            </a:r>
          </a:p>
          <a:p>
            <a:pPr marL="171450" indent="-171450" algn="just">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980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846659"/>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Varias </a:t>
            </a:r>
            <a:r>
              <a:rPr lang="es-ES" sz="1200" b="1" dirty="0">
                <a:latin typeface="Arial" panose="020B0604020202020204" pitchFamily="34" charset="0"/>
                <a:cs typeface="Arial" panose="020B0604020202020204" pitchFamily="34" charset="0"/>
              </a:rPr>
              <a:t>maneras de generar los arboles</a:t>
            </a:r>
            <a:r>
              <a:rPr lang="es-ES" sz="1200" dirty="0">
                <a:latin typeface="Arial" panose="020B0604020202020204" pitchFamily="34" charset="0"/>
                <a:cs typeface="Arial" panose="020B0604020202020204" pitchFamily="34" charset="0"/>
              </a:rPr>
              <a:t>, diferentes algoritmos. Se acostumbran a agregar varios algoritmos para encontrar la mejor solución.</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El </a:t>
            </a:r>
            <a:r>
              <a:rPr lang="es-ES" sz="1200" b="1" dirty="0">
                <a:latin typeface="Arial" panose="020B0604020202020204" pitchFamily="34" charset="0"/>
                <a:cs typeface="Arial" panose="020B0604020202020204" pitchFamily="34" charset="0"/>
              </a:rPr>
              <a:t>índice Gini </a:t>
            </a:r>
            <a:r>
              <a:rPr lang="es-ES" sz="1200" dirty="0">
                <a:latin typeface="Arial" panose="020B0604020202020204" pitchFamily="34" charset="0"/>
                <a:cs typeface="Arial" panose="020B0604020202020204" pitchFamily="34" charset="0"/>
              </a:rPr>
              <a:t>mide el grado o la probabilidad de que una variable se clasifique erróneamente cuando se elige al azar. </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Si todos los elementos pertenecen a una sola clase, entonces se llama puro. El grado del índice de Gini varía entre 0 y 1, donde 0 denota que todos los elementos pertenecen a una clase determinada o si existe una sola clase, y 1 denota que los elementos se distribuyen aleatoriamente en varias clases. Un índice de Gini de 0.5 denota elementos igualmente distribuidos en algunas clases.</a:t>
            </a:r>
          </a:p>
          <a:p>
            <a:pPr algn="just"/>
            <a:endParaRPr lang="es-ES" sz="1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FB9D5E2-32B6-4CD8-8BCD-6069A7A19333}"/>
              </a:ext>
            </a:extLst>
          </p:cNvPr>
          <p:cNvPicPr>
            <a:picLocks noChangeAspect="1"/>
          </p:cNvPicPr>
          <p:nvPr/>
        </p:nvPicPr>
        <p:blipFill rotWithShape="1">
          <a:blip r:embed="rId3"/>
          <a:srcRect l="5962" t="12820"/>
          <a:stretch/>
        </p:blipFill>
        <p:spPr>
          <a:xfrm>
            <a:off x="3821150" y="3068960"/>
            <a:ext cx="1759644" cy="644077"/>
          </a:xfrm>
          <a:prstGeom prst="rect">
            <a:avLst/>
          </a:prstGeom>
        </p:spPr>
      </p:pic>
      <p:pic>
        <p:nvPicPr>
          <p:cNvPr id="4" name="Picture 3">
            <a:extLst>
              <a:ext uri="{FF2B5EF4-FFF2-40B4-BE49-F238E27FC236}">
                <a16:creationId xmlns:a16="http://schemas.microsoft.com/office/drawing/2014/main" id="{A91DD93E-3983-45CD-8033-739A88AF7450}"/>
              </a:ext>
            </a:extLst>
          </p:cNvPr>
          <p:cNvPicPr>
            <a:picLocks noChangeAspect="1"/>
          </p:cNvPicPr>
          <p:nvPr/>
        </p:nvPicPr>
        <p:blipFill>
          <a:blip r:embed="rId4"/>
          <a:stretch>
            <a:fillRect/>
          </a:stretch>
        </p:blipFill>
        <p:spPr>
          <a:xfrm>
            <a:off x="1136576" y="4077072"/>
            <a:ext cx="3244703" cy="1938908"/>
          </a:xfrm>
          <a:prstGeom prst="rect">
            <a:avLst/>
          </a:prstGeom>
        </p:spPr>
      </p:pic>
      <p:pic>
        <p:nvPicPr>
          <p:cNvPr id="5" name="Picture 4">
            <a:extLst>
              <a:ext uri="{FF2B5EF4-FFF2-40B4-BE49-F238E27FC236}">
                <a16:creationId xmlns:a16="http://schemas.microsoft.com/office/drawing/2014/main" id="{1BB8B2E4-BEDD-4A3E-8258-BFB411C48C43}"/>
              </a:ext>
            </a:extLst>
          </p:cNvPr>
          <p:cNvPicPr>
            <a:picLocks noChangeAspect="1"/>
          </p:cNvPicPr>
          <p:nvPr/>
        </p:nvPicPr>
        <p:blipFill>
          <a:blip r:embed="rId5"/>
          <a:stretch>
            <a:fillRect/>
          </a:stretch>
        </p:blipFill>
        <p:spPr>
          <a:xfrm>
            <a:off x="4700514" y="4550360"/>
            <a:ext cx="3910955" cy="992332"/>
          </a:xfrm>
          <a:prstGeom prst="rect">
            <a:avLst/>
          </a:prstGeom>
        </p:spPr>
      </p:pic>
    </p:spTree>
    <p:extLst>
      <p:ext uri="{BB962C8B-B14F-4D97-AF65-F5344CB8AC3E}">
        <p14:creationId xmlns:p14="http://schemas.microsoft.com/office/powerpoint/2010/main" val="298680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769989"/>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Varias </a:t>
            </a:r>
            <a:r>
              <a:rPr lang="es-ES" sz="1200" b="1" dirty="0">
                <a:latin typeface="Arial" panose="020B0604020202020204" pitchFamily="34" charset="0"/>
                <a:cs typeface="Arial" panose="020B0604020202020204" pitchFamily="34" charset="0"/>
              </a:rPr>
              <a:t>maneras de generar los arboles</a:t>
            </a:r>
            <a:r>
              <a:rPr lang="es-ES" sz="1200" dirty="0">
                <a:latin typeface="Arial" panose="020B0604020202020204" pitchFamily="34" charset="0"/>
                <a:cs typeface="Arial" panose="020B0604020202020204" pitchFamily="34" charset="0"/>
              </a:rPr>
              <a:t>, diferentes algoritmos. Se acostumbran a agregar varios algoritmos para encontrar la mejor solución.</a:t>
            </a:r>
          </a:p>
          <a:p>
            <a:pPr marL="171450" indent="-171450" algn="just">
              <a:buFont typeface="Arial" panose="020B0604020202020204" pitchFamily="34" charset="0"/>
              <a:buChar char="•"/>
            </a:pPr>
            <a:r>
              <a:rPr lang="es-ES" sz="1200" b="1" dirty="0" err="1">
                <a:latin typeface="Arial" panose="020B0604020202020204" pitchFamily="34" charset="0"/>
                <a:cs typeface="Arial" panose="020B0604020202020204" pitchFamily="34" charset="0"/>
              </a:rPr>
              <a:t>Information</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Gain</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se basa en </a:t>
            </a:r>
            <a:r>
              <a:rPr lang="es-ES" sz="1200" b="1" dirty="0">
                <a:latin typeface="Arial" panose="020B0604020202020204" pitchFamily="34" charset="0"/>
                <a:cs typeface="Arial" panose="020B0604020202020204" pitchFamily="34" charset="0"/>
              </a:rPr>
              <a:t>la disminución de la entropía </a:t>
            </a:r>
            <a:r>
              <a:rPr lang="es-ES" sz="1200" dirty="0">
                <a:latin typeface="Arial" panose="020B0604020202020204" pitchFamily="34" charset="0"/>
                <a:cs typeface="Arial" panose="020B0604020202020204" pitchFamily="34" charset="0"/>
              </a:rPr>
              <a:t>después de que un conjunto de datos se divide en un atributo. La construcción de un árbol de decisión se trata de encontrar un atributo que devuelva la mayor ganancia de información (es decir, las ramas más homogéneas).</a:t>
            </a:r>
          </a:p>
          <a:p>
            <a:pPr marL="171450" indent="-171450" algn="just">
              <a:buFont typeface="Arial" panose="020B0604020202020204" pitchFamily="34" charset="0"/>
              <a:buChar char="•"/>
            </a:pPr>
            <a:endParaRPr lang="es-ES" sz="1200" b="1"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endParaRPr lang="es-ES" sz="1200" b="1"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endParaRPr lang="es-ES" sz="1200" b="1"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endParaRPr lang="es-ES" sz="1200" b="1"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endParaRPr lang="es-ES" sz="1200" b="1"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1C045D3-96F7-4FC3-B75B-28F45FABF7AC}"/>
              </a:ext>
            </a:extLst>
          </p:cNvPr>
          <p:cNvPicPr>
            <a:picLocks noChangeAspect="1"/>
          </p:cNvPicPr>
          <p:nvPr/>
        </p:nvPicPr>
        <p:blipFill>
          <a:blip r:embed="rId3"/>
          <a:stretch>
            <a:fillRect/>
          </a:stretch>
        </p:blipFill>
        <p:spPr>
          <a:xfrm>
            <a:off x="4210727" y="2417448"/>
            <a:ext cx="1992183" cy="616628"/>
          </a:xfrm>
          <a:prstGeom prst="rect">
            <a:avLst/>
          </a:prstGeom>
        </p:spPr>
      </p:pic>
      <p:pic>
        <p:nvPicPr>
          <p:cNvPr id="8" name="Picture 7">
            <a:extLst>
              <a:ext uri="{FF2B5EF4-FFF2-40B4-BE49-F238E27FC236}">
                <a16:creationId xmlns:a16="http://schemas.microsoft.com/office/drawing/2014/main" id="{642185FC-57BE-4C57-8C7B-8A4FBDA4767E}"/>
              </a:ext>
            </a:extLst>
          </p:cNvPr>
          <p:cNvPicPr>
            <a:picLocks noChangeAspect="1"/>
          </p:cNvPicPr>
          <p:nvPr/>
        </p:nvPicPr>
        <p:blipFill>
          <a:blip r:embed="rId4"/>
          <a:stretch>
            <a:fillRect/>
          </a:stretch>
        </p:blipFill>
        <p:spPr>
          <a:xfrm>
            <a:off x="560512" y="2604975"/>
            <a:ext cx="2127696" cy="999170"/>
          </a:xfrm>
          <a:prstGeom prst="rect">
            <a:avLst/>
          </a:prstGeom>
        </p:spPr>
      </p:pic>
      <p:pic>
        <p:nvPicPr>
          <p:cNvPr id="9" name="Picture 8">
            <a:extLst>
              <a:ext uri="{FF2B5EF4-FFF2-40B4-BE49-F238E27FC236}">
                <a16:creationId xmlns:a16="http://schemas.microsoft.com/office/drawing/2014/main" id="{9563C7F1-5D1A-4487-B406-6E504E6319F5}"/>
              </a:ext>
            </a:extLst>
          </p:cNvPr>
          <p:cNvPicPr>
            <a:picLocks noChangeAspect="1"/>
          </p:cNvPicPr>
          <p:nvPr/>
        </p:nvPicPr>
        <p:blipFill>
          <a:blip r:embed="rId5"/>
          <a:stretch>
            <a:fillRect/>
          </a:stretch>
        </p:blipFill>
        <p:spPr>
          <a:xfrm>
            <a:off x="560512" y="3611519"/>
            <a:ext cx="2878851" cy="1140139"/>
          </a:xfrm>
          <a:prstGeom prst="rect">
            <a:avLst/>
          </a:prstGeom>
        </p:spPr>
      </p:pic>
      <p:pic>
        <p:nvPicPr>
          <p:cNvPr id="11" name="Picture 10">
            <a:extLst>
              <a:ext uri="{FF2B5EF4-FFF2-40B4-BE49-F238E27FC236}">
                <a16:creationId xmlns:a16="http://schemas.microsoft.com/office/drawing/2014/main" id="{1E4157C9-3597-47FD-A234-27E88F916960}"/>
              </a:ext>
            </a:extLst>
          </p:cNvPr>
          <p:cNvPicPr>
            <a:picLocks noChangeAspect="1"/>
          </p:cNvPicPr>
          <p:nvPr/>
        </p:nvPicPr>
        <p:blipFill>
          <a:blip r:embed="rId6"/>
          <a:stretch>
            <a:fillRect/>
          </a:stretch>
        </p:blipFill>
        <p:spPr>
          <a:xfrm>
            <a:off x="7041232" y="4032780"/>
            <a:ext cx="2800222" cy="1710820"/>
          </a:xfrm>
          <a:prstGeom prst="rect">
            <a:avLst/>
          </a:prstGeom>
        </p:spPr>
      </p:pic>
      <p:pic>
        <p:nvPicPr>
          <p:cNvPr id="12" name="Picture 11">
            <a:extLst>
              <a:ext uri="{FF2B5EF4-FFF2-40B4-BE49-F238E27FC236}">
                <a16:creationId xmlns:a16="http://schemas.microsoft.com/office/drawing/2014/main" id="{5DD15A44-88A9-4064-B5F8-6C81B9A106B2}"/>
              </a:ext>
            </a:extLst>
          </p:cNvPr>
          <p:cNvPicPr>
            <a:picLocks noChangeAspect="1"/>
          </p:cNvPicPr>
          <p:nvPr/>
        </p:nvPicPr>
        <p:blipFill>
          <a:blip r:embed="rId7"/>
          <a:stretch>
            <a:fillRect/>
          </a:stretch>
        </p:blipFill>
        <p:spPr>
          <a:xfrm>
            <a:off x="691436" y="4736086"/>
            <a:ext cx="2598791" cy="1447428"/>
          </a:xfrm>
          <a:prstGeom prst="rect">
            <a:avLst/>
          </a:prstGeom>
        </p:spPr>
      </p:pic>
      <p:pic>
        <p:nvPicPr>
          <p:cNvPr id="13" name="Picture 12">
            <a:extLst>
              <a:ext uri="{FF2B5EF4-FFF2-40B4-BE49-F238E27FC236}">
                <a16:creationId xmlns:a16="http://schemas.microsoft.com/office/drawing/2014/main" id="{23AB7BA6-8A70-4A1A-9280-D51F2DE03FDB}"/>
              </a:ext>
            </a:extLst>
          </p:cNvPr>
          <p:cNvPicPr>
            <a:picLocks noChangeAspect="1"/>
          </p:cNvPicPr>
          <p:nvPr/>
        </p:nvPicPr>
        <p:blipFill>
          <a:blip r:embed="rId8"/>
          <a:stretch>
            <a:fillRect/>
          </a:stretch>
        </p:blipFill>
        <p:spPr>
          <a:xfrm>
            <a:off x="3962767" y="4354533"/>
            <a:ext cx="2800222" cy="1067314"/>
          </a:xfrm>
          <a:prstGeom prst="rect">
            <a:avLst/>
          </a:prstGeom>
        </p:spPr>
      </p:pic>
      <p:cxnSp>
        <p:nvCxnSpPr>
          <p:cNvPr id="15" name="Connector: Elbow 14">
            <a:extLst>
              <a:ext uri="{FF2B5EF4-FFF2-40B4-BE49-F238E27FC236}">
                <a16:creationId xmlns:a16="http://schemas.microsoft.com/office/drawing/2014/main" id="{D698B0C5-1370-4C63-B954-0B6AEEA413E5}"/>
              </a:ext>
            </a:extLst>
          </p:cNvPr>
          <p:cNvCxnSpPr>
            <a:stCxn id="8" idx="1"/>
            <a:endCxn id="9" idx="1"/>
          </p:cNvCxnSpPr>
          <p:nvPr/>
        </p:nvCxnSpPr>
        <p:spPr bwMode="auto">
          <a:xfrm rot="10800000" flipV="1">
            <a:off x="560512" y="3104559"/>
            <a:ext cx="12700" cy="1077029"/>
          </a:xfrm>
          <a:prstGeom prst="bentConnector3">
            <a:avLst>
              <a:gd name="adj1" fmla="val 1800000"/>
            </a:avLst>
          </a:prstGeom>
          <a:noFill/>
          <a:ln w="9525" cap="flat" cmpd="sng" algn="ctr">
            <a:solidFill>
              <a:schemeClr val="tx1"/>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18C11418-A685-468E-B3B3-0AFAD38524AC}"/>
              </a:ext>
            </a:extLst>
          </p:cNvPr>
          <p:cNvCxnSpPr>
            <a:stCxn id="8" idx="1"/>
            <a:endCxn id="12" idx="1"/>
          </p:cNvCxnSpPr>
          <p:nvPr/>
        </p:nvCxnSpPr>
        <p:spPr bwMode="auto">
          <a:xfrm rot="10800000" flipH="1" flipV="1">
            <a:off x="560512" y="3104560"/>
            <a:ext cx="130924" cy="2355240"/>
          </a:xfrm>
          <a:prstGeom prst="bentConnector3">
            <a:avLst>
              <a:gd name="adj1" fmla="val -174605"/>
            </a:avLst>
          </a:prstGeom>
          <a:noFill/>
          <a:ln w="9525" cap="flat" cmpd="sng" algn="ctr">
            <a:solidFill>
              <a:schemeClr val="accent1"/>
            </a:solidFill>
            <a:prstDash val="solid"/>
            <a:round/>
            <a:headEnd type="none" w="med" len="med"/>
            <a:tailEnd type="triangle"/>
          </a:ln>
          <a:effectLst/>
        </p:spPr>
      </p:cxnSp>
      <p:cxnSp>
        <p:nvCxnSpPr>
          <p:cNvPr id="19" name="Connector: Elbow 18">
            <a:extLst>
              <a:ext uri="{FF2B5EF4-FFF2-40B4-BE49-F238E27FC236}">
                <a16:creationId xmlns:a16="http://schemas.microsoft.com/office/drawing/2014/main" id="{3F3455A7-8F49-4BAC-847A-C6F06EFD53DC}"/>
              </a:ext>
            </a:extLst>
          </p:cNvPr>
          <p:cNvCxnSpPr>
            <a:stCxn id="9" idx="3"/>
            <a:endCxn id="13" idx="1"/>
          </p:cNvCxnSpPr>
          <p:nvPr/>
        </p:nvCxnSpPr>
        <p:spPr bwMode="auto">
          <a:xfrm>
            <a:off x="3439363" y="4181589"/>
            <a:ext cx="523404" cy="70660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2" name="Connector: Elbow 21">
            <a:extLst>
              <a:ext uri="{FF2B5EF4-FFF2-40B4-BE49-F238E27FC236}">
                <a16:creationId xmlns:a16="http://schemas.microsoft.com/office/drawing/2014/main" id="{8329C382-13C5-429F-B2C1-90CBCC59F74D}"/>
              </a:ext>
            </a:extLst>
          </p:cNvPr>
          <p:cNvCxnSpPr>
            <a:endCxn id="13" idx="1"/>
          </p:cNvCxnSpPr>
          <p:nvPr/>
        </p:nvCxnSpPr>
        <p:spPr bwMode="auto">
          <a:xfrm flipV="1">
            <a:off x="3224808" y="4888190"/>
            <a:ext cx="737959" cy="559580"/>
          </a:xfrm>
          <a:prstGeom prst="bentConnector3">
            <a:avLst>
              <a:gd name="adj1" fmla="val 64275"/>
            </a:avLst>
          </a:prstGeom>
          <a:noFill/>
          <a:ln w="9525" cap="flat" cmpd="sng" algn="ctr">
            <a:solidFill>
              <a:schemeClr val="accent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171276B2-5BA5-4003-A56D-5D2BD2E9B7E3}"/>
              </a:ext>
            </a:extLst>
          </p:cNvPr>
          <p:cNvCxnSpPr>
            <a:stCxn id="13" idx="3"/>
            <a:endCxn id="11" idx="1"/>
          </p:cNvCxnSpPr>
          <p:nvPr/>
        </p:nvCxnSpPr>
        <p:spPr bwMode="auto">
          <a:xfrm>
            <a:off x="6762989" y="4888190"/>
            <a:ext cx="278243" cy="0"/>
          </a:xfrm>
          <a:prstGeom prst="straightConnector1">
            <a:avLst/>
          </a:prstGeom>
          <a:noFill/>
          <a:ln w="9525" cap="flat" cmpd="sng" algn="ctr">
            <a:solidFill>
              <a:schemeClr val="tx1"/>
            </a:solidFill>
            <a:prstDash val="sysDash"/>
            <a:round/>
            <a:headEnd type="none" w="med" len="med"/>
            <a:tailEnd type="triangle"/>
          </a:ln>
          <a:effectLst/>
        </p:spPr>
      </p:cxnSp>
    </p:spTree>
    <p:extLst>
      <p:ext uri="{BB962C8B-B14F-4D97-AF65-F5344CB8AC3E}">
        <p14:creationId xmlns:p14="http://schemas.microsoft.com/office/powerpoint/2010/main" val="409758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215991"/>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Varias </a:t>
            </a:r>
            <a:r>
              <a:rPr lang="es-ES" sz="1200" b="1" dirty="0">
                <a:latin typeface="Arial" panose="020B0604020202020204" pitchFamily="34" charset="0"/>
                <a:cs typeface="Arial" panose="020B0604020202020204" pitchFamily="34" charset="0"/>
              </a:rPr>
              <a:t>maneras de generar los arboles</a:t>
            </a:r>
            <a:r>
              <a:rPr lang="es-ES" sz="1200" dirty="0">
                <a:latin typeface="Arial" panose="020B0604020202020204" pitchFamily="34" charset="0"/>
                <a:cs typeface="Arial" panose="020B0604020202020204" pitchFamily="34" charset="0"/>
              </a:rPr>
              <a:t>, diferentes algoritmos. Se acostumbran a agregar varios algoritmos para encontrar la mejor solución.</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Chi-Square</a:t>
            </a:r>
            <a:r>
              <a:rPr lang="es-ES" sz="1200" dirty="0">
                <a:latin typeface="Arial" panose="020B0604020202020204" pitchFamily="34" charset="0"/>
                <a:cs typeface="Arial" panose="020B0604020202020204" pitchFamily="34" charset="0"/>
              </a:rPr>
              <a:t>: Es un algoritmo para encontrar la </a:t>
            </a:r>
            <a:r>
              <a:rPr lang="es-ES" sz="1200" b="1" dirty="0">
                <a:latin typeface="Arial" panose="020B0604020202020204" pitchFamily="34" charset="0"/>
                <a:cs typeface="Arial" panose="020B0604020202020204" pitchFamily="34" charset="0"/>
              </a:rPr>
              <a:t>significación estadística </a:t>
            </a:r>
            <a:r>
              <a:rPr lang="es-ES" sz="1200" dirty="0">
                <a:latin typeface="Arial" panose="020B0604020202020204" pitchFamily="34" charset="0"/>
                <a:cs typeface="Arial" panose="020B0604020202020204" pitchFamily="34" charset="0"/>
              </a:rPr>
              <a:t>entre las </a:t>
            </a:r>
            <a:r>
              <a:rPr lang="es-ES" sz="1200" b="1" dirty="0">
                <a:latin typeface="Arial" panose="020B0604020202020204" pitchFamily="34" charset="0"/>
                <a:cs typeface="Arial" panose="020B0604020202020204" pitchFamily="34" charset="0"/>
              </a:rPr>
              <a:t>diferencias entre los </a:t>
            </a:r>
            <a:r>
              <a:rPr lang="es-ES" sz="1200" b="1" dirty="0" err="1">
                <a:latin typeface="Arial" panose="020B0604020202020204" pitchFamily="34" charset="0"/>
                <a:cs typeface="Arial" panose="020B0604020202020204" pitchFamily="34" charset="0"/>
              </a:rPr>
              <a:t>subnodos</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y el nodo primario. Lo medimos </a:t>
            </a:r>
            <a:r>
              <a:rPr lang="es-ES" sz="1200" b="1" dirty="0">
                <a:latin typeface="Arial" panose="020B0604020202020204" pitchFamily="34" charset="0"/>
                <a:cs typeface="Arial" panose="020B0604020202020204" pitchFamily="34" charset="0"/>
              </a:rPr>
              <a:t>mediante la suma de cuadrados de las diferencias estandarizadas</a:t>
            </a:r>
            <a:r>
              <a:rPr lang="es-ES" sz="1200" dirty="0">
                <a:latin typeface="Arial" panose="020B0604020202020204" pitchFamily="34" charset="0"/>
                <a:cs typeface="Arial" panose="020B0604020202020204" pitchFamily="34" charset="0"/>
              </a:rPr>
              <a:t> entre las frecuencias observadas y esperadas de la variable objetivo.</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Cuando dos </a:t>
            </a:r>
            <a:r>
              <a:rPr lang="es-ES" sz="1200" b="1" dirty="0">
                <a:latin typeface="Arial" panose="020B0604020202020204" pitchFamily="34" charset="0"/>
                <a:cs typeface="Arial" panose="020B0604020202020204" pitchFamily="34" charset="0"/>
              </a:rPr>
              <a:t>características son independientes</a:t>
            </a:r>
            <a:r>
              <a:rPr lang="es-ES" sz="1200" dirty="0">
                <a:latin typeface="Arial" panose="020B0604020202020204" pitchFamily="34" charset="0"/>
                <a:cs typeface="Arial" panose="020B0604020202020204" pitchFamily="34" charset="0"/>
              </a:rPr>
              <a:t>, el recuento </a:t>
            </a:r>
            <a:r>
              <a:rPr lang="es-ES" sz="1200" b="1" dirty="0">
                <a:latin typeface="Arial" panose="020B0604020202020204" pitchFamily="34" charset="0"/>
                <a:cs typeface="Arial" panose="020B0604020202020204" pitchFamily="34" charset="0"/>
              </a:rPr>
              <a:t>observado</a:t>
            </a:r>
            <a:r>
              <a:rPr lang="es-ES" sz="1200" dirty="0">
                <a:latin typeface="Arial" panose="020B0604020202020204" pitchFamily="34" charset="0"/>
                <a:cs typeface="Arial" panose="020B0604020202020204" pitchFamily="34" charset="0"/>
              </a:rPr>
              <a:t> es </a:t>
            </a:r>
            <a:r>
              <a:rPr lang="es-ES" sz="1200" b="1" dirty="0">
                <a:latin typeface="Arial" panose="020B0604020202020204" pitchFamily="34" charset="0"/>
                <a:cs typeface="Arial" panose="020B0604020202020204" pitchFamily="34" charset="0"/>
              </a:rPr>
              <a:t>cercano</a:t>
            </a:r>
            <a:r>
              <a:rPr lang="es-ES" sz="1200" dirty="0">
                <a:latin typeface="Arial" panose="020B0604020202020204" pitchFamily="34" charset="0"/>
                <a:cs typeface="Arial" panose="020B0604020202020204" pitchFamily="34" charset="0"/>
              </a:rPr>
              <a:t> al recuento </a:t>
            </a:r>
            <a:r>
              <a:rPr lang="es-ES" sz="1200" b="1" dirty="0">
                <a:latin typeface="Arial" panose="020B0604020202020204" pitchFamily="34" charset="0"/>
                <a:cs typeface="Arial" panose="020B0604020202020204" pitchFamily="34" charset="0"/>
              </a:rPr>
              <a:t>esperado</a:t>
            </a:r>
            <a:r>
              <a:rPr lang="es-ES" sz="1200" dirty="0">
                <a:latin typeface="Arial" panose="020B0604020202020204" pitchFamily="34" charset="0"/>
                <a:cs typeface="Arial" panose="020B0604020202020204" pitchFamily="34" charset="0"/>
              </a:rPr>
              <a:t>, por lo que tendremos un </a:t>
            </a:r>
            <a:r>
              <a:rPr lang="es-ES" sz="1200" b="1" dirty="0">
                <a:latin typeface="Arial" panose="020B0604020202020204" pitchFamily="34" charset="0"/>
                <a:cs typeface="Arial" panose="020B0604020202020204" pitchFamily="34" charset="0"/>
              </a:rPr>
              <a:t>valor Chi-cuadrado menor. </a:t>
            </a:r>
            <a:r>
              <a:rPr lang="es-ES" sz="1200" dirty="0">
                <a:latin typeface="Arial" panose="020B0604020202020204" pitchFamily="34" charset="0"/>
                <a:cs typeface="Arial" panose="020B0604020202020204" pitchFamily="34" charset="0"/>
              </a:rPr>
              <a:t>Un </a:t>
            </a:r>
            <a:r>
              <a:rPr lang="es-ES" sz="1200" b="1" dirty="0">
                <a:latin typeface="Arial" panose="020B0604020202020204" pitchFamily="34" charset="0"/>
                <a:cs typeface="Arial" panose="020B0604020202020204" pitchFamily="34" charset="0"/>
              </a:rPr>
              <a:t>valor alto de Chi-cuadrado </a:t>
            </a:r>
            <a:r>
              <a:rPr lang="es-ES" sz="1200" dirty="0">
                <a:latin typeface="Arial" panose="020B0604020202020204" pitchFamily="34" charset="0"/>
                <a:cs typeface="Arial" panose="020B0604020202020204" pitchFamily="34" charset="0"/>
              </a:rPr>
              <a:t>indica que la hipótesis de </a:t>
            </a:r>
            <a:r>
              <a:rPr lang="es-ES" sz="1200" b="1" dirty="0">
                <a:latin typeface="Arial" panose="020B0604020202020204" pitchFamily="34" charset="0"/>
                <a:cs typeface="Arial" panose="020B0604020202020204" pitchFamily="34" charset="0"/>
              </a:rPr>
              <a:t>independencia</a:t>
            </a:r>
            <a:r>
              <a:rPr lang="es-ES" sz="1200" dirty="0">
                <a:latin typeface="Arial" panose="020B0604020202020204" pitchFamily="34" charset="0"/>
                <a:cs typeface="Arial" panose="020B0604020202020204" pitchFamily="34" charset="0"/>
              </a:rPr>
              <a:t> es </a:t>
            </a:r>
            <a:r>
              <a:rPr lang="es-ES" sz="1200" b="1" dirty="0">
                <a:latin typeface="Arial" panose="020B0604020202020204" pitchFamily="34" charset="0"/>
                <a:cs typeface="Arial" panose="020B0604020202020204" pitchFamily="34" charset="0"/>
              </a:rPr>
              <a:t>incorrecta</a:t>
            </a:r>
            <a:r>
              <a:rPr lang="es-ES" sz="1200" dirty="0">
                <a:latin typeface="Arial" panose="020B0604020202020204" pitchFamily="34" charset="0"/>
                <a:cs typeface="Arial" panose="020B0604020202020204" pitchFamily="34" charset="0"/>
              </a:rPr>
              <a:t>. En palabras simples, cuanto mayor sea el valor de Chi-cuadrado, la función depende más de la respuesta y se puede seleccionar para el entrenamiento del modelo.</a:t>
            </a:r>
          </a:p>
          <a:p>
            <a:pPr algn="just"/>
            <a:endParaRPr lang="es-ES" sz="1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9AF6FDA-BF78-4F4B-BFA9-C39D0F079C3F}"/>
              </a:ext>
            </a:extLst>
          </p:cNvPr>
          <p:cNvPicPr>
            <a:picLocks noChangeAspect="1"/>
          </p:cNvPicPr>
          <p:nvPr/>
        </p:nvPicPr>
        <p:blipFill rotWithShape="1">
          <a:blip r:embed="rId3"/>
          <a:srcRect t="20168"/>
          <a:stretch/>
        </p:blipFill>
        <p:spPr>
          <a:xfrm>
            <a:off x="3883523" y="3645024"/>
            <a:ext cx="1955037" cy="1140139"/>
          </a:xfrm>
          <a:prstGeom prst="rect">
            <a:avLst/>
          </a:prstGeom>
        </p:spPr>
      </p:pic>
    </p:spTree>
    <p:extLst>
      <p:ext uri="{BB962C8B-B14F-4D97-AF65-F5344CB8AC3E}">
        <p14:creationId xmlns:p14="http://schemas.microsoft.com/office/powerpoint/2010/main" val="115074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046988"/>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Para solucionar los problemas de </a:t>
            </a:r>
            <a:r>
              <a:rPr lang="es-ES" sz="1200" dirty="0" err="1">
                <a:latin typeface="Arial" panose="020B0604020202020204" pitchFamily="34" charset="0"/>
                <a:cs typeface="Arial" panose="020B0604020202020204" pitchFamily="34" charset="0"/>
              </a:rPr>
              <a:t>overfittin</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Limitar el número de </a:t>
            </a:r>
            <a:r>
              <a:rPr lang="es-ES" sz="1200" b="1" dirty="0" err="1">
                <a:latin typeface="Arial" panose="020B0604020202020204" pitchFamily="34" charset="0"/>
                <a:cs typeface="Arial" panose="020B0604020202020204" pitchFamily="34" charset="0"/>
              </a:rPr>
              <a:t>splits</a:t>
            </a:r>
            <a:r>
              <a:rPr lang="es-ES" sz="1200" dirty="0">
                <a:latin typeface="Arial" panose="020B0604020202020204" pitchFamily="34" charset="0"/>
                <a:cs typeface="Arial" panose="020B0604020202020204" pitchFamily="34" charset="0"/>
              </a:rPr>
              <a:t>,</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Limitar el número mínimo de </a:t>
            </a:r>
            <a:r>
              <a:rPr lang="es-ES" sz="1200" dirty="0" err="1">
                <a:latin typeface="Arial" panose="020B0604020202020204" pitchFamily="34" charset="0"/>
                <a:cs typeface="Arial" panose="020B0604020202020204" pitchFamily="34" charset="0"/>
              </a:rPr>
              <a:t>features</a:t>
            </a:r>
            <a:r>
              <a:rPr lang="es-ES" sz="1200" dirty="0">
                <a:latin typeface="Arial" panose="020B0604020202020204" pitchFamily="34" charset="0"/>
                <a:cs typeface="Arial" panose="020B0604020202020204" pitchFamily="34" charset="0"/>
              </a:rPr>
              <a:t> a usar para el Split.</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Como más alto, más bajo el entrenamiento.	</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Limitar la </a:t>
            </a:r>
            <a:r>
              <a:rPr lang="es-ES" sz="1200" b="1" dirty="0">
                <a:latin typeface="Arial" panose="020B0604020202020204" pitchFamily="34" charset="0"/>
                <a:cs typeface="Arial" panose="020B0604020202020204" pitchFamily="34" charset="0"/>
              </a:rPr>
              <a:t>profundidad del árbol</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Hacer </a:t>
            </a:r>
            <a:r>
              <a:rPr lang="es-ES" sz="1200" b="1" dirty="0" err="1">
                <a:latin typeface="Arial" panose="020B0604020202020204" pitchFamily="34" charset="0"/>
                <a:cs typeface="Arial" panose="020B0604020202020204" pitchFamily="34" charset="0"/>
              </a:rPr>
              <a:t>Tree</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Pruning</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(cortar ramas):</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Construimos un árbol, denso y alto.</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Empezando por las hojas empezamos a quitar hojas que nos aportan poco en la decisión final.</a:t>
            </a:r>
          </a:p>
          <a:p>
            <a:pPr marL="628650" lvl="1" indent="-171450" algn="just">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marL="628650" lvl="1" indent="-171450" algn="just">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51AFE702-3C99-4694-B429-97A88B140EC4}"/>
              </a:ext>
            </a:extLst>
          </p:cNvPr>
          <p:cNvGrpSpPr/>
          <p:nvPr/>
        </p:nvGrpSpPr>
        <p:grpSpPr>
          <a:xfrm>
            <a:off x="2072680" y="4098509"/>
            <a:ext cx="5256584" cy="1126803"/>
            <a:chOff x="776536" y="2662237"/>
            <a:chExt cx="8248401" cy="1558851"/>
          </a:xfrm>
        </p:grpSpPr>
        <p:pic>
          <p:nvPicPr>
            <p:cNvPr id="5" name="Picture 4">
              <a:extLst>
                <a:ext uri="{FF2B5EF4-FFF2-40B4-BE49-F238E27FC236}">
                  <a16:creationId xmlns:a16="http://schemas.microsoft.com/office/drawing/2014/main" id="{8F46448F-629E-450C-A21D-61EECDEA5095}"/>
                </a:ext>
              </a:extLst>
            </p:cNvPr>
            <p:cNvPicPr>
              <a:picLocks noChangeAspect="1"/>
            </p:cNvPicPr>
            <p:nvPr/>
          </p:nvPicPr>
          <p:blipFill>
            <a:blip r:embed="rId3"/>
            <a:stretch>
              <a:fillRect/>
            </a:stretch>
          </p:blipFill>
          <p:spPr>
            <a:xfrm>
              <a:off x="881062" y="2662237"/>
              <a:ext cx="8143875" cy="1533525"/>
            </a:xfrm>
            <a:prstGeom prst="rect">
              <a:avLst/>
            </a:prstGeom>
          </p:spPr>
        </p:pic>
        <p:sp>
          <p:nvSpPr>
            <p:cNvPr id="7" name="Rectangle 6">
              <a:extLst>
                <a:ext uri="{FF2B5EF4-FFF2-40B4-BE49-F238E27FC236}">
                  <a16:creationId xmlns:a16="http://schemas.microsoft.com/office/drawing/2014/main" id="{3AD2EFC4-0A06-434F-AC42-276C0DE567D2}"/>
                </a:ext>
              </a:extLst>
            </p:cNvPr>
            <p:cNvSpPr/>
            <p:nvPr/>
          </p:nvSpPr>
          <p:spPr bwMode="auto">
            <a:xfrm>
              <a:off x="776536" y="4005064"/>
              <a:ext cx="57606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248931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4</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es-ES" altLang="ca-ES" sz="3200" b="1" dirty="0">
                <a:solidFill>
                  <a:srgbClr val="005984"/>
                </a:solidFill>
                <a:latin typeface="Arial" charset="0"/>
                <a:cs typeface="Arial" charset="0"/>
              </a:rPr>
              <a:t>Clasificadores:</a:t>
            </a:r>
            <a:br>
              <a:rPr lang="es-ES" altLang="ca-ES" sz="3200" b="1" dirty="0">
                <a:solidFill>
                  <a:srgbClr val="005984"/>
                </a:solidFill>
                <a:latin typeface="Arial" charset="0"/>
                <a:cs typeface="Arial" charset="0"/>
              </a:rPr>
            </a:br>
            <a:r>
              <a:rPr lang="es-ES" altLang="ca-ES" sz="3200" b="1" dirty="0" err="1">
                <a:solidFill>
                  <a:srgbClr val="005984"/>
                </a:solidFill>
                <a:latin typeface="Arial" charset="0"/>
                <a:cs typeface="Arial" charset="0"/>
              </a:rPr>
              <a:t>Random</a:t>
            </a:r>
            <a:r>
              <a:rPr lang="es-ES" altLang="ca-ES" sz="3200" b="1" dirty="0">
                <a:solidFill>
                  <a:srgbClr val="005984"/>
                </a:solidFill>
                <a:latin typeface="Arial" charset="0"/>
                <a:cs typeface="Arial" charset="0"/>
              </a:rPr>
              <a:t> Forest</a:t>
            </a:r>
            <a:br>
              <a:rPr lang="ca-ES" altLang="ca-ES" sz="3200" b="1" dirty="0">
                <a:solidFill>
                  <a:srgbClr val="005984"/>
                </a:solidFill>
                <a:latin typeface="Arial" charset="0"/>
                <a:cs typeface="Arial" charset="0"/>
              </a:rPr>
            </a:b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35050" y="5373216"/>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88495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Random</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Forest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56966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Consiste en una </a:t>
            </a:r>
            <a:r>
              <a:rPr lang="es-ES" sz="1200" b="1" dirty="0">
                <a:latin typeface="Arial" panose="020B0604020202020204" pitchFamily="34" charset="0"/>
                <a:cs typeface="Arial" panose="020B0604020202020204" pitchFamily="34" charset="0"/>
              </a:rPr>
              <a:t>gran cantidad de árboles de decisión individuales </a:t>
            </a:r>
            <a:r>
              <a:rPr lang="es-ES" sz="1200" dirty="0">
                <a:latin typeface="Arial" panose="020B0604020202020204" pitchFamily="34" charset="0"/>
                <a:cs typeface="Arial" panose="020B0604020202020204" pitchFamily="34" charset="0"/>
              </a:rPr>
              <a:t>que </a:t>
            </a:r>
            <a:r>
              <a:rPr lang="es-ES" sz="1200" b="1" dirty="0">
                <a:latin typeface="Arial" panose="020B0604020202020204" pitchFamily="34" charset="0"/>
                <a:cs typeface="Arial" panose="020B0604020202020204" pitchFamily="34" charset="0"/>
              </a:rPr>
              <a:t>operan</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como</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un</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conjunto</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Cada</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árbol</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individual</a:t>
            </a:r>
            <a:r>
              <a:rPr lang="es-ES" sz="1200" dirty="0">
                <a:latin typeface="Arial" panose="020B0604020202020204" pitchFamily="34" charset="0"/>
                <a:cs typeface="Arial" panose="020B0604020202020204" pitchFamily="34" charset="0"/>
              </a:rPr>
              <a:t> en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forest</a:t>
            </a:r>
            <a:r>
              <a:rPr lang="es-ES" sz="1200" dirty="0">
                <a:latin typeface="Arial" panose="020B0604020202020204" pitchFamily="34" charset="0"/>
                <a:cs typeface="Arial" panose="020B0604020202020204" pitchFamily="34" charset="0"/>
              </a:rPr>
              <a:t> da una </a:t>
            </a:r>
            <a:r>
              <a:rPr lang="es-ES" sz="1200" b="1" dirty="0">
                <a:latin typeface="Arial" panose="020B0604020202020204" pitchFamily="34" charset="0"/>
                <a:cs typeface="Arial" panose="020B0604020202020204" pitchFamily="34" charset="0"/>
              </a:rPr>
              <a:t>predicción</a:t>
            </a:r>
            <a:r>
              <a:rPr lang="es-ES" sz="1200" dirty="0">
                <a:latin typeface="Arial" panose="020B0604020202020204" pitchFamily="34" charset="0"/>
                <a:cs typeface="Arial" panose="020B0604020202020204" pitchFamily="34" charset="0"/>
              </a:rPr>
              <a:t> de </a:t>
            </a:r>
            <a:r>
              <a:rPr lang="es-ES" sz="1200" b="1" dirty="0">
                <a:latin typeface="Arial" panose="020B0604020202020204" pitchFamily="34" charset="0"/>
                <a:cs typeface="Arial" panose="020B0604020202020204" pitchFamily="34" charset="0"/>
              </a:rPr>
              <a:t>clase</a:t>
            </a:r>
            <a:r>
              <a:rPr lang="es-ES" sz="1200" dirty="0">
                <a:latin typeface="Arial" panose="020B0604020202020204" pitchFamily="34" charset="0"/>
                <a:cs typeface="Arial" panose="020B0604020202020204" pitchFamily="34" charset="0"/>
              </a:rPr>
              <a:t> y la </a:t>
            </a:r>
            <a:r>
              <a:rPr lang="es-ES" sz="1200" b="1" dirty="0">
                <a:latin typeface="Arial" panose="020B0604020202020204" pitchFamily="34" charset="0"/>
                <a:cs typeface="Arial" panose="020B0604020202020204" pitchFamily="34" charset="0"/>
              </a:rPr>
              <a:t>clase</a:t>
            </a:r>
            <a:r>
              <a:rPr lang="es-ES" sz="1200" dirty="0">
                <a:latin typeface="Arial" panose="020B0604020202020204" pitchFamily="34" charset="0"/>
                <a:cs typeface="Arial" panose="020B0604020202020204" pitchFamily="34" charset="0"/>
              </a:rPr>
              <a:t> con </a:t>
            </a:r>
            <a:r>
              <a:rPr lang="es-ES" sz="1200" b="1" dirty="0">
                <a:latin typeface="Arial" panose="020B0604020202020204" pitchFamily="34" charset="0"/>
                <a:cs typeface="Arial" panose="020B0604020202020204" pitchFamily="34" charset="0"/>
              </a:rPr>
              <a:t>más votos </a:t>
            </a:r>
            <a:r>
              <a:rPr lang="es-ES" sz="1200" dirty="0">
                <a:latin typeface="Arial" panose="020B0604020202020204" pitchFamily="34" charset="0"/>
                <a:cs typeface="Arial" panose="020B0604020202020204" pitchFamily="34" charset="0"/>
              </a:rPr>
              <a:t>se convierte en </a:t>
            </a:r>
            <a:r>
              <a:rPr lang="es-ES" sz="1200" b="1" dirty="0">
                <a:latin typeface="Arial" panose="020B0604020202020204" pitchFamily="34" charset="0"/>
                <a:cs typeface="Arial" panose="020B0604020202020204" pitchFamily="34" charset="0"/>
              </a:rPr>
              <a:t>la predicción de nuestro modelo.</a:t>
            </a:r>
          </a:p>
          <a:p>
            <a:pPr algn="just"/>
            <a:r>
              <a:rPr lang="es-ES" sz="1200" dirty="0">
                <a:latin typeface="Arial" panose="020B0604020202020204" pitchFamily="34" charset="0"/>
                <a:cs typeface="Arial" panose="020B0604020202020204" pitchFamily="34" charset="0"/>
              </a:rPr>
              <a:t>El concepto fundamental detrás del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Forest es simple: la </a:t>
            </a:r>
            <a:r>
              <a:rPr lang="es-ES" sz="1200" b="1" dirty="0">
                <a:latin typeface="Arial" panose="020B0604020202020204" pitchFamily="34" charset="0"/>
                <a:cs typeface="Arial" panose="020B0604020202020204" pitchFamily="34" charset="0"/>
              </a:rPr>
              <a:t>sabiduría del conjunto</a:t>
            </a:r>
            <a:r>
              <a:rPr lang="es-ES" sz="1200" dirty="0">
                <a:latin typeface="Arial" panose="020B0604020202020204" pitchFamily="34" charset="0"/>
                <a:cs typeface="Arial" panose="020B0604020202020204" pitchFamily="34" charset="0"/>
              </a:rPr>
              <a:t>. T</a:t>
            </a:r>
            <a:r>
              <a:rPr lang="ca-ES" sz="1200" dirty="0" err="1">
                <a:latin typeface="Arial" panose="020B0604020202020204" pitchFamily="34" charset="0"/>
                <a:cs typeface="Arial" panose="020B0604020202020204" pitchFamily="34" charset="0"/>
              </a:rPr>
              <a:t>écnicamente</a:t>
            </a:r>
            <a:r>
              <a:rPr lang="ca-ES" sz="12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Una gran </a:t>
            </a:r>
            <a:r>
              <a:rPr lang="es-ES" sz="1200" b="1" dirty="0">
                <a:latin typeface="Arial" panose="020B0604020202020204" pitchFamily="34" charset="0"/>
                <a:cs typeface="Arial" panose="020B0604020202020204" pitchFamily="34" charset="0"/>
              </a:rPr>
              <a:t>cantidad de modelos </a:t>
            </a:r>
            <a:r>
              <a:rPr lang="es-ES" sz="1200" dirty="0">
                <a:latin typeface="Arial" panose="020B0604020202020204" pitchFamily="34" charset="0"/>
                <a:cs typeface="Arial" panose="020B0604020202020204" pitchFamily="34" charset="0"/>
              </a:rPr>
              <a:t>(árboles) </a:t>
            </a:r>
            <a:r>
              <a:rPr lang="es-ES" sz="1200" b="1" dirty="0">
                <a:latin typeface="Arial" panose="020B0604020202020204" pitchFamily="34" charset="0"/>
                <a:cs typeface="Arial" panose="020B0604020202020204" pitchFamily="34" charset="0"/>
              </a:rPr>
              <a:t>relativamente no correlacionados </a:t>
            </a:r>
            <a:r>
              <a:rPr lang="es-ES" sz="1200" dirty="0">
                <a:latin typeface="Arial" panose="020B0604020202020204" pitchFamily="34" charset="0"/>
                <a:cs typeface="Arial" panose="020B0604020202020204" pitchFamily="34" charset="0"/>
              </a:rPr>
              <a:t>que </a:t>
            </a:r>
            <a:r>
              <a:rPr lang="es-ES" sz="1200" b="1" dirty="0">
                <a:latin typeface="Arial" panose="020B0604020202020204" pitchFamily="34" charset="0"/>
                <a:cs typeface="Arial" panose="020B0604020202020204" pitchFamily="34" charset="0"/>
              </a:rPr>
              <a:t>operan como comité superará</a:t>
            </a:r>
            <a:r>
              <a:rPr lang="es-ES" sz="1200" dirty="0">
                <a:latin typeface="Arial" panose="020B0604020202020204" pitchFamily="34" charset="0"/>
                <a:cs typeface="Arial" panose="020B0604020202020204" pitchFamily="34" charset="0"/>
              </a:rPr>
              <a:t> a cualquiera de los </a:t>
            </a:r>
            <a:r>
              <a:rPr lang="es-ES" sz="1200" b="1" dirty="0">
                <a:latin typeface="Arial" panose="020B0604020202020204" pitchFamily="34" charset="0"/>
                <a:cs typeface="Arial" panose="020B0604020202020204" pitchFamily="34" charset="0"/>
              </a:rPr>
              <a:t>modelos constituyentes individuales.</a:t>
            </a:r>
          </a:p>
          <a:p>
            <a:pPr algn="just"/>
            <a:endParaRPr lang="es-ES" sz="1200" dirty="0">
              <a:latin typeface="Arial" panose="020B0604020202020204" pitchFamily="34" charset="0"/>
              <a:cs typeface="Arial" panose="020B0604020202020204" pitchFamily="34" charset="0"/>
            </a:endParaRPr>
          </a:p>
        </p:txBody>
      </p:sp>
      <p:pic>
        <p:nvPicPr>
          <p:cNvPr id="11266" name="Picture 2">
            <a:extLst>
              <a:ext uri="{FF2B5EF4-FFF2-40B4-BE49-F238E27FC236}">
                <a16:creationId xmlns:a16="http://schemas.microsoft.com/office/drawing/2014/main" id="{4BB6FBF0-830E-49DC-BF60-36A278F585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745"/>
          <a:stretch/>
        </p:blipFill>
        <p:spPr bwMode="auto">
          <a:xfrm>
            <a:off x="3224808" y="2918699"/>
            <a:ext cx="3009131" cy="267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19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Random</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Forest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4431983"/>
          </a:xfrm>
          <a:prstGeom prst="rect">
            <a:avLst/>
          </a:prstGeom>
        </p:spPr>
        <p:txBody>
          <a:bodyPr wrap="square">
            <a:spAutoFit/>
          </a:bodyPr>
          <a:lstStyle/>
          <a:p>
            <a:pPr algn="just"/>
            <a:r>
              <a:rPr lang="es-ES" sz="1200" b="1" dirty="0">
                <a:latin typeface="Arial" panose="020B0604020202020204" pitchFamily="34" charset="0"/>
                <a:cs typeface="Arial" panose="020B0604020202020204" pitchFamily="34" charset="0"/>
              </a:rPr>
              <a:t>Modelos no correlacionados pueden producir predicciones de conjunto que son más precisas </a:t>
            </a:r>
            <a:r>
              <a:rPr lang="es-ES" sz="1200" dirty="0">
                <a:latin typeface="Arial" panose="020B0604020202020204" pitchFamily="34" charset="0"/>
                <a:cs typeface="Arial" panose="020B0604020202020204" pitchFamily="34" charset="0"/>
              </a:rPr>
              <a:t>que cualquiera de las predicciones individuales. </a:t>
            </a:r>
          </a:p>
          <a:p>
            <a:pPr algn="just"/>
            <a:r>
              <a:rPr lang="es-ES" sz="1200" dirty="0">
                <a:latin typeface="Arial" panose="020B0604020202020204" pitchFamily="34" charset="0"/>
                <a:cs typeface="Arial" panose="020B0604020202020204" pitchFamily="34" charset="0"/>
              </a:rPr>
              <a:t>La razón de este efecto es que </a:t>
            </a:r>
            <a:r>
              <a:rPr lang="es-ES" sz="1200" b="1" dirty="0">
                <a:latin typeface="Arial" panose="020B0604020202020204" pitchFamily="34" charset="0"/>
                <a:cs typeface="Arial" panose="020B0604020202020204" pitchFamily="34" charset="0"/>
              </a:rPr>
              <a:t>los árboles se protegen entre sí de sus errores individuales </a:t>
            </a:r>
            <a:r>
              <a:rPr lang="es-ES" sz="1200" dirty="0">
                <a:latin typeface="Arial" panose="020B0604020202020204" pitchFamily="34" charset="0"/>
                <a:cs typeface="Arial" panose="020B0604020202020204" pitchFamily="34" charset="0"/>
              </a:rPr>
              <a:t>(siempre que no se equivoquen constantemente en la misma dirección, </a:t>
            </a:r>
            <a:r>
              <a:rPr lang="es-ES" sz="1200" dirty="0" err="1">
                <a:latin typeface="Arial" panose="020B0604020202020204" pitchFamily="34" charset="0"/>
                <a:cs typeface="Arial" panose="020B0604020202020204" pitchFamily="34" charset="0"/>
              </a:rPr>
              <a:t>bias</a:t>
            </a:r>
            <a:r>
              <a:rPr lang="es-ES" sz="1200" dirty="0">
                <a:latin typeface="Arial" panose="020B0604020202020204" pitchFamily="34" charset="0"/>
                <a:cs typeface="Arial" panose="020B0604020202020204" pitchFamily="34" charset="0"/>
              </a:rPr>
              <a:t>). Si bien</a:t>
            </a:r>
            <a:r>
              <a:rPr lang="es-ES" sz="1200" b="1" dirty="0">
                <a:latin typeface="Arial" panose="020B0604020202020204" pitchFamily="34" charset="0"/>
                <a:cs typeface="Arial" panose="020B0604020202020204" pitchFamily="34" charset="0"/>
              </a:rPr>
              <a:t> algunos árboles pueden estar equivocados</a:t>
            </a:r>
            <a:r>
              <a:rPr lang="es-ES" sz="1200" dirty="0">
                <a:latin typeface="Arial" panose="020B0604020202020204" pitchFamily="34" charset="0"/>
                <a:cs typeface="Arial" panose="020B0604020202020204" pitchFamily="34" charset="0"/>
              </a:rPr>
              <a:t>, muchos </a:t>
            </a:r>
            <a:r>
              <a:rPr lang="es-ES" sz="1200" b="1" dirty="0">
                <a:latin typeface="Arial" panose="020B0604020202020204" pitchFamily="34" charset="0"/>
                <a:cs typeface="Arial" panose="020B0604020202020204" pitchFamily="34" charset="0"/>
              </a:rPr>
              <a:t>otros árboles estarán en lo correcto</a:t>
            </a:r>
            <a:r>
              <a:rPr lang="es-ES" sz="1200" dirty="0">
                <a:latin typeface="Arial" panose="020B0604020202020204" pitchFamily="34" charset="0"/>
                <a:cs typeface="Arial" panose="020B0604020202020204" pitchFamily="34" charset="0"/>
              </a:rPr>
              <a:t>, por lo que, </a:t>
            </a:r>
            <a:r>
              <a:rPr lang="es-ES" sz="1200" b="1" dirty="0">
                <a:latin typeface="Arial" panose="020B0604020202020204" pitchFamily="34" charset="0"/>
                <a:cs typeface="Arial" panose="020B0604020202020204" pitchFamily="34" charset="0"/>
              </a:rPr>
              <a:t>como grupo</a:t>
            </a:r>
            <a:r>
              <a:rPr lang="es-ES" sz="1200" dirty="0">
                <a:latin typeface="Arial" panose="020B0604020202020204" pitchFamily="34" charset="0"/>
                <a:cs typeface="Arial" panose="020B0604020202020204" pitchFamily="34" charset="0"/>
              </a:rPr>
              <a:t>, los árboles pueden moverse en </a:t>
            </a:r>
            <a:r>
              <a:rPr lang="es-ES" sz="1200" b="1" dirty="0">
                <a:latin typeface="Arial" panose="020B0604020202020204" pitchFamily="34" charset="0"/>
                <a:cs typeface="Arial" panose="020B0604020202020204" pitchFamily="34" charset="0"/>
              </a:rPr>
              <a:t>la dirección correcta</a:t>
            </a:r>
            <a:r>
              <a:rPr lang="es-ES" sz="1200" dirty="0">
                <a:latin typeface="Arial" panose="020B0604020202020204" pitchFamily="34" charset="0"/>
                <a:cs typeface="Arial" panose="020B0604020202020204" pitchFamily="34" charset="0"/>
              </a:rPr>
              <a:t>. Los requisitos para que un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forest</a:t>
            </a:r>
            <a:r>
              <a:rPr lang="es-ES" sz="1200" dirty="0">
                <a:latin typeface="Arial" panose="020B0604020202020204" pitchFamily="34" charset="0"/>
                <a:cs typeface="Arial" panose="020B0604020202020204" pitchFamily="34" charset="0"/>
              </a:rPr>
              <a:t> funcione bien son:</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Es necesario que haya alguna </a:t>
            </a:r>
            <a:r>
              <a:rPr lang="es-ES" sz="1200" b="1" dirty="0" err="1">
                <a:latin typeface="Arial" panose="020B0604020202020204" pitchFamily="34" charset="0"/>
                <a:cs typeface="Arial" panose="020B0604020202020204" pitchFamily="34" charset="0"/>
              </a:rPr>
              <a:t>feature</a:t>
            </a:r>
            <a:r>
              <a:rPr lang="es-ES" sz="1200" b="1" dirty="0">
                <a:latin typeface="Arial" panose="020B0604020202020204" pitchFamily="34" charset="0"/>
                <a:cs typeface="Arial" panose="020B0604020202020204" pitchFamily="34" charset="0"/>
              </a:rPr>
              <a:t> real</a:t>
            </a:r>
            <a:r>
              <a:rPr lang="es-ES" sz="1200" dirty="0">
                <a:latin typeface="Arial" panose="020B0604020202020204" pitchFamily="34" charset="0"/>
                <a:cs typeface="Arial" panose="020B0604020202020204" pitchFamily="34" charset="0"/>
              </a:rPr>
              <a:t> en nuestras funciones para que los modelos creados con esas funciones funcionen mejor que las conjeturas aleatorias.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Las </a:t>
            </a:r>
            <a:r>
              <a:rPr lang="es-ES" sz="1200" b="1" dirty="0">
                <a:latin typeface="Arial" panose="020B0604020202020204" pitchFamily="34" charset="0"/>
                <a:cs typeface="Arial" panose="020B0604020202020204" pitchFamily="34" charset="0"/>
              </a:rPr>
              <a:t>predicciones</a:t>
            </a:r>
            <a:r>
              <a:rPr lang="es-ES" sz="1200" dirty="0">
                <a:latin typeface="Arial" panose="020B0604020202020204" pitchFamily="34" charset="0"/>
                <a:cs typeface="Arial" panose="020B0604020202020204" pitchFamily="34" charset="0"/>
              </a:rPr>
              <a:t> (y, por lo tanto, los errores) hechas por los árboles individuales </a:t>
            </a:r>
            <a:r>
              <a:rPr lang="es-ES" sz="1200" b="1" dirty="0">
                <a:latin typeface="Arial" panose="020B0604020202020204" pitchFamily="34" charset="0"/>
                <a:cs typeface="Arial" panose="020B0604020202020204" pitchFamily="34" charset="0"/>
              </a:rPr>
              <a:t>deben tener bajas correlaciones entre sí.</a:t>
            </a:r>
          </a:p>
          <a:p>
            <a:pPr algn="just"/>
            <a:endParaRPr lang="es-ES" sz="1200" b="1" dirty="0">
              <a:latin typeface="Arial" panose="020B0604020202020204" pitchFamily="34" charset="0"/>
              <a:cs typeface="Arial" panose="020B0604020202020204" pitchFamily="34" charset="0"/>
            </a:endParaRPr>
          </a:p>
          <a:p>
            <a:pPr algn="just"/>
            <a:r>
              <a:rPr lang="es-ES" sz="1200" b="1" dirty="0">
                <a:latin typeface="Arial" panose="020B0604020202020204" pitchFamily="34" charset="0"/>
                <a:cs typeface="Arial" panose="020B0604020202020204" pitchFamily="34" charset="0"/>
              </a:rPr>
              <a:t>Ejemplo: </a:t>
            </a:r>
            <a:r>
              <a:rPr lang="es-ES" sz="1200" dirty="0">
                <a:latin typeface="Arial" panose="020B0604020202020204" pitchFamily="34" charset="0"/>
                <a:cs typeface="Arial" panose="020B0604020202020204" pitchFamily="34" charset="0"/>
              </a:rPr>
              <a:t>Generador Números Aleatorios, ganas un 60% de las veces:</a:t>
            </a:r>
          </a:p>
          <a:p>
            <a:pPr marL="685800" lvl="1" indent="-228600" algn="just">
              <a:buFont typeface="+mj-lt"/>
              <a:buAutoNum type="arabicPeriod"/>
            </a:pPr>
            <a:r>
              <a:rPr lang="es-ES" sz="1200" b="1" dirty="0">
                <a:latin typeface="Arial" panose="020B0604020202020204" pitchFamily="34" charset="0"/>
                <a:cs typeface="Arial" panose="020B0604020202020204" pitchFamily="34" charset="0"/>
              </a:rPr>
              <a:t>Juego</a:t>
            </a:r>
            <a:r>
              <a:rPr lang="es-ES" sz="1200" dirty="0">
                <a:latin typeface="Arial" panose="020B0604020202020204" pitchFamily="34" charset="0"/>
                <a:cs typeface="Arial" panose="020B0604020202020204" pitchFamily="34" charset="0"/>
              </a:rPr>
              <a:t>: 100 veces, apostando 1E cada vez.</a:t>
            </a:r>
          </a:p>
          <a:p>
            <a:pPr marL="685800" lvl="1" indent="-228600" algn="just">
              <a:buFont typeface="+mj-lt"/>
              <a:buAutoNum type="arabicPeriod"/>
            </a:pPr>
            <a:r>
              <a:rPr lang="es-ES" sz="1200" b="1" dirty="0">
                <a:latin typeface="Arial" panose="020B0604020202020204" pitchFamily="34" charset="0"/>
                <a:cs typeface="Arial" panose="020B0604020202020204" pitchFamily="34" charset="0"/>
              </a:rPr>
              <a:t>Juego</a:t>
            </a:r>
            <a:r>
              <a:rPr lang="es-ES" sz="1200" dirty="0">
                <a:latin typeface="Arial" panose="020B0604020202020204" pitchFamily="34" charset="0"/>
                <a:cs typeface="Arial" panose="020B0604020202020204" pitchFamily="34" charset="0"/>
              </a:rPr>
              <a:t>: 10 veces, apostando 10E cada vez.</a:t>
            </a:r>
          </a:p>
          <a:p>
            <a:pPr marL="685800" lvl="1" indent="-228600" algn="just">
              <a:buFont typeface="+mj-lt"/>
              <a:buAutoNum type="arabicPeriod"/>
            </a:pPr>
            <a:r>
              <a:rPr lang="es-ES" sz="1200" b="1" dirty="0">
                <a:latin typeface="Arial" panose="020B0604020202020204" pitchFamily="34" charset="0"/>
                <a:cs typeface="Arial" panose="020B0604020202020204" pitchFamily="34" charset="0"/>
              </a:rPr>
              <a:t>Juego: </a:t>
            </a:r>
            <a:r>
              <a:rPr lang="es-ES" sz="1200" dirty="0">
                <a:latin typeface="Arial" panose="020B0604020202020204" pitchFamily="34" charset="0"/>
                <a:cs typeface="Arial" panose="020B0604020202020204" pitchFamily="34" charset="0"/>
              </a:rPr>
              <a:t>1 vez, apostando 100E cada vez.</a:t>
            </a:r>
          </a:p>
          <a:p>
            <a:pPr marL="228600" indent="-228600" algn="just">
              <a:buFont typeface="+mj-lt"/>
              <a:buAutoNum type="arabicPeriod"/>
            </a:pPr>
            <a:endParaRPr lang="es-ES" sz="1200" dirty="0">
              <a:latin typeface="Arial" panose="020B0604020202020204" pitchFamily="34" charset="0"/>
              <a:cs typeface="Arial" panose="020B0604020202020204" pitchFamily="34" charset="0"/>
            </a:endParaRPr>
          </a:p>
          <a:p>
            <a:pPr lvl="1" algn="just"/>
            <a:r>
              <a:rPr lang="es-ES" sz="1200" dirty="0">
                <a:latin typeface="Arial" panose="020B0604020202020204" pitchFamily="34" charset="0"/>
                <a:cs typeface="Arial" panose="020B0604020202020204" pitchFamily="34" charset="0"/>
              </a:rPr>
              <a:t>¿Cual jugarías?</a:t>
            </a:r>
          </a:p>
          <a:p>
            <a:pPr marL="228600" indent="-228600" algn="just">
              <a:buFont typeface="+mj-lt"/>
              <a:buAutoNum type="arabicPeriod"/>
            </a:pPr>
            <a:endParaRPr lang="es-ES" sz="1200" dirty="0">
              <a:latin typeface="Arial" panose="020B0604020202020204" pitchFamily="34" charset="0"/>
              <a:cs typeface="Arial" panose="020B0604020202020204" pitchFamily="34" charset="0"/>
            </a:endParaRPr>
          </a:p>
        </p:txBody>
      </p:sp>
      <p:pic>
        <p:nvPicPr>
          <p:cNvPr id="12290" name="Picture 2" descr="Project Jupyter - Wikipedia">
            <a:extLst>
              <a:ext uri="{FF2B5EF4-FFF2-40B4-BE49-F238E27FC236}">
                <a16:creationId xmlns:a16="http://schemas.microsoft.com/office/drawing/2014/main" id="{EAA5EA9B-ADD9-4CF9-AF5B-05A451F9A9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4968" y="5301208"/>
            <a:ext cx="1030249" cy="119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40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A3819F24-B0F7-44F4-B881-087A1B813107}"/>
              </a:ext>
            </a:extLst>
          </p:cNvPr>
          <p:cNvSpPr/>
          <p:nvPr/>
        </p:nvSpPr>
        <p:spPr bwMode="auto">
          <a:xfrm>
            <a:off x="2208116" y="2111500"/>
            <a:ext cx="1296144" cy="576064"/>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0073845-B2B3-452C-A393-D3BBF79F19AD}"/>
              </a:ext>
            </a:extLst>
          </p:cNvPr>
          <p:cNvSpPr txBox="1"/>
          <p:nvPr/>
        </p:nvSpPr>
        <p:spPr>
          <a:xfrm>
            <a:off x="345790" y="1957610"/>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Datos</a:t>
            </a:r>
          </a:p>
        </p:txBody>
      </p:sp>
      <p:sp>
        <p:nvSpPr>
          <p:cNvPr id="6" name="CuadroTexto 2">
            <a:extLst>
              <a:ext uri="{FF2B5EF4-FFF2-40B4-BE49-F238E27FC236}">
                <a16:creationId xmlns:a16="http://schemas.microsoft.com/office/drawing/2014/main" id="{43EEFB7B-712A-41FD-89F1-0834D00FE114}"/>
              </a:ext>
            </a:extLst>
          </p:cNvPr>
          <p:cNvSpPr txBox="1"/>
          <p:nvPr/>
        </p:nvSpPr>
        <p:spPr>
          <a:xfrm>
            <a:off x="1632052" y="1957611"/>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Preprocesamiento</a:t>
            </a:r>
          </a:p>
        </p:txBody>
      </p:sp>
      <p:cxnSp>
        <p:nvCxnSpPr>
          <p:cNvPr id="5" name="Straight Arrow Connector 4">
            <a:extLst>
              <a:ext uri="{FF2B5EF4-FFF2-40B4-BE49-F238E27FC236}">
                <a16:creationId xmlns:a16="http://schemas.microsoft.com/office/drawing/2014/main" id="{5DCDCD2E-FD3B-41AD-9436-C7F820740A8A}"/>
              </a:ext>
            </a:extLst>
          </p:cNvPr>
          <p:cNvCxnSpPr>
            <a:cxnSpLocks/>
            <a:stCxn id="3" idx="3"/>
            <a:endCxn id="6" idx="1"/>
          </p:cNvCxnSpPr>
          <p:nvPr/>
        </p:nvCxnSpPr>
        <p:spPr bwMode="auto">
          <a:xfrm>
            <a:off x="1497918" y="2111499"/>
            <a:ext cx="134134" cy="1"/>
          </a:xfrm>
          <a:prstGeom prst="straightConnector1">
            <a:avLst/>
          </a:prstGeom>
          <a:noFill/>
          <a:ln w="9525" cap="flat" cmpd="sng" algn="ctr">
            <a:solidFill>
              <a:schemeClr val="tx1"/>
            </a:solidFill>
            <a:prstDash val="solid"/>
            <a:round/>
            <a:headEnd type="none" w="med" len="med"/>
            <a:tailEnd type="triangle"/>
          </a:ln>
          <a:effectLst/>
        </p:spPr>
      </p:cxnSp>
      <p:sp>
        <p:nvSpPr>
          <p:cNvPr id="11" name="CuadroTexto 2">
            <a:extLst>
              <a:ext uri="{FF2B5EF4-FFF2-40B4-BE49-F238E27FC236}">
                <a16:creationId xmlns:a16="http://schemas.microsoft.com/office/drawing/2014/main" id="{E837671C-193B-4A43-A80B-795ABDF5B6A7}"/>
              </a:ext>
            </a:extLst>
          </p:cNvPr>
          <p:cNvSpPr txBox="1"/>
          <p:nvPr/>
        </p:nvSpPr>
        <p:spPr>
          <a:xfrm>
            <a:off x="3635189" y="1957607"/>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Normalización </a:t>
            </a:r>
          </a:p>
        </p:txBody>
      </p:sp>
      <p:cxnSp>
        <p:nvCxnSpPr>
          <p:cNvPr id="12" name="Straight Arrow Connector 11">
            <a:extLst>
              <a:ext uri="{FF2B5EF4-FFF2-40B4-BE49-F238E27FC236}">
                <a16:creationId xmlns:a16="http://schemas.microsoft.com/office/drawing/2014/main" id="{ED886506-29C0-4BC4-8154-C9869A78CFF5}"/>
              </a:ext>
            </a:extLst>
          </p:cNvPr>
          <p:cNvCxnSpPr>
            <a:cxnSpLocks/>
            <a:stCxn id="6" idx="3"/>
            <a:endCxn id="11" idx="1"/>
          </p:cNvCxnSpPr>
          <p:nvPr/>
        </p:nvCxnSpPr>
        <p:spPr bwMode="auto">
          <a:xfrm flipV="1">
            <a:off x="3504260" y="2111496"/>
            <a:ext cx="130929" cy="4"/>
          </a:xfrm>
          <a:prstGeom prst="straightConnector1">
            <a:avLst/>
          </a:prstGeom>
          <a:noFill/>
          <a:ln w="9525" cap="flat" cmpd="sng" algn="ctr">
            <a:solidFill>
              <a:schemeClr val="tx1"/>
            </a:solidFill>
            <a:prstDash val="solid"/>
            <a:round/>
            <a:headEnd type="none" w="med" len="med"/>
            <a:tailEnd type="triangle"/>
          </a:ln>
          <a:effectLst/>
        </p:spPr>
      </p:cxnSp>
      <p:sp>
        <p:nvSpPr>
          <p:cNvPr id="16" name="CuadroTexto 2">
            <a:extLst>
              <a:ext uri="{FF2B5EF4-FFF2-40B4-BE49-F238E27FC236}">
                <a16:creationId xmlns:a16="http://schemas.microsoft.com/office/drawing/2014/main" id="{C391CA01-61AA-4F18-9650-97C7168C915A}"/>
              </a:ext>
            </a:extLst>
          </p:cNvPr>
          <p:cNvSpPr txBox="1"/>
          <p:nvPr/>
        </p:nvSpPr>
        <p:spPr>
          <a:xfrm>
            <a:off x="5673080" y="1472863"/>
            <a:ext cx="1872208" cy="1277273"/>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Regresión</a:t>
            </a:r>
          </a:p>
          <a:p>
            <a:pPr algn="ctr"/>
            <a:r>
              <a:rPr lang="es-ES" sz="1400">
                <a:latin typeface="Arial" panose="020B0604020202020204" pitchFamily="34" charset="0"/>
                <a:ea typeface="Verdana" panose="020B0604030504040204" pitchFamily="34" charset="0"/>
                <a:cs typeface="Arial" panose="020B0604020202020204" pitchFamily="34" charset="0"/>
              </a:rPr>
              <a:t>Clasificador</a:t>
            </a:r>
          </a:p>
          <a:p>
            <a:pPr algn="ctr"/>
            <a:r>
              <a:rPr lang="es-ES" sz="1400">
                <a:latin typeface="Arial" panose="020B0604020202020204" pitchFamily="34" charset="0"/>
                <a:ea typeface="Verdana" panose="020B0604030504040204" pitchFamily="34" charset="0"/>
                <a:cs typeface="Arial" panose="020B0604020202020204" pitchFamily="34" charset="0"/>
              </a:rPr>
              <a:t>Clusterizador</a:t>
            </a:r>
          </a:p>
          <a:p>
            <a:pPr algn="ctr"/>
            <a:r>
              <a:rPr lang="es-ES" sz="1400">
                <a:latin typeface="Arial" panose="020B0604020202020204" pitchFamily="34" charset="0"/>
                <a:ea typeface="Verdana" panose="020B0604030504040204" pitchFamily="34" charset="0"/>
                <a:cs typeface="Arial" panose="020B0604020202020204" pitchFamily="34" charset="0"/>
              </a:rPr>
              <a:t>…</a:t>
            </a:r>
          </a:p>
        </p:txBody>
      </p:sp>
      <p:cxnSp>
        <p:nvCxnSpPr>
          <p:cNvPr id="17" name="Straight Arrow Connector 16">
            <a:extLst>
              <a:ext uri="{FF2B5EF4-FFF2-40B4-BE49-F238E27FC236}">
                <a16:creationId xmlns:a16="http://schemas.microsoft.com/office/drawing/2014/main" id="{D6861E4F-5F78-4DCB-A87B-722D490090EA}"/>
              </a:ext>
            </a:extLst>
          </p:cNvPr>
          <p:cNvCxnSpPr>
            <a:cxnSpLocks/>
            <a:stCxn id="11" idx="3"/>
            <a:endCxn id="16" idx="1"/>
          </p:cNvCxnSpPr>
          <p:nvPr/>
        </p:nvCxnSpPr>
        <p:spPr bwMode="auto">
          <a:xfrm>
            <a:off x="5507397" y="2111496"/>
            <a:ext cx="165683" cy="4"/>
          </a:xfrm>
          <a:prstGeom prst="straightConnector1">
            <a:avLst/>
          </a:prstGeom>
          <a:noFill/>
          <a:ln w="9525" cap="flat" cmpd="sng" algn="ctr">
            <a:solidFill>
              <a:schemeClr val="tx1"/>
            </a:solidFill>
            <a:prstDash val="solid"/>
            <a:round/>
            <a:headEnd type="none" w="med" len="med"/>
            <a:tailEnd type="triangle"/>
          </a:ln>
          <a:effectLst/>
        </p:spPr>
      </p:cxnSp>
      <p:sp>
        <p:nvSpPr>
          <p:cNvPr id="23" name="CuadroTexto 2">
            <a:extLst>
              <a:ext uri="{FF2B5EF4-FFF2-40B4-BE49-F238E27FC236}">
                <a16:creationId xmlns:a16="http://schemas.microsoft.com/office/drawing/2014/main" id="{F97CEB47-70D6-4301-B9B3-585C5F0F70EA}"/>
              </a:ext>
            </a:extLst>
          </p:cNvPr>
          <p:cNvSpPr txBox="1"/>
          <p:nvPr/>
        </p:nvSpPr>
        <p:spPr>
          <a:xfrm>
            <a:off x="7676217" y="1957610"/>
            <a:ext cx="1872208" cy="307777"/>
          </a:xfrm>
          <a:prstGeom prst="rect">
            <a:avLst/>
          </a:prstGeom>
          <a:solidFill>
            <a:schemeClr val="bg1">
              <a:lumMod val="85000"/>
            </a:schemeClr>
          </a:solidFill>
          <a:ln>
            <a:solidFill>
              <a:schemeClr val="tx1"/>
            </a:solidFill>
            <a:prstDash val="dash"/>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Postprocesado</a:t>
            </a:r>
          </a:p>
        </p:txBody>
      </p:sp>
      <p:cxnSp>
        <p:nvCxnSpPr>
          <p:cNvPr id="24" name="Straight Arrow Connector 23">
            <a:extLst>
              <a:ext uri="{FF2B5EF4-FFF2-40B4-BE49-F238E27FC236}">
                <a16:creationId xmlns:a16="http://schemas.microsoft.com/office/drawing/2014/main" id="{D7DBECA0-20DE-4633-8B4C-FAD5978262D4}"/>
              </a:ext>
            </a:extLst>
          </p:cNvPr>
          <p:cNvCxnSpPr>
            <a:cxnSpLocks/>
            <a:stCxn id="16" idx="3"/>
            <a:endCxn id="23" idx="1"/>
          </p:cNvCxnSpPr>
          <p:nvPr/>
        </p:nvCxnSpPr>
        <p:spPr bwMode="auto">
          <a:xfrm flipV="1">
            <a:off x="7545288" y="2111499"/>
            <a:ext cx="130929" cy="1"/>
          </a:xfrm>
          <a:prstGeom prst="straightConnector1">
            <a:avLst/>
          </a:prstGeom>
          <a:noFill/>
          <a:ln w="9525" cap="flat" cmpd="sng" algn="ctr">
            <a:solidFill>
              <a:schemeClr val="tx1"/>
            </a:solidFill>
            <a:prstDash val="solid"/>
            <a:round/>
            <a:headEnd type="none" w="med" len="med"/>
            <a:tailEnd type="triangle"/>
          </a:ln>
          <a:effectLst/>
        </p:spPr>
      </p:cxnSp>
      <p:sp>
        <p:nvSpPr>
          <p:cNvPr id="43" name="TextBox 42">
            <a:extLst>
              <a:ext uri="{FF2B5EF4-FFF2-40B4-BE49-F238E27FC236}">
                <a16:creationId xmlns:a16="http://schemas.microsoft.com/office/drawing/2014/main" id="{48620DCA-0AEC-47A2-ACD0-0307CA9B9896}"/>
              </a:ext>
            </a:extLst>
          </p:cNvPr>
          <p:cNvSpPr txBox="1"/>
          <p:nvPr/>
        </p:nvSpPr>
        <p:spPr>
          <a:xfrm>
            <a:off x="6367899" y="1103387"/>
            <a:ext cx="457176"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[ML]</a:t>
            </a:r>
            <a:endParaRPr lang="es-ES">
              <a:latin typeface="Arial" panose="020B0604020202020204" pitchFamily="34" charset="0"/>
              <a:cs typeface="Arial" panose="020B0604020202020204" pitchFamily="34" charset="0"/>
            </a:endParaRPr>
          </a:p>
        </p:txBody>
      </p:sp>
      <p:sp>
        <p:nvSpPr>
          <p:cNvPr id="52" name="CuadroTexto 2">
            <a:extLst>
              <a:ext uri="{FF2B5EF4-FFF2-40B4-BE49-F238E27FC236}">
                <a16:creationId xmlns:a16="http://schemas.microsoft.com/office/drawing/2014/main" id="{3E5D00D8-59FC-4C9A-B981-EA0EF1AFF2C0}"/>
              </a:ext>
            </a:extLst>
          </p:cNvPr>
          <p:cNvSpPr txBox="1"/>
          <p:nvPr/>
        </p:nvSpPr>
        <p:spPr>
          <a:xfrm>
            <a:off x="7676217" y="3022220"/>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a:t>
            </a:r>
          </a:p>
        </p:txBody>
      </p:sp>
      <p:cxnSp>
        <p:nvCxnSpPr>
          <p:cNvPr id="53" name="Straight Arrow Connector 52">
            <a:extLst>
              <a:ext uri="{FF2B5EF4-FFF2-40B4-BE49-F238E27FC236}">
                <a16:creationId xmlns:a16="http://schemas.microsoft.com/office/drawing/2014/main" id="{F52787CA-40C3-4E0C-8D88-E8E6AC8B6709}"/>
              </a:ext>
            </a:extLst>
          </p:cNvPr>
          <p:cNvCxnSpPr>
            <a:cxnSpLocks/>
            <a:stCxn id="23" idx="2"/>
            <a:endCxn id="52" idx="0"/>
          </p:cNvCxnSpPr>
          <p:nvPr/>
        </p:nvCxnSpPr>
        <p:spPr bwMode="auto">
          <a:xfrm>
            <a:off x="8612321" y="2265387"/>
            <a:ext cx="0" cy="756833"/>
          </a:xfrm>
          <a:prstGeom prst="straightConnector1">
            <a:avLst/>
          </a:prstGeom>
          <a:noFill/>
          <a:ln w="9525" cap="flat" cmpd="sng" algn="ctr">
            <a:solidFill>
              <a:schemeClr val="tx1"/>
            </a:solidFill>
            <a:prstDash val="solid"/>
            <a:round/>
            <a:headEnd type="none" w="med" len="med"/>
            <a:tailEnd type="triangle"/>
          </a:ln>
          <a:effectLst/>
        </p:spPr>
      </p:cxnSp>
      <p:sp>
        <p:nvSpPr>
          <p:cNvPr id="56" name="CuadroTexto 2">
            <a:extLst>
              <a:ext uri="{FF2B5EF4-FFF2-40B4-BE49-F238E27FC236}">
                <a16:creationId xmlns:a16="http://schemas.microsoft.com/office/drawing/2014/main" id="{3679711B-8BBB-4FAD-9260-8C14B42DE086}"/>
              </a:ext>
            </a:extLst>
          </p:cNvPr>
          <p:cNvSpPr txBox="1"/>
          <p:nvPr/>
        </p:nvSpPr>
        <p:spPr>
          <a:xfrm>
            <a:off x="345790" y="1265196"/>
            <a:ext cx="115212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Input</a:t>
            </a:r>
          </a:p>
        </p:txBody>
      </p:sp>
      <p:cxnSp>
        <p:nvCxnSpPr>
          <p:cNvPr id="57" name="Straight Arrow Connector 56">
            <a:extLst>
              <a:ext uri="{FF2B5EF4-FFF2-40B4-BE49-F238E27FC236}">
                <a16:creationId xmlns:a16="http://schemas.microsoft.com/office/drawing/2014/main" id="{8D2DE688-397B-49DE-8032-5048C36E6F35}"/>
              </a:ext>
            </a:extLst>
          </p:cNvPr>
          <p:cNvCxnSpPr>
            <a:cxnSpLocks/>
            <a:stCxn id="56" idx="2"/>
            <a:endCxn id="3" idx="0"/>
          </p:cNvCxnSpPr>
          <p:nvPr/>
        </p:nvCxnSpPr>
        <p:spPr bwMode="auto">
          <a:xfrm>
            <a:off x="921854" y="1572973"/>
            <a:ext cx="0" cy="384637"/>
          </a:xfrm>
          <a:prstGeom prst="straightConnector1">
            <a:avLst/>
          </a:prstGeom>
          <a:noFill/>
          <a:ln w="9525" cap="flat" cmpd="sng" algn="ctr">
            <a:solidFill>
              <a:schemeClr val="tx1"/>
            </a:solidFill>
            <a:prstDash val="solid"/>
            <a:round/>
            <a:headEnd type="none" w="med" len="med"/>
            <a:tailEnd type="triangle"/>
          </a:ln>
          <a:effectLst/>
        </p:spPr>
      </p:cxnSp>
      <p:sp>
        <p:nvSpPr>
          <p:cNvPr id="70" name="Rectangle 69">
            <a:extLst>
              <a:ext uri="{FF2B5EF4-FFF2-40B4-BE49-F238E27FC236}">
                <a16:creationId xmlns:a16="http://schemas.microsoft.com/office/drawing/2014/main" id="{DFEF8F2C-C76D-4EED-88EF-1E103F488ED6}"/>
              </a:ext>
            </a:extLst>
          </p:cNvPr>
          <p:cNvSpPr/>
          <p:nvPr/>
        </p:nvSpPr>
        <p:spPr bwMode="auto">
          <a:xfrm>
            <a:off x="1564985" y="1472863"/>
            <a:ext cx="4010821" cy="1277266"/>
          </a:xfrm>
          <a:prstGeom prst="rect">
            <a:avLst/>
          </a:prstGeom>
          <a:noFill/>
          <a:ln w="952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71" name="TextBox 70">
            <a:extLst>
              <a:ext uri="{FF2B5EF4-FFF2-40B4-BE49-F238E27FC236}">
                <a16:creationId xmlns:a16="http://schemas.microsoft.com/office/drawing/2014/main" id="{172E6822-C5CB-49FC-9C54-008B6468633D}"/>
              </a:ext>
            </a:extLst>
          </p:cNvPr>
          <p:cNvSpPr txBox="1"/>
          <p:nvPr/>
        </p:nvSpPr>
        <p:spPr>
          <a:xfrm>
            <a:off x="2980467" y="1171025"/>
            <a:ext cx="1335622"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Feature Extraction</a:t>
            </a:r>
            <a:endParaRPr lang="es-ES">
              <a:latin typeface="Arial" panose="020B0604020202020204" pitchFamily="34" charset="0"/>
              <a:cs typeface="Arial" panose="020B0604020202020204" pitchFamily="34" charset="0"/>
            </a:endParaRPr>
          </a:p>
        </p:txBody>
      </p:sp>
      <p:sp>
        <p:nvSpPr>
          <p:cNvPr id="21" name="Content Placeholder 7">
            <a:extLst>
              <a:ext uri="{FF2B5EF4-FFF2-40B4-BE49-F238E27FC236}">
                <a16:creationId xmlns:a16="http://schemas.microsoft.com/office/drawing/2014/main" id="{4ED61CBA-CA35-4C81-B922-BF2159307329}"/>
              </a:ext>
            </a:extLst>
          </p:cNvPr>
          <p:cNvSpPr txBox="1">
            <a:spLocks/>
          </p:cNvSpPr>
          <p:nvPr/>
        </p:nvSpPr>
        <p:spPr bwMode="gray">
          <a:xfrm>
            <a:off x="345790" y="342900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El Flow para desarrollo de un producto ML</a:t>
            </a: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CuadroTexto 2">
            <a:extLst>
              <a:ext uri="{FF2B5EF4-FFF2-40B4-BE49-F238E27FC236}">
                <a16:creationId xmlns:a16="http://schemas.microsoft.com/office/drawing/2014/main" id="{0054F125-71F5-4DB8-8097-470E14D246E0}"/>
              </a:ext>
            </a:extLst>
          </p:cNvPr>
          <p:cNvSpPr txBox="1"/>
          <p:nvPr/>
        </p:nvSpPr>
        <p:spPr>
          <a:xfrm>
            <a:off x="200472"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Conseguir los datos</a:t>
            </a:r>
          </a:p>
        </p:txBody>
      </p:sp>
      <p:sp>
        <p:nvSpPr>
          <p:cNvPr id="25" name="CuadroTexto 2">
            <a:extLst>
              <a:ext uri="{FF2B5EF4-FFF2-40B4-BE49-F238E27FC236}">
                <a16:creationId xmlns:a16="http://schemas.microsoft.com/office/drawing/2014/main" id="{AD73EAE7-FE3A-452C-B1B0-1472F61B7EF4}"/>
              </a:ext>
            </a:extLst>
          </p:cNvPr>
          <p:cNvSpPr txBox="1"/>
          <p:nvPr/>
        </p:nvSpPr>
        <p:spPr>
          <a:xfrm>
            <a:off x="1529965"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Limpiar los datos</a:t>
            </a:r>
          </a:p>
        </p:txBody>
      </p:sp>
      <p:sp>
        <p:nvSpPr>
          <p:cNvPr id="27" name="CuadroTexto 2">
            <a:extLst>
              <a:ext uri="{FF2B5EF4-FFF2-40B4-BE49-F238E27FC236}">
                <a16:creationId xmlns:a16="http://schemas.microsoft.com/office/drawing/2014/main" id="{6364B839-DB14-4C0A-BEF3-17E9FD0658D2}"/>
              </a:ext>
            </a:extLst>
          </p:cNvPr>
          <p:cNvSpPr txBox="1"/>
          <p:nvPr/>
        </p:nvSpPr>
        <p:spPr>
          <a:xfrm>
            <a:off x="4188951"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Aplicar Preprocesamiento</a:t>
            </a:r>
          </a:p>
        </p:txBody>
      </p:sp>
      <p:sp>
        <p:nvSpPr>
          <p:cNvPr id="28" name="CuadroTexto 2">
            <a:extLst>
              <a:ext uri="{FF2B5EF4-FFF2-40B4-BE49-F238E27FC236}">
                <a16:creationId xmlns:a16="http://schemas.microsoft.com/office/drawing/2014/main" id="{FEE9909F-3BB3-42A2-B717-1833F52472FF}"/>
              </a:ext>
            </a:extLst>
          </p:cNvPr>
          <p:cNvSpPr txBox="1"/>
          <p:nvPr/>
        </p:nvSpPr>
        <p:spPr>
          <a:xfrm>
            <a:off x="5518444" y="4632189"/>
            <a:ext cx="1152128" cy="738664"/>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Entrenar algoritmo de ML</a:t>
            </a:r>
          </a:p>
        </p:txBody>
      </p:sp>
      <p:sp>
        <p:nvSpPr>
          <p:cNvPr id="29" name="CuadroTexto 2">
            <a:extLst>
              <a:ext uri="{FF2B5EF4-FFF2-40B4-BE49-F238E27FC236}">
                <a16:creationId xmlns:a16="http://schemas.microsoft.com/office/drawing/2014/main" id="{5D24C733-EC10-4D77-9B1B-8BE4820FEA82}"/>
              </a:ext>
            </a:extLst>
          </p:cNvPr>
          <p:cNvSpPr txBox="1"/>
          <p:nvPr/>
        </p:nvSpPr>
        <p:spPr>
          <a:xfrm>
            <a:off x="6847937" y="4847632"/>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Resultados</a:t>
            </a:r>
          </a:p>
        </p:txBody>
      </p:sp>
      <p:cxnSp>
        <p:nvCxnSpPr>
          <p:cNvPr id="8" name="Straight Arrow Connector 7">
            <a:extLst>
              <a:ext uri="{FF2B5EF4-FFF2-40B4-BE49-F238E27FC236}">
                <a16:creationId xmlns:a16="http://schemas.microsoft.com/office/drawing/2014/main" id="{99FEE22F-0A87-4F65-B8ED-87024E6E7EB8}"/>
              </a:ext>
            </a:extLst>
          </p:cNvPr>
          <p:cNvCxnSpPr>
            <a:stCxn id="22" idx="3"/>
            <a:endCxn id="25" idx="1"/>
          </p:cNvCxnSpPr>
          <p:nvPr/>
        </p:nvCxnSpPr>
        <p:spPr bwMode="auto">
          <a:xfrm>
            <a:off x="1352600"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07E42264-FCD1-42DB-9356-ADDAAEF0E65B}"/>
              </a:ext>
            </a:extLst>
          </p:cNvPr>
          <p:cNvCxnSpPr>
            <a:cxnSpLocks/>
            <a:stCxn id="25" idx="3"/>
            <a:endCxn id="26" idx="1"/>
          </p:cNvCxnSpPr>
          <p:nvPr/>
        </p:nvCxnSpPr>
        <p:spPr bwMode="auto">
          <a:xfrm>
            <a:off x="2682093"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40AAE632-DF52-4D55-A7F8-6E849F314FA6}"/>
              </a:ext>
            </a:extLst>
          </p:cNvPr>
          <p:cNvCxnSpPr>
            <a:cxnSpLocks/>
            <a:stCxn id="26" idx="3"/>
            <a:endCxn id="27" idx="1"/>
          </p:cNvCxnSpPr>
          <p:nvPr/>
        </p:nvCxnSpPr>
        <p:spPr bwMode="auto">
          <a:xfrm>
            <a:off x="4011586"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A95E0BCE-8DE9-4944-BE55-FEA9B224A6DD}"/>
              </a:ext>
            </a:extLst>
          </p:cNvPr>
          <p:cNvCxnSpPr>
            <a:cxnSpLocks/>
            <a:stCxn id="27" idx="3"/>
            <a:endCxn id="28" idx="1"/>
          </p:cNvCxnSpPr>
          <p:nvPr/>
        </p:nvCxnSpPr>
        <p:spPr bwMode="auto">
          <a:xfrm>
            <a:off x="5341079"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F62B205-E0C4-4E5F-9544-0E2249FF5DDD}"/>
              </a:ext>
            </a:extLst>
          </p:cNvPr>
          <p:cNvCxnSpPr>
            <a:cxnSpLocks/>
            <a:stCxn id="28" idx="3"/>
            <a:endCxn id="29" idx="1"/>
          </p:cNvCxnSpPr>
          <p:nvPr/>
        </p:nvCxnSpPr>
        <p:spPr bwMode="auto">
          <a:xfrm>
            <a:off x="6670572"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7" name="Connector: Elbow 36">
            <a:extLst>
              <a:ext uri="{FF2B5EF4-FFF2-40B4-BE49-F238E27FC236}">
                <a16:creationId xmlns:a16="http://schemas.microsoft.com/office/drawing/2014/main" id="{613BE807-2929-411B-B417-90DBE492B4C5}"/>
              </a:ext>
            </a:extLst>
          </p:cNvPr>
          <p:cNvCxnSpPr>
            <a:stCxn id="26" idx="0"/>
            <a:endCxn id="26" idx="2"/>
          </p:cNvCxnSpPr>
          <p:nvPr/>
        </p:nvCxnSpPr>
        <p:spPr bwMode="auto">
          <a:xfrm rot="16200000" flipH="1">
            <a:off x="3066190" y="5001521"/>
            <a:ext cx="738664" cy="12700"/>
          </a:xfrm>
          <a:prstGeom prst="bentConnector5">
            <a:avLst>
              <a:gd name="adj1" fmla="val -30948"/>
              <a:gd name="adj2" fmla="val -2589409"/>
              <a:gd name="adj3" fmla="val 130948"/>
            </a:avLst>
          </a:prstGeom>
          <a:noFill/>
          <a:ln w="9525" cap="flat" cmpd="sng" algn="ctr">
            <a:solidFill>
              <a:schemeClr val="tx1"/>
            </a:solidFill>
            <a:prstDash val="solid"/>
            <a:round/>
            <a:headEnd type="none" w="med" len="med"/>
            <a:tailEnd type="triangle"/>
          </a:ln>
          <a:effectLst/>
        </p:spPr>
      </p:cxnSp>
      <p:sp>
        <p:nvSpPr>
          <p:cNvPr id="26" name="CuadroTexto 2">
            <a:extLst>
              <a:ext uri="{FF2B5EF4-FFF2-40B4-BE49-F238E27FC236}">
                <a16:creationId xmlns:a16="http://schemas.microsoft.com/office/drawing/2014/main" id="{2BC2DB02-E78C-4F7C-AAEE-9FEA23551109}"/>
              </a:ext>
            </a:extLst>
          </p:cNvPr>
          <p:cNvSpPr txBox="1"/>
          <p:nvPr/>
        </p:nvSpPr>
        <p:spPr>
          <a:xfrm>
            <a:off x="2859458"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Explorar y Visualizar los datos</a:t>
            </a:r>
          </a:p>
        </p:txBody>
      </p:sp>
      <p:cxnSp>
        <p:nvCxnSpPr>
          <p:cNvPr id="41" name="Connector: Elbow 40">
            <a:extLst>
              <a:ext uri="{FF2B5EF4-FFF2-40B4-BE49-F238E27FC236}">
                <a16:creationId xmlns:a16="http://schemas.microsoft.com/office/drawing/2014/main" id="{56ADE6BA-F31F-437E-A783-7497C0AEE09C}"/>
              </a:ext>
            </a:extLst>
          </p:cNvPr>
          <p:cNvCxnSpPr>
            <a:stCxn id="29" idx="2"/>
            <a:endCxn id="27" idx="2"/>
          </p:cNvCxnSpPr>
          <p:nvPr/>
        </p:nvCxnSpPr>
        <p:spPr bwMode="auto">
          <a:xfrm rot="5400000">
            <a:off x="5986786" y="3933638"/>
            <a:ext cx="215444" cy="2658986"/>
          </a:xfrm>
          <a:prstGeom prst="bentConnector3">
            <a:avLst>
              <a:gd name="adj1" fmla="val 206106"/>
            </a:avLst>
          </a:prstGeom>
          <a:noFill/>
          <a:ln w="9525" cap="flat" cmpd="sng" algn="ctr">
            <a:solidFill>
              <a:schemeClr val="tx1"/>
            </a:solidFill>
            <a:prstDash val="lgDash"/>
            <a:round/>
            <a:headEnd type="none" w="med" len="med"/>
            <a:tailEnd type="triangle"/>
          </a:ln>
          <a:effectLst/>
        </p:spPr>
      </p:cxnSp>
      <p:sp>
        <p:nvSpPr>
          <p:cNvPr id="49" name="CuadroTexto 2">
            <a:extLst>
              <a:ext uri="{FF2B5EF4-FFF2-40B4-BE49-F238E27FC236}">
                <a16:creationId xmlns:a16="http://schemas.microsoft.com/office/drawing/2014/main" id="{126DB88F-D3F6-4D02-AC63-E3C3A63B3A64}"/>
              </a:ext>
            </a:extLst>
          </p:cNvPr>
          <p:cNvSpPr txBox="1"/>
          <p:nvPr/>
        </p:nvSpPr>
        <p:spPr>
          <a:xfrm>
            <a:off x="8177429" y="4841372"/>
            <a:ext cx="1431776" cy="307777"/>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Solución</a:t>
            </a:r>
          </a:p>
        </p:txBody>
      </p:sp>
      <p:cxnSp>
        <p:nvCxnSpPr>
          <p:cNvPr id="50" name="Straight Arrow Connector 49">
            <a:extLst>
              <a:ext uri="{FF2B5EF4-FFF2-40B4-BE49-F238E27FC236}">
                <a16:creationId xmlns:a16="http://schemas.microsoft.com/office/drawing/2014/main" id="{2D34ED03-A8C7-4445-8952-F2EE09FA98D1}"/>
              </a:ext>
            </a:extLst>
          </p:cNvPr>
          <p:cNvCxnSpPr>
            <a:cxnSpLocks/>
            <a:stCxn id="29" idx="3"/>
            <a:endCxn id="49" idx="1"/>
          </p:cNvCxnSpPr>
          <p:nvPr/>
        </p:nvCxnSpPr>
        <p:spPr bwMode="auto">
          <a:xfrm flipV="1">
            <a:off x="8000065" y="4995261"/>
            <a:ext cx="177364" cy="6260"/>
          </a:xfrm>
          <a:prstGeom prst="straightConnector1">
            <a:avLst/>
          </a:prstGeom>
          <a:noFill/>
          <a:ln w="9525" cap="flat" cmpd="sng" algn="ctr">
            <a:solidFill>
              <a:schemeClr val="tx1"/>
            </a:solidFill>
            <a:prstDash val="solid"/>
            <a:round/>
            <a:headEnd type="none" w="med" len="med"/>
            <a:tailEnd type="triangle"/>
          </a:ln>
          <a:effectLst/>
        </p:spPr>
      </p:cxnSp>
      <p:cxnSp>
        <p:nvCxnSpPr>
          <p:cNvPr id="48" name="Connector: Elbow 47">
            <a:extLst>
              <a:ext uri="{FF2B5EF4-FFF2-40B4-BE49-F238E27FC236}">
                <a16:creationId xmlns:a16="http://schemas.microsoft.com/office/drawing/2014/main" id="{9AC278F1-EEE7-4673-AEBE-84A95E2B87E8}"/>
              </a:ext>
            </a:extLst>
          </p:cNvPr>
          <p:cNvCxnSpPr>
            <a:stCxn id="27" idx="0"/>
            <a:endCxn id="26" idx="0"/>
          </p:cNvCxnSpPr>
          <p:nvPr/>
        </p:nvCxnSpPr>
        <p:spPr bwMode="auto">
          <a:xfrm rot="16200000" flipV="1">
            <a:off x="4100269" y="3967442"/>
            <a:ext cx="12700" cy="1329493"/>
          </a:xfrm>
          <a:prstGeom prst="bentConnector3">
            <a:avLst>
              <a:gd name="adj1" fmla="val 1800000"/>
            </a:avLst>
          </a:prstGeom>
          <a:noFill/>
          <a:ln w="9525" cap="flat" cmpd="sng" algn="ctr">
            <a:solidFill>
              <a:schemeClr val="tx1"/>
            </a:solidFill>
            <a:prstDash val="dash"/>
            <a:round/>
            <a:headEnd type="none" w="med" len="med"/>
            <a:tailEnd type="triangle"/>
          </a:ln>
          <a:effectLst/>
        </p:spPr>
      </p:cxnSp>
      <p:sp>
        <p:nvSpPr>
          <p:cNvPr id="58" name="CuadroTexto 2">
            <a:extLst>
              <a:ext uri="{FF2B5EF4-FFF2-40B4-BE49-F238E27FC236}">
                <a16:creationId xmlns:a16="http://schemas.microsoft.com/office/drawing/2014/main" id="{E473262F-C327-45F2-AD9E-EFB5452CB7D7}"/>
              </a:ext>
            </a:extLst>
          </p:cNvPr>
          <p:cNvSpPr txBox="1"/>
          <p:nvPr/>
        </p:nvSpPr>
        <p:spPr>
          <a:xfrm>
            <a:off x="200472" y="4155056"/>
            <a:ext cx="1152128" cy="338554"/>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800">
                <a:latin typeface="Arial" panose="020B0604020202020204" pitchFamily="34" charset="0"/>
                <a:ea typeface="Verdana" panose="020B0604030504040204" pitchFamily="34" charset="0"/>
                <a:cs typeface="Arial" panose="020B0604020202020204" pitchFamily="34" charset="0"/>
              </a:rPr>
              <a:t>¿Qué problema queremos resolver?</a:t>
            </a:r>
          </a:p>
        </p:txBody>
      </p:sp>
      <p:cxnSp>
        <p:nvCxnSpPr>
          <p:cNvPr id="55" name="Straight Arrow Connector 54">
            <a:extLst>
              <a:ext uri="{FF2B5EF4-FFF2-40B4-BE49-F238E27FC236}">
                <a16:creationId xmlns:a16="http://schemas.microsoft.com/office/drawing/2014/main" id="{196933BA-45CC-4325-826E-9B25F758287C}"/>
              </a:ext>
            </a:extLst>
          </p:cNvPr>
          <p:cNvCxnSpPr>
            <a:stCxn id="58" idx="2"/>
            <a:endCxn id="22" idx="0"/>
          </p:cNvCxnSpPr>
          <p:nvPr/>
        </p:nvCxnSpPr>
        <p:spPr bwMode="auto">
          <a:xfrm>
            <a:off x="776536" y="4493610"/>
            <a:ext cx="0" cy="246301"/>
          </a:xfrm>
          <a:prstGeom prst="straightConnector1">
            <a:avLst/>
          </a:prstGeom>
          <a:noFill/>
          <a:ln w="9525" cap="flat" cmpd="sng" algn="ctr">
            <a:solidFill>
              <a:schemeClr val="tx1"/>
            </a:solidFill>
            <a:prstDash val="solid"/>
            <a:round/>
            <a:headEnd type="none" w="med" len="med"/>
            <a:tailEnd type="triangle"/>
          </a:ln>
          <a:effectLst/>
        </p:spPr>
      </p:cxnSp>
      <p:cxnSp>
        <p:nvCxnSpPr>
          <p:cNvPr id="60" name="Connector: Elbow 59">
            <a:extLst>
              <a:ext uri="{FF2B5EF4-FFF2-40B4-BE49-F238E27FC236}">
                <a16:creationId xmlns:a16="http://schemas.microsoft.com/office/drawing/2014/main" id="{2A518124-06B0-400A-A1A1-76F63BD7B53F}"/>
              </a:ext>
            </a:extLst>
          </p:cNvPr>
          <p:cNvCxnSpPr>
            <a:stCxn id="29" idx="0"/>
            <a:endCxn id="28" idx="0"/>
          </p:cNvCxnSpPr>
          <p:nvPr/>
        </p:nvCxnSpPr>
        <p:spPr bwMode="auto">
          <a:xfrm rot="16200000" flipV="1">
            <a:off x="6651534" y="4075164"/>
            <a:ext cx="215443" cy="1329493"/>
          </a:xfrm>
          <a:prstGeom prst="bentConnector3">
            <a:avLst>
              <a:gd name="adj1" fmla="val 206107"/>
            </a:avLst>
          </a:prstGeom>
          <a:no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1788531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Random</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Forest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970318"/>
          </a:xfrm>
          <a:prstGeom prst="rect">
            <a:avLst/>
          </a:prstGeom>
        </p:spPr>
        <p:txBody>
          <a:bodyPr wrap="square">
            <a:spAutoFit/>
          </a:bodyPr>
          <a:lstStyle/>
          <a:p>
            <a:pPr algn="just"/>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Forest utiliza </a:t>
            </a:r>
            <a:r>
              <a:rPr lang="es-ES" sz="1200" b="1" dirty="0">
                <a:latin typeface="Arial" panose="020B0604020202020204" pitchFamily="34" charset="0"/>
                <a:cs typeface="Arial" panose="020B0604020202020204" pitchFamily="34" charset="0"/>
              </a:rPr>
              <a:t>dos m</a:t>
            </a:r>
            <a:r>
              <a:rPr lang="ca-ES" sz="1200" b="1" dirty="0" err="1">
                <a:latin typeface="Arial" panose="020B0604020202020204" pitchFamily="34" charset="0"/>
                <a:cs typeface="Arial" panose="020B0604020202020204" pitchFamily="34" charset="0"/>
              </a:rPr>
              <a:t>étodos</a:t>
            </a:r>
            <a:r>
              <a:rPr lang="ca-ES" sz="1200" b="1" dirty="0">
                <a:latin typeface="Arial" panose="020B0604020202020204" pitchFamily="34" charset="0"/>
                <a:cs typeface="Arial" panose="020B0604020202020204" pitchFamily="34" charset="0"/>
              </a:rPr>
              <a:t> </a:t>
            </a:r>
            <a:r>
              <a:rPr lang="ca-ES" sz="1200" dirty="0">
                <a:latin typeface="Arial" panose="020B0604020202020204" pitchFamily="34" charset="0"/>
                <a:cs typeface="Arial" panose="020B0604020202020204" pitchFamily="34" charset="0"/>
              </a:rPr>
              <a:t>para que los </a:t>
            </a:r>
            <a:r>
              <a:rPr lang="ca-ES" sz="1200" b="1" dirty="0" err="1">
                <a:latin typeface="Arial" panose="020B0604020202020204" pitchFamily="34" charset="0"/>
                <a:cs typeface="Arial" panose="020B0604020202020204" pitchFamily="34" charset="0"/>
              </a:rPr>
              <a:t>arboles</a:t>
            </a:r>
            <a:r>
              <a:rPr lang="ca-ES" sz="1200" dirty="0">
                <a:latin typeface="Arial" panose="020B0604020202020204" pitchFamily="34" charset="0"/>
                <a:cs typeface="Arial" panose="020B0604020202020204" pitchFamily="34" charset="0"/>
              </a:rPr>
              <a:t> no </a:t>
            </a:r>
            <a:r>
              <a:rPr lang="ca-ES" sz="1200" dirty="0" err="1">
                <a:latin typeface="Arial" panose="020B0604020202020204" pitchFamily="34" charset="0"/>
                <a:cs typeface="Arial" panose="020B0604020202020204" pitchFamily="34" charset="0"/>
              </a:rPr>
              <a:t>esten</a:t>
            </a:r>
            <a:r>
              <a:rPr lang="ca-ES" sz="1200" dirty="0">
                <a:latin typeface="Arial" panose="020B0604020202020204" pitchFamily="34" charset="0"/>
                <a:cs typeface="Arial" panose="020B0604020202020204" pitchFamily="34" charset="0"/>
              </a:rPr>
              <a:t> </a:t>
            </a:r>
            <a:r>
              <a:rPr lang="ca-ES" sz="1200" dirty="0" err="1">
                <a:latin typeface="Arial" panose="020B0604020202020204" pitchFamily="34" charset="0"/>
                <a:cs typeface="Arial" panose="020B0604020202020204" pitchFamily="34" charset="0"/>
              </a:rPr>
              <a:t>demasiado</a:t>
            </a:r>
            <a:r>
              <a:rPr lang="ca-ES" sz="1200" dirty="0">
                <a:latin typeface="Arial" panose="020B0604020202020204" pitchFamily="34" charset="0"/>
                <a:cs typeface="Arial" panose="020B0604020202020204" pitchFamily="34" charset="0"/>
              </a:rPr>
              <a:t> </a:t>
            </a:r>
            <a:r>
              <a:rPr lang="ca-ES" sz="1200" dirty="0" err="1">
                <a:latin typeface="Arial" panose="020B0604020202020204" pitchFamily="34" charset="0"/>
                <a:cs typeface="Arial" panose="020B0604020202020204" pitchFamily="34" charset="0"/>
              </a:rPr>
              <a:t>correlados</a:t>
            </a:r>
            <a:r>
              <a:rPr lang="ca-ES" sz="1200" dirty="0">
                <a:latin typeface="Arial" panose="020B0604020202020204" pitchFamily="34" charset="0"/>
                <a:cs typeface="Arial" panose="020B0604020202020204" pitchFamily="34" charset="0"/>
              </a:rPr>
              <a:t> entre </a:t>
            </a:r>
            <a:r>
              <a:rPr lang="ca-ES" sz="1200" dirty="0" err="1">
                <a:latin typeface="Arial" panose="020B0604020202020204" pitchFamily="34" charset="0"/>
                <a:cs typeface="Arial" panose="020B0604020202020204" pitchFamily="34" charset="0"/>
              </a:rPr>
              <a:t>ellos</a:t>
            </a:r>
            <a:r>
              <a:rPr lang="ca-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ca-ES" sz="1200" b="1" dirty="0" err="1">
                <a:latin typeface="Arial" panose="020B0604020202020204" pitchFamily="34" charset="0"/>
                <a:cs typeface="Arial" panose="020B0604020202020204" pitchFamily="34" charset="0"/>
              </a:rPr>
              <a:t>Bagging</a:t>
            </a:r>
            <a:r>
              <a:rPr lang="ca-ES" sz="1200" dirty="0">
                <a:latin typeface="Arial" panose="020B0604020202020204" pitchFamily="34" charset="0"/>
                <a:cs typeface="Arial" panose="020B0604020202020204" pitchFamily="34" charset="0"/>
              </a:rPr>
              <a:t> (Bootstrap </a:t>
            </a:r>
            <a:r>
              <a:rPr lang="ca-ES" sz="1200" dirty="0" err="1">
                <a:latin typeface="Arial" panose="020B0604020202020204" pitchFamily="34" charset="0"/>
                <a:cs typeface="Arial" panose="020B0604020202020204" pitchFamily="34" charset="0"/>
              </a:rPr>
              <a:t>agregation</a:t>
            </a:r>
            <a:r>
              <a:rPr lang="ca-ES" sz="12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Los árboles de decisión son </a:t>
            </a:r>
            <a:r>
              <a:rPr lang="es-ES" sz="1200" b="1" dirty="0">
                <a:latin typeface="Arial" panose="020B0604020202020204" pitchFamily="34" charset="0"/>
                <a:cs typeface="Arial" panose="020B0604020202020204" pitchFamily="34" charset="0"/>
              </a:rPr>
              <a:t>sensibles a los datos en los que están entrenados</a:t>
            </a:r>
            <a:r>
              <a:rPr lang="es-ES" sz="1200" dirty="0">
                <a:latin typeface="Arial" panose="020B0604020202020204" pitchFamily="34" charset="0"/>
                <a:cs typeface="Arial" panose="020B0604020202020204" pitchFamily="34" charset="0"/>
              </a:rPr>
              <a:t>: pequeños cambios en el conjunto de datos pueden dar como resultado estructuras de árbol significativamente diferentes. El bosque aleatorio aprovecha esto al permitir que </a:t>
            </a:r>
            <a:r>
              <a:rPr lang="es-ES" sz="1200" b="1" dirty="0">
                <a:latin typeface="Arial" panose="020B0604020202020204" pitchFamily="34" charset="0"/>
                <a:cs typeface="Arial" panose="020B0604020202020204" pitchFamily="34" charset="0"/>
              </a:rPr>
              <a:t>cada árbol individual muestree al azar del conjunto de datos </a:t>
            </a:r>
            <a:r>
              <a:rPr lang="es-ES" sz="1200" dirty="0">
                <a:latin typeface="Arial" panose="020B0604020202020204" pitchFamily="34" charset="0"/>
                <a:cs typeface="Arial" panose="020B0604020202020204" pitchFamily="34" charset="0"/>
              </a:rPr>
              <a:t>con </a:t>
            </a:r>
            <a:r>
              <a:rPr lang="es-ES" sz="1200" b="1" dirty="0">
                <a:latin typeface="Arial" panose="020B0604020202020204" pitchFamily="34" charset="0"/>
                <a:cs typeface="Arial" panose="020B0604020202020204" pitchFamily="34" charset="0"/>
              </a:rPr>
              <a:t>reemplazo</a:t>
            </a:r>
            <a:r>
              <a:rPr lang="es-ES" sz="1200" dirty="0">
                <a:latin typeface="Arial" panose="020B0604020202020204" pitchFamily="34" charset="0"/>
                <a:cs typeface="Arial" panose="020B0604020202020204" pitchFamily="34" charset="0"/>
              </a:rPr>
              <a:t>, lo que da como </a:t>
            </a:r>
            <a:r>
              <a:rPr lang="es-ES" sz="1200" b="1" dirty="0">
                <a:latin typeface="Arial" panose="020B0604020202020204" pitchFamily="34" charset="0"/>
                <a:cs typeface="Arial" panose="020B0604020202020204" pitchFamily="34" charset="0"/>
              </a:rPr>
              <a:t>resultado diferentes árboles</a:t>
            </a:r>
            <a:r>
              <a:rPr lang="es-ES" sz="1200" dirty="0">
                <a:latin typeface="Arial" panose="020B0604020202020204" pitchFamily="34" charset="0"/>
                <a:cs typeface="Arial" panose="020B0604020202020204" pitchFamily="34" charset="0"/>
              </a:rPr>
              <a:t>.</a:t>
            </a:r>
          </a:p>
          <a:p>
            <a:pPr marL="628650" lvl="1"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No estamos cogiendo un subconjunto de los datos de entrenamiento en fragmentos más pequeños </a:t>
            </a:r>
            <a:r>
              <a:rPr lang="es-ES" sz="1200" dirty="0">
                <a:latin typeface="Arial" panose="020B0604020202020204" pitchFamily="34" charset="0"/>
                <a:cs typeface="Arial" panose="020B0604020202020204" pitchFamily="34" charset="0"/>
              </a:rPr>
              <a:t>y entrenando cada árbol en un fragmento diferente. </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Si tenemos una </a:t>
            </a:r>
            <a:r>
              <a:rPr lang="es-ES" sz="1200" b="1" dirty="0">
                <a:latin typeface="Arial" panose="020B0604020202020204" pitchFamily="34" charset="0"/>
                <a:cs typeface="Arial" panose="020B0604020202020204" pitchFamily="34" charset="0"/>
              </a:rPr>
              <a:t>muestra de tamaño N </a:t>
            </a:r>
            <a:r>
              <a:rPr lang="es-ES" sz="1200" dirty="0">
                <a:latin typeface="Arial" panose="020B0604020202020204" pitchFamily="34" charset="0"/>
                <a:cs typeface="Arial" panose="020B0604020202020204" pitchFamily="34" charset="0"/>
              </a:rPr>
              <a:t>en lugar de los datos de entrenamiento originales, tomamos una muestra aleatoria de tamaño N con reemplazo. Por ejemplo, si nuestros datos de entrenamiento fueron [1, 2, 3, 4, 5, 6], entonces podríamos darle a uno de nuestros árboles la siguiente lista [1, 2, 2, 3, 6, 6]. Ambas listas son de longitud seis y que "2" y "6" se repiten en los datos de entrenamiento seleccionados al azar que le damos a nuestro árbol.</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Aleatorización de las </a:t>
            </a:r>
            <a:r>
              <a:rPr lang="es-ES" sz="1200" b="1" dirty="0" err="1">
                <a:latin typeface="Arial" panose="020B0604020202020204" pitchFamily="34" charset="0"/>
                <a:cs typeface="Arial" panose="020B0604020202020204" pitchFamily="34" charset="0"/>
              </a:rPr>
              <a:t>Features</a:t>
            </a:r>
            <a:r>
              <a:rPr lang="es-ES" sz="1200" b="1" dirty="0">
                <a:latin typeface="Arial" panose="020B0604020202020204" pitchFamily="34" charset="0"/>
                <a:cs typeface="Arial" panose="020B0604020202020204" pitchFamily="34" charset="0"/>
              </a:rPr>
              <a:t>:</a:t>
            </a:r>
            <a:r>
              <a:rPr lang="es-ES" sz="1200" dirty="0">
                <a:latin typeface="Arial" panose="020B0604020202020204" pitchFamily="34" charset="0"/>
                <a:cs typeface="Arial" panose="020B0604020202020204" pitchFamily="34" charset="0"/>
              </a:rPr>
              <a:t> cada árbol en un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forest</a:t>
            </a:r>
            <a:r>
              <a:rPr lang="es-ES" sz="1200" dirty="0">
                <a:latin typeface="Arial" panose="020B0604020202020204" pitchFamily="34" charset="0"/>
                <a:cs typeface="Arial" panose="020B0604020202020204" pitchFamily="34" charset="0"/>
              </a:rPr>
              <a:t> puede elegir solo de un subconjunto aleatorio de características. Esto obliga a una variación aún mayor entre los árboles del modelo y, en última instancia, da como resultado una menor correlación entre los árboles y una mayor diversificación.</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En un árbol de decisión normal, cuando es hora de dividir un nodo, consideramos todas las características posibles y elegimos la que produce la mayor separación entre las observaciones en el nodo izquierdo frente a las del nodo derecho.</a:t>
            </a:r>
          </a:p>
          <a:p>
            <a:pPr marL="228600" indent="-228600" algn="just">
              <a:buFont typeface="+mj-lt"/>
              <a:buAutoNum type="arabicPeriod"/>
            </a:pPr>
            <a:endParaRPr lang="es-ES" sz="1200" dirty="0">
              <a:latin typeface="Arial" panose="020B0604020202020204" pitchFamily="34" charset="0"/>
              <a:cs typeface="Arial" panose="020B0604020202020204" pitchFamily="34" charset="0"/>
            </a:endParaRPr>
          </a:p>
        </p:txBody>
      </p:sp>
      <p:pic>
        <p:nvPicPr>
          <p:cNvPr id="13314" name="Picture 2">
            <a:extLst>
              <a:ext uri="{FF2B5EF4-FFF2-40B4-BE49-F238E27FC236}">
                <a16:creationId xmlns:a16="http://schemas.microsoft.com/office/drawing/2014/main" id="{283E54B1-0CFB-422F-B194-85210DC54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728" y="4785340"/>
            <a:ext cx="2836487" cy="175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04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Random</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Forest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5" name="Picture 2" descr="Project Jupyter - Wikipedia">
            <a:extLst>
              <a:ext uri="{FF2B5EF4-FFF2-40B4-BE49-F238E27FC236}">
                <a16:creationId xmlns:a16="http://schemas.microsoft.com/office/drawing/2014/main" id="{6EA7C087-1624-403C-BF92-CF2387B29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7875" y="2996952"/>
            <a:ext cx="1030249" cy="119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80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en-U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T</a:t>
            </a:r>
            <a:r>
              <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-SNE</a:t>
            </a:r>
          </a:p>
        </p:txBody>
      </p:sp>
      <p:sp>
        <p:nvSpPr>
          <p:cNvPr id="2" name="Rectangle 1">
            <a:extLst>
              <a:ext uri="{FF2B5EF4-FFF2-40B4-BE49-F238E27FC236}">
                <a16:creationId xmlns:a16="http://schemas.microsoft.com/office/drawing/2014/main" id="{5EE3FBE8-3AC8-496A-9EA6-0AC3BAA17757}"/>
              </a:ext>
            </a:extLst>
          </p:cNvPr>
          <p:cNvSpPr/>
          <p:nvPr/>
        </p:nvSpPr>
        <p:spPr>
          <a:xfrm>
            <a:off x="704528" y="1397674"/>
            <a:ext cx="7920880" cy="4031873"/>
          </a:xfrm>
          <a:prstGeom prst="rect">
            <a:avLst/>
          </a:prstGeom>
        </p:spPr>
        <p:txBody>
          <a:bodyPr wrap="square">
            <a:spAutoFit/>
          </a:bodyPr>
          <a:lstStyle/>
          <a:p>
            <a:r>
              <a:rPr lang="es-ES" sz="800" b="1" dirty="0">
                <a:solidFill>
                  <a:srgbClr val="000000"/>
                </a:solidFill>
                <a:latin typeface="Helvetica Neue"/>
              </a:rPr>
              <a:t>T-</a:t>
            </a:r>
            <a:r>
              <a:rPr lang="es-ES" sz="800" b="1" dirty="0" err="1">
                <a:solidFill>
                  <a:srgbClr val="000000"/>
                </a:solidFill>
                <a:latin typeface="Helvetica Neue"/>
              </a:rPr>
              <a:t>Distributed</a:t>
            </a:r>
            <a:r>
              <a:rPr lang="es-ES" sz="800" b="1" dirty="0">
                <a:solidFill>
                  <a:srgbClr val="000000"/>
                </a:solidFill>
                <a:latin typeface="Helvetica Neue"/>
              </a:rPr>
              <a:t> </a:t>
            </a:r>
            <a:r>
              <a:rPr lang="es-ES" sz="800" b="1" dirty="0" err="1">
                <a:solidFill>
                  <a:srgbClr val="000000"/>
                </a:solidFill>
                <a:latin typeface="Helvetica Neue"/>
              </a:rPr>
              <a:t>Stochastic</a:t>
            </a:r>
            <a:r>
              <a:rPr lang="es-ES" sz="800" b="1" dirty="0">
                <a:solidFill>
                  <a:srgbClr val="000000"/>
                </a:solidFill>
                <a:latin typeface="Helvetica Neue"/>
              </a:rPr>
              <a:t> </a:t>
            </a:r>
            <a:r>
              <a:rPr lang="es-ES" sz="800" b="1" dirty="0" err="1">
                <a:solidFill>
                  <a:srgbClr val="000000"/>
                </a:solidFill>
                <a:latin typeface="Helvetica Neue"/>
              </a:rPr>
              <a:t>Neighbor</a:t>
            </a:r>
            <a:r>
              <a:rPr lang="es-ES" sz="800" b="1" dirty="0">
                <a:solidFill>
                  <a:srgbClr val="000000"/>
                </a:solidFill>
                <a:latin typeface="Helvetica Neue"/>
              </a:rPr>
              <a:t> </a:t>
            </a:r>
            <a:r>
              <a:rPr lang="es-ES" sz="800" b="1" dirty="0" err="1">
                <a:solidFill>
                  <a:srgbClr val="000000"/>
                </a:solidFill>
                <a:latin typeface="Helvetica Neue"/>
              </a:rPr>
              <a:t>Embedding</a:t>
            </a:r>
            <a:r>
              <a:rPr lang="es-ES" sz="800" b="1" dirty="0">
                <a:solidFill>
                  <a:srgbClr val="000000"/>
                </a:solidFill>
                <a:latin typeface="Helvetica Neue"/>
              </a:rPr>
              <a:t>:</a:t>
            </a:r>
            <a:r>
              <a:rPr lang="es-ES" sz="800" dirty="0">
                <a:solidFill>
                  <a:srgbClr val="000000"/>
                </a:solidFill>
                <a:latin typeface="Helvetica Neue"/>
              </a:rPr>
              <a:t> Es otra técnica para la reducción de la dimensionalidad y es particularmente adecuada para la visualización de conjuntos de datos de altas dimensiones. Contrariamente a PCA, no es una técnica algebraica sino probabilística.</a:t>
            </a:r>
          </a:p>
          <a:p>
            <a:r>
              <a:rPr lang="es-ES" sz="800" dirty="0">
                <a:latin typeface="Arial" panose="020B0604020202020204" pitchFamily="34" charset="0"/>
                <a:cs typeface="Arial" panose="020B0604020202020204" pitchFamily="34" charset="0"/>
              </a:rPr>
              <a:t>Esta técnica </a:t>
            </a:r>
            <a:r>
              <a:rPr lang="es-ES" sz="800" b="1" dirty="0">
                <a:latin typeface="Arial" panose="020B0604020202020204" pitchFamily="34" charset="0"/>
                <a:cs typeface="Arial" panose="020B0604020202020204" pitchFamily="34" charset="0"/>
              </a:rPr>
              <a:t>analiza los datos originales </a:t>
            </a:r>
            <a:r>
              <a:rPr lang="es-ES" sz="800" dirty="0">
                <a:latin typeface="Arial" panose="020B0604020202020204" pitchFamily="34" charset="0"/>
                <a:cs typeface="Arial" panose="020B0604020202020204" pitchFamily="34" charset="0"/>
              </a:rPr>
              <a:t>que se introducen en el algoritmo y analiza </a:t>
            </a:r>
            <a:r>
              <a:rPr lang="es-ES" sz="800" b="1" dirty="0">
                <a:latin typeface="Arial" panose="020B0604020202020204" pitchFamily="34" charset="0"/>
                <a:cs typeface="Arial" panose="020B0604020202020204" pitchFamily="34" charset="0"/>
              </a:rPr>
              <a:t>cómo representar mejor estos datos</a:t>
            </a:r>
            <a:r>
              <a:rPr lang="es-ES" sz="800" dirty="0">
                <a:latin typeface="Arial" panose="020B0604020202020204" pitchFamily="34" charset="0"/>
                <a:cs typeface="Arial" panose="020B0604020202020204" pitchFamily="34" charset="0"/>
              </a:rPr>
              <a:t> utilizando </a:t>
            </a:r>
            <a:r>
              <a:rPr lang="es-ES" sz="800" b="1" dirty="0">
                <a:latin typeface="Arial" panose="020B0604020202020204" pitchFamily="34" charset="0"/>
                <a:cs typeface="Arial" panose="020B0604020202020204" pitchFamily="34" charset="0"/>
              </a:rPr>
              <a:t>menos dimensiones al hacer coincidir ambas distribuciones</a:t>
            </a:r>
            <a:r>
              <a:rPr lang="es-ES" sz="800" dirty="0">
                <a:latin typeface="Arial" panose="020B0604020202020204" pitchFamily="34" charset="0"/>
                <a:cs typeface="Arial" panose="020B0604020202020204" pitchFamily="34" charset="0"/>
              </a:rPr>
              <a:t>. La forma en que lo hace es </a:t>
            </a:r>
            <a:r>
              <a:rPr lang="es-ES" sz="800" b="1" dirty="0">
                <a:latin typeface="Arial" panose="020B0604020202020204" pitchFamily="34" charset="0"/>
                <a:cs typeface="Arial" panose="020B0604020202020204" pitchFamily="34" charset="0"/>
              </a:rPr>
              <a:t>computacionalmente intensiva </a:t>
            </a:r>
            <a:r>
              <a:rPr lang="es-ES" sz="800" dirty="0">
                <a:latin typeface="Arial" panose="020B0604020202020204" pitchFamily="34" charset="0"/>
                <a:cs typeface="Arial" panose="020B0604020202020204" pitchFamily="34" charset="0"/>
              </a:rPr>
              <a:t>y, por lo tanto, existen </a:t>
            </a:r>
            <a:r>
              <a:rPr lang="es-ES" sz="800" b="1" dirty="0">
                <a:latin typeface="Arial" panose="020B0604020202020204" pitchFamily="34" charset="0"/>
                <a:cs typeface="Arial" panose="020B0604020202020204" pitchFamily="34" charset="0"/>
              </a:rPr>
              <a:t>algunas limitaciones (serias) </a:t>
            </a:r>
            <a:r>
              <a:rPr lang="es-ES" sz="800" dirty="0">
                <a:latin typeface="Arial" panose="020B0604020202020204" pitchFamily="34" charset="0"/>
                <a:cs typeface="Arial" panose="020B0604020202020204" pitchFamily="34" charset="0"/>
              </a:rPr>
              <a:t>para el uso de esta técnica. </a:t>
            </a:r>
          </a:p>
          <a:p>
            <a:r>
              <a:rPr lang="es-ES" sz="800" dirty="0">
                <a:latin typeface="Arial" panose="020B0604020202020204" pitchFamily="34" charset="0"/>
                <a:cs typeface="Arial" panose="020B0604020202020204" pitchFamily="34" charset="0"/>
              </a:rPr>
              <a:t>El algoritmo no es lineal y se adapta a los datos subyacentes, realizando diferentes transformaciones en diferentes regiones. Esas diferencias pueden ser una fuente importante de confusión.</a:t>
            </a:r>
          </a:p>
          <a:p>
            <a:r>
              <a:rPr lang="es-ES" sz="800" dirty="0">
                <a:latin typeface="Arial" panose="020B0604020202020204" pitchFamily="34" charset="0"/>
                <a:cs typeface="Arial" panose="020B0604020202020204" pitchFamily="34" charset="0"/>
              </a:rPr>
              <a:t>Una segunda característica de t-SNE es un parámetro sintonizable, "perplejidad", que indica (aproximadamente) cómo equilibrar la atención entre los aspectos locales y globales de los datos. El parámetro es, en cierto sentido, una suposición sobre el número de vecinos cercanos que tiene cada punto. El valor de perplejidad tiene un efecto complejo en las imágenes resultantes. Normalmente este </a:t>
            </a:r>
            <a:r>
              <a:rPr lang="es-ES" sz="800" dirty="0" err="1">
                <a:latin typeface="Arial" panose="020B0604020202020204" pitchFamily="34" charset="0"/>
                <a:cs typeface="Arial" panose="020B0604020202020204" pitchFamily="34" charset="0"/>
              </a:rPr>
              <a:t>est</a:t>
            </a:r>
            <a:r>
              <a:rPr lang="ca-ES" sz="800" dirty="0">
                <a:latin typeface="Arial" panose="020B0604020202020204" pitchFamily="34" charset="0"/>
                <a:cs typeface="Arial" panose="020B0604020202020204" pitchFamily="34" charset="0"/>
              </a:rPr>
              <a:t>á entre 5 – 50.</a:t>
            </a:r>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b="1"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r>
              <a:rPr lang="es-ES" sz="800" dirty="0">
                <a:latin typeface="Arial" panose="020B0604020202020204" pitchFamily="34" charset="0"/>
                <a:cs typeface="Arial" panose="020B0604020202020204" pitchFamily="34" charset="0"/>
              </a:rPr>
              <a:t>[Recomendación es que, en caso de datos dimensionales muy altos, normalmente más de 50, es posible que deba aplicar otra técnica de reducción de dimensionalidad antes de usar t-SNE, como ahora el PCA.]</a:t>
            </a:r>
          </a:p>
        </p:txBody>
      </p:sp>
      <p:sp>
        <p:nvSpPr>
          <p:cNvPr id="3" name="Rectangle 2">
            <a:extLst>
              <a:ext uri="{FF2B5EF4-FFF2-40B4-BE49-F238E27FC236}">
                <a16:creationId xmlns:a16="http://schemas.microsoft.com/office/drawing/2014/main" id="{8A517127-A035-40F2-9CDB-29F2753138C5}"/>
              </a:ext>
            </a:extLst>
          </p:cNvPr>
          <p:cNvSpPr/>
          <p:nvPr/>
        </p:nvSpPr>
        <p:spPr>
          <a:xfrm>
            <a:off x="3414872" y="6381328"/>
            <a:ext cx="2462534" cy="276999"/>
          </a:xfrm>
          <a:prstGeom prst="rect">
            <a:avLst/>
          </a:prstGeom>
        </p:spPr>
        <p:txBody>
          <a:bodyPr wrap="none">
            <a:spAutoFit/>
          </a:bodyPr>
          <a:lstStyle/>
          <a:p>
            <a:r>
              <a:rPr lang="en-US" sz="1200" dirty="0">
                <a:hlinkClick r:id="rId3"/>
              </a:rPr>
              <a:t>https://distill.pub/2016/misread-tsne/</a:t>
            </a:r>
            <a:endParaRPr lang="es-ES" sz="1200" dirty="0"/>
          </a:p>
        </p:txBody>
      </p:sp>
      <p:pic>
        <p:nvPicPr>
          <p:cNvPr id="2052" name="Picture 4">
            <a:extLst>
              <a:ext uri="{FF2B5EF4-FFF2-40B4-BE49-F238E27FC236}">
                <a16:creationId xmlns:a16="http://schemas.microsoft.com/office/drawing/2014/main" id="{4DC8D294-2259-4BF1-808E-3C8014931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426" y="2982403"/>
            <a:ext cx="4176464" cy="1878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C998902-CDF5-4536-95E7-132590E3EE79}"/>
              </a:ext>
            </a:extLst>
          </p:cNvPr>
          <p:cNvPicPr>
            <a:picLocks noChangeAspect="1"/>
          </p:cNvPicPr>
          <p:nvPr/>
        </p:nvPicPr>
        <p:blipFill>
          <a:blip r:embed="rId5">
            <a:clrChange>
              <a:clrFrom>
                <a:srgbClr val="FEFFFF"/>
              </a:clrFrom>
              <a:clrTo>
                <a:srgbClr val="FEFFFF">
                  <a:alpha val="0"/>
                </a:srgbClr>
              </a:clrTo>
            </a:clrChange>
          </a:blip>
          <a:stretch>
            <a:fillRect/>
          </a:stretch>
        </p:blipFill>
        <p:spPr>
          <a:xfrm>
            <a:off x="2105146" y="5307226"/>
            <a:ext cx="5169024" cy="1131850"/>
          </a:xfrm>
          <a:prstGeom prst="rect">
            <a:avLst/>
          </a:prstGeom>
        </p:spPr>
      </p:pic>
    </p:spTree>
    <p:extLst>
      <p:ext uri="{BB962C8B-B14F-4D97-AF65-F5344CB8AC3E}">
        <p14:creationId xmlns:p14="http://schemas.microsoft.com/office/powerpoint/2010/main" val="220003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846659"/>
          </a:xfrm>
          <a:prstGeom prst="rect">
            <a:avLst/>
          </a:prstGeom>
        </p:spPr>
        <p:txBody>
          <a:bodyPr wrap="square">
            <a:spAutoFit/>
          </a:bodyPr>
          <a:lstStyle/>
          <a:p>
            <a:r>
              <a:rPr lang="es-ES" sz="1200" dirty="0">
                <a:latin typeface="Arial" panose="020B0604020202020204" pitchFamily="34" charset="0"/>
                <a:cs typeface="Arial" panose="020B0604020202020204" pitchFamily="34" charset="0"/>
              </a:rPr>
              <a:t>La regresión lineal es un </a:t>
            </a:r>
            <a:r>
              <a:rPr lang="es-ES" sz="1200" b="1" dirty="0">
                <a:latin typeface="Arial" panose="020B0604020202020204" pitchFamily="34" charset="0"/>
                <a:cs typeface="Arial" panose="020B0604020202020204" pitchFamily="34" charset="0"/>
              </a:rPr>
              <a:t>modelo matemático</a:t>
            </a:r>
            <a:r>
              <a:rPr lang="es-ES" sz="1200" dirty="0">
                <a:latin typeface="Arial" panose="020B0604020202020204" pitchFamily="34" charset="0"/>
                <a:cs typeface="Arial" panose="020B0604020202020204" pitchFamily="34" charset="0"/>
              </a:rPr>
              <a:t> usado para </a:t>
            </a:r>
            <a:r>
              <a:rPr lang="es-ES" sz="1200" b="1" dirty="0">
                <a:latin typeface="Arial" panose="020B0604020202020204" pitchFamily="34" charset="0"/>
                <a:cs typeface="Arial" panose="020B0604020202020204" pitchFamily="34" charset="0"/>
              </a:rPr>
              <a:t>aproximar la relación de dependencia</a:t>
            </a:r>
            <a:r>
              <a:rPr lang="es-ES" sz="1200" dirty="0">
                <a:latin typeface="Arial" panose="020B0604020202020204" pitchFamily="34" charset="0"/>
                <a:cs typeface="Arial" panose="020B0604020202020204" pitchFamily="34" charset="0"/>
              </a:rPr>
              <a:t> entre </a:t>
            </a:r>
            <a:r>
              <a:rPr lang="es-ES" sz="1200" b="1" dirty="0">
                <a:latin typeface="Arial" panose="020B0604020202020204" pitchFamily="34" charset="0"/>
                <a:cs typeface="Arial" panose="020B0604020202020204" pitchFamily="34" charset="0"/>
              </a:rPr>
              <a:t>una variable dependiente</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las variables independiente</a:t>
            </a:r>
            <a:r>
              <a:rPr lang="es-ES" sz="1200" dirty="0">
                <a:latin typeface="Arial" panose="020B0604020202020204" pitchFamily="34" charset="0"/>
                <a:cs typeface="Arial" panose="020B0604020202020204" pitchFamily="34" charset="0"/>
              </a:rPr>
              <a:t>s Xi y un </a:t>
            </a:r>
            <a:r>
              <a:rPr lang="es-ES" sz="1200" b="1" dirty="0">
                <a:latin typeface="Arial" panose="020B0604020202020204" pitchFamily="34" charset="0"/>
                <a:cs typeface="Arial" panose="020B0604020202020204" pitchFamily="34" charset="0"/>
              </a:rPr>
              <a:t>término aleatorio </a:t>
            </a:r>
            <a:r>
              <a:rPr lang="es-ES" sz="1200" dirty="0">
                <a:latin typeface="Arial" panose="020B0604020202020204" pitchFamily="34" charset="0"/>
                <a:cs typeface="Arial" panose="020B0604020202020204" pitchFamily="34" charset="0"/>
              </a:rPr>
              <a:t>ε.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Lo que hace la regresión lineal es </a:t>
            </a:r>
            <a:r>
              <a:rPr lang="es-ES" sz="1200" b="1" dirty="0">
                <a:latin typeface="Arial" panose="020B0604020202020204" pitchFamily="34" charset="0"/>
                <a:cs typeface="Arial" panose="020B0604020202020204" pitchFamily="34" charset="0"/>
              </a:rPr>
              <a:t>elegir unos valores determinados para los parámetros desconocidos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ca-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de modo que la ecuación quede completamente especificada. Para ello se necesita un conjunto de observaciones (Datos). Los valores escogidos como </a:t>
            </a:r>
            <a:r>
              <a:rPr lang="es-ES" sz="1200" b="1" dirty="0">
                <a:latin typeface="Arial" panose="020B0604020202020204" pitchFamily="34" charset="0"/>
                <a:cs typeface="Arial" panose="020B0604020202020204" pitchFamily="34" charset="0"/>
              </a:rPr>
              <a:t>estimadores</a:t>
            </a:r>
            <a:r>
              <a:rPr lang="es-ES" sz="1200" dirty="0">
                <a:latin typeface="Arial" panose="020B0604020202020204" pitchFamily="34" charset="0"/>
                <a:cs typeface="Arial" panose="020B0604020202020204" pitchFamily="34" charset="0"/>
              </a:rPr>
              <a:t> de los parámetros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es-ES" sz="1200" dirty="0">
                <a:latin typeface="Arial" panose="020B0604020202020204" pitchFamily="34" charset="0"/>
                <a:cs typeface="Arial" panose="020B0604020202020204" pitchFamily="34" charset="0"/>
              </a:rPr>
              <a:t> son los </a:t>
            </a:r>
            <a:r>
              <a:rPr lang="es-ES" sz="1200" b="1" dirty="0">
                <a:latin typeface="Arial" panose="020B0604020202020204" pitchFamily="34" charset="0"/>
                <a:cs typeface="Arial" panose="020B0604020202020204" pitchFamily="34" charset="0"/>
              </a:rPr>
              <a:t>coeficientes de regresión </a:t>
            </a:r>
            <a:r>
              <a:rPr lang="es-ES" sz="1200" dirty="0">
                <a:latin typeface="Arial" panose="020B0604020202020204" pitchFamily="34" charset="0"/>
                <a:cs typeface="Arial" panose="020B0604020202020204" pitchFamily="34" charset="0"/>
              </a:rPr>
              <a:t>sin que se pueda garantizar que coincidan con parámetros reales del proceso generador.</a:t>
            </a:r>
          </a:p>
        </p:txBody>
      </p:sp>
      <p:pic>
        <p:nvPicPr>
          <p:cNvPr id="4104" name="Picture 8">
            <a:extLst>
              <a:ext uri="{FF2B5EF4-FFF2-40B4-BE49-F238E27FC236}">
                <a16:creationId xmlns:a16="http://schemas.microsoft.com/office/drawing/2014/main" id="{EBF1D950-33D2-45F5-9F81-049C3813861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04728" y="3222843"/>
            <a:ext cx="4236132" cy="31770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392680C-010B-4927-A92B-DD8E37884173}"/>
                  </a:ext>
                </a:extLst>
              </p:cNvPr>
              <p:cNvSpPr txBox="1"/>
              <p:nvPr/>
            </p:nvSpPr>
            <p:spPr>
              <a:xfrm>
                <a:off x="2936776" y="1859701"/>
                <a:ext cx="3382849" cy="369332"/>
              </a:xfrm>
              <a:prstGeom prst="rect">
                <a:avLst/>
              </a:prstGeom>
              <a:noFill/>
            </p:spPr>
            <p:txBody>
              <a:bodyPr wrap="none" lIns="0" tIns="0" rIns="0" bIns="0" rtlCol="0">
                <a:spAutoFit/>
              </a:bodyPr>
              <a:lstStyle/>
              <a:p>
                <a:r>
                  <a:rPr lang="es-ES" dirty="0"/>
                  <a:t>Y</a:t>
                </a:r>
                <a14:m>
                  <m:oMath xmlns:m="http://schemas.openxmlformats.org/officeDocument/2006/math">
                    <m:r>
                      <a:rPr lang="es-ES" i="1" smtClean="0">
                        <a:latin typeface="Cambria Math" panose="02040503050406030204" pitchFamily="18" charset="0"/>
                      </a:rPr>
                      <m:t>=</m:t>
                    </m:r>
                    <m:r>
                      <m:rPr>
                        <m:sty m:val="p"/>
                      </m:rPr>
                      <a:rPr lang="en-US" b="0" i="0" smtClean="0">
                        <a:latin typeface="Cambria Math" panose="02040503050406030204" pitchFamily="18" charset="0"/>
                      </a:rPr>
                      <m:t>a</m:t>
                    </m:r>
                  </m:oMath>
                </a14:m>
                <a:r>
                  <a:rPr lang="en-US" baseline="-25000" dirty="0">
                    <a:latin typeface="Arial" panose="020B0604020202020204" pitchFamily="34" charset="0"/>
                    <a:cs typeface="Arial" panose="020B0604020202020204" pitchFamily="34" charset="0"/>
                  </a:rPr>
                  <a:t>0</a:t>
                </a:r>
                <a:r>
                  <a:rPr lang="ca-E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a:t>
                </a:r>
                <a:r>
                  <a:rPr lang="en-US" baseline="-25000"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a:t>
                </a:r>
                <a:r>
                  <a:rPr lang="en-US" baseline="-25000"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s-ES" dirty="0"/>
              </a:p>
            </p:txBody>
          </p:sp>
        </mc:Choice>
        <mc:Fallback xmlns="">
          <p:sp>
            <p:nvSpPr>
              <p:cNvPr id="12" name="TextBox 11">
                <a:extLst>
                  <a:ext uri="{FF2B5EF4-FFF2-40B4-BE49-F238E27FC236}">
                    <a16:creationId xmlns:a16="http://schemas.microsoft.com/office/drawing/2014/main" id="{C392680C-010B-4927-A92B-DD8E37884173}"/>
                  </a:ext>
                </a:extLst>
              </p:cNvPr>
              <p:cNvSpPr txBox="1">
                <a:spLocks noRot="1" noChangeAspect="1" noMove="1" noResize="1" noEditPoints="1" noAdjustHandles="1" noChangeArrowheads="1" noChangeShapeType="1" noTextEdit="1"/>
              </p:cNvSpPr>
              <p:nvPr/>
            </p:nvSpPr>
            <p:spPr>
              <a:xfrm>
                <a:off x="2936776" y="1859701"/>
                <a:ext cx="3382849" cy="369332"/>
              </a:xfrm>
              <a:prstGeom prst="rect">
                <a:avLst/>
              </a:prstGeom>
              <a:blipFill>
                <a:blip r:embed="rId4"/>
                <a:stretch>
                  <a:fillRect l="-5586" t="-24590" r="-541" b="-49180"/>
                </a:stretch>
              </a:blipFill>
            </p:spPr>
            <p:txBody>
              <a:bodyPr/>
              <a:lstStyle/>
              <a:p>
                <a:r>
                  <a:rPr lang="es-ES">
                    <a:noFill/>
                  </a:rPr>
                  <a:t> </a:t>
                </a:r>
              </a:p>
            </p:txBody>
          </p:sp>
        </mc:Fallback>
      </mc:AlternateContent>
    </p:spTree>
    <p:extLst>
      <p:ext uri="{BB962C8B-B14F-4D97-AF65-F5344CB8AC3E}">
        <p14:creationId xmlns:p14="http://schemas.microsoft.com/office/powerpoint/2010/main" val="244672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3: 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215991"/>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Nuestra </a:t>
            </a:r>
            <a:r>
              <a:rPr lang="es-ES" sz="1200" b="1" dirty="0">
                <a:latin typeface="Arial" panose="020B0604020202020204" pitchFamily="34" charset="0"/>
                <a:cs typeface="Arial" panose="020B0604020202020204" pitchFamily="34" charset="0"/>
              </a:rPr>
              <a:t>función de predicción actual, la sigmoidea, </a:t>
            </a:r>
            <a:r>
              <a:rPr lang="es-ES" sz="1200" dirty="0">
                <a:latin typeface="Arial" panose="020B0604020202020204" pitchFamily="34" charset="0"/>
                <a:cs typeface="Arial" panose="020B0604020202020204" pitchFamily="34" charset="0"/>
              </a:rPr>
              <a:t>devuelve un valor de </a:t>
            </a:r>
            <a:r>
              <a:rPr lang="es-ES" sz="1200" b="1" dirty="0">
                <a:latin typeface="Arial" panose="020B0604020202020204" pitchFamily="34" charset="0"/>
                <a:cs typeface="Arial" panose="020B0604020202020204" pitchFamily="34" charset="0"/>
              </a:rPr>
              <a:t>probabilidad entre 0 y 1.</a:t>
            </a:r>
            <a:r>
              <a:rPr lang="es-ES" sz="1200" dirty="0">
                <a:latin typeface="Arial" panose="020B0604020202020204" pitchFamily="34" charset="0"/>
                <a:cs typeface="Arial" panose="020B0604020202020204" pitchFamily="34" charset="0"/>
              </a:rPr>
              <a:t> Para asignar esto a una clase discreta (verdadero / falso, pera / mazana), seleccionamos un </a:t>
            </a:r>
            <a:r>
              <a:rPr lang="es-ES" sz="1200" b="1" dirty="0">
                <a:latin typeface="Arial" panose="020B0604020202020204" pitchFamily="34" charset="0"/>
                <a:cs typeface="Arial" panose="020B0604020202020204" pitchFamily="34" charset="0"/>
              </a:rPr>
              <a:t>valor umbral o punto de inflexión </a:t>
            </a:r>
            <a:r>
              <a:rPr lang="es-ES" sz="1200" dirty="0">
                <a:latin typeface="Arial" panose="020B0604020202020204" pitchFamily="34" charset="0"/>
                <a:cs typeface="Arial" panose="020B0604020202020204" pitchFamily="34" charset="0"/>
              </a:rPr>
              <a:t>por encima del cual clasificaremos los valores en la clase 1 y debajo del cual clasificamos los valores en la clase 2.</a:t>
            </a:r>
          </a:p>
          <a:p>
            <a:pPr algn="just"/>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p≥0.5, clase = 1</a:t>
            </a:r>
          </a:p>
          <a:p>
            <a:pPr algn="ctr"/>
            <a:r>
              <a:rPr lang="es-ES" sz="1200" dirty="0">
                <a:latin typeface="Arial" panose="020B0604020202020204" pitchFamily="34" charset="0"/>
                <a:cs typeface="Arial" panose="020B0604020202020204" pitchFamily="34" charset="0"/>
              </a:rPr>
              <a:t>p &lt;0.5, clase = 0</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Por ejemplo, si nuestro umbral fuera 0.5 y nuestra función de predicción devolviera 0.7, clasificaríamos esta observación como positiva. Si nuestra predicción fuera 0.2, clasificaríamos la observación como negativa. </a:t>
            </a:r>
          </a:p>
        </p:txBody>
      </p:sp>
      <p:pic>
        <p:nvPicPr>
          <p:cNvPr id="3074" name="Picture 2">
            <a:extLst>
              <a:ext uri="{FF2B5EF4-FFF2-40B4-BE49-F238E27FC236}">
                <a16:creationId xmlns:a16="http://schemas.microsoft.com/office/drawing/2014/main" id="{ED767105-5690-4B06-9614-40A21E1E7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776" y="364502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6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3: SVM</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292662"/>
          </a:xfrm>
          <a:prstGeom prst="rect">
            <a:avLst/>
          </a:prstGeom>
        </p:spPr>
        <p:txBody>
          <a:bodyPr wrap="square">
            <a:spAutoFit/>
          </a:bodyPr>
          <a:lstStyle/>
          <a:p>
            <a:pPr algn="just"/>
            <a:r>
              <a:rPr lang="es-ES" sz="1200" b="1" dirty="0" err="1">
                <a:latin typeface="Arial" panose="020B0604020202020204" pitchFamily="34" charset="0"/>
                <a:cs typeface="Arial" panose="020B0604020202020204" pitchFamily="34" charset="0"/>
              </a:rPr>
              <a:t>Support</a:t>
            </a:r>
            <a:r>
              <a:rPr lang="es-ES" sz="1200" b="1" dirty="0">
                <a:latin typeface="Arial" panose="020B0604020202020204" pitchFamily="34" charset="0"/>
                <a:cs typeface="Arial" panose="020B0604020202020204" pitchFamily="34" charset="0"/>
              </a:rPr>
              <a:t> Vector Machine es otro algoritmo simple </a:t>
            </a:r>
            <a:r>
              <a:rPr lang="es-ES" sz="1200" dirty="0">
                <a:latin typeface="Arial" panose="020B0604020202020204" pitchFamily="34" charset="0"/>
                <a:cs typeface="Arial" panose="020B0604020202020204" pitchFamily="34" charset="0"/>
              </a:rPr>
              <a:t>que todo aquel que trabaje en ML tiene que conocer. SVM es el algoritmo que normalmente primero se usa en tareas de clasificación, ya que produce </a:t>
            </a:r>
            <a:r>
              <a:rPr lang="es-ES" sz="1200" b="1" dirty="0">
                <a:latin typeface="Arial" panose="020B0604020202020204" pitchFamily="34" charset="0"/>
                <a:cs typeface="Arial" panose="020B0604020202020204" pitchFamily="34" charset="0"/>
              </a:rPr>
              <a:t>una precisión significativa con un coste computacional bajo.</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Support</a:t>
            </a:r>
            <a:r>
              <a:rPr lang="es-ES" sz="1200" dirty="0">
                <a:latin typeface="Arial" panose="020B0604020202020204" pitchFamily="34" charset="0"/>
                <a:cs typeface="Arial" panose="020B0604020202020204" pitchFamily="34" charset="0"/>
              </a:rPr>
              <a:t> Vector Machine, abreviado como SVM, se puede usar tanto para tareas de regresión como de clasificación.</a:t>
            </a:r>
          </a:p>
          <a:p>
            <a:pPr algn="just"/>
            <a:r>
              <a:rPr lang="es-ES" sz="1200" dirty="0">
                <a:latin typeface="Arial" panose="020B0604020202020204" pitchFamily="34" charset="0"/>
                <a:cs typeface="Arial" panose="020B0604020202020204" pitchFamily="34" charset="0"/>
              </a:rPr>
              <a:t>Lo que hace el SVM es encontrar un hiperplano en un espacio N-dimensional que es capaz de separar los datos de manera </a:t>
            </a:r>
            <a:r>
              <a:rPr lang="ca-ES" sz="1200" dirty="0">
                <a:latin typeface="Arial" panose="020B0604020202020204" pitchFamily="34" charset="0"/>
                <a:cs typeface="Arial" panose="020B0604020202020204" pitchFamily="34" charset="0"/>
              </a:rPr>
              <a:t>“</a:t>
            </a:r>
            <a:r>
              <a:rPr lang="ca-ES" sz="1200" dirty="0" err="1">
                <a:latin typeface="Arial" panose="020B0604020202020204" pitchFamily="34" charset="0"/>
                <a:cs typeface="Arial" panose="020B0604020202020204" pitchFamily="34" charset="0"/>
              </a:rPr>
              <a:t>óptima</a:t>
            </a:r>
            <a:r>
              <a:rPr lang="ca-ES" sz="1200" dirty="0">
                <a:latin typeface="Arial" panose="020B0604020202020204" pitchFamily="34" charset="0"/>
                <a:cs typeface="Arial" panose="020B0604020202020204" pitchFamily="34" charset="0"/>
              </a:rPr>
              <a:t>”.</a:t>
            </a:r>
          </a:p>
        </p:txBody>
      </p:sp>
      <p:pic>
        <p:nvPicPr>
          <p:cNvPr id="8194" name="Picture 2">
            <a:extLst>
              <a:ext uri="{FF2B5EF4-FFF2-40B4-BE49-F238E27FC236}">
                <a16:creationId xmlns:a16="http://schemas.microsoft.com/office/drawing/2014/main" id="{34952533-46BF-452A-9668-CC1DA6B70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600" y="2979472"/>
            <a:ext cx="28575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C00F548-41D2-4F1C-88C1-AF93D59B3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016" y="3068960"/>
            <a:ext cx="28575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5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4</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es-ES" altLang="ca-ES" sz="3200" b="1" dirty="0">
                <a:solidFill>
                  <a:srgbClr val="005984"/>
                </a:solidFill>
                <a:latin typeface="Arial" charset="0"/>
                <a:cs typeface="Arial" charset="0"/>
              </a:rPr>
              <a:t>Clasificadores:</a:t>
            </a:r>
            <a:br>
              <a:rPr lang="es-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Árboles</a:t>
            </a:r>
            <a:r>
              <a:rPr lang="ca-ES" altLang="ca-ES" sz="3200" b="1" dirty="0">
                <a:solidFill>
                  <a:srgbClr val="005984"/>
                </a:solidFill>
                <a:latin typeface="Arial" charset="0"/>
                <a:cs typeface="Arial" charset="0"/>
              </a:rPr>
              <a:t> de </a:t>
            </a:r>
            <a:r>
              <a:rPr lang="ca-ES" altLang="ca-ES" sz="3200" b="1" dirty="0" err="1">
                <a:solidFill>
                  <a:srgbClr val="005984"/>
                </a:solidFill>
                <a:latin typeface="Arial" charset="0"/>
                <a:cs typeface="Arial" charset="0"/>
              </a:rPr>
              <a:t>decisión</a:t>
            </a:r>
            <a:br>
              <a:rPr lang="ca-ES" altLang="ca-ES" sz="3200" b="1" dirty="0">
                <a:solidFill>
                  <a:srgbClr val="005984"/>
                </a:solidFill>
                <a:latin typeface="Arial" charset="0"/>
                <a:cs typeface="Arial" charset="0"/>
              </a:rPr>
            </a:b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35050" y="5373216"/>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277473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Árboles de Decisión</a:t>
            </a: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031325"/>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Un </a:t>
            </a:r>
            <a:r>
              <a:rPr lang="es-ES" sz="1200" b="1" dirty="0">
                <a:latin typeface="Arial" panose="020B0604020202020204" pitchFamily="34" charset="0"/>
                <a:cs typeface="Arial" panose="020B0604020202020204" pitchFamily="34" charset="0"/>
              </a:rPr>
              <a:t>árbol de decisiones </a:t>
            </a:r>
            <a:r>
              <a:rPr lang="es-ES" sz="1200" dirty="0">
                <a:latin typeface="Arial" panose="020B0604020202020204" pitchFamily="34" charset="0"/>
                <a:cs typeface="Arial" panose="020B0604020202020204" pitchFamily="34" charset="0"/>
              </a:rPr>
              <a:t>es una herramienta de </a:t>
            </a:r>
            <a:r>
              <a:rPr lang="es-ES" sz="1200" b="1" dirty="0">
                <a:latin typeface="Arial" panose="020B0604020202020204" pitchFamily="34" charset="0"/>
                <a:cs typeface="Arial" panose="020B0604020202020204" pitchFamily="34" charset="0"/>
              </a:rPr>
              <a:t>soporte de decisiones </a:t>
            </a:r>
            <a:r>
              <a:rPr lang="es-ES" sz="1200" dirty="0">
                <a:latin typeface="Arial" panose="020B0604020202020204" pitchFamily="34" charset="0"/>
                <a:cs typeface="Arial" panose="020B0604020202020204" pitchFamily="34" charset="0"/>
              </a:rPr>
              <a:t>que utiliza un </a:t>
            </a:r>
            <a:r>
              <a:rPr lang="es-ES" sz="1200" b="1" dirty="0" err="1">
                <a:latin typeface="Arial" panose="020B0604020202020204" pitchFamily="34" charset="0"/>
                <a:cs typeface="Arial" panose="020B0604020202020204" pitchFamily="34" charset="0"/>
              </a:rPr>
              <a:t>gráfo</a:t>
            </a:r>
            <a:r>
              <a:rPr lang="es-ES" sz="1200" b="1" dirty="0">
                <a:latin typeface="Arial" panose="020B0604020202020204" pitchFamily="34" charset="0"/>
                <a:cs typeface="Arial" panose="020B0604020202020204" pitchFamily="34" charset="0"/>
              </a:rPr>
              <a:t> o modelo de decisiones en </a:t>
            </a:r>
            <a:r>
              <a:rPr lang="es-ES" sz="1200" dirty="0">
                <a:latin typeface="Arial" panose="020B0604020202020204" pitchFamily="34" charset="0"/>
                <a:cs typeface="Arial" panose="020B0604020202020204" pitchFamily="34" charset="0"/>
              </a:rPr>
              <a:t>forma de árbol y sus posibles consecuencias, incluidos los resultados de eventos aleatorios, los costes y la utilidad. Es una forma de mostrar un algoritmo que solo contiene </a:t>
            </a:r>
            <a:r>
              <a:rPr lang="es-ES" sz="1200" i="1" dirty="0" err="1">
                <a:latin typeface="Arial" panose="020B0604020202020204" pitchFamily="34" charset="0"/>
                <a:cs typeface="Arial" panose="020B0604020202020204" pitchFamily="34" charset="0"/>
              </a:rPr>
              <a:t>if-else</a:t>
            </a:r>
            <a:r>
              <a:rPr lang="es-ES" sz="1200" dirty="0">
                <a:latin typeface="Arial" panose="020B0604020202020204" pitchFamily="34" charset="0"/>
                <a:cs typeface="Arial" panose="020B0604020202020204" pitchFamily="34" charset="0"/>
              </a:rPr>
              <a:t>.</a:t>
            </a:r>
          </a:p>
          <a:p>
            <a:pPr algn="just"/>
            <a:r>
              <a:rPr lang="es-ES" sz="1200" dirty="0">
                <a:latin typeface="Arial" panose="020B0604020202020204" pitchFamily="34" charset="0"/>
                <a:cs typeface="Arial" panose="020B0604020202020204" pitchFamily="34" charset="0"/>
              </a:rPr>
              <a:t>Un árbol de decisión es una </a:t>
            </a:r>
            <a:r>
              <a:rPr lang="es-ES" sz="1200" b="1" dirty="0">
                <a:latin typeface="Arial" panose="020B0604020202020204" pitchFamily="34" charset="0"/>
                <a:cs typeface="Arial" panose="020B0604020202020204" pitchFamily="34" charset="0"/>
              </a:rPr>
              <a:t>estructura similar a un diagrama de flujo</a:t>
            </a:r>
            <a:r>
              <a:rPr lang="es-ES" sz="1200" dirty="0">
                <a:latin typeface="Arial" panose="020B0604020202020204" pitchFamily="34" charset="0"/>
                <a:cs typeface="Arial" panose="020B0604020202020204" pitchFamily="34" charset="0"/>
              </a:rPr>
              <a:t> en el que cada </a:t>
            </a:r>
            <a:r>
              <a:rPr lang="es-ES" sz="1200" b="1" dirty="0">
                <a:latin typeface="Arial" panose="020B0604020202020204" pitchFamily="34" charset="0"/>
                <a:cs typeface="Arial" panose="020B0604020202020204" pitchFamily="34" charset="0"/>
              </a:rPr>
              <a:t>nodo </a:t>
            </a:r>
            <a:r>
              <a:rPr lang="es-ES" sz="1200" dirty="0">
                <a:latin typeface="Arial" panose="020B0604020202020204" pitchFamily="34" charset="0"/>
                <a:cs typeface="Arial" panose="020B0604020202020204" pitchFamily="34" charset="0"/>
              </a:rPr>
              <a:t>interno</a:t>
            </a:r>
            <a:r>
              <a:rPr lang="es-ES" sz="1200" b="1" dirty="0">
                <a:latin typeface="Arial" panose="020B0604020202020204" pitchFamily="34" charset="0"/>
                <a:cs typeface="Arial" panose="020B0604020202020204" pitchFamily="34" charset="0"/>
              </a:rPr>
              <a:t> representa una "prueba" en un atributo </a:t>
            </a:r>
            <a:r>
              <a:rPr lang="es-ES" sz="1200" dirty="0">
                <a:latin typeface="Arial" panose="020B0604020202020204" pitchFamily="34" charset="0"/>
                <a:cs typeface="Arial" panose="020B0604020202020204" pitchFamily="34" charset="0"/>
              </a:rPr>
              <a:t>(por ejemplo, si una moneda lanza cara o cruz), cada </a:t>
            </a:r>
            <a:r>
              <a:rPr lang="es-ES" sz="1200" b="1" dirty="0">
                <a:latin typeface="Arial" panose="020B0604020202020204" pitchFamily="34" charset="0"/>
                <a:cs typeface="Arial" panose="020B0604020202020204" pitchFamily="34" charset="0"/>
              </a:rPr>
              <a:t>rama representa el resultado </a:t>
            </a:r>
            <a:r>
              <a:rPr lang="es-ES" sz="1200" dirty="0">
                <a:latin typeface="Arial" panose="020B0604020202020204" pitchFamily="34" charset="0"/>
                <a:cs typeface="Arial" panose="020B0604020202020204" pitchFamily="34" charset="0"/>
              </a:rPr>
              <a:t>de la prueba y cada </a:t>
            </a:r>
            <a:r>
              <a:rPr lang="es-ES" sz="1200" b="1" dirty="0">
                <a:latin typeface="Arial" panose="020B0604020202020204" pitchFamily="34" charset="0"/>
                <a:cs typeface="Arial" panose="020B0604020202020204" pitchFamily="34" charset="0"/>
              </a:rPr>
              <a:t>nodo hoja (</a:t>
            </a:r>
            <a:r>
              <a:rPr lang="es-ES" sz="1200" b="1" dirty="0" err="1">
                <a:latin typeface="Arial" panose="020B0604020202020204" pitchFamily="34" charset="0"/>
                <a:cs typeface="Arial" panose="020B0604020202020204" pitchFamily="34" charset="0"/>
              </a:rPr>
              <a:t>Leaf</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Node</a:t>
            </a:r>
            <a:r>
              <a:rPr lang="es-ES" sz="1200" b="1" dirty="0">
                <a:latin typeface="Arial" panose="020B0604020202020204" pitchFamily="34" charset="0"/>
                <a:cs typeface="Arial" panose="020B0604020202020204" pitchFamily="34" charset="0"/>
              </a:rPr>
              <a:t>) representa un etiqueta de clase </a:t>
            </a:r>
            <a:r>
              <a:rPr lang="es-ES" sz="1200" dirty="0">
                <a:latin typeface="Arial" panose="020B0604020202020204" pitchFamily="34" charset="0"/>
                <a:cs typeface="Arial" panose="020B0604020202020204" pitchFamily="34" charset="0"/>
              </a:rPr>
              <a:t>(decisión tomada después de calcular todos los atributos). Los caminos de raíz a hoja representan reglas de clasificación.</a:t>
            </a:r>
          </a:p>
          <a:p>
            <a:pPr algn="just"/>
            <a:endParaRPr lang="es-ES" sz="1200" dirty="0">
              <a:latin typeface="Arial" panose="020B0604020202020204" pitchFamily="34" charset="0"/>
              <a:cs typeface="Arial" panose="020B0604020202020204" pitchFamily="34" charset="0"/>
            </a:endParaRPr>
          </a:p>
          <a:p>
            <a:pPr algn="just"/>
            <a:r>
              <a:rPr lang="es-ES" sz="1200" b="1" u="sng" dirty="0">
                <a:latin typeface="Arial" panose="020B0604020202020204" pitchFamily="34" charset="0"/>
                <a:cs typeface="Arial" panose="020B0604020202020204" pitchFamily="34" charset="0"/>
              </a:rPr>
              <a:t>Ejemplo</a:t>
            </a:r>
            <a:r>
              <a:rPr lang="es-ES" sz="1200" dirty="0">
                <a:latin typeface="Arial" panose="020B0604020202020204" pitchFamily="34" charset="0"/>
                <a:cs typeface="Arial" panose="020B0604020202020204" pitchFamily="34" charset="0"/>
              </a:rPr>
              <a:t>: Tenemos que diferenciar 0s y 1s.</a:t>
            </a:r>
            <a:endParaRPr lang="ca-ES" sz="12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8A999B5-C3D4-47CF-9052-F91DF04697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4290"/>
          <a:stretch/>
        </p:blipFill>
        <p:spPr bwMode="auto">
          <a:xfrm>
            <a:off x="2576736" y="3717033"/>
            <a:ext cx="3941241"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50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200329"/>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Los métodos basados en árboles potencian los </a:t>
            </a:r>
            <a:r>
              <a:rPr lang="es-ES" sz="1200" b="1" dirty="0">
                <a:latin typeface="Arial" panose="020B0604020202020204" pitchFamily="34" charset="0"/>
                <a:cs typeface="Arial" panose="020B0604020202020204" pitchFamily="34" charset="0"/>
              </a:rPr>
              <a:t>modelos predictivos con alta precisión</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estabilidad</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facilidad de interpretación</a:t>
            </a:r>
            <a:r>
              <a:rPr lang="es-ES" sz="1200" dirty="0">
                <a:latin typeface="Arial" panose="020B0604020202020204" pitchFamily="34" charset="0"/>
                <a:cs typeface="Arial" panose="020B0604020202020204" pitchFamily="34" charset="0"/>
              </a:rPr>
              <a:t>. A diferencia de los modelos lineales, </a:t>
            </a:r>
            <a:r>
              <a:rPr lang="es-ES" sz="1200" b="1" dirty="0">
                <a:latin typeface="Arial" panose="020B0604020202020204" pitchFamily="34" charset="0"/>
                <a:cs typeface="Arial" panose="020B0604020202020204" pitchFamily="34" charset="0"/>
              </a:rPr>
              <a:t>mapean bastante bien las relaciones no lineales</a:t>
            </a:r>
            <a:r>
              <a:rPr lang="es-ES" sz="1200" dirty="0">
                <a:latin typeface="Arial" panose="020B0604020202020204" pitchFamily="34" charset="0"/>
                <a:cs typeface="Arial" panose="020B0604020202020204" pitchFamily="34" charset="0"/>
              </a:rPr>
              <a:t>. Son adaptables para resolver cualquier tipo de problema.</a:t>
            </a:r>
          </a:p>
          <a:p>
            <a:pPr algn="just"/>
            <a:endParaRPr lang="es-ES" sz="1200" dirty="0">
              <a:latin typeface="Arial" panose="020B0604020202020204" pitchFamily="34" charset="0"/>
              <a:cs typeface="Arial" panose="020B0604020202020204" pitchFamily="34" charset="0"/>
            </a:endParaRPr>
          </a:p>
          <a:p>
            <a:pPr algn="just"/>
            <a:r>
              <a:rPr lang="es-ES" sz="1200" b="1" dirty="0">
                <a:latin typeface="Arial" panose="020B0604020202020204" pitchFamily="34" charset="0"/>
                <a:cs typeface="Arial" panose="020B0604020202020204" pitchFamily="34" charset="0"/>
              </a:rPr>
              <a:t>Ejemplo</a:t>
            </a:r>
            <a:r>
              <a:rPr lang="es-ES" sz="1200" dirty="0">
                <a:latin typeface="Arial" panose="020B0604020202020204" pitchFamily="34" charset="0"/>
                <a:cs typeface="Arial" panose="020B0604020202020204" pitchFamily="34" charset="0"/>
              </a:rPr>
              <a:t>: Riesgo para Crédito</a:t>
            </a:r>
            <a:endParaRPr lang="ca-ES" sz="1200" dirty="0">
              <a:latin typeface="Arial" panose="020B0604020202020204" pitchFamily="34" charset="0"/>
              <a:cs typeface="Arial" panose="020B0604020202020204" pitchFamily="34" charset="0"/>
            </a:endParaRPr>
          </a:p>
        </p:txBody>
      </p:sp>
      <p:pic>
        <p:nvPicPr>
          <p:cNvPr id="2050" name="Picture 2" descr="Related image">
            <a:extLst>
              <a:ext uri="{FF2B5EF4-FFF2-40B4-BE49-F238E27FC236}">
                <a16:creationId xmlns:a16="http://schemas.microsoft.com/office/drawing/2014/main" id="{08CC4CEC-E85D-4E03-99C8-8526F32351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8502"/>
          <a:stretch/>
        </p:blipFill>
        <p:spPr bwMode="auto">
          <a:xfrm>
            <a:off x="2936776" y="3284985"/>
            <a:ext cx="3810000"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8581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C:\WINDOWS\Escritorio\PLANTILLA\Presen_LAN_CIM_Formacio_B1.PPT</Template>
  <TotalTime>8675</TotalTime>
  <Words>2396</Words>
  <Application>Microsoft Office PowerPoint</Application>
  <PresentationFormat>A4 Paper (210x297 mm)</PresentationFormat>
  <Paragraphs>180</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Helvetica Neue</vt:lpstr>
      <vt:lpstr>Arial</vt:lpstr>
      <vt:lpstr>Cambria Math</vt:lpstr>
      <vt:lpstr>Times New Roman</vt:lpstr>
      <vt:lpstr>Wingdings</vt:lpstr>
      <vt:lpstr>Diseño predeterminado</vt:lpstr>
      <vt:lpstr>1_Diseño predeterminado</vt:lpstr>
      <vt:lpstr>Sesión 4  Clasificadores: Árboles de decisión Random Forest</vt:lpstr>
      <vt:lpstr>PowerPoint Presentation</vt:lpstr>
      <vt:lpstr>PowerPoint Presentation</vt:lpstr>
      <vt:lpstr>PowerPoint Presentation</vt:lpstr>
      <vt:lpstr>PowerPoint Presentation</vt:lpstr>
      <vt:lpstr>PowerPoint Presentation</vt:lpstr>
      <vt:lpstr>Sesión 4  Clasificadores: Árboles de decisión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Sesión 4  Clasificadores: Random Forest </vt:lpstr>
      <vt:lpstr>PowerPoint Presentation</vt:lpstr>
      <vt:lpstr>PowerPoint Presentation</vt:lpstr>
      <vt:lpstr>PowerPoint Presentation</vt:lpstr>
      <vt:lpstr>PowerPoint Presentation</vt:lpstr>
    </vt:vector>
  </TitlesOfParts>
  <Company>JPR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MDP Màster en Direcció  de la  Producció</dc:title>
  <dc:creator>vrius@tmb.cat</dc:creator>
  <cp:lastModifiedBy>Sergi Consul</cp:lastModifiedBy>
  <cp:revision>442</cp:revision>
  <cp:lastPrinted>2001-05-23T15:03:49Z</cp:lastPrinted>
  <dcterms:created xsi:type="dcterms:W3CDTF">2000-08-25T15:15:26Z</dcterms:created>
  <dcterms:modified xsi:type="dcterms:W3CDTF">2020-05-13T12:32:10Z</dcterms:modified>
</cp:coreProperties>
</file>