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0" r:id="rId2"/>
  </p:sldMasterIdLst>
  <p:notesMasterIdLst>
    <p:notesMasterId r:id="rId25"/>
  </p:notesMasterIdLst>
  <p:handoutMasterIdLst>
    <p:handoutMasterId r:id="rId26"/>
  </p:handoutMasterIdLst>
  <p:sldIdLst>
    <p:sldId id="573" r:id="rId3"/>
    <p:sldId id="606" r:id="rId4"/>
    <p:sldId id="593" r:id="rId5"/>
    <p:sldId id="594" r:id="rId6"/>
    <p:sldId id="595" r:id="rId7"/>
    <p:sldId id="598" r:id="rId8"/>
    <p:sldId id="599" r:id="rId9"/>
    <p:sldId id="600" r:id="rId10"/>
    <p:sldId id="602" r:id="rId11"/>
    <p:sldId id="604" r:id="rId12"/>
    <p:sldId id="605" r:id="rId13"/>
    <p:sldId id="607" r:id="rId14"/>
    <p:sldId id="608" r:id="rId15"/>
    <p:sldId id="609" r:id="rId16"/>
    <p:sldId id="610" r:id="rId17"/>
    <p:sldId id="611" r:id="rId18"/>
    <p:sldId id="612" r:id="rId19"/>
    <p:sldId id="614" r:id="rId20"/>
    <p:sldId id="613" r:id="rId21"/>
    <p:sldId id="615" r:id="rId22"/>
    <p:sldId id="616" r:id="rId23"/>
    <p:sldId id="617" r:id="rId24"/>
  </p:sldIdLst>
  <p:sldSz cx="9906000" cy="6858000" type="A4"/>
  <p:notesSz cx="6662738" cy="9832975"/>
  <p:defaultTextStyle>
    <a:defPPr>
      <a:defRPr lang="es-ES_tradnl"/>
    </a:defPPr>
    <a:lvl1pPr algn="l" rtl="0" eaLnBrk="0" fontAlgn="base" hangingPunct="0">
      <a:spcBef>
        <a:spcPct val="5000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79">
          <p15:clr>
            <a:srgbClr val="A4A3A4"/>
          </p15:clr>
        </p15:guide>
        <p15:guide id="2" pos="3120">
          <p15:clr>
            <a:srgbClr val="A4A3A4"/>
          </p15:clr>
        </p15:guide>
        <p15:guide id="3" pos="1442">
          <p15:clr>
            <a:srgbClr val="A4A3A4"/>
          </p15:clr>
        </p15:guide>
        <p15:guide id="4" pos="262">
          <p15:clr>
            <a:srgbClr val="A4A3A4"/>
          </p15:clr>
        </p15:guide>
      </p15:sldGuideLst>
    </p:ext>
    <p:ext uri="{2D200454-40CA-4A62-9FC3-DE9A4176ACB9}">
      <p15:notesGuideLst xmlns:p15="http://schemas.microsoft.com/office/powerpoint/2012/main">
        <p15:guide id="1" orient="horz" pos="3096">
          <p15:clr>
            <a:srgbClr val="A4A3A4"/>
          </p15:clr>
        </p15:guide>
        <p15:guide id="2" pos="20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 Consul" initials="SC" lastIdx="1" clrIdx="0">
    <p:extLst>
      <p:ext uri="{19B8F6BF-5375-455C-9EA6-DF929625EA0E}">
        <p15:presenceInfo xmlns:p15="http://schemas.microsoft.com/office/powerpoint/2012/main" userId="b3a6cb1197e8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F8F"/>
    <a:srgbClr val="90D698"/>
    <a:srgbClr val="00A1DA"/>
    <a:srgbClr val="333333"/>
    <a:srgbClr val="B2B2B2"/>
    <a:srgbClr val="4D4D4D"/>
    <a:srgbClr val="777777"/>
    <a:srgbClr val="008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0" autoAdjust="0"/>
    <p:restoredTop sz="89493" autoAdjust="0"/>
  </p:normalViewPr>
  <p:slideViewPr>
    <p:cSldViewPr snapToObjects="1" showGuides="1">
      <p:cViewPr varScale="1">
        <p:scale>
          <a:sx n="181" d="100"/>
          <a:sy n="181" d="100"/>
        </p:scale>
        <p:origin x="2170" y="24"/>
      </p:cViewPr>
      <p:guideLst>
        <p:guide orient="horz" pos="1979"/>
        <p:guide pos="3120"/>
        <p:guide pos="1442"/>
        <p:guide pos="26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50" d="100"/>
        <a:sy n="150" d="100"/>
      </p:scale>
      <p:origin x="0" y="0"/>
    </p:cViewPr>
  </p:notesTextViewPr>
  <p:sorterViewPr>
    <p:cViewPr>
      <p:scale>
        <a:sx n="70" d="100"/>
        <a:sy n="70" d="100"/>
      </p:scale>
      <p:origin x="0" y="0"/>
    </p:cViewPr>
  </p:sorterViewPr>
  <p:notesViewPr>
    <p:cSldViewPr snapToObjects="1" showGuides="1">
      <p:cViewPr varScale="1">
        <p:scale>
          <a:sx n="53" d="100"/>
          <a:sy n="53" d="100"/>
        </p:scale>
        <p:origin x="-1692" y="-78"/>
      </p:cViewPr>
      <p:guideLst>
        <p:guide orient="horz" pos="3096"/>
        <p:guide pos="209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defTabSz="901700">
              <a:spcBef>
                <a:spcPct val="0"/>
              </a:spcBef>
              <a:defRPr sz="1200"/>
            </a:lvl1pPr>
          </a:lstStyle>
          <a:p>
            <a:pPr>
              <a:defRPr/>
            </a:pPr>
            <a:endParaRPr lang="es-ES"/>
          </a:p>
        </p:txBody>
      </p:sp>
      <p:sp>
        <p:nvSpPr>
          <p:cNvPr id="44035" name="Rectangle 3"/>
          <p:cNvSpPr>
            <a:spLocks noGrp="1" noChangeArrowheads="1"/>
          </p:cNvSpPr>
          <p:nvPr>
            <p:ph type="dt" sz="quarter" idx="1"/>
          </p:nvPr>
        </p:nvSpPr>
        <p:spPr bwMode="auto">
          <a:xfrm>
            <a:off x="3775075"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algn="r" defTabSz="901700">
              <a:spcBef>
                <a:spcPct val="0"/>
              </a:spcBef>
              <a:defRPr sz="1200"/>
            </a:lvl1pPr>
          </a:lstStyle>
          <a:p>
            <a:pPr>
              <a:defRPr/>
            </a:pPr>
            <a:endParaRPr lang="es-ES"/>
          </a:p>
        </p:txBody>
      </p:sp>
      <p:sp>
        <p:nvSpPr>
          <p:cNvPr id="44036" name="Rectangle 4"/>
          <p:cNvSpPr>
            <a:spLocks noGrp="1" noChangeArrowheads="1"/>
          </p:cNvSpPr>
          <p:nvPr>
            <p:ph type="ftr" sz="quarter" idx="2"/>
          </p:nvPr>
        </p:nvSpPr>
        <p:spPr bwMode="auto">
          <a:xfrm>
            <a:off x="0"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defTabSz="901700">
              <a:spcBef>
                <a:spcPct val="0"/>
              </a:spcBef>
              <a:defRPr sz="1200"/>
            </a:lvl1pPr>
          </a:lstStyle>
          <a:p>
            <a:pPr>
              <a:defRPr/>
            </a:pPr>
            <a:endParaRPr lang="es-ES"/>
          </a:p>
        </p:txBody>
      </p:sp>
      <p:sp>
        <p:nvSpPr>
          <p:cNvPr id="44037" name="Rectangle 5"/>
          <p:cNvSpPr>
            <a:spLocks noGrp="1" noChangeArrowheads="1"/>
          </p:cNvSpPr>
          <p:nvPr>
            <p:ph type="sldNum" sz="quarter" idx="3"/>
          </p:nvPr>
        </p:nvSpPr>
        <p:spPr bwMode="auto">
          <a:xfrm>
            <a:off x="3775075"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algn="r" defTabSz="901700">
              <a:spcBef>
                <a:spcPct val="0"/>
              </a:spcBef>
              <a:defRPr sz="1200"/>
            </a:lvl1pPr>
          </a:lstStyle>
          <a:p>
            <a:pPr>
              <a:defRPr/>
            </a:pPr>
            <a:fld id="{11BBA1D0-7BB5-4A54-9F15-D73A3B14C331}" type="slidenum">
              <a:rPr lang="es-ES"/>
              <a:pPr>
                <a:defRPr/>
              </a:pPr>
              <a:t>‹#›</a:t>
            </a:fld>
            <a:endParaRPr lang="es-ES"/>
          </a:p>
        </p:txBody>
      </p:sp>
    </p:spTree>
    <p:extLst>
      <p:ext uri="{BB962C8B-B14F-4D97-AF65-F5344CB8AC3E}">
        <p14:creationId xmlns:p14="http://schemas.microsoft.com/office/powerpoint/2010/main" val="4155990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bwMode="auto">
          <a:xfrm>
            <a:off x="0" y="0"/>
            <a:ext cx="2906713"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defTabSz="900113">
              <a:defRPr sz="1200"/>
            </a:lvl1pPr>
          </a:lstStyle>
          <a:p>
            <a:pPr>
              <a:defRPr/>
            </a:pPr>
            <a:endParaRPr lang="ca-ES"/>
          </a:p>
        </p:txBody>
      </p:sp>
      <p:sp>
        <p:nvSpPr>
          <p:cNvPr id="615427" name="Rectangle 3"/>
          <p:cNvSpPr>
            <a:spLocks noGrp="1" noChangeArrowheads="1"/>
          </p:cNvSpPr>
          <p:nvPr>
            <p:ph type="dt" idx="1"/>
          </p:nvPr>
        </p:nvSpPr>
        <p:spPr bwMode="auto">
          <a:xfrm>
            <a:off x="3802063" y="0"/>
            <a:ext cx="2832100"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vl1pPr>
          </a:lstStyle>
          <a:p>
            <a:pPr>
              <a:defRPr/>
            </a:pPr>
            <a:endParaRPr lang="ca-ES"/>
          </a:p>
        </p:txBody>
      </p:sp>
      <p:sp>
        <p:nvSpPr>
          <p:cNvPr id="44036" name="Rectangle 4"/>
          <p:cNvSpPr>
            <a:spLocks noGrp="1" noRot="1" noChangeAspect="1" noChangeArrowheads="1" noTextEdit="1"/>
          </p:cNvSpPr>
          <p:nvPr>
            <p:ph type="sldImg" idx="2"/>
          </p:nvPr>
        </p:nvSpPr>
        <p:spPr bwMode="auto">
          <a:xfrm>
            <a:off x="652463" y="752475"/>
            <a:ext cx="5330825" cy="3690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9" name="Rectangle 5"/>
          <p:cNvSpPr>
            <a:spLocks noGrp="1" noChangeArrowheads="1"/>
          </p:cNvSpPr>
          <p:nvPr>
            <p:ph type="body" sz="quarter" idx="3"/>
          </p:nvPr>
        </p:nvSpPr>
        <p:spPr bwMode="auto">
          <a:xfrm>
            <a:off x="895350" y="4670425"/>
            <a:ext cx="4845050" cy="4443413"/>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p>
            <a:pPr lvl="0"/>
            <a:r>
              <a:rPr lang="ca-ES" noProof="0"/>
              <a:t>Haga clic para modificar el estilo de texto del patrón</a:t>
            </a:r>
          </a:p>
          <a:p>
            <a:pPr lvl="1"/>
            <a:r>
              <a:rPr lang="ca-ES" noProof="0"/>
              <a:t>Segundo nivel</a:t>
            </a:r>
          </a:p>
          <a:p>
            <a:pPr lvl="2"/>
            <a:r>
              <a:rPr lang="ca-ES" noProof="0"/>
              <a:t>Tercer nivel</a:t>
            </a:r>
          </a:p>
          <a:p>
            <a:pPr lvl="3"/>
            <a:r>
              <a:rPr lang="ca-ES" noProof="0"/>
              <a:t>Cuarto nivel</a:t>
            </a:r>
          </a:p>
          <a:p>
            <a:pPr lvl="4"/>
            <a:r>
              <a:rPr lang="ca-ES" noProof="0"/>
              <a:t>Quinto nivel</a:t>
            </a:r>
          </a:p>
        </p:txBody>
      </p:sp>
      <p:sp>
        <p:nvSpPr>
          <p:cNvPr id="615430" name="Rectangle 6"/>
          <p:cNvSpPr>
            <a:spLocks noGrp="1" noChangeArrowheads="1"/>
          </p:cNvSpPr>
          <p:nvPr>
            <p:ph type="ftr" sz="quarter" idx="4"/>
          </p:nvPr>
        </p:nvSpPr>
        <p:spPr bwMode="auto">
          <a:xfrm>
            <a:off x="0" y="9340850"/>
            <a:ext cx="2906713"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defTabSz="900113">
              <a:defRPr sz="1200"/>
            </a:lvl1pPr>
          </a:lstStyle>
          <a:p>
            <a:pPr>
              <a:defRPr/>
            </a:pPr>
            <a:endParaRPr lang="ca-ES"/>
          </a:p>
        </p:txBody>
      </p:sp>
      <p:sp>
        <p:nvSpPr>
          <p:cNvPr id="615431" name="Rectangle 7"/>
          <p:cNvSpPr>
            <a:spLocks noGrp="1" noChangeArrowheads="1"/>
          </p:cNvSpPr>
          <p:nvPr>
            <p:ph type="sldNum" sz="quarter" idx="5"/>
          </p:nvPr>
        </p:nvSpPr>
        <p:spPr bwMode="auto">
          <a:xfrm>
            <a:off x="3802063" y="9340850"/>
            <a:ext cx="2832100"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vl1pPr>
          </a:lstStyle>
          <a:p>
            <a:pPr>
              <a:defRPr/>
            </a:pPr>
            <a:fld id="{35AAD493-7B17-4665-8711-22C1E2A03D59}" type="slidenum">
              <a:rPr lang="ca-ES"/>
              <a:pPr>
                <a:defRPr/>
              </a:pPr>
              <a:t>‹#›</a:t>
            </a:fld>
            <a:endParaRPr lang="ca-ES"/>
          </a:p>
        </p:txBody>
      </p:sp>
    </p:spTree>
    <p:extLst>
      <p:ext uri="{BB962C8B-B14F-4D97-AF65-F5344CB8AC3E}">
        <p14:creationId xmlns:p14="http://schemas.microsoft.com/office/powerpoint/2010/main" val="2507145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10</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269568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11</a:t>
            </a:fld>
            <a:endParaRPr lang="ca-ES" altLang="ca-ES" sz="1200">
              <a:solidFill>
                <a:prstClr val="black"/>
              </a:solidFill>
            </a:endParaRPr>
          </a:p>
        </p:txBody>
      </p:sp>
    </p:spTree>
    <p:extLst>
      <p:ext uri="{BB962C8B-B14F-4D97-AF65-F5344CB8AC3E}">
        <p14:creationId xmlns:p14="http://schemas.microsoft.com/office/powerpoint/2010/main" val="42366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12</a:t>
            </a:fld>
            <a:endParaRPr lang="ca-ES" altLang="ca-ES" sz="1200">
              <a:solidFill>
                <a:prstClr val="black"/>
              </a:solidFill>
            </a:endParaRPr>
          </a:p>
        </p:txBody>
      </p:sp>
    </p:spTree>
    <p:extLst>
      <p:ext uri="{BB962C8B-B14F-4D97-AF65-F5344CB8AC3E}">
        <p14:creationId xmlns:p14="http://schemas.microsoft.com/office/powerpoint/2010/main" val="3506607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13</a:t>
            </a:fld>
            <a:endParaRPr lang="ca-ES" altLang="ca-ES" sz="1200">
              <a:solidFill>
                <a:prstClr val="black"/>
              </a:solidFill>
            </a:endParaRPr>
          </a:p>
        </p:txBody>
      </p:sp>
    </p:spTree>
    <p:extLst>
      <p:ext uri="{BB962C8B-B14F-4D97-AF65-F5344CB8AC3E}">
        <p14:creationId xmlns:p14="http://schemas.microsoft.com/office/powerpoint/2010/main" val="249209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14</a:t>
            </a:fld>
            <a:endParaRPr lang="ca-ES" altLang="ca-ES" sz="1200">
              <a:solidFill>
                <a:prstClr val="black"/>
              </a:solidFill>
            </a:endParaRPr>
          </a:p>
        </p:txBody>
      </p:sp>
    </p:spTree>
    <p:extLst>
      <p:ext uri="{BB962C8B-B14F-4D97-AF65-F5344CB8AC3E}">
        <p14:creationId xmlns:p14="http://schemas.microsoft.com/office/powerpoint/2010/main" val="2297180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15</a:t>
            </a:fld>
            <a:endParaRPr lang="ca-ES" altLang="ca-ES" sz="1200">
              <a:solidFill>
                <a:prstClr val="black"/>
              </a:solidFill>
            </a:endParaRPr>
          </a:p>
        </p:txBody>
      </p:sp>
    </p:spTree>
    <p:extLst>
      <p:ext uri="{BB962C8B-B14F-4D97-AF65-F5344CB8AC3E}">
        <p14:creationId xmlns:p14="http://schemas.microsoft.com/office/powerpoint/2010/main" val="50020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16</a:t>
            </a:fld>
            <a:endParaRPr lang="ca-ES" altLang="ca-ES" sz="1200">
              <a:solidFill>
                <a:prstClr val="black"/>
              </a:solidFill>
            </a:endParaRPr>
          </a:p>
        </p:txBody>
      </p:sp>
    </p:spTree>
    <p:extLst>
      <p:ext uri="{BB962C8B-B14F-4D97-AF65-F5344CB8AC3E}">
        <p14:creationId xmlns:p14="http://schemas.microsoft.com/office/powerpoint/2010/main" val="848821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17</a:t>
            </a:fld>
            <a:endParaRPr lang="ca-ES" altLang="ca-ES" sz="1200">
              <a:solidFill>
                <a:prstClr val="black"/>
              </a:solidFill>
            </a:endParaRPr>
          </a:p>
        </p:txBody>
      </p:sp>
    </p:spTree>
    <p:extLst>
      <p:ext uri="{BB962C8B-B14F-4D97-AF65-F5344CB8AC3E}">
        <p14:creationId xmlns:p14="http://schemas.microsoft.com/office/powerpoint/2010/main" val="996535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18</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115537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19</a:t>
            </a:fld>
            <a:endParaRPr lang="ca-ES" altLang="ca-ES" sz="1200">
              <a:solidFill>
                <a:prstClr val="black"/>
              </a:solidFill>
            </a:endParaRPr>
          </a:p>
        </p:txBody>
      </p:sp>
    </p:spTree>
    <p:extLst>
      <p:ext uri="{BB962C8B-B14F-4D97-AF65-F5344CB8AC3E}">
        <p14:creationId xmlns:p14="http://schemas.microsoft.com/office/powerpoint/2010/main" val="347120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a:t>
            </a:fld>
            <a:endParaRPr lang="ca-ES" altLang="ca-ES" sz="1200">
              <a:solidFill>
                <a:prstClr val="black"/>
              </a:solidFill>
            </a:endParaRPr>
          </a:p>
        </p:txBody>
      </p:sp>
    </p:spTree>
    <p:extLst>
      <p:ext uri="{BB962C8B-B14F-4D97-AF65-F5344CB8AC3E}">
        <p14:creationId xmlns:p14="http://schemas.microsoft.com/office/powerpoint/2010/main" val="185224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20</a:t>
            </a:fld>
            <a:endParaRPr lang="ca-ES" altLang="ca-ES" sz="1200">
              <a:solidFill>
                <a:prstClr val="black"/>
              </a:solidFill>
            </a:endParaRPr>
          </a:p>
        </p:txBody>
      </p:sp>
    </p:spTree>
    <p:extLst>
      <p:ext uri="{BB962C8B-B14F-4D97-AF65-F5344CB8AC3E}">
        <p14:creationId xmlns:p14="http://schemas.microsoft.com/office/powerpoint/2010/main" val="144390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21</a:t>
            </a:fld>
            <a:endParaRPr lang="ca-ES" altLang="ca-ES" sz="1200">
              <a:solidFill>
                <a:prstClr val="black"/>
              </a:solidFill>
            </a:endParaRPr>
          </a:p>
        </p:txBody>
      </p:sp>
    </p:spTree>
    <p:extLst>
      <p:ext uri="{BB962C8B-B14F-4D97-AF65-F5344CB8AC3E}">
        <p14:creationId xmlns:p14="http://schemas.microsoft.com/office/powerpoint/2010/main" val="1131623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22</a:t>
            </a:fld>
            <a:endParaRPr lang="ca-ES" altLang="ca-ES" sz="1200">
              <a:solidFill>
                <a:prstClr val="black"/>
              </a:solidFill>
            </a:endParaRPr>
          </a:p>
        </p:txBody>
      </p:sp>
    </p:spTree>
    <p:extLst>
      <p:ext uri="{BB962C8B-B14F-4D97-AF65-F5344CB8AC3E}">
        <p14:creationId xmlns:p14="http://schemas.microsoft.com/office/powerpoint/2010/main" val="2636023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3</a:t>
            </a:fld>
            <a:endParaRPr lang="ca-ES" altLang="ca-E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4</a:t>
            </a:fld>
            <a:endParaRPr lang="ca-ES" altLang="ca-ES" sz="1200">
              <a:solidFill>
                <a:prstClr val="black"/>
              </a:solidFill>
            </a:endParaRPr>
          </a:p>
        </p:txBody>
      </p:sp>
    </p:spTree>
    <p:extLst>
      <p:ext uri="{BB962C8B-B14F-4D97-AF65-F5344CB8AC3E}">
        <p14:creationId xmlns:p14="http://schemas.microsoft.com/office/powerpoint/2010/main" val="86643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5</a:t>
            </a:fld>
            <a:endParaRPr lang="ca-ES" altLang="ca-ES" sz="1200">
              <a:solidFill>
                <a:prstClr val="black"/>
              </a:solidFill>
            </a:endParaRPr>
          </a:p>
        </p:txBody>
      </p:sp>
    </p:spTree>
    <p:extLst>
      <p:ext uri="{BB962C8B-B14F-4D97-AF65-F5344CB8AC3E}">
        <p14:creationId xmlns:p14="http://schemas.microsoft.com/office/powerpoint/2010/main" val="1765639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6</a:t>
            </a:fld>
            <a:endParaRPr lang="ca-ES" altLang="ca-ES" sz="1200">
              <a:solidFill>
                <a:prstClr val="black"/>
              </a:solidFill>
            </a:endParaRPr>
          </a:p>
        </p:txBody>
      </p:sp>
    </p:spTree>
    <p:extLst>
      <p:ext uri="{BB962C8B-B14F-4D97-AF65-F5344CB8AC3E}">
        <p14:creationId xmlns:p14="http://schemas.microsoft.com/office/powerpoint/2010/main" val="3379678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7</a:t>
            </a:fld>
            <a:endParaRPr lang="ca-ES" altLang="ca-ES" sz="1200">
              <a:solidFill>
                <a:prstClr val="black"/>
              </a:solidFill>
            </a:endParaRPr>
          </a:p>
        </p:txBody>
      </p:sp>
    </p:spTree>
    <p:extLst>
      <p:ext uri="{BB962C8B-B14F-4D97-AF65-F5344CB8AC3E}">
        <p14:creationId xmlns:p14="http://schemas.microsoft.com/office/powerpoint/2010/main" val="209568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8</a:t>
            </a:fld>
            <a:endParaRPr lang="ca-ES" altLang="ca-ES" sz="1200">
              <a:solidFill>
                <a:prstClr val="black"/>
              </a:solidFill>
            </a:endParaRPr>
          </a:p>
        </p:txBody>
      </p:sp>
    </p:spTree>
    <p:extLst>
      <p:ext uri="{BB962C8B-B14F-4D97-AF65-F5344CB8AC3E}">
        <p14:creationId xmlns:p14="http://schemas.microsoft.com/office/powerpoint/2010/main" val="2750519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9</a:t>
            </a:fld>
            <a:endParaRPr lang="ca-ES" altLang="ca-ES" sz="1200">
              <a:solidFill>
                <a:prstClr val="black"/>
              </a:solidFill>
            </a:endParaRPr>
          </a:p>
        </p:txBody>
      </p:sp>
    </p:spTree>
    <p:extLst>
      <p:ext uri="{BB962C8B-B14F-4D97-AF65-F5344CB8AC3E}">
        <p14:creationId xmlns:p14="http://schemas.microsoft.com/office/powerpoint/2010/main" val="35665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40083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95300" y="1600200"/>
            <a:ext cx="89154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2371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38"/>
            <a:ext cx="2228850" cy="5851525"/>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0" y="274638"/>
            <a:ext cx="653415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2028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788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ítol 1"/>
          <p:cNvSpPr>
            <a:spLocks noGrp="1"/>
          </p:cNvSpPr>
          <p:nvPr>
            <p:ph type="ctrTitle"/>
          </p:nvPr>
        </p:nvSpPr>
        <p:spPr>
          <a:xfrm>
            <a:off x="742950" y="2130425"/>
            <a:ext cx="8420100" cy="1470025"/>
          </a:xfrm>
          <a:prstGeom prst="rect">
            <a:avLst/>
          </a:prstGeom>
        </p:spPr>
        <p:txBody>
          <a:bodyPr/>
          <a:lstStyle/>
          <a:p>
            <a:r>
              <a:rPr lang="ca-ES"/>
              <a:t>Feu clic aquí per editar l'estil</a:t>
            </a:r>
          </a:p>
        </p:txBody>
      </p:sp>
      <p:sp>
        <p:nvSpPr>
          <p:cNvPr id="3" name="Subtítol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a-ES"/>
              <a:t>Feu clic aquí per editar l'estil de subtítols del patró.</a:t>
            </a:r>
          </a:p>
        </p:txBody>
      </p:sp>
    </p:spTree>
    <p:extLst>
      <p:ext uri="{BB962C8B-B14F-4D97-AF65-F5344CB8AC3E}">
        <p14:creationId xmlns:p14="http://schemas.microsoft.com/office/powerpoint/2010/main" val="160269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idx="1"/>
          </p:nvPr>
        </p:nvSpPr>
        <p:spPr>
          <a:xfrm>
            <a:off x="495300" y="1600200"/>
            <a:ext cx="8915400" cy="4525963"/>
          </a:xfrm>
          <a:prstGeom prst="rect">
            <a:avLst/>
          </a:prstGeo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64968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ca-ES"/>
              <a:t>Feu clic aquí per editar l'estil</a:t>
            </a:r>
          </a:p>
        </p:txBody>
      </p:sp>
      <p:sp>
        <p:nvSpPr>
          <p:cNvPr id="3" name="Contenidor de text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a:t>Feu clic aquí per editar estils</a:t>
            </a:r>
          </a:p>
        </p:txBody>
      </p:sp>
    </p:spTree>
    <p:extLst>
      <p:ext uri="{BB962C8B-B14F-4D97-AF65-F5344CB8AC3E}">
        <p14:creationId xmlns:p14="http://schemas.microsoft.com/office/powerpoint/2010/main" val="419748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contingut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369865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lvl1pPr>
              <a:defRPr/>
            </a:lvl1pPr>
          </a:lstStyle>
          <a:p>
            <a:r>
              <a:rPr lang="ca-ES"/>
              <a:t>Feu clic aquí per editar l'estil</a:t>
            </a:r>
          </a:p>
        </p:txBody>
      </p:sp>
      <p:sp>
        <p:nvSpPr>
          <p:cNvPr id="3" name="Contenidor de text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4" name="Contenidor de contingut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5" name="Contenidor de text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6" name="Contenidor de contingut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80561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Tree>
    <p:extLst>
      <p:ext uri="{BB962C8B-B14F-4D97-AF65-F5344CB8AC3E}">
        <p14:creationId xmlns:p14="http://schemas.microsoft.com/office/powerpoint/2010/main" val="3757699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290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95300" y="273050"/>
            <a:ext cx="3259138" cy="1162050"/>
          </a:xfrm>
          <a:prstGeom prst="rect">
            <a:avLst/>
          </a:prstGeom>
        </p:spPr>
        <p:txBody>
          <a:bodyPr anchor="b"/>
          <a:lstStyle>
            <a:lvl1pPr algn="l">
              <a:defRPr sz="2000" b="1"/>
            </a:lvl1pPr>
          </a:lstStyle>
          <a:p>
            <a:r>
              <a:rPr lang="ca-ES"/>
              <a:t>Feu clic aquí per editar l'estil</a:t>
            </a:r>
          </a:p>
        </p:txBody>
      </p:sp>
      <p:sp>
        <p:nvSpPr>
          <p:cNvPr id="3" name="Contenidor de contingut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text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2928902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941513" y="4800600"/>
            <a:ext cx="5943600" cy="566738"/>
          </a:xfrm>
          <a:prstGeom prst="rect">
            <a:avLst/>
          </a:prstGeom>
        </p:spPr>
        <p:txBody>
          <a:bodyPr anchor="b"/>
          <a:lstStyle>
            <a:lvl1pPr algn="l">
              <a:defRPr sz="2000" b="1"/>
            </a:lvl1pPr>
          </a:lstStyle>
          <a:p>
            <a:r>
              <a:rPr lang="ca-ES"/>
              <a:t>Feu clic aquí per editar l'estil</a:t>
            </a:r>
          </a:p>
        </p:txBody>
      </p:sp>
      <p:sp>
        <p:nvSpPr>
          <p:cNvPr id="3" name="Contenidor d'imat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Contenidor de text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4026429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text vertical 2"/>
          <p:cNvSpPr>
            <a:spLocks noGrp="1"/>
          </p:cNvSpPr>
          <p:nvPr>
            <p:ph type="body" orient="vert" idx="1"/>
          </p:nvPr>
        </p:nvSpPr>
        <p:spPr>
          <a:xfrm>
            <a:off x="495300" y="1600200"/>
            <a:ext cx="8915400" cy="4525963"/>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3497529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7181850" y="274638"/>
            <a:ext cx="2228850" cy="5851525"/>
          </a:xfrm>
          <a:prstGeom prst="rect">
            <a:avLst/>
          </a:prstGeom>
        </p:spPr>
        <p:txBody>
          <a:bodyPr vert="eaVert"/>
          <a:lstStyle/>
          <a:p>
            <a:r>
              <a:rPr lang="ca-ES"/>
              <a:t>Feu clic aquí per editar l'estil</a:t>
            </a:r>
          </a:p>
        </p:txBody>
      </p:sp>
      <p:sp>
        <p:nvSpPr>
          <p:cNvPr id="3" name="Contenidor de text vertical 2"/>
          <p:cNvSpPr>
            <a:spLocks noGrp="1"/>
          </p:cNvSpPr>
          <p:nvPr>
            <p:ph type="body" orient="vert" idx="1"/>
          </p:nvPr>
        </p:nvSpPr>
        <p:spPr>
          <a:xfrm>
            <a:off x="495300" y="274638"/>
            <a:ext cx="6534150" cy="5851525"/>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630602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751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56204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35957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95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05853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14380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16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92208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7117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4"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1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11 Imagen"/>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1 Imagen"/>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076490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4"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distill.pub/2016/misread-ts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3</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Clasificadores:</a:t>
            </a: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Regresión logística</a:t>
            </a:r>
            <a:br>
              <a:rPr lang="es-ES" altLang="ca-ES" sz="3200" b="1" dirty="0">
                <a:solidFill>
                  <a:srgbClr val="005984"/>
                </a:solidFill>
                <a:latin typeface="Arial" charset="0"/>
                <a:cs typeface="Arial" charset="0"/>
              </a:rPr>
            </a:br>
            <a:r>
              <a:rPr lang="es-ES" altLang="ca-ES" sz="3200" b="1" dirty="0" err="1">
                <a:solidFill>
                  <a:srgbClr val="005984"/>
                </a:solidFill>
                <a:latin typeface="Arial" charset="0"/>
                <a:cs typeface="Arial" charset="0"/>
              </a:rPr>
              <a:t>Support</a:t>
            </a:r>
            <a:r>
              <a:rPr lang="es-ES" altLang="ca-ES" sz="3200" b="1" dirty="0">
                <a:solidFill>
                  <a:srgbClr val="005984"/>
                </a:solidFill>
                <a:latin typeface="Arial" charset="0"/>
                <a:cs typeface="Arial" charset="0"/>
              </a:rPr>
              <a:t> Vector Machines</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65443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3</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Regresión logística</a:t>
            </a:r>
            <a:br>
              <a:rPr lang="es-ES" altLang="ca-ES" sz="3200" b="1" dirty="0">
                <a:solidFill>
                  <a:srgbClr val="005984"/>
                </a:solidFill>
                <a:latin typeface="Arial" charset="0"/>
                <a:cs typeface="Arial" charset="0"/>
              </a:rPr>
            </a:br>
            <a:endParaRPr lang="es-ES" altLang="ca-ES" sz="1400"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21755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323987"/>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La </a:t>
            </a:r>
            <a:r>
              <a:rPr lang="es-ES" sz="1200" b="1" dirty="0">
                <a:latin typeface="Arial" panose="020B0604020202020204" pitchFamily="34" charset="0"/>
                <a:cs typeface="Arial" panose="020B0604020202020204" pitchFamily="34" charset="0"/>
              </a:rPr>
              <a:t>regresión logística es un algoritmo de clasificación </a:t>
            </a:r>
            <a:r>
              <a:rPr lang="es-ES" sz="1200" dirty="0">
                <a:latin typeface="Arial" panose="020B0604020202020204" pitchFamily="34" charset="0"/>
                <a:cs typeface="Arial" panose="020B0604020202020204" pitchFamily="34" charset="0"/>
              </a:rPr>
              <a:t>utilizado para asignar observaciones, datos, a un conjunto </a:t>
            </a:r>
            <a:r>
              <a:rPr lang="es-ES" sz="1200" b="1" dirty="0">
                <a:latin typeface="Arial" panose="020B0604020202020204" pitchFamily="34" charset="0"/>
                <a:cs typeface="Arial" panose="020B0604020202020204" pitchFamily="34" charset="0"/>
              </a:rPr>
              <a:t>discreto</a:t>
            </a:r>
            <a:r>
              <a:rPr lang="es-ES" sz="1200" dirty="0">
                <a:latin typeface="Arial" panose="020B0604020202020204" pitchFamily="34" charset="0"/>
                <a:cs typeface="Arial" panose="020B0604020202020204" pitchFamily="34" charset="0"/>
              </a:rPr>
              <a:t> de </a:t>
            </a:r>
            <a:r>
              <a:rPr lang="es-ES" sz="1200" b="1" dirty="0">
                <a:latin typeface="Arial" panose="020B0604020202020204" pitchFamily="34" charset="0"/>
                <a:cs typeface="Arial" panose="020B0604020202020204" pitchFamily="34" charset="0"/>
              </a:rPr>
              <a:t>clases</a:t>
            </a:r>
            <a:r>
              <a:rPr lang="es-ES" sz="1200" dirty="0">
                <a:latin typeface="Arial" panose="020B0604020202020204" pitchFamily="34" charset="0"/>
                <a:cs typeface="Arial" panose="020B0604020202020204" pitchFamily="34" charset="0"/>
              </a:rPr>
              <a:t>. A diferencia de la regresión lineal que genera valores numéricos continuos, la </a:t>
            </a:r>
            <a:r>
              <a:rPr lang="es-ES" sz="1200" b="1" dirty="0">
                <a:latin typeface="Arial" panose="020B0604020202020204" pitchFamily="34" charset="0"/>
                <a:cs typeface="Arial" panose="020B0604020202020204" pitchFamily="34" charset="0"/>
              </a:rPr>
              <a:t>regresión logística transforma su salida utilizando la función sigmoidea</a:t>
            </a:r>
            <a:r>
              <a:rPr lang="es-ES" sz="1200" dirty="0">
                <a:latin typeface="Arial" panose="020B0604020202020204" pitchFamily="34" charset="0"/>
                <a:cs typeface="Arial" panose="020B0604020202020204" pitchFamily="34" charset="0"/>
              </a:rPr>
              <a:t> logística para devolver un valor de probabilidad que puede asignarse a dos o más clases discretas.</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Asumiendo un problema de predecir las notas dado el tiempo dedicado al estudio, ejemplo de:</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Regresión lineal.</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Regresión logística.</a:t>
            </a:r>
          </a:p>
          <a:p>
            <a:pPr marL="171450" indent="-171450" algn="just">
              <a:buFont typeface="Arial" panose="020B0604020202020204" pitchFamily="34" charset="0"/>
              <a:buChar char="•"/>
            </a:pPr>
            <a:endParaRPr lang="es-ES" sz="1200" b="1"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La regresión logística responde a preguntas del tipo:</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Binario</a:t>
            </a:r>
            <a:r>
              <a:rPr lang="es-ES" sz="1200" dirty="0">
                <a:latin typeface="Arial" panose="020B0604020202020204" pitchFamily="34" charset="0"/>
                <a:cs typeface="Arial" panose="020B0604020202020204" pitchFamily="34" charset="0"/>
              </a:rPr>
              <a:t> (Pasa / Falla)</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Multi</a:t>
            </a:r>
            <a:r>
              <a:rPr lang="es-ES" sz="1200" dirty="0">
                <a:latin typeface="Arial" panose="020B0604020202020204" pitchFamily="34" charset="0"/>
                <a:cs typeface="Arial" panose="020B0604020202020204" pitchFamily="34" charset="0"/>
              </a:rPr>
              <a:t> (Peras, Manzanas, Naranjas)</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Ordinal</a:t>
            </a:r>
            <a:r>
              <a:rPr lang="es-ES" sz="1200" dirty="0">
                <a:latin typeface="Arial" panose="020B0604020202020204" pitchFamily="34" charset="0"/>
                <a:cs typeface="Arial" panose="020B0604020202020204" pitchFamily="34" charset="0"/>
              </a:rPr>
              <a:t> (bajo, medio, alto)</a:t>
            </a:r>
          </a:p>
        </p:txBody>
      </p:sp>
      <p:pic>
        <p:nvPicPr>
          <p:cNvPr id="2" name="Picture 2">
            <a:extLst>
              <a:ext uri="{FF2B5EF4-FFF2-40B4-BE49-F238E27FC236}">
                <a16:creationId xmlns:a16="http://schemas.microsoft.com/office/drawing/2014/main" id="{B1DBB345-BF77-4F58-BE80-C1D6E0B70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008" y="3429000"/>
            <a:ext cx="3809448" cy="265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9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6166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Para asignar los valores pronosticados a las </a:t>
            </a:r>
            <a:r>
              <a:rPr lang="es-ES" sz="1200" b="1" dirty="0">
                <a:latin typeface="Arial" panose="020B0604020202020204" pitchFamily="34" charset="0"/>
                <a:cs typeface="Arial" panose="020B0604020202020204" pitchFamily="34" charset="0"/>
              </a:rPr>
              <a:t>probabilidades, utilizamos la función sigmoide</a:t>
            </a:r>
            <a:r>
              <a:rPr lang="es-ES" sz="1200" dirty="0">
                <a:latin typeface="Arial" panose="020B0604020202020204" pitchFamily="34" charset="0"/>
                <a:cs typeface="Arial" panose="020B0604020202020204" pitchFamily="34" charset="0"/>
              </a:rPr>
              <a:t>. La función asigna cualquier </a:t>
            </a:r>
            <a:r>
              <a:rPr lang="es-ES" sz="1200" b="1" dirty="0">
                <a:latin typeface="Arial" panose="020B0604020202020204" pitchFamily="34" charset="0"/>
                <a:cs typeface="Arial" panose="020B0604020202020204" pitchFamily="34" charset="0"/>
              </a:rPr>
              <a:t>valor real a otro valor entre 0 y 1</a:t>
            </a:r>
            <a:r>
              <a:rPr lang="es-ES" sz="12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03D67243-396E-47C4-A6BC-7F28770A15A6}"/>
              </a:ext>
            </a:extLst>
          </p:cNvPr>
          <p:cNvPicPr>
            <a:picLocks noChangeAspect="1"/>
          </p:cNvPicPr>
          <p:nvPr/>
        </p:nvPicPr>
        <p:blipFill>
          <a:blip r:embed="rId3">
            <a:clrChange>
              <a:clrFrom>
                <a:srgbClr val="FBFCFC"/>
              </a:clrFrom>
              <a:clrTo>
                <a:srgbClr val="FBFCFC">
                  <a:alpha val="0"/>
                </a:srgbClr>
              </a:clrTo>
            </a:clrChange>
          </a:blip>
          <a:stretch>
            <a:fillRect/>
          </a:stretch>
        </p:blipFill>
        <p:spPr>
          <a:xfrm>
            <a:off x="5817096" y="3415416"/>
            <a:ext cx="1819275" cy="733425"/>
          </a:xfrm>
          <a:prstGeom prst="rect">
            <a:avLst/>
          </a:prstGeom>
        </p:spPr>
      </p:pic>
      <p:pic>
        <p:nvPicPr>
          <p:cNvPr id="2052" name="Picture 4">
            <a:extLst>
              <a:ext uri="{FF2B5EF4-FFF2-40B4-BE49-F238E27FC236}">
                <a16:creationId xmlns:a16="http://schemas.microsoft.com/office/drawing/2014/main" id="{BD8BB6F9-2223-4A60-8C2E-7B3EE9485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608" y="256490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5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215991"/>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Nuestra </a:t>
            </a:r>
            <a:r>
              <a:rPr lang="es-ES" sz="1200" b="1" dirty="0">
                <a:latin typeface="Arial" panose="020B0604020202020204" pitchFamily="34" charset="0"/>
                <a:cs typeface="Arial" panose="020B0604020202020204" pitchFamily="34" charset="0"/>
              </a:rPr>
              <a:t>función de predicción actual, la sigmoidea, </a:t>
            </a:r>
            <a:r>
              <a:rPr lang="es-ES" sz="1200" dirty="0">
                <a:latin typeface="Arial" panose="020B0604020202020204" pitchFamily="34" charset="0"/>
                <a:cs typeface="Arial" panose="020B0604020202020204" pitchFamily="34" charset="0"/>
              </a:rPr>
              <a:t>devuelve un valor de </a:t>
            </a:r>
            <a:r>
              <a:rPr lang="es-ES" sz="1200" b="1" dirty="0">
                <a:latin typeface="Arial" panose="020B0604020202020204" pitchFamily="34" charset="0"/>
                <a:cs typeface="Arial" panose="020B0604020202020204" pitchFamily="34" charset="0"/>
              </a:rPr>
              <a:t>probabilidad entre 0 y 1.</a:t>
            </a:r>
            <a:r>
              <a:rPr lang="es-ES" sz="1200" dirty="0">
                <a:latin typeface="Arial" panose="020B0604020202020204" pitchFamily="34" charset="0"/>
                <a:cs typeface="Arial" panose="020B0604020202020204" pitchFamily="34" charset="0"/>
              </a:rPr>
              <a:t> Para asignar esto a una clase discreta (verdadero / falso, pera / mazana), seleccionamos un </a:t>
            </a:r>
            <a:r>
              <a:rPr lang="es-ES" sz="1200" b="1" dirty="0">
                <a:latin typeface="Arial" panose="020B0604020202020204" pitchFamily="34" charset="0"/>
                <a:cs typeface="Arial" panose="020B0604020202020204" pitchFamily="34" charset="0"/>
              </a:rPr>
              <a:t>valor umbral o punto de inflexión </a:t>
            </a:r>
            <a:r>
              <a:rPr lang="es-ES" sz="1200" dirty="0">
                <a:latin typeface="Arial" panose="020B0604020202020204" pitchFamily="34" charset="0"/>
                <a:cs typeface="Arial" panose="020B0604020202020204" pitchFamily="34" charset="0"/>
              </a:rPr>
              <a:t>por encima del cual clasificaremos los valores en la clase 1 y debajo del cual clasificamos los valores en la clase 2.</a:t>
            </a:r>
          </a:p>
          <a:p>
            <a:pPr algn="just"/>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p≥0.5, clase = 1</a:t>
            </a:r>
          </a:p>
          <a:p>
            <a:pPr algn="ctr"/>
            <a:r>
              <a:rPr lang="es-ES" sz="1200" dirty="0">
                <a:latin typeface="Arial" panose="020B0604020202020204" pitchFamily="34" charset="0"/>
                <a:cs typeface="Arial" panose="020B0604020202020204" pitchFamily="34" charset="0"/>
              </a:rPr>
              <a:t>p &lt;0.5, clase = 0</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Por ejemplo, si nuestro umbral fuera 0.5 y nuestra función de predicción regresara 0.7, clasificaríamos esta observación como positiva. Si nuestra predicción fuera 0.2, clasificaríamos la observación como negativa. </a:t>
            </a:r>
          </a:p>
        </p:txBody>
      </p:sp>
      <p:pic>
        <p:nvPicPr>
          <p:cNvPr id="3074" name="Picture 2">
            <a:extLst>
              <a:ext uri="{FF2B5EF4-FFF2-40B4-BE49-F238E27FC236}">
                <a16:creationId xmlns:a16="http://schemas.microsoft.com/office/drawing/2014/main" id="{ED767105-5690-4B06-9614-40A21E1E7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776" y="364502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6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046988"/>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Ahora que entendemos las funciones sigmoideas y los límites de decisión, ahora podemos escribir una </a:t>
            </a:r>
            <a:r>
              <a:rPr lang="es-ES" sz="1200" b="1" dirty="0">
                <a:latin typeface="Arial" panose="020B0604020202020204" pitchFamily="34" charset="0"/>
                <a:cs typeface="Arial" panose="020B0604020202020204" pitchFamily="34" charset="0"/>
              </a:rPr>
              <a:t>función de predicción. </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Una función de predicción en regresión logística devuelve la probabilidad de que nuestra observación sea positiva, verdadera o "sí". Llamamos a esta clase 1 y su notación es P(clase = 1). A medida que la probabilidad se acerca a 1, nuestro modelo está más seguro de que la observación está en la clase 1.</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Siguiendo con el ejemplo de la predicción de las notas, vamos a escribir:</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			Z = W</a:t>
            </a:r>
            <a:r>
              <a:rPr lang="es-ES" sz="1200" baseline="-25000" dirty="0">
                <a:latin typeface="Arial" panose="020B0604020202020204" pitchFamily="34" charset="0"/>
                <a:cs typeface="Arial" panose="020B0604020202020204" pitchFamily="34" charset="0"/>
              </a:rPr>
              <a:t>0</a:t>
            </a:r>
            <a:r>
              <a:rPr lang="es-ES" sz="1200" dirty="0">
                <a:latin typeface="Arial" panose="020B0604020202020204" pitchFamily="34" charset="0"/>
                <a:cs typeface="Arial" panose="020B0604020202020204" pitchFamily="34" charset="0"/>
              </a:rPr>
              <a:t> + W</a:t>
            </a:r>
            <a:r>
              <a:rPr lang="es-ES" sz="1200" baseline="-25000" dirty="0">
                <a:latin typeface="Arial" panose="020B0604020202020204" pitchFamily="34" charset="0"/>
                <a:cs typeface="Arial" panose="020B0604020202020204" pitchFamily="34" charset="0"/>
              </a:rPr>
              <a:t>1</a:t>
            </a:r>
            <a:r>
              <a:rPr lang="es-ES" sz="1200" dirty="0">
                <a:latin typeface="Arial" panose="020B0604020202020204" pitchFamily="34" charset="0"/>
                <a:cs typeface="Arial" panose="020B0604020202020204" pitchFamily="34" charset="0"/>
              </a:rPr>
              <a:t>*Studio + W</a:t>
            </a:r>
            <a:r>
              <a:rPr lang="es-ES" sz="1200" baseline="-25000" dirty="0">
                <a:latin typeface="Arial" panose="020B0604020202020204" pitchFamily="34" charset="0"/>
                <a:cs typeface="Arial" panose="020B0604020202020204" pitchFamily="34" charset="0"/>
              </a:rPr>
              <a:t>2</a:t>
            </a:r>
            <a:r>
              <a:rPr lang="es-ES" sz="1200" dirty="0">
                <a:latin typeface="Arial" panose="020B0604020202020204" pitchFamily="34" charset="0"/>
                <a:cs typeface="Arial" panose="020B0604020202020204" pitchFamily="34" charset="0"/>
              </a:rPr>
              <a:t>*Dormir</a:t>
            </a:r>
          </a:p>
          <a:p>
            <a:pPr algn="just"/>
            <a:r>
              <a:rPr lang="es-ES" sz="1200" dirty="0">
                <a:latin typeface="Arial" panose="020B0604020202020204" pitchFamily="34" charset="0"/>
                <a:cs typeface="Arial" panose="020B0604020202020204" pitchFamily="34" charset="0"/>
              </a:rPr>
              <a:t>			P(clase=1) = 1/(1+e</a:t>
            </a:r>
            <a:r>
              <a:rPr lang="es-ES" sz="1200" baseline="30000" dirty="0">
                <a:latin typeface="Arial" panose="020B0604020202020204" pitchFamily="34" charset="0"/>
                <a:cs typeface="Arial" panose="020B0604020202020204" pitchFamily="34" charset="0"/>
              </a:rPr>
              <a:t>-z</a:t>
            </a:r>
            <a:r>
              <a:rPr lang="es-ES" sz="1200" dirty="0">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592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49299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Para la función de coste, no podemos usar el MSE como si usábamos en la Regresión Lineal.</a:t>
            </a: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Usaremos otra función de coste, que se llama </a:t>
            </a:r>
            <a:r>
              <a:rPr lang="es-ES" sz="1200" b="1" dirty="0">
                <a:latin typeface="Arial" panose="020B0604020202020204" pitchFamily="34" charset="0"/>
                <a:cs typeface="Arial" panose="020B0604020202020204" pitchFamily="34" charset="0"/>
              </a:rPr>
              <a:t>Entropía-cruzada, </a:t>
            </a:r>
            <a:r>
              <a:rPr lang="es-ES" sz="1200" dirty="0">
                <a:latin typeface="Arial" panose="020B0604020202020204" pitchFamily="34" charset="0"/>
                <a:cs typeface="Arial" panose="020B0604020202020204" pitchFamily="34" charset="0"/>
              </a:rPr>
              <a:t> también llamada </a:t>
            </a:r>
            <a:r>
              <a:rPr lang="es-ES" sz="1200" b="1" i="1" dirty="0">
                <a:latin typeface="Arial" panose="020B0604020202020204" pitchFamily="34" charset="0"/>
                <a:cs typeface="Arial" panose="020B0604020202020204" pitchFamily="34" charset="0"/>
              </a:rPr>
              <a:t>log-los. </a:t>
            </a:r>
            <a:r>
              <a:rPr lang="es-ES" sz="1200" dirty="0">
                <a:latin typeface="Arial" panose="020B0604020202020204" pitchFamily="34" charset="0"/>
                <a:cs typeface="Arial" panose="020B0604020202020204" pitchFamily="34" charset="0"/>
              </a:rPr>
              <a:t>Esta mide lo bien o mal que un modelo de clasificación funciona cuando la salida es un valor de probabilidad entre 0 y 1. La pérdida de entropía cruzada aumenta a medida que la probabilidad predicha diverge de la etiqueta real. </a:t>
            </a:r>
          </a:p>
          <a:p>
            <a:pPr algn="just"/>
            <a:r>
              <a:rPr lang="es-ES" sz="1200" dirty="0">
                <a:latin typeface="Arial" panose="020B0604020202020204" pitchFamily="34" charset="0"/>
                <a:cs typeface="Arial" panose="020B0604020202020204" pitchFamily="34" charset="0"/>
              </a:rPr>
              <a:t>Como ejemplo, predecir una probabilidad de 0.012 cuando la etiqueta de observación real es 1 es malo y daría como resultado un alto valor de pérdida. Un modelo perfecto tendría un valor de 0.</a:t>
            </a:r>
            <a:endParaRPr lang="es-ES" sz="1200" b="1" i="1" dirty="0">
              <a:latin typeface="Arial" panose="020B0604020202020204" pitchFamily="34" charset="0"/>
              <a:cs typeface="Arial" panose="020B0604020202020204" pitchFamily="34" charset="0"/>
            </a:endParaRPr>
          </a:p>
        </p:txBody>
      </p:sp>
      <p:pic>
        <p:nvPicPr>
          <p:cNvPr id="4098" name="Picture 2" descr="Why is nonconvex optimization so difficult compared to convex ...">
            <a:extLst>
              <a:ext uri="{FF2B5EF4-FFF2-40B4-BE49-F238E27FC236}">
                <a16:creationId xmlns:a16="http://schemas.microsoft.com/office/drawing/2014/main" id="{E4E29A95-CE7D-445B-89FA-ACF75BD18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808" y="1737611"/>
            <a:ext cx="2637085" cy="105939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F30396A-1C68-4378-900F-DA0B4C18C3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4568" y="3861360"/>
            <a:ext cx="1714407" cy="12241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DE8E727-A7FD-4486-AB8E-F4D623195165}"/>
              </a:ext>
            </a:extLst>
          </p:cNvPr>
          <p:cNvSpPr/>
          <p:nvPr/>
        </p:nvSpPr>
        <p:spPr>
          <a:xfrm>
            <a:off x="3440832" y="3939308"/>
            <a:ext cx="5472608" cy="1015663"/>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rango de posibles valores </a:t>
            </a:r>
            <a:r>
              <a:rPr lang="es-ES" sz="1200" dirty="0">
                <a:latin typeface="Arial" panose="020B0604020202020204" pitchFamily="34" charset="0"/>
                <a:cs typeface="Arial" panose="020B0604020202020204" pitchFamily="34" charset="0"/>
              </a:rPr>
              <a:t>de pérdida dada una observación verdadera (es Manzana). A medida que la probabilidad pronosticada se acerca a 1, la pérdida logarítmica disminuye lentamente. Sin embargo, a medida que disminuye la probabilidad pronosticada, la pérdida logarítmica aumenta rápidamente. </a:t>
            </a:r>
          </a:p>
        </p:txBody>
      </p:sp>
      <p:pic>
        <p:nvPicPr>
          <p:cNvPr id="4102" name="Picture 6">
            <a:extLst>
              <a:ext uri="{FF2B5EF4-FFF2-40B4-BE49-F238E27FC236}">
                <a16:creationId xmlns:a16="http://schemas.microsoft.com/office/drawing/2014/main" id="{B65F5C0A-FC5A-4D13-AC1D-345115D156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010" b="2800"/>
          <a:stretch/>
        </p:blipFill>
        <p:spPr bwMode="auto">
          <a:xfrm>
            <a:off x="4861042" y="5013175"/>
            <a:ext cx="2376264" cy="64807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BFB992F-C323-4293-AA54-DF1152699A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528" y="5113098"/>
            <a:ext cx="2572155" cy="11138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BDD159-B876-43DB-AE9F-64E2652F644A}"/>
              </a:ext>
            </a:extLst>
          </p:cNvPr>
          <p:cNvSpPr txBox="1"/>
          <p:nvPr/>
        </p:nvSpPr>
        <p:spPr>
          <a:xfrm>
            <a:off x="1424608" y="6226336"/>
            <a:ext cx="583814" cy="184666"/>
          </a:xfrm>
          <a:prstGeom prst="rect">
            <a:avLst/>
          </a:prstGeom>
          <a:noFill/>
        </p:spPr>
        <p:txBody>
          <a:bodyPr wrap="none" rtlCol="0">
            <a:spAutoFit/>
          </a:bodyPr>
          <a:lstStyle/>
          <a:p>
            <a:r>
              <a:rPr lang="ca-ES" sz="600" dirty="0">
                <a:latin typeface="Arial" panose="020B0604020202020204" pitchFamily="34" charset="0"/>
                <a:cs typeface="Arial" panose="020B0604020202020204" pitchFamily="34" charset="0"/>
              </a:rPr>
              <a:t>Andrew NG</a:t>
            </a:r>
            <a:endParaRPr lang="es-ES" sz="600" dirty="0">
              <a:latin typeface="Arial" panose="020B0604020202020204" pitchFamily="34" charset="0"/>
              <a:cs typeface="Arial" panose="020B0604020202020204" pitchFamily="34" charset="0"/>
            </a:endParaRPr>
          </a:p>
        </p:txBody>
      </p:sp>
      <p:pic>
        <p:nvPicPr>
          <p:cNvPr id="4108" name="Picture 12">
            <a:extLst>
              <a:ext uri="{FF2B5EF4-FFF2-40B4-BE49-F238E27FC236}">
                <a16:creationId xmlns:a16="http://schemas.microsoft.com/office/drawing/2014/main" id="{F774E6C2-7CE9-4B81-86B0-9010C60B068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0943"/>
          <a:stretch/>
        </p:blipFill>
        <p:spPr bwMode="auto">
          <a:xfrm>
            <a:off x="4345405" y="5906244"/>
            <a:ext cx="3663461" cy="41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7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38499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Para poder encontrar el coste mínimo, usaremos el </a:t>
            </a:r>
            <a:r>
              <a:rPr lang="es-ES" sz="1200" b="1" dirty="0" err="1">
                <a:latin typeface="Arial" panose="020B0604020202020204" pitchFamily="34" charset="0"/>
                <a:cs typeface="Arial" panose="020B0604020202020204" pitchFamily="34" charset="0"/>
              </a:rPr>
              <a:t>Gradient</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Descent</a:t>
            </a:r>
            <a:r>
              <a:rPr lang="es-ES" sz="1200" dirty="0">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Una vez encontrado el mínimo, aplicaremos entonces el valor umbral para decidir a que clase pertenece cada “entrada”.</a:t>
            </a:r>
          </a:p>
          <a:p>
            <a:pPr algn="just"/>
            <a:endParaRPr lang="es-ES" sz="1200" b="1" i="1" dirty="0">
              <a:latin typeface="Arial" panose="020B0604020202020204" pitchFamily="34" charset="0"/>
              <a:cs typeface="Arial" panose="020B0604020202020204" pitchFamily="34" charset="0"/>
            </a:endParaRPr>
          </a:p>
          <a:p>
            <a:pPr algn="just"/>
            <a:endParaRPr lang="es-ES" sz="1200" b="1" i="1" dirty="0">
              <a:latin typeface="Arial" panose="020B0604020202020204" pitchFamily="34" charset="0"/>
              <a:cs typeface="Arial" panose="020B0604020202020204" pitchFamily="34" charset="0"/>
            </a:endParaRPr>
          </a:p>
        </p:txBody>
      </p:sp>
      <p:pic>
        <p:nvPicPr>
          <p:cNvPr id="6146" name="Picture 2" descr="upload.wikimedia.org/wikipedia/commons/thumb/3/...">
            <a:extLst>
              <a:ext uri="{FF2B5EF4-FFF2-40B4-BE49-F238E27FC236}">
                <a16:creationId xmlns:a16="http://schemas.microsoft.com/office/drawing/2014/main" id="{0F99D080-5F04-4E90-91AC-E9D991C39C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52" y="3390489"/>
            <a:ext cx="1878980" cy="21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09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92333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La </a:t>
            </a:r>
            <a:r>
              <a:rPr lang="es-ES" sz="1200" b="1" dirty="0">
                <a:latin typeface="Arial" panose="020B0604020202020204" pitchFamily="34" charset="0"/>
                <a:cs typeface="Arial" panose="020B0604020202020204" pitchFamily="34" charset="0"/>
              </a:rPr>
              <a:t>regularización es una técnicas </a:t>
            </a:r>
            <a:r>
              <a:rPr lang="es-ES" sz="1200" dirty="0">
                <a:latin typeface="Arial" panose="020B0604020202020204" pitchFamily="34" charset="0"/>
                <a:cs typeface="Arial" panose="020B0604020202020204" pitchFamily="34" charset="0"/>
              </a:rPr>
              <a:t>utilizada para </a:t>
            </a:r>
            <a:r>
              <a:rPr lang="es-ES" sz="1200" b="1" dirty="0">
                <a:latin typeface="Arial" panose="020B0604020202020204" pitchFamily="34" charset="0"/>
                <a:cs typeface="Arial" panose="020B0604020202020204" pitchFamily="34" charset="0"/>
              </a:rPr>
              <a:t>reducir el error al ajustar una función </a:t>
            </a:r>
            <a:r>
              <a:rPr lang="es-ES" sz="1200" dirty="0">
                <a:latin typeface="Arial" panose="020B0604020202020204" pitchFamily="34" charset="0"/>
                <a:cs typeface="Arial" panose="020B0604020202020204" pitchFamily="34" charset="0"/>
              </a:rPr>
              <a:t>de manera apropiada en el conjunto de entrenamiento dado y evitar el sobre entrenamiento (</a:t>
            </a:r>
            <a:r>
              <a:rPr lang="es-ES" sz="1200" dirty="0" err="1">
                <a:latin typeface="Arial" panose="020B0604020202020204" pitchFamily="34" charset="0"/>
                <a:cs typeface="Arial" panose="020B0604020202020204" pitchFamily="34" charset="0"/>
              </a:rPr>
              <a:t>overfitting</a:t>
            </a:r>
            <a:r>
              <a:rPr lang="es-ES" sz="1200" dirty="0">
                <a:latin typeface="Arial" panose="020B0604020202020204" pitchFamily="34" charset="0"/>
                <a:cs typeface="Arial" panose="020B0604020202020204" pitchFamily="34" charset="0"/>
              </a:rPr>
              <a:t>). </a:t>
            </a:r>
          </a:p>
          <a:p>
            <a:pPr algn="just"/>
            <a:r>
              <a:rPr lang="es-ES" sz="1200" dirty="0">
                <a:latin typeface="Arial" panose="020B0604020202020204" pitchFamily="34" charset="0"/>
                <a:cs typeface="Arial" panose="020B0604020202020204" pitchFamily="34" charset="0"/>
              </a:rPr>
              <a:t>Agregando un término de penalización adicional en la función de error. El término adicional controla la función excesivamente fluctuante de modo que los coeficientes no tomen valores extremos. </a:t>
            </a:r>
          </a:p>
        </p:txBody>
      </p:sp>
      <p:pic>
        <p:nvPicPr>
          <p:cNvPr id="7170" name="Picture 2" descr="Overfitting - Wikipedia">
            <a:extLst>
              <a:ext uri="{FF2B5EF4-FFF2-40B4-BE49-F238E27FC236}">
                <a16:creationId xmlns:a16="http://schemas.microsoft.com/office/drawing/2014/main" id="{CE0D52BF-C2A9-420B-9FF8-C1D8B2B0D8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560" y="3429000"/>
            <a:ext cx="2664296" cy="26642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8F21ED5-CA33-44BE-B38A-7B5BB4F59C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0952" y="2946995"/>
            <a:ext cx="4733925"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1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3</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err="1">
                <a:solidFill>
                  <a:srgbClr val="005984"/>
                </a:solidFill>
                <a:latin typeface="Arial" charset="0"/>
                <a:cs typeface="Arial" charset="0"/>
              </a:rPr>
              <a:t>Support</a:t>
            </a:r>
            <a:r>
              <a:rPr lang="es-ES" altLang="ca-ES" sz="3200" b="1" dirty="0">
                <a:solidFill>
                  <a:srgbClr val="005984"/>
                </a:solidFill>
                <a:latin typeface="Arial" charset="0"/>
                <a:cs typeface="Arial" charset="0"/>
              </a:rPr>
              <a:t> Vector Machine</a:t>
            </a:r>
            <a:endParaRPr lang="es-ES" altLang="ca-ES" sz="1400"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07009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SVM</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292662"/>
          </a:xfrm>
          <a:prstGeom prst="rect">
            <a:avLst/>
          </a:prstGeom>
        </p:spPr>
        <p:txBody>
          <a:bodyPr wrap="square">
            <a:spAutoFit/>
          </a:bodyPr>
          <a:lstStyle/>
          <a:p>
            <a:pPr algn="just"/>
            <a:r>
              <a:rPr lang="es-ES" sz="1200" b="1" dirty="0" err="1">
                <a:latin typeface="Arial" panose="020B0604020202020204" pitchFamily="34" charset="0"/>
                <a:cs typeface="Arial" panose="020B0604020202020204" pitchFamily="34" charset="0"/>
              </a:rPr>
              <a:t>Support</a:t>
            </a:r>
            <a:r>
              <a:rPr lang="es-ES" sz="1200" b="1" dirty="0">
                <a:latin typeface="Arial" panose="020B0604020202020204" pitchFamily="34" charset="0"/>
                <a:cs typeface="Arial" panose="020B0604020202020204" pitchFamily="34" charset="0"/>
              </a:rPr>
              <a:t> Vector Machine es otro algoritmo simple </a:t>
            </a:r>
            <a:r>
              <a:rPr lang="es-ES" sz="1200" dirty="0">
                <a:latin typeface="Arial" panose="020B0604020202020204" pitchFamily="34" charset="0"/>
                <a:cs typeface="Arial" panose="020B0604020202020204" pitchFamily="34" charset="0"/>
              </a:rPr>
              <a:t>que todo aquel que trabaje en ML tiene que conocer. SVM es el algoritmo que normalmente primero se usa en tareas de clasificación, ya que produce </a:t>
            </a:r>
            <a:r>
              <a:rPr lang="es-ES" sz="1200" b="1" dirty="0">
                <a:latin typeface="Arial" panose="020B0604020202020204" pitchFamily="34" charset="0"/>
                <a:cs typeface="Arial" panose="020B0604020202020204" pitchFamily="34" charset="0"/>
              </a:rPr>
              <a:t>una precisión significativa con un coste computacional bajo.</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Support</a:t>
            </a:r>
            <a:r>
              <a:rPr lang="es-ES" sz="1200" dirty="0">
                <a:latin typeface="Arial" panose="020B0604020202020204" pitchFamily="34" charset="0"/>
                <a:cs typeface="Arial" panose="020B0604020202020204" pitchFamily="34" charset="0"/>
              </a:rPr>
              <a:t> Vector Machine, abreviado como SVM, se puede usar tanto para tareas de regresión como de clasificación.</a:t>
            </a:r>
          </a:p>
          <a:p>
            <a:pPr algn="just"/>
            <a:r>
              <a:rPr lang="es-ES" sz="1200" dirty="0">
                <a:latin typeface="Arial" panose="020B0604020202020204" pitchFamily="34" charset="0"/>
                <a:cs typeface="Arial" panose="020B0604020202020204" pitchFamily="34" charset="0"/>
              </a:rPr>
              <a:t>Lo que hace el SVM es encontrar un hiperplano en un espacio N-dimensional que es capaz de separar los datos de manera </a:t>
            </a:r>
            <a:r>
              <a:rPr lang="ca-ES" sz="1200" dirty="0">
                <a:latin typeface="Arial" panose="020B0604020202020204" pitchFamily="34" charset="0"/>
                <a:cs typeface="Arial" panose="020B0604020202020204" pitchFamily="34" charset="0"/>
              </a:rPr>
              <a:t>“</a:t>
            </a:r>
            <a:r>
              <a:rPr lang="ca-ES" sz="1200" dirty="0" err="1">
                <a:latin typeface="Arial" panose="020B0604020202020204" pitchFamily="34" charset="0"/>
                <a:cs typeface="Arial" panose="020B0604020202020204" pitchFamily="34" charset="0"/>
              </a:rPr>
              <a:t>óptima</a:t>
            </a:r>
            <a:r>
              <a:rPr lang="ca-ES" sz="1200" dirty="0">
                <a:latin typeface="Arial" panose="020B0604020202020204" pitchFamily="34" charset="0"/>
                <a:cs typeface="Arial" panose="020B0604020202020204" pitchFamily="34" charset="0"/>
              </a:rPr>
              <a:t>”.</a:t>
            </a:r>
          </a:p>
        </p:txBody>
      </p:sp>
      <p:pic>
        <p:nvPicPr>
          <p:cNvPr id="8194" name="Picture 2">
            <a:extLst>
              <a:ext uri="{FF2B5EF4-FFF2-40B4-BE49-F238E27FC236}">
                <a16:creationId xmlns:a16="http://schemas.microsoft.com/office/drawing/2014/main" id="{34952533-46BF-452A-9668-CC1DA6B70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600" y="2979472"/>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C00F548-41D2-4F1C-88C1-AF93D59B3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016" y="3068960"/>
            <a:ext cx="28575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5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Housekeeping</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201C8C8-A29F-452A-B195-D7FFFC8808F3}"/>
              </a:ext>
            </a:extLst>
          </p:cNvPr>
          <p:cNvSpPr txBox="1"/>
          <p:nvPr/>
        </p:nvSpPr>
        <p:spPr>
          <a:xfrm>
            <a:off x="2144688" y="3136612"/>
            <a:ext cx="5904656"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Visualización de la pantalla</a:t>
            </a:r>
          </a:p>
        </p:txBody>
      </p:sp>
    </p:spTree>
    <p:extLst>
      <p:ext uri="{BB962C8B-B14F-4D97-AF65-F5344CB8AC3E}">
        <p14:creationId xmlns:p14="http://schemas.microsoft.com/office/powerpoint/2010/main" val="2896090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SVM</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231654"/>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La </a:t>
            </a:r>
            <a:r>
              <a:rPr lang="es-ES" sz="1200" b="1" dirty="0">
                <a:latin typeface="Arial" panose="020B0604020202020204" pitchFamily="34" charset="0"/>
                <a:cs typeface="Arial" panose="020B0604020202020204" pitchFamily="34" charset="0"/>
              </a:rPr>
              <a:t>dimensión del hiperplano depende del número de </a:t>
            </a:r>
            <a:r>
              <a:rPr lang="es-ES" sz="1200" b="1" dirty="0" err="1">
                <a:latin typeface="Arial" panose="020B0604020202020204" pitchFamily="34" charset="0"/>
                <a:cs typeface="Arial" panose="020B0604020202020204" pitchFamily="34" charset="0"/>
              </a:rPr>
              <a:t>features</a:t>
            </a:r>
            <a:r>
              <a:rPr lang="es-ES" sz="1200" dirty="0">
                <a:latin typeface="Arial" panose="020B0604020202020204" pitchFamily="34" charset="0"/>
                <a:cs typeface="Arial" panose="020B0604020202020204" pitchFamily="34" charset="0"/>
              </a:rPr>
              <a:t>, o características que estemos usando. Si el número de características de entrada es 2, entonces el hiperplano es solo una línea. Si el número de características de entrada es 3, entonces el hiperplano se convierte en un plano bidimensional.</a:t>
            </a: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Un </a:t>
            </a:r>
            <a:r>
              <a:rPr lang="es-ES" sz="1200" b="1" dirty="0" err="1">
                <a:latin typeface="Arial" panose="020B0604020202020204" pitchFamily="34" charset="0"/>
                <a:cs typeface="Arial" panose="020B0604020202020204" pitchFamily="34" charset="0"/>
              </a:rPr>
              <a:t>Support</a:t>
            </a:r>
            <a:r>
              <a:rPr lang="es-ES" sz="1200" b="1" dirty="0">
                <a:latin typeface="Arial" panose="020B0604020202020204" pitchFamily="34" charset="0"/>
                <a:cs typeface="Arial" panose="020B0604020202020204" pitchFamily="34" charset="0"/>
              </a:rPr>
              <a:t> Vector son los puntos que están más cercanos a estos hiperplanos y que modifican o influencian la posición y la orientación de este</a:t>
            </a:r>
            <a:r>
              <a:rPr lang="es-ES" sz="1200" dirty="0">
                <a:latin typeface="Arial" panose="020B0604020202020204" pitchFamily="34" charset="0"/>
                <a:cs typeface="Arial" panose="020B0604020202020204" pitchFamily="34" charset="0"/>
              </a:rPr>
              <a:t>. Usando estos puntos, o Vectores de Soporte, lo que queremos conseguir es maximizar el margen del clasificador. Si usamos otros puntos, o eliminamos estos, el hiperplano cambiará.  </a:t>
            </a:r>
            <a:endParaRPr lang="ca-ES" sz="1200" dirty="0">
              <a:latin typeface="Arial" panose="020B0604020202020204" pitchFamily="34" charset="0"/>
              <a:cs typeface="Arial" panose="020B0604020202020204" pitchFamily="34" charset="0"/>
            </a:endParaRPr>
          </a:p>
        </p:txBody>
      </p:sp>
      <p:pic>
        <p:nvPicPr>
          <p:cNvPr id="9218" name="Picture 2">
            <a:extLst>
              <a:ext uri="{FF2B5EF4-FFF2-40B4-BE49-F238E27FC236}">
                <a16:creationId xmlns:a16="http://schemas.microsoft.com/office/drawing/2014/main" id="{A3CA5586-2BA1-4216-ACF0-1F7DD70D2B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8744" y="1988840"/>
            <a:ext cx="4464496" cy="18888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9606D2E-AB97-45EE-8FDE-1BB325B94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56" y="4586288"/>
            <a:ext cx="3451672" cy="1782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427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SVM</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693319"/>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SVM lo que hacemos es, como hacíamos con la regresión logística es</a:t>
            </a:r>
            <a:r>
              <a:rPr lang="es-ES" sz="1200" b="1" dirty="0">
                <a:latin typeface="Arial" panose="020B0604020202020204" pitchFamily="34" charset="0"/>
                <a:cs typeface="Arial" panose="020B0604020202020204" pitchFamily="34" charset="0"/>
              </a:rPr>
              <a:t>, coger una función lineal </a:t>
            </a:r>
            <a:r>
              <a:rPr lang="es-ES" sz="1200" dirty="0">
                <a:latin typeface="Arial" panose="020B0604020202020204" pitchFamily="34" charset="0"/>
                <a:cs typeface="Arial" panose="020B0604020202020204" pitchFamily="34" charset="0"/>
              </a:rPr>
              <a:t>y si el resultado es mayor de 1, lo asignamos a una clase, i si el valor es -1, lo asignamos a la otra clase. Como vemos, </a:t>
            </a:r>
            <a:r>
              <a:rPr lang="es-ES" sz="1200" b="1" dirty="0">
                <a:latin typeface="Arial" panose="020B0604020202020204" pitchFamily="34" charset="0"/>
                <a:cs typeface="Arial" panose="020B0604020202020204" pitchFamily="34" charset="0"/>
              </a:rPr>
              <a:t>si tenemos que el SVM va de [-1,1], tenemos mas </a:t>
            </a:r>
            <a:r>
              <a:rPr lang="es-ES" sz="1200" b="1" i="1" dirty="0">
                <a:latin typeface="Arial" panose="020B0604020202020204" pitchFamily="34" charset="0"/>
                <a:cs typeface="Arial" panose="020B0604020202020204" pitchFamily="34" charset="0"/>
              </a:rPr>
              <a:t>margen</a:t>
            </a:r>
            <a:r>
              <a:rPr lang="es-ES" sz="1200" b="1" dirty="0">
                <a:latin typeface="Arial" panose="020B0604020202020204" pitchFamily="34" charset="0"/>
                <a:cs typeface="Arial" panose="020B0604020202020204" pitchFamily="34" charset="0"/>
              </a:rPr>
              <a:t> de cometer ese error</a:t>
            </a:r>
            <a:r>
              <a:rPr lang="es-ES" sz="1200" dirty="0">
                <a:latin typeface="Arial" panose="020B0604020202020204" pitchFamily="34" charset="0"/>
                <a:cs typeface="Arial" panose="020B0604020202020204" pitchFamily="34" charset="0"/>
              </a:rPr>
              <a:t>, con lo cual, intuitivamente este clasificador debería funcionar mejor (no hay solo un valor umbral).</a:t>
            </a:r>
          </a:p>
          <a:p>
            <a:pPr algn="just"/>
            <a:r>
              <a:rPr lang="es-ES" sz="1200" dirty="0">
                <a:latin typeface="Arial" panose="020B0604020202020204" pitchFamily="34" charset="0"/>
                <a:cs typeface="Arial" panose="020B0604020202020204" pitchFamily="34" charset="0"/>
              </a:rPr>
              <a:t>La función de coste que usamos para el SVM, también llamada </a:t>
            </a:r>
            <a:r>
              <a:rPr lang="es-ES" sz="1200" dirty="0" err="1">
                <a:latin typeface="Arial" panose="020B0604020202020204" pitchFamily="34" charset="0"/>
                <a:cs typeface="Arial" panose="020B0604020202020204" pitchFamily="34" charset="0"/>
              </a:rPr>
              <a:t>Hinge</a:t>
            </a:r>
            <a:r>
              <a:rPr lang="es-ES" sz="1200" dirty="0">
                <a:latin typeface="Arial" panose="020B0604020202020204" pitchFamily="34" charset="0"/>
                <a:cs typeface="Arial" panose="020B0604020202020204" pitchFamily="34" charset="0"/>
              </a:rPr>
              <a:t>, tiene la siguiente forma:</a:t>
            </a: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Si valor de coste es 0, es que hemos predicho el valor de manera correcta, tal y como es en la realidad. Para poder encontrar este hiperplano de manera más precisa, volvemos a usar un elemento de regularización para equilibrar la maximización del margen, con la función de coste. Nos queda entonces:</a:t>
            </a: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Como siempre, usando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Descent</a:t>
            </a:r>
            <a:r>
              <a:rPr lang="es-ES" sz="1200" dirty="0">
                <a:latin typeface="Arial" panose="020B0604020202020204" pitchFamily="34" charset="0"/>
                <a:cs typeface="Arial" panose="020B0604020202020204" pitchFamily="34" charset="0"/>
              </a:rPr>
              <a:t>, encontramos:</a:t>
            </a:r>
          </a:p>
        </p:txBody>
      </p:sp>
      <p:pic>
        <p:nvPicPr>
          <p:cNvPr id="2" name="Picture 1">
            <a:extLst>
              <a:ext uri="{FF2B5EF4-FFF2-40B4-BE49-F238E27FC236}">
                <a16:creationId xmlns:a16="http://schemas.microsoft.com/office/drawing/2014/main" id="{3692F6D4-2AB5-42B4-A245-D217F370E763}"/>
              </a:ext>
            </a:extLst>
          </p:cNvPr>
          <p:cNvPicPr>
            <a:picLocks noChangeAspect="1"/>
          </p:cNvPicPr>
          <p:nvPr/>
        </p:nvPicPr>
        <p:blipFill>
          <a:blip r:embed="rId3"/>
          <a:stretch>
            <a:fillRect/>
          </a:stretch>
        </p:blipFill>
        <p:spPr>
          <a:xfrm>
            <a:off x="2360712" y="2444878"/>
            <a:ext cx="3854003" cy="672843"/>
          </a:xfrm>
          <a:prstGeom prst="rect">
            <a:avLst/>
          </a:prstGeom>
        </p:spPr>
      </p:pic>
      <p:pic>
        <p:nvPicPr>
          <p:cNvPr id="4" name="Picture 3">
            <a:extLst>
              <a:ext uri="{FF2B5EF4-FFF2-40B4-BE49-F238E27FC236}">
                <a16:creationId xmlns:a16="http://schemas.microsoft.com/office/drawing/2014/main" id="{EA494E35-1457-4827-9EEE-6DE2CF36DE5B}"/>
              </a:ext>
            </a:extLst>
          </p:cNvPr>
          <p:cNvPicPr>
            <a:picLocks noChangeAspect="1"/>
          </p:cNvPicPr>
          <p:nvPr/>
        </p:nvPicPr>
        <p:blipFill>
          <a:blip r:embed="rId4"/>
          <a:stretch>
            <a:fillRect/>
          </a:stretch>
        </p:blipFill>
        <p:spPr>
          <a:xfrm>
            <a:off x="2726997" y="3913127"/>
            <a:ext cx="3516995" cy="834298"/>
          </a:xfrm>
          <a:prstGeom prst="rect">
            <a:avLst/>
          </a:prstGeom>
        </p:spPr>
      </p:pic>
      <p:pic>
        <p:nvPicPr>
          <p:cNvPr id="5" name="Picture 4">
            <a:extLst>
              <a:ext uri="{FF2B5EF4-FFF2-40B4-BE49-F238E27FC236}">
                <a16:creationId xmlns:a16="http://schemas.microsoft.com/office/drawing/2014/main" id="{A0425C65-D60B-4A5D-9272-83BA64F54EFE}"/>
              </a:ext>
            </a:extLst>
          </p:cNvPr>
          <p:cNvPicPr>
            <a:picLocks noChangeAspect="1"/>
          </p:cNvPicPr>
          <p:nvPr/>
        </p:nvPicPr>
        <p:blipFill>
          <a:blip r:embed="rId5"/>
          <a:stretch>
            <a:fillRect/>
          </a:stretch>
        </p:blipFill>
        <p:spPr>
          <a:xfrm>
            <a:off x="3229062" y="5080702"/>
            <a:ext cx="2943820" cy="924257"/>
          </a:xfrm>
          <a:prstGeom prst="rect">
            <a:avLst/>
          </a:prstGeom>
        </p:spPr>
      </p:pic>
    </p:spTree>
    <p:extLst>
      <p:ext uri="{BB962C8B-B14F-4D97-AF65-F5344CB8AC3E}">
        <p14:creationId xmlns:p14="http://schemas.microsoft.com/office/powerpoint/2010/main" val="170611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SVM</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938992"/>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Cuando no cometemos ningún error de predicción, actualizamos los parámetros directamente con:</a:t>
            </a: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Cuando si cometemos un error, entonces el valor que hay que actualizar queda de la siguiente forma:</a:t>
            </a: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5C55385-2337-456B-8942-B825B8037829}"/>
              </a:ext>
            </a:extLst>
          </p:cNvPr>
          <p:cNvPicPr>
            <a:picLocks noChangeAspect="1"/>
          </p:cNvPicPr>
          <p:nvPr/>
        </p:nvPicPr>
        <p:blipFill>
          <a:blip r:embed="rId3"/>
          <a:stretch>
            <a:fillRect/>
          </a:stretch>
        </p:blipFill>
        <p:spPr>
          <a:xfrm>
            <a:off x="3512840" y="1718389"/>
            <a:ext cx="2364388" cy="504056"/>
          </a:xfrm>
          <a:prstGeom prst="rect">
            <a:avLst/>
          </a:prstGeom>
        </p:spPr>
      </p:pic>
      <p:pic>
        <p:nvPicPr>
          <p:cNvPr id="7" name="Picture 6">
            <a:extLst>
              <a:ext uri="{FF2B5EF4-FFF2-40B4-BE49-F238E27FC236}">
                <a16:creationId xmlns:a16="http://schemas.microsoft.com/office/drawing/2014/main" id="{C477AE07-056A-4B19-ABBE-7D38DEACCD44}"/>
              </a:ext>
            </a:extLst>
          </p:cNvPr>
          <p:cNvPicPr>
            <a:picLocks noChangeAspect="1"/>
          </p:cNvPicPr>
          <p:nvPr/>
        </p:nvPicPr>
        <p:blipFill>
          <a:blip r:embed="rId4"/>
          <a:stretch>
            <a:fillRect/>
          </a:stretch>
        </p:blipFill>
        <p:spPr>
          <a:xfrm>
            <a:off x="3296816" y="2600066"/>
            <a:ext cx="3066479" cy="563041"/>
          </a:xfrm>
          <a:prstGeom prst="rect">
            <a:avLst/>
          </a:prstGeom>
        </p:spPr>
      </p:pic>
      <p:pic>
        <p:nvPicPr>
          <p:cNvPr id="9" name="Picture 2" descr="upload.wikimedia.org/wikipedia/commons/thumb/3/...">
            <a:extLst>
              <a:ext uri="{FF2B5EF4-FFF2-40B4-BE49-F238E27FC236}">
                <a16:creationId xmlns:a16="http://schemas.microsoft.com/office/drawing/2014/main" id="{D5D5A1C3-FB09-4CF1-A881-E06693105C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1552" y="3390489"/>
            <a:ext cx="1878980" cy="21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70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A3819F24-B0F7-44F4-B881-087A1B813107}"/>
              </a:ext>
            </a:extLst>
          </p:cNvPr>
          <p:cNvSpPr/>
          <p:nvPr/>
        </p:nvSpPr>
        <p:spPr bwMode="auto">
          <a:xfrm>
            <a:off x="2208116" y="2111500"/>
            <a:ext cx="1296144" cy="576064"/>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0073845-B2B3-452C-A393-D3BBF79F19AD}"/>
              </a:ext>
            </a:extLst>
          </p:cNvPr>
          <p:cNvSpPr txBox="1"/>
          <p:nvPr/>
        </p:nvSpPr>
        <p:spPr>
          <a:xfrm>
            <a:off x="345790" y="1957610"/>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Datos</a:t>
            </a:r>
          </a:p>
        </p:txBody>
      </p:sp>
      <p:sp>
        <p:nvSpPr>
          <p:cNvPr id="6" name="CuadroTexto 2">
            <a:extLst>
              <a:ext uri="{FF2B5EF4-FFF2-40B4-BE49-F238E27FC236}">
                <a16:creationId xmlns:a16="http://schemas.microsoft.com/office/drawing/2014/main" id="{43EEFB7B-712A-41FD-89F1-0834D00FE114}"/>
              </a:ext>
            </a:extLst>
          </p:cNvPr>
          <p:cNvSpPr txBox="1"/>
          <p:nvPr/>
        </p:nvSpPr>
        <p:spPr>
          <a:xfrm>
            <a:off x="1632052" y="1957611"/>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Preprocesamiento</a:t>
            </a:r>
          </a:p>
        </p:txBody>
      </p:sp>
      <p:cxnSp>
        <p:nvCxnSpPr>
          <p:cNvPr id="5" name="Straight Arrow Connector 4">
            <a:extLst>
              <a:ext uri="{FF2B5EF4-FFF2-40B4-BE49-F238E27FC236}">
                <a16:creationId xmlns:a16="http://schemas.microsoft.com/office/drawing/2014/main" id="{5DCDCD2E-FD3B-41AD-9436-C7F820740A8A}"/>
              </a:ext>
            </a:extLst>
          </p:cNvPr>
          <p:cNvCxnSpPr>
            <a:cxnSpLocks/>
            <a:stCxn id="3" idx="3"/>
            <a:endCxn id="6" idx="1"/>
          </p:cNvCxnSpPr>
          <p:nvPr/>
        </p:nvCxnSpPr>
        <p:spPr bwMode="auto">
          <a:xfrm>
            <a:off x="1497918" y="2111499"/>
            <a:ext cx="134134" cy="1"/>
          </a:xfrm>
          <a:prstGeom prst="straightConnector1">
            <a:avLst/>
          </a:prstGeom>
          <a:noFill/>
          <a:ln w="9525" cap="flat" cmpd="sng" algn="ctr">
            <a:solidFill>
              <a:schemeClr val="tx1"/>
            </a:solidFill>
            <a:prstDash val="solid"/>
            <a:round/>
            <a:headEnd type="none" w="med" len="med"/>
            <a:tailEnd type="triangle"/>
          </a:ln>
          <a:effectLst/>
        </p:spPr>
      </p:cxnSp>
      <p:sp>
        <p:nvSpPr>
          <p:cNvPr id="11" name="CuadroTexto 2">
            <a:extLst>
              <a:ext uri="{FF2B5EF4-FFF2-40B4-BE49-F238E27FC236}">
                <a16:creationId xmlns:a16="http://schemas.microsoft.com/office/drawing/2014/main" id="{E837671C-193B-4A43-A80B-795ABDF5B6A7}"/>
              </a:ext>
            </a:extLst>
          </p:cNvPr>
          <p:cNvSpPr txBox="1"/>
          <p:nvPr/>
        </p:nvSpPr>
        <p:spPr>
          <a:xfrm>
            <a:off x="3635189" y="1957607"/>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Normalización </a:t>
            </a:r>
          </a:p>
        </p:txBody>
      </p:sp>
      <p:cxnSp>
        <p:nvCxnSpPr>
          <p:cNvPr id="12" name="Straight Arrow Connector 11">
            <a:extLst>
              <a:ext uri="{FF2B5EF4-FFF2-40B4-BE49-F238E27FC236}">
                <a16:creationId xmlns:a16="http://schemas.microsoft.com/office/drawing/2014/main" id="{ED886506-29C0-4BC4-8154-C9869A78CFF5}"/>
              </a:ext>
            </a:extLst>
          </p:cNvPr>
          <p:cNvCxnSpPr>
            <a:cxnSpLocks/>
            <a:stCxn id="6" idx="3"/>
            <a:endCxn id="11" idx="1"/>
          </p:cNvCxnSpPr>
          <p:nvPr/>
        </p:nvCxnSpPr>
        <p:spPr bwMode="auto">
          <a:xfrm flipV="1">
            <a:off x="3504260" y="2111496"/>
            <a:ext cx="130929" cy="4"/>
          </a:xfrm>
          <a:prstGeom prst="straightConnector1">
            <a:avLst/>
          </a:prstGeom>
          <a:noFill/>
          <a:ln w="9525" cap="flat" cmpd="sng" algn="ctr">
            <a:solidFill>
              <a:schemeClr val="tx1"/>
            </a:solidFill>
            <a:prstDash val="solid"/>
            <a:round/>
            <a:headEnd type="none" w="med" len="med"/>
            <a:tailEnd type="triangle"/>
          </a:ln>
          <a:effectLst/>
        </p:spPr>
      </p:cxnSp>
      <p:sp>
        <p:nvSpPr>
          <p:cNvPr id="16" name="CuadroTexto 2">
            <a:extLst>
              <a:ext uri="{FF2B5EF4-FFF2-40B4-BE49-F238E27FC236}">
                <a16:creationId xmlns:a16="http://schemas.microsoft.com/office/drawing/2014/main" id="{C391CA01-61AA-4F18-9650-97C7168C915A}"/>
              </a:ext>
            </a:extLst>
          </p:cNvPr>
          <p:cNvSpPr txBox="1"/>
          <p:nvPr/>
        </p:nvSpPr>
        <p:spPr>
          <a:xfrm>
            <a:off x="5673080" y="1472863"/>
            <a:ext cx="1872208" cy="1277273"/>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Regresión</a:t>
            </a:r>
          </a:p>
          <a:p>
            <a:pPr algn="ctr"/>
            <a:r>
              <a:rPr lang="es-ES" sz="1400">
                <a:latin typeface="Arial" panose="020B0604020202020204" pitchFamily="34" charset="0"/>
                <a:ea typeface="Verdana" panose="020B0604030504040204" pitchFamily="34" charset="0"/>
                <a:cs typeface="Arial" panose="020B0604020202020204" pitchFamily="34" charset="0"/>
              </a:rPr>
              <a:t>Clasificador</a:t>
            </a:r>
          </a:p>
          <a:p>
            <a:pPr algn="ctr"/>
            <a:r>
              <a:rPr lang="es-ES" sz="1400">
                <a:latin typeface="Arial" panose="020B0604020202020204" pitchFamily="34" charset="0"/>
                <a:ea typeface="Verdana" panose="020B0604030504040204" pitchFamily="34" charset="0"/>
                <a:cs typeface="Arial" panose="020B0604020202020204" pitchFamily="34" charset="0"/>
              </a:rPr>
              <a:t>Clusterizador</a:t>
            </a:r>
          </a:p>
          <a:p>
            <a:pPr algn="ctr"/>
            <a:r>
              <a:rPr lang="es-ES" sz="1400">
                <a:latin typeface="Arial" panose="020B0604020202020204" pitchFamily="34" charset="0"/>
                <a:ea typeface="Verdana" panose="020B0604030504040204" pitchFamily="34" charset="0"/>
                <a:cs typeface="Arial" panose="020B0604020202020204" pitchFamily="34" charset="0"/>
              </a:rPr>
              <a:t>…</a:t>
            </a:r>
          </a:p>
        </p:txBody>
      </p:sp>
      <p:cxnSp>
        <p:nvCxnSpPr>
          <p:cNvPr id="17" name="Straight Arrow Connector 16">
            <a:extLst>
              <a:ext uri="{FF2B5EF4-FFF2-40B4-BE49-F238E27FC236}">
                <a16:creationId xmlns:a16="http://schemas.microsoft.com/office/drawing/2014/main" id="{D6861E4F-5F78-4DCB-A87B-722D490090EA}"/>
              </a:ext>
            </a:extLst>
          </p:cNvPr>
          <p:cNvCxnSpPr>
            <a:cxnSpLocks/>
            <a:stCxn id="11" idx="3"/>
            <a:endCxn id="16" idx="1"/>
          </p:cNvCxnSpPr>
          <p:nvPr/>
        </p:nvCxnSpPr>
        <p:spPr bwMode="auto">
          <a:xfrm>
            <a:off x="5507397" y="2111496"/>
            <a:ext cx="165683" cy="4"/>
          </a:xfrm>
          <a:prstGeom prst="straightConnector1">
            <a:avLst/>
          </a:prstGeom>
          <a:noFill/>
          <a:ln w="9525" cap="flat" cmpd="sng" algn="ctr">
            <a:solidFill>
              <a:schemeClr val="tx1"/>
            </a:solidFill>
            <a:prstDash val="solid"/>
            <a:round/>
            <a:headEnd type="none" w="med" len="med"/>
            <a:tailEnd type="triangle"/>
          </a:ln>
          <a:effectLst/>
        </p:spPr>
      </p:cxnSp>
      <p:sp>
        <p:nvSpPr>
          <p:cNvPr id="23" name="CuadroTexto 2">
            <a:extLst>
              <a:ext uri="{FF2B5EF4-FFF2-40B4-BE49-F238E27FC236}">
                <a16:creationId xmlns:a16="http://schemas.microsoft.com/office/drawing/2014/main" id="{F97CEB47-70D6-4301-B9B3-585C5F0F70EA}"/>
              </a:ext>
            </a:extLst>
          </p:cNvPr>
          <p:cNvSpPr txBox="1"/>
          <p:nvPr/>
        </p:nvSpPr>
        <p:spPr>
          <a:xfrm>
            <a:off x="7676217" y="1957610"/>
            <a:ext cx="1872208" cy="307777"/>
          </a:xfrm>
          <a:prstGeom prst="rect">
            <a:avLst/>
          </a:prstGeom>
          <a:solidFill>
            <a:schemeClr val="bg1">
              <a:lumMod val="85000"/>
            </a:schemeClr>
          </a:solidFill>
          <a:ln>
            <a:solidFill>
              <a:schemeClr val="tx1"/>
            </a:solidFill>
            <a:prstDash val="dash"/>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Postprocesado</a:t>
            </a:r>
          </a:p>
        </p:txBody>
      </p:sp>
      <p:cxnSp>
        <p:nvCxnSpPr>
          <p:cNvPr id="24" name="Straight Arrow Connector 23">
            <a:extLst>
              <a:ext uri="{FF2B5EF4-FFF2-40B4-BE49-F238E27FC236}">
                <a16:creationId xmlns:a16="http://schemas.microsoft.com/office/drawing/2014/main" id="{D7DBECA0-20DE-4633-8B4C-FAD5978262D4}"/>
              </a:ext>
            </a:extLst>
          </p:cNvPr>
          <p:cNvCxnSpPr>
            <a:cxnSpLocks/>
            <a:stCxn id="16" idx="3"/>
            <a:endCxn id="23" idx="1"/>
          </p:cNvCxnSpPr>
          <p:nvPr/>
        </p:nvCxnSpPr>
        <p:spPr bwMode="auto">
          <a:xfrm flipV="1">
            <a:off x="7545288" y="2111499"/>
            <a:ext cx="130929" cy="1"/>
          </a:xfrm>
          <a:prstGeom prst="straightConnector1">
            <a:avLst/>
          </a:prstGeom>
          <a:noFill/>
          <a:ln w="9525" cap="flat" cmpd="sng" algn="ctr">
            <a:solidFill>
              <a:schemeClr val="tx1"/>
            </a:solidFill>
            <a:prstDash val="solid"/>
            <a:round/>
            <a:headEnd type="none" w="med" len="med"/>
            <a:tailEnd type="triangle"/>
          </a:ln>
          <a:effectLst/>
        </p:spPr>
      </p:cxnSp>
      <p:sp>
        <p:nvSpPr>
          <p:cNvPr id="43" name="TextBox 42">
            <a:extLst>
              <a:ext uri="{FF2B5EF4-FFF2-40B4-BE49-F238E27FC236}">
                <a16:creationId xmlns:a16="http://schemas.microsoft.com/office/drawing/2014/main" id="{48620DCA-0AEC-47A2-ACD0-0307CA9B9896}"/>
              </a:ext>
            </a:extLst>
          </p:cNvPr>
          <p:cNvSpPr txBox="1"/>
          <p:nvPr/>
        </p:nvSpPr>
        <p:spPr>
          <a:xfrm>
            <a:off x="6367899" y="1103387"/>
            <a:ext cx="457176"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[ML]</a:t>
            </a:r>
            <a:endParaRPr lang="es-ES">
              <a:latin typeface="Arial" panose="020B0604020202020204" pitchFamily="34" charset="0"/>
              <a:cs typeface="Arial" panose="020B0604020202020204" pitchFamily="34" charset="0"/>
            </a:endParaRPr>
          </a:p>
        </p:txBody>
      </p:sp>
      <p:sp>
        <p:nvSpPr>
          <p:cNvPr id="52" name="CuadroTexto 2">
            <a:extLst>
              <a:ext uri="{FF2B5EF4-FFF2-40B4-BE49-F238E27FC236}">
                <a16:creationId xmlns:a16="http://schemas.microsoft.com/office/drawing/2014/main" id="{3E5D00D8-59FC-4C9A-B981-EA0EF1AFF2C0}"/>
              </a:ext>
            </a:extLst>
          </p:cNvPr>
          <p:cNvSpPr txBox="1"/>
          <p:nvPr/>
        </p:nvSpPr>
        <p:spPr>
          <a:xfrm>
            <a:off x="7676217" y="3022220"/>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a:t>
            </a:r>
          </a:p>
        </p:txBody>
      </p:sp>
      <p:cxnSp>
        <p:nvCxnSpPr>
          <p:cNvPr id="53" name="Straight Arrow Connector 52">
            <a:extLst>
              <a:ext uri="{FF2B5EF4-FFF2-40B4-BE49-F238E27FC236}">
                <a16:creationId xmlns:a16="http://schemas.microsoft.com/office/drawing/2014/main" id="{F52787CA-40C3-4E0C-8D88-E8E6AC8B6709}"/>
              </a:ext>
            </a:extLst>
          </p:cNvPr>
          <p:cNvCxnSpPr>
            <a:cxnSpLocks/>
            <a:stCxn id="23" idx="2"/>
            <a:endCxn id="52" idx="0"/>
          </p:cNvCxnSpPr>
          <p:nvPr/>
        </p:nvCxnSpPr>
        <p:spPr bwMode="auto">
          <a:xfrm>
            <a:off x="8612321" y="2265387"/>
            <a:ext cx="0" cy="756833"/>
          </a:xfrm>
          <a:prstGeom prst="straightConnector1">
            <a:avLst/>
          </a:prstGeom>
          <a:noFill/>
          <a:ln w="9525" cap="flat" cmpd="sng" algn="ctr">
            <a:solidFill>
              <a:schemeClr val="tx1"/>
            </a:solidFill>
            <a:prstDash val="solid"/>
            <a:round/>
            <a:headEnd type="none" w="med" len="med"/>
            <a:tailEnd type="triangle"/>
          </a:ln>
          <a:effectLst/>
        </p:spPr>
      </p:cxnSp>
      <p:sp>
        <p:nvSpPr>
          <p:cNvPr id="56" name="CuadroTexto 2">
            <a:extLst>
              <a:ext uri="{FF2B5EF4-FFF2-40B4-BE49-F238E27FC236}">
                <a16:creationId xmlns:a16="http://schemas.microsoft.com/office/drawing/2014/main" id="{3679711B-8BBB-4FAD-9260-8C14B42DE086}"/>
              </a:ext>
            </a:extLst>
          </p:cNvPr>
          <p:cNvSpPr txBox="1"/>
          <p:nvPr/>
        </p:nvSpPr>
        <p:spPr>
          <a:xfrm>
            <a:off x="345790" y="1265196"/>
            <a:ext cx="115212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Input</a:t>
            </a:r>
          </a:p>
        </p:txBody>
      </p:sp>
      <p:cxnSp>
        <p:nvCxnSpPr>
          <p:cNvPr id="57" name="Straight Arrow Connector 56">
            <a:extLst>
              <a:ext uri="{FF2B5EF4-FFF2-40B4-BE49-F238E27FC236}">
                <a16:creationId xmlns:a16="http://schemas.microsoft.com/office/drawing/2014/main" id="{8D2DE688-397B-49DE-8032-5048C36E6F35}"/>
              </a:ext>
            </a:extLst>
          </p:cNvPr>
          <p:cNvCxnSpPr>
            <a:cxnSpLocks/>
            <a:stCxn id="56" idx="2"/>
            <a:endCxn id="3" idx="0"/>
          </p:cNvCxnSpPr>
          <p:nvPr/>
        </p:nvCxnSpPr>
        <p:spPr bwMode="auto">
          <a:xfrm>
            <a:off x="921854" y="1572973"/>
            <a:ext cx="0" cy="384637"/>
          </a:xfrm>
          <a:prstGeom prst="straightConnector1">
            <a:avLst/>
          </a:prstGeom>
          <a:noFill/>
          <a:ln w="9525" cap="flat" cmpd="sng" algn="ctr">
            <a:solidFill>
              <a:schemeClr val="tx1"/>
            </a:solidFill>
            <a:prstDash val="solid"/>
            <a:round/>
            <a:headEnd type="none" w="med" len="med"/>
            <a:tailEnd type="triangle"/>
          </a:ln>
          <a:effectLst/>
        </p:spPr>
      </p:cxnSp>
      <p:sp>
        <p:nvSpPr>
          <p:cNvPr id="70" name="Rectangle 69">
            <a:extLst>
              <a:ext uri="{FF2B5EF4-FFF2-40B4-BE49-F238E27FC236}">
                <a16:creationId xmlns:a16="http://schemas.microsoft.com/office/drawing/2014/main" id="{DFEF8F2C-C76D-4EED-88EF-1E103F488ED6}"/>
              </a:ext>
            </a:extLst>
          </p:cNvPr>
          <p:cNvSpPr/>
          <p:nvPr/>
        </p:nvSpPr>
        <p:spPr bwMode="auto">
          <a:xfrm>
            <a:off x="1564985" y="1472863"/>
            <a:ext cx="4010821" cy="1277266"/>
          </a:xfrm>
          <a:prstGeom prst="rect">
            <a:avLst/>
          </a:prstGeom>
          <a:noFill/>
          <a:ln w="952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71" name="TextBox 70">
            <a:extLst>
              <a:ext uri="{FF2B5EF4-FFF2-40B4-BE49-F238E27FC236}">
                <a16:creationId xmlns:a16="http://schemas.microsoft.com/office/drawing/2014/main" id="{172E6822-C5CB-49FC-9C54-008B6468633D}"/>
              </a:ext>
            </a:extLst>
          </p:cNvPr>
          <p:cNvSpPr txBox="1"/>
          <p:nvPr/>
        </p:nvSpPr>
        <p:spPr>
          <a:xfrm>
            <a:off x="2980467" y="1171025"/>
            <a:ext cx="1335622"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Feature Extraction</a:t>
            </a:r>
            <a:endParaRPr lang="es-ES">
              <a:latin typeface="Arial" panose="020B0604020202020204" pitchFamily="34" charset="0"/>
              <a:cs typeface="Arial" panose="020B0604020202020204" pitchFamily="34" charset="0"/>
            </a:endParaRPr>
          </a:p>
        </p:txBody>
      </p:sp>
      <p:sp>
        <p:nvSpPr>
          <p:cNvPr id="21" name="Content Placeholder 7">
            <a:extLst>
              <a:ext uri="{FF2B5EF4-FFF2-40B4-BE49-F238E27FC236}">
                <a16:creationId xmlns:a16="http://schemas.microsoft.com/office/drawing/2014/main" id="{4ED61CBA-CA35-4C81-B922-BF2159307329}"/>
              </a:ext>
            </a:extLst>
          </p:cNvPr>
          <p:cNvSpPr txBox="1">
            <a:spLocks/>
          </p:cNvSpPr>
          <p:nvPr/>
        </p:nvSpPr>
        <p:spPr bwMode="gray">
          <a:xfrm>
            <a:off x="345790" y="342900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El Flow para desarrollo de un producto ML</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CuadroTexto 2">
            <a:extLst>
              <a:ext uri="{FF2B5EF4-FFF2-40B4-BE49-F238E27FC236}">
                <a16:creationId xmlns:a16="http://schemas.microsoft.com/office/drawing/2014/main" id="{0054F125-71F5-4DB8-8097-470E14D246E0}"/>
              </a:ext>
            </a:extLst>
          </p:cNvPr>
          <p:cNvSpPr txBox="1"/>
          <p:nvPr/>
        </p:nvSpPr>
        <p:spPr>
          <a:xfrm>
            <a:off x="200472"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Conseguir los datos</a:t>
            </a:r>
          </a:p>
        </p:txBody>
      </p:sp>
      <p:sp>
        <p:nvSpPr>
          <p:cNvPr id="25" name="CuadroTexto 2">
            <a:extLst>
              <a:ext uri="{FF2B5EF4-FFF2-40B4-BE49-F238E27FC236}">
                <a16:creationId xmlns:a16="http://schemas.microsoft.com/office/drawing/2014/main" id="{AD73EAE7-FE3A-452C-B1B0-1472F61B7EF4}"/>
              </a:ext>
            </a:extLst>
          </p:cNvPr>
          <p:cNvSpPr txBox="1"/>
          <p:nvPr/>
        </p:nvSpPr>
        <p:spPr>
          <a:xfrm>
            <a:off x="1529965"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Limpiar los datos</a:t>
            </a:r>
          </a:p>
        </p:txBody>
      </p:sp>
      <p:sp>
        <p:nvSpPr>
          <p:cNvPr id="27" name="CuadroTexto 2">
            <a:extLst>
              <a:ext uri="{FF2B5EF4-FFF2-40B4-BE49-F238E27FC236}">
                <a16:creationId xmlns:a16="http://schemas.microsoft.com/office/drawing/2014/main" id="{6364B839-DB14-4C0A-BEF3-17E9FD0658D2}"/>
              </a:ext>
            </a:extLst>
          </p:cNvPr>
          <p:cNvSpPr txBox="1"/>
          <p:nvPr/>
        </p:nvSpPr>
        <p:spPr>
          <a:xfrm>
            <a:off x="4188951"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Aplicar Preprocesamiento</a:t>
            </a:r>
          </a:p>
        </p:txBody>
      </p:sp>
      <p:sp>
        <p:nvSpPr>
          <p:cNvPr id="28" name="CuadroTexto 2">
            <a:extLst>
              <a:ext uri="{FF2B5EF4-FFF2-40B4-BE49-F238E27FC236}">
                <a16:creationId xmlns:a16="http://schemas.microsoft.com/office/drawing/2014/main" id="{FEE9909F-3BB3-42A2-B717-1833F52472FF}"/>
              </a:ext>
            </a:extLst>
          </p:cNvPr>
          <p:cNvSpPr txBox="1"/>
          <p:nvPr/>
        </p:nvSpPr>
        <p:spPr>
          <a:xfrm>
            <a:off x="5518444" y="4632189"/>
            <a:ext cx="1152128" cy="738664"/>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Entrenar algoritmo de ML</a:t>
            </a:r>
          </a:p>
        </p:txBody>
      </p:sp>
      <p:sp>
        <p:nvSpPr>
          <p:cNvPr id="29" name="CuadroTexto 2">
            <a:extLst>
              <a:ext uri="{FF2B5EF4-FFF2-40B4-BE49-F238E27FC236}">
                <a16:creationId xmlns:a16="http://schemas.microsoft.com/office/drawing/2014/main" id="{5D24C733-EC10-4D77-9B1B-8BE4820FEA82}"/>
              </a:ext>
            </a:extLst>
          </p:cNvPr>
          <p:cNvSpPr txBox="1"/>
          <p:nvPr/>
        </p:nvSpPr>
        <p:spPr>
          <a:xfrm>
            <a:off x="6847937" y="4847632"/>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Resultados</a:t>
            </a:r>
          </a:p>
        </p:txBody>
      </p:sp>
      <p:cxnSp>
        <p:nvCxnSpPr>
          <p:cNvPr id="8" name="Straight Arrow Connector 7">
            <a:extLst>
              <a:ext uri="{FF2B5EF4-FFF2-40B4-BE49-F238E27FC236}">
                <a16:creationId xmlns:a16="http://schemas.microsoft.com/office/drawing/2014/main" id="{99FEE22F-0A87-4F65-B8ED-87024E6E7EB8}"/>
              </a:ext>
            </a:extLst>
          </p:cNvPr>
          <p:cNvCxnSpPr>
            <a:stCxn id="22" idx="3"/>
            <a:endCxn id="25" idx="1"/>
          </p:cNvCxnSpPr>
          <p:nvPr/>
        </p:nvCxnSpPr>
        <p:spPr bwMode="auto">
          <a:xfrm>
            <a:off x="1352600"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07E42264-FCD1-42DB-9356-ADDAAEF0E65B}"/>
              </a:ext>
            </a:extLst>
          </p:cNvPr>
          <p:cNvCxnSpPr>
            <a:cxnSpLocks/>
            <a:stCxn id="25" idx="3"/>
            <a:endCxn id="26" idx="1"/>
          </p:cNvCxnSpPr>
          <p:nvPr/>
        </p:nvCxnSpPr>
        <p:spPr bwMode="auto">
          <a:xfrm>
            <a:off x="2682093"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40AAE632-DF52-4D55-A7F8-6E849F314FA6}"/>
              </a:ext>
            </a:extLst>
          </p:cNvPr>
          <p:cNvCxnSpPr>
            <a:cxnSpLocks/>
            <a:stCxn id="26" idx="3"/>
            <a:endCxn id="27" idx="1"/>
          </p:cNvCxnSpPr>
          <p:nvPr/>
        </p:nvCxnSpPr>
        <p:spPr bwMode="auto">
          <a:xfrm>
            <a:off x="4011586"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A95E0BCE-8DE9-4944-BE55-FEA9B224A6DD}"/>
              </a:ext>
            </a:extLst>
          </p:cNvPr>
          <p:cNvCxnSpPr>
            <a:cxnSpLocks/>
            <a:stCxn id="27" idx="3"/>
            <a:endCxn id="28" idx="1"/>
          </p:cNvCxnSpPr>
          <p:nvPr/>
        </p:nvCxnSpPr>
        <p:spPr bwMode="auto">
          <a:xfrm>
            <a:off x="5341079"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F62B205-E0C4-4E5F-9544-0E2249FF5DDD}"/>
              </a:ext>
            </a:extLst>
          </p:cNvPr>
          <p:cNvCxnSpPr>
            <a:cxnSpLocks/>
            <a:stCxn id="28" idx="3"/>
            <a:endCxn id="29" idx="1"/>
          </p:cNvCxnSpPr>
          <p:nvPr/>
        </p:nvCxnSpPr>
        <p:spPr bwMode="auto">
          <a:xfrm>
            <a:off x="6670572"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7" name="Connector: Elbow 36">
            <a:extLst>
              <a:ext uri="{FF2B5EF4-FFF2-40B4-BE49-F238E27FC236}">
                <a16:creationId xmlns:a16="http://schemas.microsoft.com/office/drawing/2014/main" id="{613BE807-2929-411B-B417-90DBE492B4C5}"/>
              </a:ext>
            </a:extLst>
          </p:cNvPr>
          <p:cNvCxnSpPr>
            <a:stCxn id="26" idx="0"/>
            <a:endCxn id="26" idx="2"/>
          </p:cNvCxnSpPr>
          <p:nvPr/>
        </p:nvCxnSpPr>
        <p:spPr bwMode="auto">
          <a:xfrm rot="16200000" flipH="1">
            <a:off x="3066190" y="5001521"/>
            <a:ext cx="738664" cy="12700"/>
          </a:xfrm>
          <a:prstGeom prst="bentConnector5">
            <a:avLst>
              <a:gd name="adj1" fmla="val -30948"/>
              <a:gd name="adj2" fmla="val -2589409"/>
              <a:gd name="adj3" fmla="val 130948"/>
            </a:avLst>
          </a:prstGeom>
          <a:noFill/>
          <a:ln w="9525" cap="flat" cmpd="sng" algn="ctr">
            <a:solidFill>
              <a:schemeClr val="tx1"/>
            </a:solidFill>
            <a:prstDash val="solid"/>
            <a:round/>
            <a:headEnd type="none" w="med" len="med"/>
            <a:tailEnd type="triangle"/>
          </a:ln>
          <a:effectLst/>
        </p:spPr>
      </p:cxnSp>
      <p:sp>
        <p:nvSpPr>
          <p:cNvPr id="26" name="CuadroTexto 2">
            <a:extLst>
              <a:ext uri="{FF2B5EF4-FFF2-40B4-BE49-F238E27FC236}">
                <a16:creationId xmlns:a16="http://schemas.microsoft.com/office/drawing/2014/main" id="{2BC2DB02-E78C-4F7C-AAEE-9FEA23551109}"/>
              </a:ext>
            </a:extLst>
          </p:cNvPr>
          <p:cNvSpPr txBox="1"/>
          <p:nvPr/>
        </p:nvSpPr>
        <p:spPr>
          <a:xfrm>
            <a:off x="2859458"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Explorar y Visualizar los datos</a:t>
            </a:r>
          </a:p>
        </p:txBody>
      </p:sp>
      <p:cxnSp>
        <p:nvCxnSpPr>
          <p:cNvPr id="41" name="Connector: Elbow 40">
            <a:extLst>
              <a:ext uri="{FF2B5EF4-FFF2-40B4-BE49-F238E27FC236}">
                <a16:creationId xmlns:a16="http://schemas.microsoft.com/office/drawing/2014/main" id="{56ADE6BA-F31F-437E-A783-7497C0AEE09C}"/>
              </a:ext>
            </a:extLst>
          </p:cNvPr>
          <p:cNvCxnSpPr>
            <a:stCxn id="29" idx="2"/>
            <a:endCxn id="27" idx="2"/>
          </p:cNvCxnSpPr>
          <p:nvPr/>
        </p:nvCxnSpPr>
        <p:spPr bwMode="auto">
          <a:xfrm rot="5400000">
            <a:off x="5986786" y="3933638"/>
            <a:ext cx="215444" cy="2658986"/>
          </a:xfrm>
          <a:prstGeom prst="bentConnector3">
            <a:avLst>
              <a:gd name="adj1" fmla="val 206106"/>
            </a:avLst>
          </a:prstGeom>
          <a:noFill/>
          <a:ln w="9525" cap="flat" cmpd="sng" algn="ctr">
            <a:solidFill>
              <a:schemeClr val="tx1"/>
            </a:solidFill>
            <a:prstDash val="lgDash"/>
            <a:round/>
            <a:headEnd type="none" w="med" len="med"/>
            <a:tailEnd type="triangle"/>
          </a:ln>
          <a:effectLst/>
        </p:spPr>
      </p:cxnSp>
      <p:sp>
        <p:nvSpPr>
          <p:cNvPr id="49" name="CuadroTexto 2">
            <a:extLst>
              <a:ext uri="{FF2B5EF4-FFF2-40B4-BE49-F238E27FC236}">
                <a16:creationId xmlns:a16="http://schemas.microsoft.com/office/drawing/2014/main" id="{126DB88F-D3F6-4D02-AC63-E3C3A63B3A64}"/>
              </a:ext>
            </a:extLst>
          </p:cNvPr>
          <p:cNvSpPr txBox="1"/>
          <p:nvPr/>
        </p:nvSpPr>
        <p:spPr>
          <a:xfrm>
            <a:off x="8177429" y="4841372"/>
            <a:ext cx="1431776" cy="307777"/>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Solución</a:t>
            </a:r>
          </a:p>
        </p:txBody>
      </p:sp>
      <p:cxnSp>
        <p:nvCxnSpPr>
          <p:cNvPr id="50" name="Straight Arrow Connector 49">
            <a:extLst>
              <a:ext uri="{FF2B5EF4-FFF2-40B4-BE49-F238E27FC236}">
                <a16:creationId xmlns:a16="http://schemas.microsoft.com/office/drawing/2014/main" id="{2D34ED03-A8C7-4445-8952-F2EE09FA98D1}"/>
              </a:ext>
            </a:extLst>
          </p:cNvPr>
          <p:cNvCxnSpPr>
            <a:cxnSpLocks/>
            <a:stCxn id="29" idx="3"/>
            <a:endCxn id="49" idx="1"/>
          </p:cNvCxnSpPr>
          <p:nvPr/>
        </p:nvCxnSpPr>
        <p:spPr bwMode="auto">
          <a:xfrm flipV="1">
            <a:off x="8000065" y="4995261"/>
            <a:ext cx="177364" cy="6260"/>
          </a:xfrm>
          <a:prstGeom prst="straightConnector1">
            <a:avLst/>
          </a:prstGeom>
          <a:noFill/>
          <a:ln w="9525" cap="flat" cmpd="sng" algn="ctr">
            <a:solidFill>
              <a:schemeClr val="tx1"/>
            </a:solidFill>
            <a:prstDash val="solid"/>
            <a:round/>
            <a:headEnd type="none" w="med" len="med"/>
            <a:tailEnd type="triangle"/>
          </a:ln>
          <a:effectLst/>
        </p:spPr>
      </p:cxnSp>
      <p:cxnSp>
        <p:nvCxnSpPr>
          <p:cNvPr id="48" name="Connector: Elbow 47">
            <a:extLst>
              <a:ext uri="{FF2B5EF4-FFF2-40B4-BE49-F238E27FC236}">
                <a16:creationId xmlns:a16="http://schemas.microsoft.com/office/drawing/2014/main" id="{9AC278F1-EEE7-4673-AEBE-84A95E2B87E8}"/>
              </a:ext>
            </a:extLst>
          </p:cNvPr>
          <p:cNvCxnSpPr>
            <a:stCxn id="27" idx="0"/>
            <a:endCxn id="26" idx="0"/>
          </p:cNvCxnSpPr>
          <p:nvPr/>
        </p:nvCxnSpPr>
        <p:spPr bwMode="auto">
          <a:xfrm rot="16200000" flipV="1">
            <a:off x="4100269" y="3967442"/>
            <a:ext cx="12700" cy="1329493"/>
          </a:xfrm>
          <a:prstGeom prst="bentConnector3">
            <a:avLst>
              <a:gd name="adj1" fmla="val 1800000"/>
            </a:avLst>
          </a:prstGeom>
          <a:noFill/>
          <a:ln w="9525" cap="flat" cmpd="sng" algn="ctr">
            <a:solidFill>
              <a:schemeClr val="tx1"/>
            </a:solidFill>
            <a:prstDash val="dash"/>
            <a:round/>
            <a:headEnd type="none" w="med" len="med"/>
            <a:tailEnd type="triangle"/>
          </a:ln>
          <a:effectLst/>
        </p:spPr>
      </p:cxnSp>
      <p:sp>
        <p:nvSpPr>
          <p:cNvPr id="58" name="CuadroTexto 2">
            <a:extLst>
              <a:ext uri="{FF2B5EF4-FFF2-40B4-BE49-F238E27FC236}">
                <a16:creationId xmlns:a16="http://schemas.microsoft.com/office/drawing/2014/main" id="{E473262F-C327-45F2-AD9E-EFB5452CB7D7}"/>
              </a:ext>
            </a:extLst>
          </p:cNvPr>
          <p:cNvSpPr txBox="1"/>
          <p:nvPr/>
        </p:nvSpPr>
        <p:spPr>
          <a:xfrm>
            <a:off x="200472" y="4155056"/>
            <a:ext cx="1152128" cy="338554"/>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800">
                <a:latin typeface="Arial" panose="020B0604020202020204" pitchFamily="34" charset="0"/>
                <a:ea typeface="Verdana" panose="020B0604030504040204" pitchFamily="34" charset="0"/>
                <a:cs typeface="Arial" panose="020B0604020202020204" pitchFamily="34" charset="0"/>
              </a:rPr>
              <a:t>¿Qué problema queremos resolver?</a:t>
            </a:r>
          </a:p>
        </p:txBody>
      </p:sp>
      <p:cxnSp>
        <p:nvCxnSpPr>
          <p:cNvPr id="55" name="Straight Arrow Connector 54">
            <a:extLst>
              <a:ext uri="{FF2B5EF4-FFF2-40B4-BE49-F238E27FC236}">
                <a16:creationId xmlns:a16="http://schemas.microsoft.com/office/drawing/2014/main" id="{196933BA-45CC-4325-826E-9B25F758287C}"/>
              </a:ext>
            </a:extLst>
          </p:cNvPr>
          <p:cNvCxnSpPr>
            <a:stCxn id="58" idx="2"/>
            <a:endCxn id="22" idx="0"/>
          </p:cNvCxnSpPr>
          <p:nvPr/>
        </p:nvCxnSpPr>
        <p:spPr bwMode="auto">
          <a:xfrm>
            <a:off x="776536" y="4493610"/>
            <a:ext cx="0" cy="246301"/>
          </a:xfrm>
          <a:prstGeom prst="straightConnector1">
            <a:avLst/>
          </a:prstGeom>
          <a:noFill/>
          <a:ln w="9525" cap="flat" cmpd="sng" algn="ctr">
            <a:solidFill>
              <a:schemeClr val="tx1"/>
            </a:solidFill>
            <a:prstDash val="solid"/>
            <a:round/>
            <a:headEnd type="none" w="med" len="med"/>
            <a:tailEnd type="triangle"/>
          </a:ln>
          <a:effectLst/>
        </p:spPr>
      </p:cxnSp>
      <p:cxnSp>
        <p:nvCxnSpPr>
          <p:cNvPr id="60" name="Connector: Elbow 59">
            <a:extLst>
              <a:ext uri="{FF2B5EF4-FFF2-40B4-BE49-F238E27FC236}">
                <a16:creationId xmlns:a16="http://schemas.microsoft.com/office/drawing/2014/main" id="{2A518124-06B0-400A-A1A1-76F63BD7B53F}"/>
              </a:ext>
            </a:extLst>
          </p:cNvPr>
          <p:cNvCxnSpPr>
            <a:stCxn id="29" idx="0"/>
            <a:endCxn id="28" idx="0"/>
          </p:cNvCxnSpPr>
          <p:nvPr/>
        </p:nvCxnSpPr>
        <p:spPr bwMode="auto">
          <a:xfrm rot="16200000" flipV="1">
            <a:off x="6651534" y="4075164"/>
            <a:ext cx="215443" cy="1329493"/>
          </a:xfrm>
          <a:prstGeom prst="bentConnector3">
            <a:avLst>
              <a:gd name="adj1" fmla="val 206107"/>
            </a:avLst>
          </a:prstGeom>
          <a:no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78853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ABBF5727-0996-4375-A101-89176AB36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84" y="1088740"/>
            <a:ext cx="2132284" cy="1728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8">
            <a:extLst>
              <a:ext uri="{FF2B5EF4-FFF2-40B4-BE49-F238E27FC236}">
                <a16:creationId xmlns:a16="http://schemas.microsoft.com/office/drawing/2014/main" id="{76EBDA68-0676-42D4-948A-48DC8BFC836A}"/>
              </a:ext>
            </a:extLst>
          </p:cNvPr>
          <p:cNvGraphicFramePr>
            <a:graphicFrameLocks noGrp="1"/>
          </p:cNvGraphicFramePr>
          <p:nvPr>
            <p:extLst>
              <p:ext uri="{D42A27DB-BD31-4B8C-83A1-F6EECF244321}">
                <p14:modId xmlns:p14="http://schemas.microsoft.com/office/powerpoint/2010/main" val="1480066770"/>
              </p:ext>
            </p:extLst>
          </p:nvPr>
        </p:nvGraphicFramePr>
        <p:xfrm>
          <a:off x="512465" y="3501008"/>
          <a:ext cx="3072384" cy="1371600"/>
        </p:xfrm>
        <a:graphic>
          <a:graphicData uri="http://schemas.openxmlformats.org/drawingml/2006/table">
            <a:tbl>
              <a:tblPr firstRow="1" bandRow="1">
                <a:tableStyleId>{073A0DAA-6AF3-43AB-8588-CEC1D06C72B9}</a:tableStyleId>
              </a:tblPr>
              <a:tblGrid>
                <a:gridCol w="1024128">
                  <a:extLst>
                    <a:ext uri="{9D8B030D-6E8A-4147-A177-3AD203B41FA5}">
                      <a16:colId xmlns:a16="http://schemas.microsoft.com/office/drawing/2014/main" val="3790956044"/>
                    </a:ext>
                  </a:extLst>
                </a:gridCol>
                <a:gridCol w="1024128">
                  <a:extLst>
                    <a:ext uri="{9D8B030D-6E8A-4147-A177-3AD203B41FA5}">
                      <a16:colId xmlns:a16="http://schemas.microsoft.com/office/drawing/2014/main" val="3334404761"/>
                    </a:ext>
                  </a:extLst>
                </a:gridCol>
                <a:gridCol w="1024128">
                  <a:extLst>
                    <a:ext uri="{9D8B030D-6E8A-4147-A177-3AD203B41FA5}">
                      <a16:colId xmlns:a16="http://schemas.microsoft.com/office/drawing/2014/main" val="628046019"/>
                    </a:ext>
                  </a:extLst>
                </a:gridCol>
              </a:tblGrid>
              <a:tr h="370840">
                <a:tc>
                  <a:txBody>
                    <a:bodyPr/>
                    <a:lstStyle/>
                    <a:p>
                      <a:pPr algn="ctr"/>
                      <a:r>
                        <a:rPr lang="ca-ES" sz="1200" dirty="0">
                          <a:latin typeface="Arial" panose="020B0604020202020204" pitchFamily="34" charset="0"/>
                          <a:cs typeface="Arial" panose="020B0604020202020204" pitchFamily="34" charset="0"/>
                        </a:rPr>
                        <a:t>N</a:t>
                      </a:r>
                      <a:r>
                        <a:rPr lang="en-US" sz="1200" dirty="0">
                          <a:latin typeface="Arial" panose="020B0604020202020204" pitchFamily="34" charset="0"/>
                          <a:cs typeface="Arial" panose="020B0604020202020204" pitchFamily="34" charset="0"/>
                        </a:rPr>
                        <a:t>=100</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ca-ES" sz="1200" dirty="0" err="1">
                          <a:latin typeface="Arial" panose="020B0604020202020204" pitchFamily="34" charset="0"/>
                          <a:cs typeface="Arial" panose="020B0604020202020204" pitchFamily="34" charset="0"/>
                        </a:rPr>
                        <a:t>Predicción</a:t>
                      </a:r>
                      <a:r>
                        <a:rPr lang="ca-ES" sz="1200" dirty="0">
                          <a:latin typeface="Arial" panose="020B0604020202020204" pitchFamily="34" charset="0"/>
                          <a:cs typeface="Arial" panose="020B0604020202020204" pitchFamily="34" charset="0"/>
                        </a:rPr>
                        <a:t>:</a:t>
                      </a:r>
                    </a:p>
                    <a:p>
                      <a:pPr algn="ctr"/>
                      <a:r>
                        <a:rPr lang="ca-ES" sz="1200" dirty="0">
                          <a:latin typeface="Arial" panose="020B0604020202020204" pitchFamily="34" charset="0"/>
                          <a:cs typeface="Arial" panose="020B0604020202020204" pitchFamily="34" charset="0"/>
                        </a:rPr>
                        <a:t>NO</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ca-ES" sz="1200" dirty="0" err="1">
                          <a:latin typeface="Arial" panose="020B0604020202020204" pitchFamily="34" charset="0"/>
                          <a:cs typeface="Arial" panose="020B0604020202020204" pitchFamily="34" charset="0"/>
                        </a:rPr>
                        <a:t>Predicción</a:t>
                      </a:r>
                      <a:r>
                        <a:rPr lang="ca-ES" sz="1200" dirty="0">
                          <a:latin typeface="Arial" panose="020B0604020202020204" pitchFamily="34" charset="0"/>
                          <a:cs typeface="Arial" panose="020B0604020202020204" pitchFamily="34" charset="0"/>
                        </a:rPr>
                        <a:t>:</a:t>
                      </a:r>
                    </a:p>
                    <a:p>
                      <a:pPr algn="ctr"/>
                      <a:r>
                        <a:rPr lang="ca-ES" sz="1200" dirty="0">
                          <a:latin typeface="Arial" panose="020B0604020202020204" pitchFamily="34" charset="0"/>
                          <a:cs typeface="Arial" panose="020B0604020202020204" pitchFamily="34" charset="0"/>
                        </a:rPr>
                        <a:t>SI</a:t>
                      </a: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86441875"/>
                  </a:ext>
                </a:extLst>
              </a:tr>
              <a:tr h="370840">
                <a:tc>
                  <a:txBody>
                    <a:bodyPr/>
                    <a:lstStyle/>
                    <a:p>
                      <a:pPr algn="ctr"/>
                      <a:r>
                        <a:rPr lang="en-US" sz="1200" dirty="0">
                          <a:latin typeface="Arial" panose="020B0604020202020204" pitchFamily="34" charset="0"/>
                          <a:cs typeface="Arial" panose="020B0604020202020204" pitchFamily="34" charset="0"/>
                        </a:rPr>
                        <a:t>Real:</a:t>
                      </a:r>
                    </a:p>
                    <a:p>
                      <a:pPr algn="ctr"/>
                      <a:r>
                        <a:rPr lang="en-US" sz="1200" dirty="0">
                          <a:latin typeface="Arial" panose="020B0604020202020204" pitchFamily="34" charset="0"/>
                          <a:cs typeface="Arial" panose="020B0604020202020204" pitchFamily="34" charset="0"/>
                        </a:rPr>
                        <a:t>NO</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25</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10</a:t>
                      </a: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474110211"/>
                  </a:ext>
                </a:extLst>
              </a:tr>
              <a:tr h="370840">
                <a:tc>
                  <a:txBody>
                    <a:bodyPr/>
                    <a:lstStyle/>
                    <a:p>
                      <a:pPr algn="ctr"/>
                      <a:r>
                        <a:rPr lang="en-US" sz="1200" dirty="0">
                          <a:latin typeface="Arial" panose="020B0604020202020204" pitchFamily="34" charset="0"/>
                          <a:cs typeface="Arial" panose="020B0604020202020204" pitchFamily="34" charset="0"/>
                        </a:rPr>
                        <a:t>Real:</a:t>
                      </a:r>
                    </a:p>
                    <a:p>
                      <a:pPr algn="ctr"/>
                      <a:r>
                        <a:rPr lang="en-US" sz="1200" dirty="0">
                          <a:latin typeface="Arial" panose="020B0604020202020204" pitchFamily="34" charset="0"/>
                          <a:cs typeface="Arial" panose="020B0604020202020204" pitchFamily="34" charset="0"/>
                        </a:rPr>
                        <a:t>SI</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15</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50</a:t>
                      </a: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83163741"/>
                  </a:ext>
                </a:extLst>
              </a:tr>
            </a:tbl>
          </a:graphicData>
        </a:graphic>
      </p:graphicFrame>
      <p:sp>
        <p:nvSpPr>
          <p:cNvPr id="13" name="TextBox 12">
            <a:extLst>
              <a:ext uri="{FF2B5EF4-FFF2-40B4-BE49-F238E27FC236}">
                <a16:creationId xmlns:a16="http://schemas.microsoft.com/office/drawing/2014/main" id="{7A9390F6-732D-426F-8E8E-E3C8D43C346E}"/>
              </a:ext>
            </a:extLst>
          </p:cNvPr>
          <p:cNvSpPr txBox="1"/>
          <p:nvPr/>
        </p:nvSpPr>
        <p:spPr>
          <a:xfrm>
            <a:off x="5097016" y="3717032"/>
            <a:ext cx="4016896" cy="1107996"/>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Accuracy = </a:t>
            </a:r>
          </a:p>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Sensibilidad =</a:t>
            </a:r>
          </a:p>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Especificidad = </a:t>
            </a:r>
          </a:p>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Precisión = </a:t>
            </a:r>
          </a:p>
        </p:txBody>
      </p:sp>
      <p:sp>
        <p:nvSpPr>
          <p:cNvPr id="45" name="TextBox 44">
            <a:extLst>
              <a:ext uri="{FF2B5EF4-FFF2-40B4-BE49-F238E27FC236}">
                <a16:creationId xmlns:a16="http://schemas.microsoft.com/office/drawing/2014/main" id="{B12FF6DB-B6A5-444F-B92C-89308B762DA0}"/>
              </a:ext>
            </a:extLst>
          </p:cNvPr>
          <p:cNvSpPr txBox="1"/>
          <p:nvPr/>
        </p:nvSpPr>
        <p:spPr>
          <a:xfrm>
            <a:off x="3729014" y="4509120"/>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65</a:t>
            </a:r>
            <a:endParaRPr lang="es-ES" sz="1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D9A723B-F233-48DE-9AAC-F6D611AB3C61}"/>
              </a:ext>
            </a:extLst>
          </p:cNvPr>
          <p:cNvSpPr txBox="1"/>
          <p:nvPr/>
        </p:nvSpPr>
        <p:spPr>
          <a:xfrm>
            <a:off x="2864768" y="4924889"/>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60</a:t>
            </a:r>
            <a:endParaRPr lang="es-ES" sz="12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AB7D3D86-61A2-4C1A-8BEB-D4FB75A755EA}"/>
              </a:ext>
            </a:extLst>
          </p:cNvPr>
          <p:cNvSpPr txBox="1"/>
          <p:nvPr/>
        </p:nvSpPr>
        <p:spPr>
          <a:xfrm>
            <a:off x="1856656" y="4919645"/>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40</a:t>
            </a:r>
            <a:endParaRPr lang="es-ES" sz="12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71A145F-57FB-480D-A61A-6EB1DF7C8EE0}"/>
              </a:ext>
            </a:extLst>
          </p:cNvPr>
          <p:cNvPicPr>
            <a:picLocks noChangeAspect="1"/>
          </p:cNvPicPr>
          <p:nvPr/>
        </p:nvPicPr>
        <p:blipFill>
          <a:blip r:embed="rId4"/>
          <a:stretch>
            <a:fillRect/>
          </a:stretch>
        </p:blipFill>
        <p:spPr>
          <a:xfrm>
            <a:off x="4953000" y="1674526"/>
            <a:ext cx="4016896" cy="556619"/>
          </a:xfrm>
          <a:prstGeom prst="rect">
            <a:avLst/>
          </a:prstGeom>
        </p:spPr>
      </p:pic>
      <p:sp>
        <p:nvSpPr>
          <p:cNvPr id="51" name="TextBox 50">
            <a:extLst>
              <a:ext uri="{FF2B5EF4-FFF2-40B4-BE49-F238E27FC236}">
                <a16:creationId xmlns:a16="http://schemas.microsoft.com/office/drawing/2014/main" id="{AF2CDFF4-08A8-44D2-BCFC-8C32F6A8C66B}"/>
              </a:ext>
            </a:extLst>
          </p:cNvPr>
          <p:cNvSpPr txBox="1"/>
          <p:nvPr/>
        </p:nvSpPr>
        <p:spPr>
          <a:xfrm>
            <a:off x="3729014" y="4070103"/>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35</a:t>
            </a:r>
            <a:endParaRPr lang="es-ES" sz="12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144FCA01-E3AA-42ED-8E00-34517F2E033A}"/>
              </a:ext>
            </a:extLst>
          </p:cNvPr>
          <p:cNvPicPr>
            <a:picLocks noChangeAspect="1"/>
          </p:cNvPicPr>
          <p:nvPr/>
        </p:nvPicPr>
        <p:blipFill>
          <a:blip r:embed="rId5">
            <a:clrChange>
              <a:clrFrom>
                <a:srgbClr val="F1F5FC"/>
              </a:clrFrom>
              <a:clrTo>
                <a:srgbClr val="F1F5FC">
                  <a:alpha val="0"/>
                </a:srgbClr>
              </a:clrTo>
            </a:clrChange>
          </a:blip>
          <a:stretch>
            <a:fillRect/>
          </a:stretch>
        </p:blipFill>
        <p:spPr>
          <a:xfrm>
            <a:off x="5735240" y="2198805"/>
            <a:ext cx="648072" cy="213357"/>
          </a:xfrm>
          <a:prstGeom prst="rect">
            <a:avLst/>
          </a:prstGeom>
        </p:spPr>
      </p:pic>
      <p:sp>
        <p:nvSpPr>
          <p:cNvPr id="18" name="Rectangle 17">
            <a:extLst>
              <a:ext uri="{FF2B5EF4-FFF2-40B4-BE49-F238E27FC236}">
                <a16:creationId xmlns:a16="http://schemas.microsoft.com/office/drawing/2014/main" id="{E7512C6C-5C45-40EA-BDD5-068F8C458FC1}"/>
              </a:ext>
            </a:extLst>
          </p:cNvPr>
          <p:cNvSpPr/>
          <p:nvPr/>
        </p:nvSpPr>
        <p:spPr>
          <a:xfrm>
            <a:off x="5049002" y="2187264"/>
            <a:ext cx="712054" cy="215444"/>
          </a:xfrm>
          <a:prstGeom prst="rect">
            <a:avLst/>
          </a:prstGeom>
        </p:spPr>
        <p:txBody>
          <a:bodyPr wrap="none">
            <a:spAutoFit/>
          </a:bodyPr>
          <a:lstStyle/>
          <a:p>
            <a:r>
              <a:rPr lang="es-ES" sz="800" b="1" dirty="0">
                <a:latin typeface="Arial" panose="020B0604020202020204" pitchFamily="34" charset="0"/>
                <a:cs typeface="Arial" panose="020B0604020202020204" pitchFamily="34" charset="0"/>
              </a:rPr>
              <a:t>Precisión :</a:t>
            </a:r>
            <a:endParaRPr lang="es-ES" sz="2000" b="1" dirty="0"/>
          </a:p>
        </p:txBody>
      </p:sp>
    </p:spTree>
    <p:extLst>
      <p:ext uri="{BB962C8B-B14F-4D97-AF65-F5344CB8AC3E}">
        <p14:creationId xmlns:p14="http://schemas.microsoft.com/office/powerpoint/2010/main" val="324209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en-U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T</a:t>
            </a:r>
            <a:r>
              <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-SNE</a:t>
            </a:r>
          </a:p>
        </p:txBody>
      </p:sp>
      <p:sp>
        <p:nvSpPr>
          <p:cNvPr id="2" name="Rectangle 1">
            <a:extLst>
              <a:ext uri="{FF2B5EF4-FFF2-40B4-BE49-F238E27FC236}">
                <a16:creationId xmlns:a16="http://schemas.microsoft.com/office/drawing/2014/main" id="{5EE3FBE8-3AC8-496A-9EA6-0AC3BAA17757}"/>
              </a:ext>
            </a:extLst>
          </p:cNvPr>
          <p:cNvSpPr/>
          <p:nvPr/>
        </p:nvSpPr>
        <p:spPr>
          <a:xfrm>
            <a:off x="704528" y="1397674"/>
            <a:ext cx="7920880" cy="4031873"/>
          </a:xfrm>
          <a:prstGeom prst="rect">
            <a:avLst/>
          </a:prstGeom>
        </p:spPr>
        <p:txBody>
          <a:bodyPr wrap="square">
            <a:spAutoFit/>
          </a:bodyPr>
          <a:lstStyle/>
          <a:p>
            <a:r>
              <a:rPr lang="es-ES" sz="800" b="1" dirty="0">
                <a:solidFill>
                  <a:srgbClr val="000000"/>
                </a:solidFill>
                <a:latin typeface="Helvetica Neue"/>
              </a:rPr>
              <a:t>T-</a:t>
            </a:r>
            <a:r>
              <a:rPr lang="es-ES" sz="800" b="1" dirty="0" err="1">
                <a:solidFill>
                  <a:srgbClr val="000000"/>
                </a:solidFill>
                <a:latin typeface="Helvetica Neue"/>
              </a:rPr>
              <a:t>Distributed</a:t>
            </a:r>
            <a:r>
              <a:rPr lang="es-ES" sz="800" b="1" dirty="0">
                <a:solidFill>
                  <a:srgbClr val="000000"/>
                </a:solidFill>
                <a:latin typeface="Helvetica Neue"/>
              </a:rPr>
              <a:t> </a:t>
            </a:r>
            <a:r>
              <a:rPr lang="es-ES" sz="800" b="1" dirty="0" err="1">
                <a:solidFill>
                  <a:srgbClr val="000000"/>
                </a:solidFill>
                <a:latin typeface="Helvetica Neue"/>
              </a:rPr>
              <a:t>Stochastic</a:t>
            </a:r>
            <a:r>
              <a:rPr lang="es-ES" sz="800" b="1" dirty="0">
                <a:solidFill>
                  <a:srgbClr val="000000"/>
                </a:solidFill>
                <a:latin typeface="Helvetica Neue"/>
              </a:rPr>
              <a:t> </a:t>
            </a:r>
            <a:r>
              <a:rPr lang="es-ES" sz="800" b="1" dirty="0" err="1">
                <a:solidFill>
                  <a:srgbClr val="000000"/>
                </a:solidFill>
                <a:latin typeface="Helvetica Neue"/>
              </a:rPr>
              <a:t>Neighbor</a:t>
            </a:r>
            <a:r>
              <a:rPr lang="es-ES" sz="800" b="1" dirty="0">
                <a:solidFill>
                  <a:srgbClr val="000000"/>
                </a:solidFill>
                <a:latin typeface="Helvetica Neue"/>
              </a:rPr>
              <a:t> </a:t>
            </a:r>
            <a:r>
              <a:rPr lang="es-ES" sz="800" b="1" dirty="0" err="1">
                <a:solidFill>
                  <a:srgbClr val="000000"/>
                </a:solidFill>
                <a:latin typeface="Helvetica Neue"/>
              </a:rPr>
              <a:t>Embedding</a:t>
            </a:r>
            <a:r>
              <a:rPr lang="es-ES" sz="800" b="1" dirty="0">
                <a:solidFill>
                  <a:srgbClr val="000000"/>
                </a:solidFill>
                <a:latin typeface="Helvetica Neue"/>
              </a:rPr>
              <a:t>:</a:t>
            </a:r>
            <a:r>
              <a:rPr lang="es-ES" sz="800" dirty="0">
                <a:solidFill>
                  <a:srgbClr val="000000"/>
                </a:solidFill>
                <a:latin typeface="Helvetica Neue"/>
              </a:rPr>
              <a:t> Es otra técnica para la reducción de la dimensionalidad y es particularmente adecuada para la visualización de conjuntos de datos de altas dimensiones. Contrariamente a PCA, no es una técnica algebraica sino probabilística.</a:t>
            </a:r>
          </a:p>
          <a:p>
            <a:r>
              <a:rPr lang="es-ES" sz="800" dirty="0">
                <a:latin typeface="Arial" panose="020B0604020202020204" pitchFamily="34" charset="0"/>
                <a:cs typeface="Arial" panose="020B0604020202020204" pitchFamily="34" charset="0"/>
              </a:rPr>
              <a:t>Esta técnica </a:t>
            </a:r>
            <a:r>
              <a:rPr lang="es-ES" sz="800" b="1" dirty="0">
                <a:latin typeface="Arial" panose="020B0604020202020204" pitchFamily="34" charset="0"/>
                <a:cs typeface="Arial" panose="020B0604020202020204" pitchFamily="34" charset="0"/>
              </a:rPr>
              <a:t>analiza los datos originales </a:t>
            </a:r>
            <a:r>
              <a:rPr lang="es-ES" sz="800" dirty="0">
                <a:latin typeface="Arial" panose="020B0604020202020204" pitchFamily="34" charset="0"/>
                <a:cs typeface="Arial" panose="020B0604020202020204" pitchFamily="34" charset="0"/>
              </a:rPr>
              <a:t>que se introducen en el algoritmo y analiza </a:t>
            </a:r>
            <a:r>
              <a:rPr lang="es-ES" sz="800" b="1" dirty="0">
                <a:latin typeface="Arial" panose="020B0604020202020204" pitchFamily="34" charset="0"/>
                <a:cs typeface="Arial" panose="020B0604020202020204" pitchFamily="34" charset="0"/>
              </a:rPr>
              <a:t>cómo representar mejor estos datos</a:t>
            </a:r>
            <a:r>
              <a:rPr lang="es-ES" sz="800" dirty="0">
                <a:latin typeface="Arial" panose="020B0604020202020204" pitchFamily="34" charset="0"/>
                <a:cs typeface="Arial" panose="020B0604020202020204" pitchFamily="34" charset="0"/>
              </a:rPr>
              <a:t> utilizando </a:t>
            </a:r>
            <a:r>
              <a:rPr lang="es-ES" sz="800" b="1" dirty="0">
                <a:latin typeface="Arial" panose="020B0604020202020204" pitchFamily="34" charset="0"/>
                <a:cs typeface="Arial" panose="020B0604020202020204" pitchFamily="34" charset="0"/>
              </a:rPr>
              <a:t>menos dimensiones al hacer coincidir ambas distribuciones</a:t>
            </a:r>
            <a:r>
              <a:rPr lang="es-ES" sz="800" dirty="0">
                <a:latin typeface="Arial" panose="020B0604020202020204" pitchFamily="34" charset="0"/>
                <a:cs typeface="Arial" panose="020B0604020202020204" pitchFamily="34" charset="0"/>
              </a:rPr>
              <a:t>. La forma en que lo hace es </a:t>
            </a:r>
            <a:r>
              <a:rPr lang="es-ES" sz="800" b="1" dirty="0">
                <a:latin typeface="Arial" panose="020B0604020202020204" pitchFamily="34" charset="0"/>
                <a:cs typeface="Arial" panose="020B0604020202020204" pitchFamily="34" charset="0"/>
              </a:rPr>
              <a:t>computacionalmente intensiva </a:t>
            </a:r>
            <a:r>
              <a:rPr lang="es-ES" sz="800" dirty="0">
                <a:latin typeface="Arial" panose="020B0604020202020204" pitchFamily="34" charset="0"/>
                <a:cs typeface="Arial" panose="020B0604020202020204" pitchFamily="34" charset="0"/>
              </a:rPr>
              <a:t>y, por lo tanto, existen </a:t>
            </a:r>
            <a:r>
              <a:rPr lang="es-ES" sz="800" b="1" dirty="0">
                <a:latin typeface="Arial" panose="020B0604020202020204" pitchFamily="34" charset="0"/>
                <a:cs typeface="Arial" panose="020B0604020202020204" pitchFamily="34" charset="0"/>
              </a:rPr>
              <a:t>algunas limitaciones (serias) </a:t>
            </a:r>
            <a:r>
              <a:rPr lang="es-ES" sz="800" dirty="0">
                <a:latin typeface="Arial" panose="020B0604020202020204" pitchFamily="34" charset="0"/>
                <a:cs typeface="Arial" panose="020B0604020202020204" pitchFamily="34" charset="0"/>
              </a:rPr>
              <a:t>para el uso de esta técnica. </a:t>
            </a:r>
          </a:p>
          <a:p>
            <a:r>
              <a:rPr lang="es-ES" sz="800" dirty="0">
                <a:latin typeface="Arial" panose="020B0604020202020204" pitchFamily="34" charset="0"/>
                <a:cs typeface="Arial" panose="020B0604020202020204" pitchFamily="34" charset="0"/>
              </a:rPr>
              <a:t>El algoritmo no es lineal y se adapta a los datos subyacentes, realizando diferentes transformaciones en diferentes regiones. Esas diferencias pueden ser una fuente importante de confusión.</a:t>
            </a:r>
          </a:p>
          <a:p>
            <a:r>
              <a:rPr lang="es-ES" sz="800" dirty="0">
                <a:latin typeface="Arial" panose="020B0604020202020204" pitchFamily="34" charset="0"/>
                <a:cs typeface="Arial" panose="020B0604020202020204" pitchFamily="34" charset="0"/>
              </a:rPr>
              <a:t>Una segunda característica de t-SNE es un parámetro sintonizable, "perplejidad", que indica (aproximadamente) cómo equilibrar la atención entre los aspectos locales y globales de los datos. El parámetro es, en cierto sentido, una suposición sobre el número de vecinos cercanos que tiene cada punto. El valor de perplejidad tiene un efecto complejo en las imágenes resultantes. Normalmente este </a:t>
            </a:r>
            <a:r>
              <a:rPr lang="es-ES" sz="800" dirty="0" err="1">
                <a:latin typeface="Arial" panose="020B0604020202020204" pitchFamily="34" charset="0"/>
                <a:cs typeface="Arial" panose="020B0604020202020204" pitchFamily="34" charset="0"/>
              </a:rPr>
              <a:t>est</a:t>
            </a:r>
            <a:r>
              <a:rPr lang="ca-ES" sz="800" dirty="0">
                <a:latin typeface="Arial" panose="020B0604020202020204" pitchFamily="34" charset="0"/>
                <a:cs typeface="Arial" panose="020B0604020202020204" pitchFamily="34" charset="0"/>
              </a:rPr>
              <a:t>á entre 5 – 50.</a:t>
            </a:r>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b="1"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r>
              <a:rPr lang="es-ES" sz="800" dirty="0">
                <a:latin typeface="Arial" panose="020B0604020202020204" pitchFamily="34" charset="0"/>
                <a:cs typeface="Arial" panose="020B0604020202020204" pitchFamily="34" charset="0"/>
              </a:rPr>
              <a:t>[Recomendación es que, en caso de datos dimensionales muy altos, normalmente más de 50, es posible que deba aplicar otra técnica de reducción de dimensionalidad antes de usar t-SNE, como ahora el PCA.]</a:t>
            </a:r>
          </a:p>
        </p:txBody>
      </p:sp>
      <p:sp>
        <p:nvSpPr>
          <p:cNvPr id="3" name="Rectangle 2">
            <a:extLst>
              <a:ext uri="{FF2B5EF4-FFF2-40B4-BE49-F238E27FC236}">
                <a16:creationId xmlns:a16="http://schemas.microsoft.com/office/drawing/2014/main" id="{8A517127-A035-40F2-9CDB-29F2753138C5}"/>
              </a:ext>
            </a:extLst>
          </p:cNvPr>
          <p:cNvSpPr/>
          <p:nvPr/>
        </p:nvSpPr>
        <p:spPr>
          <a:xfrm>
            <a:off x="3414872" y="6381328"/>
            <a:ext cx="2462534" cy="276999"/>
          </a:xfrm>
          <a:prstGeom prst="rect">
            <a:avLst/>
          </a:prstGeom>
        </p:spPr>
        <p:txBody>
          <a:bodyPr wrap="none">
            <a:spAutoFit/>
          </a:bodyPr>
          <a:lstStyle/>
          <a:p>
            <a:r>
              <a:rPr lang="en-US" sz="1200" dirty="0">
                <a:hlinkClick r:id="rId3"/>
              </a:rPr>
              <a:t>https://distill.pub/2016/misread-tsne/</a:t>
            </a:r>
            <a:endParaRPr lang="es-ES" sz="1200" dirty="0"/>
          </a:p>
        </p:txBody>
      </p:sp>
      <p:pic>
        <p:nvPicPr>
          <p:cNvPr id="2052" name="Picture 4">
            <a:extLst>
              <a:ext uri="{FF2B5EF4-FFF2-40B4-BE49-F238E27FC236}">
                <a16:creationId xmlns:a16="http://schemas.microsoft.com/office/drawing/2014/main" id="{4DC8D294-2259-4BF1-808E-3C8014931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426" y="2982403"/>
            <a:ext cx="4176464" cy="1878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998902-CDF5-4536-95E7-132590E3EE79}"/>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2105146" y="5307226"/>
            <a:ext cx="5169024" cy="1131850"/>
          </a:xfrm>
          <a:prstGeom prst="rect">
            <a:avLst/>
          </a:prstGeom>
        </p:spPr>
      </p:pic>
    </p:spTree>
    <p:extLst>
      <p:ext uri="{BB962C8B-B14F-4D97-AF65-F5344CB8AC3E}">
        <p14:creationId xmlns:p14="http://schemas.microsoft.com/office/powerpoint/2010/main" val="220003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846659"/>
          </a:xfrm>
          <a:prstGeom prst="rect">
            <a:avLst/>
          </a:prstGeom>
        </p:spPr>
        <p:txBody>
          <a:bodyPr wrap="square">
            <a:spAutoFit/>
          </a:bodyPr>
          <a:lstStyle/>
          <a:p>
            <a:r>
              <a:rPr lang="es-ES" sz="1200" dirty="0">
                <a:latin typeface="Arial" panose="020B0604020202020204" pitchFamily="34" charset="0"/>
                <a:cs typeface="Arial" panose="020B0604020202020204" pitchFamily="34" charset="0"/>
              </a:rPr>
              <a:t>La regresión lineal es un </a:t>
            </a:r>
            <a:r>
              <a:rPr lang="es-ES" sz="1200" b="1" dirty="0">
                <a:latin typeface="Arial" panose="020B0604020202020204" pitchFamily="34" charset="0"/>
                <a:cs typeface="Arial" panose="020B0604020202020204" pitchFamily="34" charset="0"/>
              </a:rPr>
              <a:t>modelo matemático</a:t>
            </a:r>
            <a:r>
              <a:rPr lang="es-ES" sz="1200" dirty="0">
                <a:latin typeface="Arial" panose="020B0604020202020204" pitchFamily="34" charset="0"/>
                <a:cs typeface="Arial" panose="020B0604020202020204" pitchFamily="34" charset="0"/>
              </a:rPr>
              <a:t> usado para </a:t>
            </a:r>
            <a:r>
              <a:rPr lang="es-ES" sz="1200" b="1" dirty="0">
                <a:latin typeface="Arial" panose="020B0604020202020204" pitchFamily="34" charset="0"/>
                <a:cs typeface="Arial" panose="020B0604020202020204" pitchFamily="34" charset="0"/>
              </a:rPr>
              <a:t>aproximar la relación de dependencia</a:t>
            </a:r>
            <a:r>
              <a:rPr lang="es-ES" sz="1200" dirty="0">
                <a:latin typeface="Arial" panose="020B0604020202020204" pitchFamily="34" charset="0"/>
                <a:cs typeface="Arial" panose="020B0604020202020204" pitchFamily="34" charset="0"/>
              </a:rPr>
              <a:t> entre </a:t>
            </a:r>
            <a:r>
              <a:rPr lang="es-ES" sz="1200" b="1" dirty="0">
                <a:latin typeface="Arial" panose="020B0604020202020204" pitchFamily="34" charset="0"/>
                <a:cs typeface="Arial" panose="020B0604020202020204" pitchFamily="34" charset="0"/>
              </a:rPr>
              <a:t>una variable dependiente</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las variables independiente</a:t>
            </a:r>
            <a:r>
              <a:rPr lang="es-ES" sz="1200" dirty="0">
                <a:latin typeface="Arial" panose="020B0604020202020204" pitchFamily="34" charset="0"/>
                <a:cs typeface="Arial" panose="020B0604020202020204" pitchFamily="34" charset="0"/>
              </a:rPr>
              <a:t>s Xi y un </a:t>
            </a:r>
            <a:r>
              <a:rPr lang="es-ES" sz="1200" b="1" dirty="0">
                <a:latin typeface="Arial" panose="020B0604020202020204" pitchFamily="34" charset="0"/>
                <a:cs typeface="Arial" panose="020B0604020202020204" pitchFamily="34" charset="0"/>
              </a:rPr>
              <a:t>término aleatorio </a:t>
            </a:r>
            <a:r>
              <a:rPr lang="es-ES" sz="1200" dirty="0">
                <a:latin typeface="Arial" panose="020B0604020202020204" pitchFamily="34" charset="0"/>
                <a:cs typeface="Arial" panose="020B0604020202020204" pitchFamily="34" charset="0"/>
              </a:rPr>
              <a:t>ε.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Lo que hace la regresión lineal es </a:t>
            </a:r>
            <a:r>
              <a:rPr lang="es-ES" sz="1200" b="1" dirty="0">
                <a:latin typeface="Arial" panose="020B0604020202020204" pitchFamily="34" charset="0"/>
                <a:cs typeface="Arial" panose="020B0604020202020204" pitchFamily="34" charset="0"/>
              </a:rPr>
              <a:t>elegir unos valores determinados para los parámetros desconocidos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ca-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de modo que la ecuación quede completamente especificada. Para ello se necesita un conjunto de observaciones (Datos). Los valores escogidos como </a:t>
            </a:r>
            <a:r>
              <a:rPr lang="es-ES" sz="1200" b="1" dirty="0">
                <a:latin typeface="Arial" panose="020B0604020202020204" pitchFamily="34" charset="0"/>
                <a:cs typeface="Arial" panose="020B0604020202020204" pitchFamily="34" charset="0"/>
              </a:rPr>
              <a:t>estimadores</a:t>
            </a:r>
            <a:r>
              <a:rPr lang="es-ES" sz="1200" dirty="0">
                <a:latin typeface="Arial" panose="020B0604020202020204" pitchFamily="34" charset="0"/>
                <a:cs typeface="Arial" panose="020B0604020202020204" pitchFamily="34" charset="0"/>
              </a:rPr>
              <a:t> de los parámetros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es-ES" sz="1200" dirty="0">
                <a:latin typeface="Arial" panose="020B0604020202020204" pitchFamily="34" charset="0"/>
                <a:cs typeface="Arial" panose="020B0604020202020204" pitchFamily="34" charset="0"/>
              </a:rPr>
              <a:t> son los </a:t>
            </a:r>
            <a:r>
              <a:rPr lang="es-ES" sz="1200" b="1" dirty="0">
                <a:latin typeface="Arial" panose="020B0604020202020204" pitchFamily="34" charset="0"/>
                <a:cs typeface="Arial" panose="020B0604020202020204" pitchFamily="34" charset="0"/>
              </a:rPr>
              <a:t>coeficientes de regresión </a:t>
            </a:r>
            <a:r>
              <a:rPr lang="es-ES" sz="1200" dirty="0">
                <a:latin typeface="Arial" panose="020B0604020202020204" pitchFamily="34" charset="0"/>
                <a:cs typeface="Arial" panose="020B0604020202020204" pitchFamily="34" charset="0"/>
              </a:rPr>
              <a:t>sin que se pueda garantizar que coincidan con parámetros reales del proceso generador.</a:t>
            </a:r>
          </a:p>
        </p:txBody>
      </p:sp>
      <p:pic>
        <p:nvPicPr>
          <p:cNvPr id="4104" name="Picture 8">
            <a:extLst>
              <a:ext uri="{FF2B5EF4-FFF2-40B4-BE49-F238E27FC236}">
                <a16:creationId xmlns:a16="http://schemas.microsoft.com/office/drawing/2014/main" id="{EBF1D950-33D2-45F5-9F81-049C381386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4728" y="3222843"/>
            <a:ext cx="4236132" cy="31770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392680C-010B-4927-A92B-DD8E37884173}"/>
                  </a:ext>
                </a:extLst>
              </p:cNvPr>
              <p:cNvSpPr txBox="1"/>
              <p:nvPr/>
            </p:nvSpPr>
            <p:spPr>
              <a:xfrm>
                <a:off x="2936776" y="1859701"/>
                <a:ext cx="3382849" cy="369332"/>
              </a:xfrm>
              <a:prstGeom prst="rect">
                <a:avLst/>
              </a:prstGeom>
              <a:noFill/>
            </p:spPr>
            <p:txBody>
              <a:bodyPr wrap="none" lIns="0" tIns="0" rIns="0" bIns="0" rtlCol="0">
                <a:spAutoFit/>
              </a:bodyPr>
              <a:lstStyle/>
              <a:p>
                <a:r>
                  <a:rPr lang="es-ES" dirty="0"/>
                  <a:t>Y</a:t>
                </a:r>
                <a14:m>
                  <m:oMath xmlns:m="http://schemas.openxmlformats.org/officeDocument/2006/math">
                    <m:r>
                      <a:rPr lang="es-ES" i="1" smtClean="0">
                        <a:latin typeface="Cambria Math" panose="02040503050406030204" pitchFamily="18" charset="0"/>
                      </a:rPr>
                      <m:t>=</m:t>
                    </m:r>
                    <m:r>
                      <m:rPr>
                        <m:sty m:val="p"/>
                      </m:rPr>
                      <a:rPr lang="en-US" b="0" i="0" smtClean="0">
                        <a:latin typeface="Cambria Math" panose="02040503050406030204" pitchFamily="18" charset="0"/>
                      </a:rPr>
                      <m:t>a</m:t>
                    </m:r>
                  </m:oMath>
                </a14:m>
                <a:r>
                  <a:rPr lang="en-US" baseline="-25000" dirty="0">
                    <a:latin typeface="Arial" panose="020B0604020202020204" pitchFamily="34" charset="0"/>
                    <a:cs typeface="Arial" panose="020B0604020202020204" pitchFamily="34" charset="0"/>
                  </a:rPr>
                  <a:t>0</a:t>
                </a:r>
                <a:r>
                  <a:rPr lang="ca-E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a:t>
                </a:r>
                <a:r>
                  <a:rPr lang="en-US" baseline="-25000"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a:t>
                </a:r>
                <a:r>
                  <a:rPr lang="en-US" baseline="-25000"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s-ES" dirty="0"/>
              </a:p>
            </p:txBody>
          </p:sp>
        </mc:Choice>
        <mc:Fallback xmlns="">
          <p:sp>
            <p:nvSpPr>
              <p:cNvPr id="12" name="TextBox 11">
                <a:extLst>
                  <a:ext uri="{FF2B5EF4-FFF2-40B4-BE49-F238E27FC236}">
                    <a16:creationId xmlns:a16="http://schemas.microsoft.com/office/drawing/2014/main" id="{C392680C-010B-4927-A92B-DD8E37884173}"/>
                  </a:ext>
                </a:extLst>
              </p:cNvPr>
              <p:cNvSpPr txBox="1">
                <a:spLocks noRot="1" noChangeAspect="1" noMove="1" noResize="1" noEditPoints="1" noAdjustHandles="1" noChangeArrowheads="1" noChangeShapeType="1" noTextEdit="1"/>
              </p:cNvSpPr>
              <p:nvPr/>
            </p:nvSpPr>
            <p:spPr>
              <a:xfrm>
                <a:off x="2936776" y="1859701"/>
                <a:ext cx="3382849" cy="369332"/>
              </a:xfrm>
              <a:prstGeom prst="rect">
                <a:avLst/>
              </a:prstGeom>
              <a:blipFill>
                <a:blip r:embed="rId4"/>
                <a:stretch>
                  <a:fillRect l="-5586" t="-24590" r="-541" b="-49180"/>
                </a:stretch>
              </a:blipFill>
            </p:spPr>
            <p:txBody>
              <a:bodyPr/>
              <a:lstStyle/>
              <a:p>
                <a:r>
                  <a:rPr lang="es-ES">
                    <a:noFill/>
                  </a:rPr>
                  <a:t> </a:t>
                </a:r>
              </a:p>
            </p:txBody>
          </p:sp>
        </mc:Fallback>
      </mc:AlternateContent>
    </p:spTree>
    <p:extLst>
      <p:ext uri="{BB962C8B-B14F-4D97-AF65-F5344CB8AC3E}">
        <p14:creationId xmlns:p14="http://schemas.microsoft.com/office/powerpoint/2010/main" val="244672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339650"/>
          </a:xfrm>
          <a:prstGeom prst="rect">
            <a:avLst/>
          </a:prstGeom>
        </p:spPr>
        <p:txBody>
          <a:bodyPr wrap="square">
            <a:spAutoFit/>
          </a:bodyPr>
          <a:lstStyle/>
          <a:p>
            <a:r>
              <a:rPr lang="es-ES" sz="1200" dirty="0">
                <a:latin typeface="Arial" panose="020B0604020202020204" pitchFamily="34" charset="0"/>
                <a:cs typeface="Arial" panose="020B0604020202020204" pitchFamily="34" charset="0"/>
              </a:rPr>
              <a:t>Para encontrar esta recta, necesitamos una función de coste (algo que nos permita saber si lo estamos haciendo bien o no, ¿Cómo de cerca esta nuestra solución a la solución buena? Toda función de coste, tiene máximo(s) y mínimo(s), pueden ser locales o globales. Lo que buscamos en la regresión lineal es encontrar el valor de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es-ES" sz="1200" b="1" baseline="-250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que minimice el error entre el valor estimado y el real.</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Queremos minimizar el error de la siguiente función, también llamada Mean </a:t>
            </a:r>
            <a:r>
              <a:rPr lang="es-ES" sz="1200" dirty="0" err="1">
                <a:latin typeface="Arial" panose="020B0604020202020204" pitchFamily="34" charset="0"/>
                <a:cs typeface="Arial" panose="020B0604020202020204" pitchFamily="34" charset="0"/>
              </a:rPr>
              <a:t>Squared</a:t>
            </a:r>
            <a:r>
              <a:rPr lang="es-ES" sz="1200" dirty="0">
                <a:latin typeface="Arial" panose="020B0604020202020204" pitchFamily="34" charset="0"/>
                <a:cs typeface="Arial" panose="020B0604020202020204" pitchFamily="34" charset="0"/>
              </a:rPr>
              <a:t> Error (MSE). Y como ya hemos dicho vamos a buscar el mínimo. </a:t>
            </a:r>
          </a:p>
        </p:txBody>
      </p:sp>
      <p:pic>
        <p:nvPicPr>
          <p:cNvPr id="5" name="Picture 4">
            <a:extLst>
              <a:ext uri="{FF2B5EF4-FFF2-40B4-BE49-F238E27FC236}">
                <a16:creationId xmlns:a16="http://schemas.microsoft.com/office/drawing/2014/main" id="{0DDA7E3A-1B72-4FCF-8166-7C38E3AD69D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0512" y="2229864"/>
            <a:ext cx="4392488" cy="3057133"/>
          </a:xfrm>
          <a:prstGeom prst="rect">
            <a:avLst/>
          </a:prstGeom>
        </p:spPr>
      </p:pic>
      <p:sp>
        <p:nvSpPr>
          <p:cNvPr id="6" name="Oval 5">
            <a:extLst>
              <a:ext uri="{FF2B5EF4-FFF2-40B4-BE49-F238E27FC236}">
                <a16:creationId xmlns:a16="http://schemas.microsoft.com/office/drawing/2014/main" id="{48B96CB7-34F2-4A5A-B6A5-7F9E5E8B6549}"/>
              </a:ext>
            </a:extLst>
          </p:cNvPr>
          <p:cNvSpPr/>
          <p:nvPr/>
        </p:nvSpPr>
        <p:spPr bwMode="auto">
          <a:xfrm>
            <a:off x="2972780" y="4102072"/>
            <a:ext cx="216024" cy="216024"/>
          </a:xfrm>
          <a:prstGeom prst="ellipse">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11707B8D-16B2-423C-8BD0-DD0E6C1AC624}"/>
              </a:ext>
            </a:extLst>
          </p:cNvPr>
          <p:cNvSpPr/>
          <p:nvPr/>
        </p:nvSpPr>
        <p:spPr bwMode="auto">
          <a:xfrm>
            <a:off x="1964668" y="4606128"/>
            <a:ext cx="216024" cy="237564"/>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pic>
        <p:nvPicPr>
          <p:cNvPr id="7" name="Picture 6">
            <a:extLst>
              <a:ext uri="{FF2B5EF4-FFF2-40B4-BE49-F238E27FC236}">
                <a16:creationId xmlns:a16="http://schemas.microsoft.com/office/drawing/2014/main" id="{E3A93C1D-0D0E-4468-92A9-5E600CD9E20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59340" y="2268774"/>
            <a:ext cx="4306128" cy="2982964"/>
          </a:xfrm>
          <a:prstGeom prst="rect">
            <a:avLst/>
          </a:prstGeom>
        </p:spPr>
      </p:pic>
      <p:sp>
        <p:nvSpPr>
          <p:cNvPr id="11" name="Oval 10">
            <a:extLst>
              <a:ext uri="{FF2B5EF4-FFF2-40B4-BE49-F238E27FC236}">
                <a16:creationId xmlns:a16="http://schemas.microsoft.com/office/drawing/2014/main" id="{BC7C7520-4EED-4A84-96E2-240AD74B9586}"/>
              </a:ext>
            </a:extLst>
          </p:cNvPr>
          <p:cNvSpPr/>
          <p:nvPr/>
        </p:nvSpPr>
        <p:spPr bwMode="auto">
          <a:xfrm>
            <a:off x="6141132" y="4639746"/>
            <a:ext cx="216024" cy="237564"/>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1BB481DB-F3CF-4B4C-8D6E-DCC30161CAB1}"/>
              </a:ext>
            </a:extLst>
          </p:cNvPr>
          <p:cNvSpPr/>
          <p:nvPr/>
        </p:nvSpPr>
        <p:spPr bwMode="auto">
          <a:xfrm>
            <a:off x="7149244" y="4133936"/>
            <a:ext cx="216024" cy="216024"/>
          </a:xfrm>
          <a:prstGeom prst="ellipse">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70827399-9323-48EE-92C4-047743CB26E5}"/>
              </a:ext>
            </a:extLst>
          </p:cNvPr>
          <p:cNvSpPr/>
          <p:nvPr/>
        </p:nvSpPr>
        <p:spPr bwMode="auto">
          <a:xfrm>
            <a:off x="3204012" y="3329438"/>
            <a:ext cx="216024" cy="216024"/>
          </a:xfrm>
          <a:prstGeom prst="ellipse">
            <a:avLst/>
          </a:prstGeom>
          <a:noFill/>
          <a:ln w="38100" cap="flat" cmpd="sng" algn="ctr">
            <a:solidFill>
              <a:srgbClr val="FFFF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E8F9B6B3-596C-4F36-8D9F-65B3C9B3B15B}"/>
              </a:ext>
            </a:extLst>
          </p:cNvPr>
          <p:cNvSpPr/>
          <p:nvPr/>
        </p:nvSpPr>
        <p:spPr bwMode="auto">
          <a:xfrm>
            <a:off x="7380476" y="3351383"/>
            <a:ext cx="216024" cy="216024"/>
          </a:xfrm>
          <a:prstGeom prst="ellipse">
            <a:avLst/>
          </a:prstGeom>
          <a:noFill/>
          <a:ln w="38100" cap="flat" cmpd="sng" algn="ctr">
            <a:solidFill>
              <a:srgbClr val="FFFF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pic>
        <p:nvPicPr>
          <p:cNvPr id="8" name="Picture 7">
            <a:extLst>
              <a:ext uri="{FF2B5EF4-FFF2-40B4-BE49-F238E27FC236}">
                <a16:creationId xmlns:a16="http://schemas.microsoft.com/office/drawing/2014/main" id="{1665564D-DAFE-4A72-A3CA-AFC5FDC951E3}"/>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3368824" y="5677127"/>
            <a:ext cx="2160240" cy="680276"/>
          </a:xfrm>
          <a:prstGeom prst="rect">
            <a:avLst/>
          </a:prstGeom>
        </p:spPr>
      </p:pic>
    </p:spTree>
    <p:extLst>
      <p:ext uri="{BB962C8B-B14F-4D97-AF65-F5344CB8AC3E}">
        <p14:creationId xmlns:p14="http://schemas.microsoft.com/office/powerpoint/2010/main" val="103963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031325"/>
          </a:xfrm>
          <a:prstGeom prst="rect">
            <a:avLst/>
          </a:prstGeom>
        </p:spPr>
        <p:txBody>
          <a:bodyPr wrap="square">
            <a:spAutoFit/>
          </a:bodyPr>
          <a:lstStyle/>
          <a:p>
            <a:r>
              <a:rPr lang="es-ES" sz="1200">
                <a:latin typeface="Arial" panose="020B0604020202020204" pitchFamily="34" charset="0"/>
                <a:cs typeface="Arial" panose="020B0604020202020204" pitchFamily="34" charset="0"/>
              </a:rPr>
              <a:t>Y como encontramos el mínimo de la función de coste? Bien, matemáticamente lo que hacemos es derivar parcialmente la función de coste por cada estimador </a:t>
            </a:r>
            <a:r>
              <a:rPr lang="es-ES" sz="1200" b="1">
                <a:latin typeface="Arial" panose="020B0604020202020204" pitchFamily="34" charset="0"/>
                <a:cs typeface="Arial" panose="020B0604020202020204" pitchFamily="34" charset="0"/>
              </a:rPr>
              <a:t>a</a:t>
            </a:r>
            <a:r>
              <a:rPr lang="es-ES" sz="1200" b="1" baseline="-25000">
                <a:latin typeface="Arial" panose="020B0604020202020204" pitchFamily="34" charset="0"/>
                <a:cs typeface="Arial" panose="020B0604020202020204" pitchFamily="34" charset="0"/>
              </a:rPr>
              <a:t>k </a:t>
            </a:r>
            <a:r>
              <a:rPr lang="es-ES" sz="1200" b="1">
                <a:latin typeface="Arial" panose="020B0604020202020204" pitchFamily="34" charset="0"/>
                <a:cs typeface="Arial" panose="020B0604020202020204" pitchFamily="34" charset="0"/>
              </a:rPr>
              <a:t>. </a:t>
            </a:r>
            <a:r>
              <a:rPr lang="es-ES" sz="1200">
                <a:latin typeface="Arial" panose="020B0604020202020204" pitchFamily="34" charset="0"/>
                <a:cs typeface="Arial" panose="020B0604020202020204" pitchFamily="34" charset="0"/>
              </a:rPr>
              <a:t>Para hacer esto usamos una técnica llamada </a:t>
            </a:r>
            <a:r>
              <a:rPr lang="es-ES" sz="1200" b="1">
                <a:latin typeface="Arial" panose="020B0604020202020204" pitchFamily="34" charset="0"/>
                <a:cs typeface="Arial" panose="020B0604020202020204" pitchFamily="34" charset="0"/>
              </a:rPr>
              <a:t>Gradient Descent</a:t>
            </a:r>
            <a:r>
              <a:rPr lang="es-ES" sz="1200">
                <a:latin typeface="Arial" panose="020B0604020202020204" pitchFamily="34" charset="0"/>
                <a:cs typeface="Arial" panose="020B0604020202020204" pitchFamily="34" charset="0"/>
              </a:rPr>
              <a:t>.</a:t>
            </a:r>
          </a:p>
          <a:p>
            <a:pPr algn="just"/>
            <a:r>
              <a:rPr lang="es-ES" sz="1200">
                <a:latin typeface="Arial" panose="020B0604020202020204" pitchFamily="34" charset="0"/>
                <a:cs typeface="Arial" panose="020B0604020202020204" pitchFamily="34" charset="0"/>
              </a:rPr>
              <a:t>El </a:t>
            </a:r>
            <a:r>
              <a:rPr lang="es-ES" sz="1200" b="1">
                <a:latin typeface="Arial" panose="020B0604020202020204" pitchFamily="34" charset="0"/>
                <a:cs typeface="Arial" panose="020B0604020202020204" pitchFamily="34" charset="0"/>
              </a:rPr>
              <a:t>Gradient Descent</a:t>
            </a:r>
            <a:r>
              <a:rPr lang="es-ES" sz="1200">
                <a:latin typeface="Arial" panose="020B0604020202020204" pitchFamily="34" charset="0"/>
                <a:cs typeface="Arial" panose="020B0604020202020204" pitchFamily="34" charset="0"/>
              </a:rPr>
              <a:t> un </a:t>
            </a:r>
            <a:r>
              <a:rPr lang="es-ES" sz="1200" b="1">
                <a:latin typeface="Arial" panose="020B0604020202020204" pitchFamily="34" charset="0"/>
                <a:cs typeface="Arial" panose="020B0604020202020204" pitchFamily="34" charset="0"/>
              </a:rPr>
              <a:t>algoritmo de optimización </a:t>
            </a:r>
            <a:r>
              <a:rPr lang="es-ES" sz="1200">
                <a:latin typeface="Arial" panose="020B0604020202020204" pitchFamily="34" charset="0"/>
                <a:cs typeface="Arial" panose="020B0604020202020204" pitchFamily="34" charset="0"/>
              </a:rPr>
              <a:t>utilizado para </a:t>
            </a:r>
            <a:r>
              <a:rPr lang="es-ES" sz="1200" b="1">
                <a:latin typeface="Arial" panose="020B0604020202020204" pitchFamily="34" charset="0"/>
                <a:cs typeface="Arial" panose="020B0604020202020204" pitchFamily="34" charset="0"/>
              </a:rPr>
              <a:t>minimizar algunas funciones </a:t>
            </a:r>
            <a:r>
              <a:rPr lang="es-ES" sz="1200">
                <a:latin typeface="Arial" panose="020B0604020202020204" pitchFamily="34" charset="0"/>
                <a:cs typeface="Arial" panose="020B0604020202020204" pitchFamily="34" charset="0"/>
              </a:rPr>
              <a:t>actualizando iterativamente los estimadores </a:t>
            </a:r>
            <a:r>
              <a:rPr lang="es-ES" sz="1200" b="1">
                <a:latin typeface="Arial" panose="020B0604020202020204" pitchFamily="34" charset="0"/>
                <a:cs typeface="Arial" panose="020B0604020202020204" pitchFamily="34" charset="0"/>
              </a:rPr>
              <a:t>a</a:t>
            </a:r>
            <a:r>
              <a:rPr lang="es-ES" sz="1200" b="1" baseline="-25000">
                <a:latin typeface="Arial" panose="020B0604020202020204" pitchFamily="34" charset="0"/>
                <a:cs typeface="Arial" panose="020B0604020202020204" pitchFamily="34" charset="0"/>
              </a:rPr>
              <a:t>k</a:t>
            </a:r>
            <a:r>
              <a:rPr lang="es-ES" sz="1200">
                <a:latin typeface="Arial" panose="020B0604020202020204" pitchFamily="34" charset="0"/>
                <a:cs typeface="Arial" panose="020B0604020202020204" pitchFamily="34" charset="0"/>
              </a:rPr>
              <a:t> , inicializados aleatoriamente, </a:t>
            </a:r>
            <a:r>
              <a:rPr lang="es-ES" sz="1200" b="1">
                <a:latin typeface="Arial" panose="020B0604020202020204" pitchFamily="34" charset="0"/>
                <a:cs typeface="Arial" panose="020B0604020202020204" pitchFamily="34" charset="0"/>
              </a:rPr>
              <a:t>en la dirección del descenso más pronunciado </a:t>
            </a:r>
            <a:r>
              <a:rPr lang="es-ES" sz="1200">
                <a:latin typeface="Arial" panose="020B0604020202020204" pitchFamily="34" charset="0"/>
                <a:cs typeface="Arial" panose="020B0604020202020204" pitchFamily="34" charset="0"/>
              </a:rPr>
              <a:t>según lo </a:t>
            </a:r>
            <a:r>
              <a:rPr lang="es-ES" sz="1200" b="1">
                <a:latin typeface="Arial" panose="020B0604020202020204" pitchFamily="34" charset="0"/>
                <a:cs typeface="Arial" panose="020B0604020202020204" pitchFamily="34" charset="0"/>
              </a:rPr>
              <a:t>definido por el negativo del gradiente</a:t>
            </a:r>
            <a:r>
              <a:rPr lang="es-ES" sz="1200">
                <a:latin typeface="Arial" panose="020B0604020202020204" pitchFamily="34" charset="0"/>
                <a:cs typeface="Arial" panose="020B0604020202020204" pitchFamily="34" charset="0"/>
              </a:rPr>
              <a:t>. </a:t>
            </a:r>
          </a:p>
          <a:p>
            <a:pPr algn="just"/>
            <a:r>
              <a:rPr lang="es-ES" sz="1200">
                <a:latin typeface="Arial" panose="020B0604020202020204" pitchFamily="34" charset="0"/>
                <a:cs typeface="Arial" panose="020B0604020202020204" pitchFamily="34" charset="0"/>
              </a:rPr>
              <a:t>Esta búsqueda del mínimo es </a:t>
            </a:r>
            <a:r>
              <a:rPr lang="es-ES" sz="1200" b="1">
                <a:latin typeface="Arial" panose="020B0604020202020204" pitchFamily="34" charset="0"/>
                <a:cs typeface="Arial" panose="020B0604020202020204" pitchFamily="34" charset="0"/>
              </a:rPr>
              <a:t>un proceso iterativo</a:t>
            </a:r>
            <a:r>
              <a:rPr lang="es-ES" sz="1200">
                <a:latin typeface="Arial" panose="020B0604020202020204" pitchFamily="34" charset="0"/>
                <a:cs typeface="Arial" panose="020B0604020202020204" pitchFamily="34" charset="0"/>
              </a:rPr>
              <a:t>, donde en </a:t>
            </a:r>
            <a:r>
              <a:rPr lang="es-ES" sz="1200" b="1">
                <a:latin typeface="Arial" panose="020B0604020202020204" pitchFamily="34" charset="0"/>
                <a:cs typeface="Arial" panose="020B0604020202020204" pitchFamily="34" charset="0"/>
              </a:rPr>
              <a:t>cada paso se calcula un nuevo punto</a:t>
            </a:r>
            <a:r>
              <a:rPr lang="es-ES" sz="1200">
                <a:latin typeface="Arial" panose="020B0604020202020204" pitchFamily="34" charset="0"/>
                <a:cs typeface="Arial" panose="020B0604020202020204" pitchFamily="34" charset="0"/>
              </a:rPr>
              <a:t>, minimizando así el error de la función de coste, para llegar a un mínimo de la función (de coste). El </a:t>
            </a:r>
            <a:r>
              <a:rPr lang="es-ES" sz="1200" b="1">
                <a:latin typeface="Arial" panose="020B0604020202020204" pitchFamily="34" charset="0"/>
                <a:cs typeface="Arial" panose="020B0604020202020204" pitchFamily="34" charset="0"/>
              </a:rPr>
              <a:t>tiempo que se tarda en llegar </a:t>
            </a:r>
            <a:r>
              <a:rPr lang="es-ES" sz="1200">
                <a:latin typeface="Arial" panose="020B0604020202020204" pitchFamily="34" charset="0"/>
                <a:cs typeface="Arial" panose="020B0604020202020204" pitchFamily="34" charset="0"/>
              </a:rPr>
              <a:t>a este punto, y </a:t>
            </a:r>
            <a:r>
              <a:rPr lang="es-ES" sz="1200" b="1">
                <a:latin typeface="Arial" panose="020B0604020202020204" pitchFamily="34" charset="0"/>
                <a:cs typeface="Arial" panose="020B0604020202020204" pitchFamily="34" charset="0"/>
              </a:rPr>
              <a:t>como de cerca se está de llegar al mínimo</a:t>
            </a:r>
            <a:r>
              <a:rPr lang="es-ES" sz="1200">
                <a:latin typeface="Arial" panose="020B0604020202020204" pitchFamily="34" charset="0"/>
                <a:cs typeface="Arial" panose="020B0604020202020204" pitchFamily="34" charset="0"/>
              </a:rPr>
              <a:t>, viene dado por el factor de aprendizaje (Learning rate) </a:t>
            </a:r>
            <a:r>
              <a:rPr lang="es-ES" sz="1200" b="1">
                <a:latin typeface="Arial" panose="020B0604020202020204" pitchFamily="34" charset="0"/>
                <a:cs typeface="Arial" panose="020B0604020202020204" pitchFamily="34" charset="0"/>
              </a:rPr>
              <a:t>α.</a:t>
            </a:r>
            <a:endParaRPr lang="es-ES" sz="1200">
              <a:latin typeface="Arial" panose="020B0604020202020204" pitchFamily="34" charset="0"/>
              <a:cs typeface="Arial" panose="020B0604020202020204" pitchFamily="34" charset="0"/>
            </a:endParaRPr>
          </a:p>
          <a:p>
            <a:pPr algn="just"/>
            <a:endParaRPr lang="es-ES" sz="1200">
              <a:latin typeface="Arial" panose="020B0604020202020204" pitchFamily="34" charset="0"/>
              <a:cs typeface="Arial" panose="020B0604020202020204" pitchFamily="34" charset="0"/>
            </a:endParaRPr>
          </a:p>
        </p:txBody>
      </p:sp>
      <p:pic>
        <p:nvPicPr>
          <p:cNvPr id="6146" name="Picture 2" descr="Image result for gradient descent">
            <a:extLst>
              <a:ext uri="{FF2B5EF4-FFF2-40B4-BE49-F238E27FC236}">
                <a16:creationId xmlns:a16="http://schemas.microsoft.com/office/drawing/2014/main" id="{133D7783-766F-45C8-9361-FA75F2D78B32}"/>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258" y="4056779"/>
            <a:ext cx="2887414" cy="13511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130D76E-0CBE-4946-9D9E-6D77C7A66527}"/>
              </a:ext>
            </a:extLst>
          </p:cNvPr>
          <p:cNvPicPr>
            <a:picLocks noChangeAspect="1"/>
          </p:cNvPicPr>
          <p:nvPr/>
        </p:nvPicPr>
        <p:blipFill>
          <a:blip r:embed="rId4"/>
          <a:stretch>
            <a:fillRect/>
          </a:stretch>
        </p:blipFill>
        <p:spPr>
          <a:xfrm>
            <a:off x="3800872" y="3259536"/>
            <a:ext cx="1592461" cy="802467"/>
          </a:xfrm>
          <a:prstGeom prst="rect">
            <a:avLst/>
          </a:prstGeom>
        </p:spPr>
      </p:pic>
      <p:cxnSp>
        <p:nvCxnSpPr>
          <p:cNvPr id="15" name="Straight Arrow Connector 14">
            <a:extLst>
              <a:ext uri="{FF2B5EF4-FFF2-40B4-BE49-F238E27FC236}">
                <a16:creationId xmlns:a16="http://schemas.microsoft.com/office/drawing/2014/main" id="{CBD584FC-628E-4D1A-B671-E05E0DFEEC33}"/>
              </a:ext>
            </a:extLst>
          </p:cNvPr>
          <p:cNvCxnSpPr>
            <a:cxnSpLocks/>
            <a:stCxn id="2" idx="2"/>
          </p:cNvCxnSpPr>
          <p:nvPr/>
        </p:nvCxnSpPr>
        <p:spPr bwMode="auto">
          <a:xfrm>
            <a:off x="4597103" y="4062003"/>
            <a:ext cx="0" cy="354149"/>
          </a:xfrm>
          <a:prstGeom prst="straightConnector1">
            <a:avLst/>
          </a:prstGeom>
          <a:noFill/>
          <a:ln w="9525" cap="flat" cmpd="sng" algn="ctr">
            <a:solidFill>
              <a:schemeClr val="tx1"/>
            </a:solidFill>
            <a:prstDash val="solid"/>
            <a:round/>
            <a:headEnd type="none" w="med" len="med"/>
            <a:tailEnd type="triangle"/>
          </a:ln>
          <a:effectLst/>
        </p:spPr>
      </p:cxnSp>
      <p:pic>
        <p:nvPicPr>
          <p:cNvPr id="16" name="Picture 15">
            <a:extLst>
              <a:ext uri="{FF2B5EF4-FFF2-40B4-BE49-F238E27FC236}">
                <a16:creationId xmlns:a16="http://schemas.microsoft.com/office/drawing/2014/main" id="{B40596AF-A9D6-4CC5-B4E8-837A781CA265}"/>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3281264" y="4369772"/>
            <a:ext cx="2998862" cy="757250"/>
          </a:xfrm>
          <a:prstGeom prst="rect">
            <a:avLst/>
          </a:prstGeom>
        </p:spPr>
      </p:pic>
      <p:cxnSp>
        <p:nvCxnSpPr>
          <p:cNvPr id="19" name="Straight Arrow Connector 18">
            <a:extLst>
              <a:ext uri="{FF2B5EF4-FFF2-40B4-BE49-F238E27FC236}">
                <a16:creationId xmlns:a16="http://schemas.microsoft.com/office/drawing/2014/main" id="{11D2CFFF-8CB6-4984-9C13-5D7232362B67}"/>
              </a:ext>
            </a:extLst>
          </p:cNvPr>
          <p:cNvCxnSpPr>
            <a:cxnSpLocks/>
          </p:cNvCxnSpPr>
          <p:nvPr/>
        </p:nvCxnSpPr>
        <p:spPr bwMode="auto">
          <a:xfrm>
            <a:off x="4597103" y="5127022"/>
            <a:ext cx="0" cy="354149"/>
          </a:xfrm>
          <a:prstGeom prst="straightConnector1">
            <a:avLst/>
          </a:prstGeom>
          <a:noFill/>
          <a:ln w="9525" cap="flat" cmpd="sng" algn="ctr">
            <a:solidFill>
              <a:schemeClr val="tx1"/>
            </a:solidFill>
            <a:prstDash val="solid"/>
            <a:round/>
            <a:headEnd type="none" w="med" len="med"/>
            <a:tailEnd type="triangle"/>
          </a:ln>
          <a:effectLst/>
        </p:spPr>
      </p:cxnSp>
      <p:pic>
        <p:nvPicPr>
          <p:cNvPr id="18" name="Picture 17">
            <a:extLst>
              <a:ext uri="{FF2B5EF4-FFF2-40B4-BE49-F238E27FC236}">
                <a16:creationId xmlns:a16="http://schemas.microsoft.com/office/drawing/2014/main" id="{4220A525-EB18-4CE9-B136-67C3F64401BB}"/>
              </a:ext>
            </a:extLst>
          </p:cNvPr>
          <p:cNvPicPr>
            <a:picLocks noChangeAspect="1"/>
          </p:cNvPicPr>
          <p:nvPr/>
        </p:nvPicPr>
        <p:blipFill>
          <a:blip r:embed="rId6"/>
          <a:stretch>
            <a:fillRect/>
          </a:stretch>
        </p:blipFill>
        <p:spPr>
          <a:xfrm>
            <a:off x="3800872" y="5497754"/>
            <a:ext cx="1740445" cy="790606"/>
          </a:xfrm>
          <a:prstGeom prst="rect">
            <a:avLst/>
          </a:prstGeom>
        </p:spPr>
      </p:pic>
      <p:pic>
        <p:nvPicPr>
          <p:cNvPr id="22" name="Picture 8">
            <a:extLst>
              <a:ext uri="{FF2B5EF4-FFF2-40B4-BE49-F238E27FC236}">
                <a16:creationId xmlns:a16="http://schemas.microsoft.com/office/drawing/2014/main" id="{284A9DB4-7804-4664-AFBC-33A73854A55B}"/>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392958" y="3485908"/>
            <a:ext cx="3074099" cy="230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8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846659"/>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Para determinar </a:t>
            </a:r>
            <a:r>
              <a:rPr lang="es-ES" sz="1200" b="1" dirty="0">
                <a:latin typeface="Arial" panose="020B0604020202020204" pitchFamily="34" charset="0"/>
                <a:cs typeface="Arial" panose="020B0604020202020204" pitchFamily="34" charset="0"/>
              </a:rPr>
              <a:t>lo bueno, o no, </a:t>
            </a:r>
            <a:r>
              <a:rPr lang="es-ES" sz="1200" dirty="0">
                <a:latin typeface="Arial" panose="020B0604020202020204" pitchFamily="34" charset="0"/>
                <a:cs typeface="Arial" panose="020B0604020202020204" pitchFamily="34" charset="0"/>
              </a:rPr>
              <a:t>que es nuestra aproximación, usamos la </a:t>
            </a:r>
            <a:r>
              <a:rPr lang="es-ES" sz="1200" b="1" dirty="0">
                <a:latin typeface="Arial" panose="020B0604020202020204" pitchFamily="34" charset="0"/>
                <a:cs typeface="Arial" panose="020B0604020202020204" pitchFamily="34" charset="0"/>
              </a:rPr>
              <a:t>métrica del Coeficiente de Determinación</a:t>
            </a:r>
            <a:r>
              <a:rPr lang="es-ES" sz="1200" dirty="0">
                <a:latin typeface="Arial" panose="020B0604020202020204" pitchFamily="34" charset="0"/>
                <a:cs typeface="Arial" panose="020B0604020202020204" pitchFamily="34" charset="0"/>
              </a:rPr>
              <a:t>. </a:t>
            </a:r>
          </a:p>
          <a:p>
            <a:pPr algn="just"/>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coeficiente de determinación</a:t>
            </a:r>
            <a:r>
              <a:rPr lang="es-ES" sz="1200" dirty="0">
                <a:latin typeface="Arial" panose="020B0604020202020204" pitchFamily="34" charset="0"/>
                <a:cs typeface="Arial" panose="020B0604020202020204" pitchFamily="34" charset="0"/>
              </a:rPr>
              <a:t>, denominado </a:t>
            </a:r>
            <a:r>
              <a:rPr lang="es-ES" sz="1200" b="1" dirty="0">
                <a:latin typeface="Arial" panose="020B0604020202020204" pitchFamily="34" charset="0"/>
                <a:cs typeface="Arial" panose="020B0604020202020204" pitchFamily="34" charset="0"/>
              </a:rPr>
              <a:t>R²</a:t>
            </a:r>
            <a:r>
              <a:rPr lang="es-ES" sz="1200" dirty="0">
                <a:latin typeface="Arial" panose="020B0604020202020204" pitchFamily="34" charset="0"/>
                <a:cs typeface="Arial" panose="020B0604020202020204" pitchFamily="34" charset="0"/>
              </a:rPr>
              <a:t>, es usado en el contexto de un modelo estadístico cuyo uso es predecir futuros resultados o probar una hipótesis. El </a:t>
            </a:r>
            <a:r>
              <a:rPr lang="es-ES" sz="1200" b="1" dirty="0">
                <a:latin typeface="Arial" panose="020B0604020202020204" pitchFamily="34" charset="0"/>
                <a:cs typeface="Arial" panose="020B0604020202020204" pitchFamily="34" charset="0"/>
              </a:rPr>
              <a:t>coeficiente determina la calidad del modelo</a:t>
            </a:r>
            <a:r>
              <a:rPr lang="es-ES" sz="1200" dirty="0">
                <a:latin typeface="Arial" panose="020B0604020202020204" pitchFamily="34" charset="0"/>
                <a:cs typeface="Arial" panose="020B0604020202020204" pitchFamily="34" charset="0"/>
              </a:rPr>
              <a:t> para </a:t>
            </a:r>
            <a:r>
              <a:rPr lang="es-ES" sz="1200" b="1" dirty="0">
                <a:latin typeface="Arial" panose="020B0604020202020204" pitchFamily="34" charset="0"/>
                <a:cs typeface="Arial" panose="020B0604020202020204" pitchFamily="34" charset="0"/>
              </a:rPr>
              <a:t>replicar los resultados</a:t>
            </a:r>
            <a:r>
              <a:rPr lang="es-ES" sz="1200" dirty="0">
                <a:latin typeface="Arial" panose="020B0604020202020204" pitchFamily="34" charset="0"/>
                <a:cs typeface="Arial" panose="020B0604020202020204" pitchFamily="34" charset="0"/>
              </a:rPr>
              <a:t>, y la </a:t>
            </a:r>
            <a:r>
              <a:rPr lang="es-ES" sz="1200" b="1" dirty="0">
                <a:latin typeface="Arial" panose="020B0604020202020204" pitchFamily="34" charset="0"/>
                <a:cs typeface="Arial" panose="020B0604020202020204" pitchFamily="34" charset="0"/>
              </a:rPr>
              <a:t>proporción de variación de los resultados </a:t>
            </a:r>
            <a:r>
              <a:rPr lang="es-ES" sz="1200" dirty="0">
                <a:latin typeface="Arial" panose="020B0604020202020204" pitchFamily="34" charset="0"/>
                <a:cs typeface="Arial" panose="020B0604020202020204" pitchFamily="34" charset="0"/>
              </a:rPr>
              <a:t>que puede explicarse por el modelo.</a:t>
            </a:r>
          </a:p>
          <a:p>
            <a:pPr algn="just"/>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R²</a:t>
            </a:r>
            <a:r>
              <a:rPr lang="es-ES" sz="1200" dirty="0">
                <a:latin typeface="Arial" panose="020B0604020202020204" pitchFamily="34" charset="0"/>
                <a:cs typeface="Arial" panose="020B0604020202020204" pitchFamily="34" charset="0"/>
              </a:rPr>
              <a:t> es el </a:t>
            </a:r>
            <a:r>
              <a:rPr lang="es-ES" sz="1200" b="1" dirty="0">
                <a:latin typeface="Arial" panose="020B0604020202020204" pitchFamily="34" charset="0"/>
                <a:cs typeface="Arial" panose="020B0604020202020204" pitchFamily="34" charset="0"/>
              </a:rPr>
              <a:t>cuadrado del coeficiente de correlación de Pearson</a:t>
            </a:r>
            <a:r>
              <a:rPr lang="es-ES" sz="1200" dirty="0">
                <a:latin typeface="Arial" panose="020B0604020202020204" pitchFamily="34" charset="0"/>
                <a:cs typeface="Arial" panose="020B0604020202020204" pitchFamily="34" charset="0"/>
              </a:rPr>
              <a:t>, [para la regresión lineal simple, una variable como resultado]. Si hay varias variables, el cuadrado del coeficiente de determinación múltiple. En ambos casos el R² adquiere valores entre 0 y 1.</a:t>
            </a:r>
          </a:p>
          <a:p>
            <a:pPr algn="just"/>
            <a:r>
              <a:rPr lang="es-ES" sz="1200"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D5032FCE-9C5C-4C9B-8B83-D781D069BB96}"/>
              </a:ext>
            </a:extLst>
          </p:cNvPr>
          <p:cNvPicPr>
            <a:picLocks noChangeAspect="1"/>
          </p:cNvPicPr>
          <p:nvPr/>
        </p:nvPicPr>
        <p:blipFill>
          <a:blip r:embed="rId3"/>
          <a:stretch>
            <a:fillRect/>
          </a:stretch>
        </p:blipFill>
        <p:spPr>
          <a:xfrm>
            <a:off x="3872880" y="3113081"/>
            <a:ext cx="1368152" cy="631837"/>
          </a:xfrm>
          <a:prstGeom prst="rect">
            <a:avLst/>
          </a:prstGeom>
        </p:spPr>
      </p:pic>
      <p:pic>
        <p:nvPicPr>
          <p:cNvPr id="6" name="Picture 5">
            <a:extLst>
              <a:ext uri="{FF2B5EF4-FFF2-40B4-BE49-F238E27FC236}">
                <a16:creationId xmlns:a16="http://schemas.microsoft.com/office/drawing/2014/main" id="{FBB81857-F0A4-4EF1-BAF4-028CD97A6F2E}"/>
              </a:ext>
            </a:extLst>
          </p:cNvPr>
          <p:cNvPicPr>
            <a:picLocks noChangeAspect="1"/>
          </p:cNvPicPr>
          <p:nvPr/>
        </p:nvPicPr>
        <p:blipFill>
          <a:blip r:embed="rId4"/>
          <a:stretch>
            <a:fillRect/>
          </a:stretch>
        </p:blipFill>
        <p:spPr>
          <a:xfrm>
            <a:off x="1261500" y="4786918"/>
            <a:ext cx="1190312" cy="724737"/>
          </a:xfrm>
          <a:prstGeom prst="rect">
            <a:avLst/>
          </a:prstGeom>
        </p:spPr>
      </p:pic>
      <p:pic>
        <p:nvPicPr>
          <p:cNvPr id="1026" name="Picture 2" descr="Graph that illustrates a regression model with a low R-squared.">
            <a:extLst>
              <a:ext uri="{FF2B5EF4-FFF2-40B4-BE49-F238E27FC236}">
                <a16:creationId xmlns:a16="http://schemas.microsoft.com/office/drawing/2014/main" id="{D35A7548-BA3F-4C20-8CD8-C9668F6193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824" y="4141862"/>
            <a:ext cx="28575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aph that illustrates a model with a high R-squared.">
            <a:extLst>
              <a:ext uri="{FF2B5EF4-FFF2-40B4-BE49-F238E27FC236}">
                <a16:creationId xmlns:a16="http://schemas.microsoft.com/office/drawing/2014/main" id="{7E4675B1-4A9C-4536-9A94-7F4C3D67DD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5168" y="4221088"/>
            <a:ext cx="28575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74805"/>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C:\WINDOWS\Escritorio\PLANTILLA\Presen_LAN_CIM_Formacio_B1.PPT</Template>
  <TotalTime>8427</TotalTime>
  <Words>1996</Words>
  <Application>Microsoft Office PowerPoint</Application>
  <PresentationFormat>A4 Paper (210x297 mm)</PresentationFormat>
  <Paragraphs>197</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Helvetica Neue</vt:lpstr>
      <vt:lpstr>Arial</vt:lpstr>
      <vt:lpstr>Cambria Math</vt:lpstr>
      <vt:lpstr>Times New Roman</vt:lpstr>
      <vt:lpstr>Wingdings</vt:lpstr>
      <vt:lpstr>Diseño predeterminado</vt:lpstr>
      <vt:lpstr>1_Diseño predeterminado</vt:lpstr>
      <vt:lpstr>Sesión 3  Clasificadores: Regresión logística Support Vector Machines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Sesión 3  Regresión logística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Sesión 3  Support Vector Machine</vt:lpstr>
      <vt:lpstr>PowerPoint Presentation</vt:lpstr>
      <vt:lpstr>PowerPoint Presentation</vt:lpstr>
      <vt:lpstr>PowerPoint Presentation</vt:lpstr>
      <vt:lpstr>PowerPoint Presentation</vt:lpstr>
    </vt:vector>
  </TitlesOfParts>
  <Company>JPR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MDP Màster en Direcció  de la  Producció</dc:title>
  <dc:creator>vrius@tmb.cat</dc:creator>
  <cp:lastModifiedBy>Sergi Consul</cp:lastModifiedBy>
  <cp:revision>428</cp:revision>
  <cp:lastPrinted>2001-05-23T15:03:49Z</cp:lastPrinted>
  <dcterms:created xsi:type="dcterms:W3CDTF">2000-08-25T15:15:26Z</dcterms:created>
  <dcterms:modified xsi:type="dcterms:W3CDTF">2020-05-11T11:37:37Z</dcterms:modified>
</cp:coreProperties>
</file>