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819a1ee57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819a1ee5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819a1ee5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819a1ee5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19a1ee5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19a1ee5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819a1ee5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819a1ee5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819a1ee5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819a1ee5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819a1ee5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819a1ee5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85318f0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85318f0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819a1ee57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819a1ee57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819a1ee5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819a1ee5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819a1ee5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819a1ee5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19a1ee5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19a1ee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19a1ee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819a1ee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19a1ee5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19a1ee5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19a1ee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819a1ee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819a1ee5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819a1ee5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819a1ee5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819a1ee5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819a1ee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819a1ee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819a1ee5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819a1ee5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Projecte 2: Etiquetatge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362450" y="3545550"/>
            <a:ext cx="26880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Daniel Rosa Díaz 1604158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Adrián Martínez García 1601959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Sergi Diaz Lopez 1599349</a:t>
            </a:r>
            <a:endParaRPr sz="1300"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2732125"/>
            <a:ext cx="51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Inteligencia Artificial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Anàlisis quantitatiu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311700" y="12298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KMean_statics (WCD)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300" y="410000"/>
            <a:ext cx="4016725" cy="290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514875" y="245522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400">
                <a:solidFill>
                  <a:srgbClr val="3D3D3D"/>
                </a:solidFill>
              </a:rPr>
              <a:t>KMax = 5</a:t>
            </a:r>
            <a:endParaRPr sz="8400">
              <a:solidFill>
                <a:srgbClr val="3D3D3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400">
                <a:solidFill>
                  <a:srgbClr val="3D3D3D"/>
                </a:solidFill>
              </a:rPr>
              <a:t>K = 2</a:t>
            </a:r>
            <a:endParaRPr sz="8400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2"/>
          <p:cNvCxnSpPr/>
          <p:nvPr/>
        </p:nvCxnSpPr>
        <p:spPr>
          <a:xfrm flipH="1" rot="10800000">
            <a:off x="3069025" y="2364300"/>
            <a:ext cx="10479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Anàlisis quantitatiu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311700" y="12298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KMean_statics (WCD)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514875" y="245522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400">
                <a:solidFill>
                  <a:srgbClr val="3D3D3D"/>
                </a:solidFill>
              </a:rPr>
              <a:t>KMax = 5</a:t>
            </a:r>
            <a:endParaRPr sz="8400">
              <a:solidFill>
                <a:srgbClr val="3D3D3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400">
                <a:solidFill>
                  <a:srgbClr val="3D3D3D"/>
                </a:solidFill>
              </a:rPr>
              <a:t>K = 2</a:t>
            </a:r>
            <a:endParaRPr sz="8400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3"/>
          <p:cNvCxnSpPr/>
          <p:nvPr/>
        </p:nvCxnSpPr>
        <p:spPr>
          <a:xfrm flipH="1" rot="10800000">
            <a:off x="3069025" y="2364300"/>
            <a:ext cx="10479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150" y="467650"/>
            <a:ext cx="4353675" cy="3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get_shape_accuracy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6028"/>
            <a:ext cx="3875658" cy="38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238" y="2086025"/>
            <a:ext cx="3975675" cy="596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311700" y="14289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 = 2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770250" y="14289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 = 3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get_color_accuracy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4289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 = 2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5438400" y="14289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 = 3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50" y="3970050"/>
            <a:ext cx="4606200" cy="3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64050" y="3450750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K = 4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00" y="2104151"/>
            <a:ext cx="4534675" cy="3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650" y="2104158"/>
            <a:ext cx="4221350" cy="29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11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Millores del codi</a:t>
            </a:r>
            <a:endParaRPr/>
          </a:p>
        </p:txBody>
      </p:sp>
      <p:cxnSp>
        <p:nvCxnSpPr>
          <p:cNvPr id="241" name="Google Shape;241;p26"/>
          <p:cNvCxnSpPr>
            <a:stCxn id="242" idx="6"/>
            <a:endCxn id="243" idx="2"/>
          </p:cNvCxnSpPr>
          <p:nvPr/>
        </p:nvCxnSpPr>
        <p:spPr>
          <a:xfrm>
            <a:off x="2549600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6"/>
          <p:cNvCxnSpPr>
            <a:stCxn id="242" idx="6"/>
            <a:endCxn id="245" idx="2"/>
          </p:cNvCxnSpPr>
          <p:nvPr/>
        </p:nvCxnSpPr>
        <p:spPr>
          <a:xfrm flipH="1" rot="10800000">
            <a:off x="2549600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6"/>
          <p:cNvCxnSpPr>
            <a:stCxn id="247" idx="3"/>
            <a:endCxn id="248" idx="2"/>
          </p:cNvCxnSpPr>
          <p:nvPr/>
        </p:nvCxnSpPr>
        <p:spPr>
          <a:xfrm flipH="1" rot="10800000">
            <a:off x="4608125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26"/>
          <p:cNvCxnSpPr>
            <a:stCxn id="247" idx="3"/>
            <a:endCxn id="250" idx="2"/>
          </p:cNvCxnSpPr>
          <p:nvPr/>
        </p:nvCxnSpPr>
        <p:spPr>
          <a:xfrm>
            <a:off x="4608125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6"/>
          <p:cNvCxnSpPr>
            <a:stCxn id="252" idx="3"/>
          </p:cNvCxnSpPr>
          <p:nvPr/>
        </p:nvCxnSpPr>
        <p:spPr>
          <a:xfrm>
            <a:off x="4608125" y="3507750"/>
            <a:ext cx="560700" cy="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3" name="Google Shape;253;p26"/>
          <p:cNvGrpSpPr/>
          <p:nvPr/>
        </p:nvGrpSpPr>
        <p:grpSpPr>
          <a:xfrm>
            <a:off x="5194325" y="1018950"/>
            <a:ext cx="2229900" cy="319200"/>
            <a:chOff x="5592550" y="1018950"/>
            <a:chExt cx="2229900" cy="319200"/>
          </a:xfrm>
        </p:grpSpPr>
        <p:sp>
          <p:nvSpPr>
            <p:cNvPr id="254" name="Google Shape;254;p26"/>
            <p:cNvSpPr/>
            <p:nvPr/>
          </p:nvSpPr>
          <p:spPr>
            <a:xfrm>
              <a:off x="5766550" y="1018950"/>
              <a:ext cx="2055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Inicialització de centroides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6"/>
          <p:cNvGrpSpPr/>
          <p:nvPr/>
        </p:nvGrpSpPr>
        <p:grpSpPr>
          <a:xfrm>
            <a:off x="3251825" y="1476150"/>
            <a:ext cx="1356300" cy="319200"/>
            <a:chOff x="3650050" y="1476150"/>
            <a:chExt cx="1356300" cy="319200"/>
          </a:xfrm>
        </p:grpSpPr>
        <p:sp>
          <p:nvSpPr>
            <p:cNvPr id="247" name="Google Shape;247;p2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KMeans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6"/>
          <p:cNvGrpSpPr/>
          <p:nvPr/>
        </p:nvGrpSpPr>
        <p:grpSpPr>
          <a:xfrm>
            <a:off x="422525" y="2412150"/>
            <a:ext cx="2127075" cy="319200"/>
            <a:chOff x="831950" y="2412150"/>
            <a:chExt cx="2127075" cy="319200"/>
          </a:xfrm>
        </p:grpSpPr>
        <p:sp>
          <p:nvSpPr>
            <p:cNvPr id="257" name="Google Shape;257;p26"/>
            <p:cNvSpPr/>
            <p:nvPr/>
          </p:nvSpPr>
          <p:spPr>
            <a:xfrm>
              <a:off x="831950" y="2412150"/>
              <a:ext cx="1947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Etiquetatge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6"/>
          <p:cNvGrpSpPr/>
          <p:nvPr/>
        </p:nvGrpSpPr>
        <p:grpSpPr>
          <a:xfrm>
            <a:off x="3251825" y="3348150"/>
            <a:ext cx="1356300" cy="319200"/>
            <a:chOff x="3650050" y="3348150"/>
            <a:chExt cx="1356300" cy="319200"/>
          </a:xfrm>
        </p:grpSpPr>
        <p:sp>
          <p:nvSpPr>
            <p:cNvPr id="252" name="Google Shape;252;p2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KNN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6"/>
          <p:cNvGrpSpPr/>
          <p:nvPr/>
        </p:nvGrpSpPr>
        <p:grpSpPr>
          <a:xfrm>
            <a:off x="5194325" y="1933350"/>
            <a:ext cx="1776600" cy="319200"/>
            <a:chOff x="5592550" y="1933350"/>
            <a:chExt cx="1776600" cy="319200"/>
          </a:xfrm>
        </p:grpSpPr>
        <p:sp>
          <p:nvSpPr>
            <p:cNvPr id="260" name="Google Shape;260;p26"/>
            <p:cNvSpPr/>
            <p:nvPr/>
          </p:nvSpPr>
          <p:spPr>
            <a:xfrm>
              <a:off x="5766550" y="1933350"/>
              <a:ext cx="1602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Llindar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5244125" y="3348150"/>
            <a:ext cx="1677000" cy="319200"/>
            <a:chOff x="5592550" y="3805350"/>
            <a:chExt cx="1677000" cy="319200"/>
          </a:xfrm>
        </p:grpSpPr>
        <p:sp>
          <p:nvSpPr>
            <p:cNvPr id="262" name="Google Shape;262;p26"/>
            <p:cNvSpPr/>
            <p:nvPr/>
          </p:nvSpPr>
          <p:spPr>
            <a:xfrm>
              <a:off x="5766550" y="3805350"/>
              <a:ext cx="1503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Veïns propers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6"/>
          <p:cNvSpPr/>
          <p:nvPr/>
        </p:nvSpPr>
        <p:spPr>
          <a:xfrm>
            <a:off x="5368325" y="1476150"/>
            <a:ext cx="16026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Heurística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5194325" y="1548750"/>
            <a:ext cx="174000" cy="174000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6"/>
          <p:cNvCxnSpPr/>
          <p:nvPr/>
        </p:nvCxnSpPr>
        <p:spPr>
          <a:xfrm>
            <a:off x="4834325" y="1631700"/>
            <a:ext cx="3078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Millores de KMeans</a:t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Opcions inicialització de centroides: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Custom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Millores de KMeans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311700" y="1229875"/>
            <a:ext cx="88323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Opcions heurístiques:</a:t>
            </a:r>
            <a:r>
              <a:rPr lang="es"/>
              <a:t>                       </a:t>
            </a:r>
            <a:r>
              <a:rPr lang="es" sz="1572">
                <a:solidFill>
                  <a:srgbClr val="3D3D3D"/>
                </a:solidFill>
              </a:rPr>
              <a:t>Retrieval_by_color</a:t>
            </a:r>
            <a:r>
              <a:rPr lang="es" u="sng"/>
              <a:t>                               </a:t>
            </a:r>
            <a:endParaRPr sz="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Intra-class                                   Inter-class                                        Fisher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Opció predeterminada                                    Millor opció</a:t>
            </a:r>
            <a:endParaRPr sz="1400"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0" y="2310038"/>
            <a:ext cx="2079600" cy="15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050" y="2310038"/>
            <a:ext cx="2079583" cy="15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550" y="2280925"/>
            <a:ext cx="2163353" cy="16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1217956" y="3836272"/>
            <a:ext cx="151500" cy="51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4121056" y="3836272"/>
            <a:ext cx="151500" cy="51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Millores de KMeans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Llindar </a:t>
            </a:r>
            <a:r>
              <a:rPr lang="es"/>
              <a:t>                      Opció predeterminada                         </a:t>
            </a:r>
            <a:r>
              <a:rPr lang="es" sz="1918">
                <a:solidFill>
                  <a:schemeClr val="dk1"/>
                </a:solidFill>
              </a:rPr>
              <a:t>get_color_accuracy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k = 4                                        k = 3                                            k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0% - 36%                               37% - 78%                                  79% - 100%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Millor opció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 rot="-1345434">
            <a:off x="1803948" y="1607930"/>
            <a:ext cx="512772" cy="25638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75" y="2879625"/>
            <a:ext cx="1777225" cy="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350" y="2879625"/>
            <a:ext cx="1777225" cy="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0" y="2878150"/>
            <a:ext cx="177722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/>
          <p:nvPr/>
        </p:nvSpPr>
        <p:spPr>
          <a:xfrm>
            <a:off x="936675" y="3362800"/>
            <a:ext cx="297900" cy="70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Millores de KNN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11700" y="1219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Veïns Propers</a:t>
            </a:r>
            <a:r>
              <a:rPr lang="es"/>
              <a:t>                                                         </a:t>
            </a:r>
            <a:r>
              <a:rPr lang="es" sz="2045">
                <a:solidFill>
                  <a:schemeClr val="dk1"/>
                </a:solidFill>
              </a:rPr>
              <a:t>Retrieval_by_shape</a:t>
            </a:r>
            <a:endParaRPr sz="28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Distància euclidiana                14 fails                   Opció predeterminada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Distància Manhattan               11 fails                   Millor opció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Distància Minkowski               14 fails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4009850" y="2936825"/>
            <a:ext cx="646200" cy="234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4009850" y="2156300"/>
            <a:ext cx="646200" cy="234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2358050" y="1748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000"/>
              <a:t>Conclusió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 a la práctica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1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Mètodes d’anàlisi implementats</a:t>
            </a:r>
            <a:endParaRPr/>
          </a:p>
        </p:txBody>
      </p:sp>
      <p:cxnSp>
        <p:nvCxnSpPr>
          <p:cNvPr id="98" name="Google Shape;98;p15"/>
          <p:cNvCxnSpPr>
            <a:stCxn id="99" idx="6"/>
            <a:endCxn id="100" idx="2"/>
          </p:cNvCxnSpPr>
          <p:nvPr/>
        </p:nvCxnSpPr>
        <p:spPr>
          <a:xfrm>
            <a:off x="2549600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>
            <a:stCxn id="99" idx="6"/>
            <a:endCxn id="102" idx="2"/>
          </p:cNvCxnSpPr>
          <p:nvPr/>
        </p:nvCxnSpPr>
        <p:spPr>
          <a:xfrm flipH="1" rot="10800000">
            <a:off x="2549600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>
            <a:stCxn id="104" idx="3"/>
            <a:endCxn id="105" idx="2"/>
          </p:cNvCxnSpPr>
          <p:nvPr/>
        </p:nvCxnSpPr>
        <p:spPr>
          <a:xfrm flipH="1" rot="10800000">
            <a:off x="4608125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5"/>
          <p:cNvCxnSpPr>
            <a:stCxn id="104" idx="3"/>
            <a:endCxn id="107" idx="2"/>
          </p:cNvCxnSpPr>
          <p:nvPr/>
        </p:nvCxnSpPr>
        <p:spPr>
          <a:xfrm>
            <a:off x="4608125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5"/>
          <p:cNvCxnSpPr>
            <a:stCxn id="109" idx="3"/>
            <a:endCxn id="110" idx="2"/>
          </p:cNvCxnSpPr>
          <p:nvPr/>
        </p:nvCxnSpPr>
        <p:spPr>
          <a:xfrm flipH="1" rot="10800000">
            <a:off x="4608125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>
            <a:stCxn id="109" idx="3"/>
            <a:endCxn id="112" idx="2"/>
          </p:cNvCxnSpPr>
          <p:nvPr/>
        </p:nvCxnSpPr>
        <p:spPr>
          <a:xfrm>
            <a:off x="4608125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" name="Google Shape;113;p15"/>
          <p:cNvGrpSpPr/>
          <p:nvPr/>
        </p:nvGrpSpPr>
        <p:grpSpPr>
          <a:xfrm>
            <a:off x="5194325" y="1018950"/>
            <a:ext cx="2229900" cy="319200"/>
            <a:chOff x="5592550" y="1018950"/>
            <a:chExt cx="2229900" cy="319200"/>
          </a:xfrm>
        </p:grpSpPr>
        <p:sp>
          <p:nvSpPr>
            <p:cNvPr id="114" name="Google Shape;114;p15"/>
            <p:cNvSpPr/>
            <p:nvPr/>
          </p:nvSpPr>
          <p:spPr>
            <a:xfrm>
              <a:off x="5766550" y="1018950"/>
              <a:ext cx="2055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Retrieval_by_color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3251825" y="1476150"/>
            <a:ext cx="1356300" cy="319200"/>
            <a:chOff x="3650050" y="1476150"/>
            <a:chExt cx="1356300" cy="319200"/>
          </a:xfrm>
        </p:grpSpPr>
        <p:sp>
          <p:nvSpPr>
            <p:cNvPr id="104" name="Google Shape;104;p1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Qualitatiu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422525" y="2412150"/>
            <a:ext cx="2127075" cy="319200"/>
            <a:chOff x="831950" y="2412150"/>
            <a:chExt cx="2127075" cy="319200"/>
          </a:xfrm>
        </p:grpSpPr>
        <p:sp>
          <p:nvSpPr>
            <p:cNvPr id="117" name="Google Shape;117;p15"/>
            <p:cNvSpPr/>
            <p:nvPr/>
          </p:nvSpPr>
          <p:spPr>
            <a:xfrm>
              <a:off x="831950" y="2412150"/>
              <a:ext cx="1947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Mètodes d’anàlisi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3251825" y="3348150"/>
            <a:ext cx="1356300" cy="319200"/>
            <a:chOff x="3650050" y="3348150"/>
            <a:chExt cx="1356300" cy="319200"/>
          </a:xfrm>
        </p:grpSpPr>
        <p:sp>
          <p:nvSpPr>
            <p:cNvPr id="109" name="Google Shape;109;p1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Quantitatiu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5194325" y="1933350"/>
            <a:ext cx="1776600" cy="319200"/>
            <a:chOff x="5592550" y="1933350"/>
            <a:chExt cx="1776600" cy="319200"/>
          </a:xfrm>
        </p:grpSpPr>
        <p:sp>
          <p:nvSpPr>
            <p:cNvPr id="120" name="Google Shape;120;p15"/>
            <p:cNvSpPr/>
            <p:nvPr/>
          </p:nvSpPr>
          <p:spPr>
            <a:xfrm>
              <a:off x="5766550" y="1933350"/>
              <a:ext cx="1602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Retrieval_by_shape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5194325" y="2890950"/>
            <a:ext cx="1950600" cy="319200"/>
            <a:chOff x="5592550" y="2890950"/>
            <a:chExt cx="1950600" cy="319200"/>
          </a:xfrm>
        </p:grpSpPr>
        <p:sp>
          <p:nvSpPr>
            <p:cNvPr id="122" name="Google Shape;122;p15"/>
            <p:cNvSpPr/>
            <p:nvPr/>
          </p:nvSpPr>
          <p:spPr>
            <a:xfrm>
              <a:off x="5766550" y="2890950"/>
              <a:ext cx="1776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Kmean_statistics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5194325" y="3805350"/>
            <a:ext cx="1677000" cy="319200"/>
            <a:chOff x="5592550" y="3805350"/>
            <a:chExt cx="1677000" cy="319200"/>
          </a:xfrm>
        </p:grpSpPr>
        <p:sp>
          <p:nvSpPr>
            <p:cNvPr id="124" name="Google Shape;124;p15"/>
            <p:cNvSpPr/>
            <p:nvPr/>
          </p:nvSpPr>
          <p:spPr>
            <a:xfrm>
              <a:off x="5766550" y="3805350"/>
              <a:ext cx="15030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Get_color_accuracy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5368325" y="1476150"/>
            <a:ext cx="16026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Retrieval_combined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194325" y="1548750"/>
            <a:ext cx="174000" cy="174000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4834325" y="1631700"/>
            <a:ext cx="307800" cy="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5"/>
          <p:cNvSpPr/>
          <p:nvPr/>
        </p:nvSpPr>
        <p:spPr>
          <a:xfrm>
            <a:off x="5368325" y="3348150"/>
            <a:ext cx="17766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get_shape_accuracy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194325" y="3420750"/>
            <a:ext cx="174000" cy="174000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5"/>
          <p:cNvCxnSpPr>
            <a:endCxn id="129" idx="2"/>
          </p:cNvCxnSpPr>
          <p:nvPr/>
        </p:nvCxnSpPr>
        <p:spPr>
          <a:xfrm>
            <a:off x="4834325" y="3507150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qualitatiu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311700" y="12298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Retrieval_by_color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7868" l="12387" r="10576" t="0"/>
          <a:stretch/>
        </p:blipFill>
        <p:spPr>
          <a:xfrm>
            <a:off x="4951450" y="213100"/>
            <a:ext cx="39624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0075"/>
            <a:ext cx="4646650" cy="23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3879550" y="1439300"/>
            <a:ext cx="810900" cy="102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18275" y="2883500"/>
            <a:ext cx="413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Roboto"/>
                <a:ea typeface="Roboto"/>
                <a:cs typeface="Roboto"/>
                <a:sym typeface="Roboto"/>
              </a:rPr>
              <a:t>Blue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qualitatiu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11700" y="12298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Retrieval_by_color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075"/>
            <a:ext cx="4646650" cy="23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3879550" y="1439300"/>
            <a:ext cx="810900" cy="102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818275" y="2883500"/>
            <a:ext cx="413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Roboto"/>
                <a:ea typeface="Roboto"/>
                <a:cs typeface="Roboto"/>
                <a:sym typeface="Roboto"/>
              </a:rPr>
              <a:t>Red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 b="8256" l="13472" r="6431" t="0"/>
          <a:stretch/>
        </p:blipFill>
        <p:spPr>
          <a:xfrm>
            <a:off x="5054600" y="205213"/>
            <a:ext cx="4084325" cy="34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7006550" y="2798250"/>
            <a:ext cx="942600" cy="9789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981725" y="460400"/>
            <a:ext cx="942600" cy="9789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8094025" y="3039350"/>
            <a:ext cx="104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Color de la pell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930575" y="6020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Samarreta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qualitatiu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229875"/>
            <a:ext cx="370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Retrieval_by_color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075"/>
            <a:ext cx="4646650" cy="23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3879550" y="1439300"/>
            <a:ext cx="810900" cy="102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818275" y="2883500"/>
            <a:ext cx="413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Roboto"/>
                <a:ea typeface="Roboto"/>
                <a:cs typeface="Roboto"/>
                <a:sym typeface="Roboto"/>
              </a:rPr>
              <a:t>White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8265" l="13202" r="11308" t="0"/>
          <a:stretch/>
        </p:blipFill>
        <p:spPr>
          <a:xfrm>
            <a:off x="4951375" y="160725"/>
            <a:ext cx="4013225" cy="36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18275" y="3711525"/>
            <a:ext cx="42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Detecta el color del fons com a blanc!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qualitatiu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26373"/>
          <a:stretch/>
        </p:blipFill>
        <p:spPr>
          <a:xfrm>
            <a:off x="1467525" y="1168975"/>
            <a:ext cx="5765526" cy="25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257575" y="3901450"/>
            <a:ext cx="42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Retallem les imatges per a centrar-nos en la part important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qualitatiu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11700" y="1229875"/>
            <a:ext cx="37056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72">
                <a:solidFill>
                  <a:srgbClr val="3D3D3D"/>
                </a:solidFill>
              </a:rPr>
              <a:t>Retrieval_by_color</a:t>
            </a:r>
            <a:endParaRPr sz="3372"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72">
                <a:solidFill>
                  <a:srgbClr val="3D3D3D"/>
                </a:solidFill>
              </a:rPr>
              <a:t>Millorat utilitzant imatges retallades</a:t>
            </a:r>
            <a:endParaRPr b="1" sz="33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0075"/>
            <a:ext cx="4646650" cy="23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3879550" y="1439300"/>
            <a:ext cx="810900" cy="102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18275" y="2883500"/>
            <a:ext cx="413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Roboto"/>
                <a:ea typeface="Roboto"/>
                <a:cs typeface="Roboto"/>
                <a:sym typeface="Roboto"/>
              </a:rPr>
              <a:t>Red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8155" l="10253" r="6655" t="0"/>
          <a:stretch/>
        </p:blipFill>
        <p:spPr>
          <a:xfrm>
            <a:off x="4799050" y="83225"/>
            <a:ext cx="4215500" cy="34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qualitatiu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72">
                <a:solidFill>
                  <a:srgbClr val="3D3D3D"/>
                </a:solidFill>
              </a:rPr>
              <a:t>Retrieval_by_shape</a:t>
            </a:r>
            <a:endParaRPr sz="1072">
              <a:solidFill>
                <a:srgbClr val="3D3D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311692" y="1488328"/>
            <a:ext cx="3186046" cy="532632"/>
            <a:chOff x="518725" y="2798250"/>
            <a:chExt cx="4282895" cy="715999"/>
          </a:xfrm>
        </p:grpSpPr>
        <p:pic>
          <p:nvPicPr>
            <p:cNvPr id="190" name="Google Shape;190;p21"/>
            <p:cNvPicPr preferRelativeResize="0"/>
            <p:nvPr/>
          </p:nvPicPr>
          <p:blipFill rotWithShape="1">
            <a:blip r:embed="rId3">
              <a:alphaModFix/>
            </a:blip>
            <a:srcRect b="34398" l="7881" r="7999" t="34783"/>
            <a:stretch/>
          </p:blipFill>
          <p:spPr>
            <a:xfrm>
              <a:off x="518725" y="2798250"/>
              <a:ext cx="3908774" cy="715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1"/>
            <p:cNvSpPr txBox="1"/>
            <p:nvPr/>
          </p:nvSpPr>
          <p:spPr>
            <a:xfrm>
              <a:off x="668520" y="2866586"/>
              <a:ext cx="41331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Roboto"/>
                  <a:ea typeface="Roboto"/>
                  <a:cs typeface="Roboto"/>
                  <a:sym typeface="Roboto"/>
                </a:rPr>
                <a:t>Shirts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9264" l="13270" r="12506" t="0"/>
          <a:stretch/>
        </p:blipFill>
        <p:spPr>
          <a:xfrm>
            <a:off x="311700" y="2020950"/>
            <a:ext cx="2640000" cy="241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72">
                <a:solidFill>
                  <a:srgbClr val="3D3D3D"/>
                </a:solidFill>
              </a:rPr>
              <a:t>Retrieval_combined</a:t>
            </a:r>
            <a:endParaRPr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4807492" y="1488328"/>
            <a:ext cx="3186046" cy="532632"/>
            <a:chOff x="518725" y="2798250"/>
            <a:chExt cx="4282895" cy="715999"/>
          </a:xfrm>
        </p:grpSpPr>
        <p:pic>
          <p:nvPicPr>
            <p:cNvPr id="195" name="Google Shape;195;p21"/>
            <p:cNvPicPr preferRelativeResize="0"/>
            <p:nvPr/>
          </p:nvPicPr>
          <p:blipFill rotWithShape="1">
            <a:blip r:embed="rId3">
              <a:alphaModFix/>
            </a:blip>
            <a:srcRect b="34398" l="7881" r="7999" t="34783"/>
            <a:stretch/>
          </p:blipFill>
          <p:spPr>
            <a:xfrm>
              <a:off x="518725" y="2798250"/>
              <a:ext cx="3908774" cy="715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1"/>
            <p:cNvSpPr txBox="1"/>
            <p:nvPr/>
          </p:nvSpPr>
          <p:spPr>
            <a:xfrm>
              <a:off x="668520" y="2866586"/>
              <a:ext cx="41331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Roboto"/>
                  <a:ea typeface="Roboto"/>
                  <a:cs typeface="Roboto"/>
                  <a:sym typeface="Roboto"/>
                </a:rPr>
                <a:t>Red Shirts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7" name="Google Shape;1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113" y="2166175"/>
            <a:ext cx="26193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