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Dosis Semi-Bold" charset="1" panose="02010703020202060003"/>
      <p:regular r:id="rId12"/>
    </p:embeddedFont>
    <p:embeddedFont>
      <p:font typeface="Lilita One" charset="1" panose="02000000000000000000"/>
      <p:regular r:id="rId13"/>
    </p:embeddedFont>
    <p:embeddedFont>
      <p:font typeface="Dosis Bold" charset="1" panose="02010803020202060003"/>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BD0000">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2"/>
            <a:stretch>
              <a:fillRect l="0" t="0" r="0" b="0"/>
            </a:stretch>
          </a:blipFill>
        </p:spPr>
      </p:sp>
      <p:sp>
        <p:nvSpPr>
          <p:cNvPr name="TextBox 3" id="3"/>
          <p:cNvSpPr txBox="true"/>
          <p:nvPr/>
        </p:nvSpPr>
        <p:spPr>
          <a:xfrm rot="0">
            <a:off x="3338890" y="1758990"/>
            <a:ext cx="11610220" cy="2797174"/>
          </a:xfrm>
          <a:prstGeom prst="rect">
            <a:avLst/>
          </a:prstGeom>
        </p:spPr>
        <p:txBody>
          <a:bodyPr anchor="t" rtlCol="false" tIns="0" lIns="0" bIns="0" rIns="0">
            <a:spAutoFit/>
          </a:bodyPr>
          <a:lstStyle/>
          <a:p>
            <a:pPr algn="ctr">
              <a:lnSpc>
                <a:spcPts val="11200"/>
              </a:lnSpc>
            </a:pPr>
            <a:r>
              <a:rPr lang="en-US" b="true" sz="8000">
                <a:solidFill>
                  <a:srgbClr val="FFFFFF"/>
                </a:solidFill>
                <a:latin typeface="Dosis Semi-Bold"/>
                <a:ea typeface="Dosis Semi-Bold"/>
                <a:cs typeface="Dosis Semi-Bold"/>
                <a:sym typeface="Dosis Semi-Bold"/>
              </a:rPr>
              <a:t>NUEVA SINTAXIS EN LAS ESTRUCTURAS DE CONTROL</a:t>
            </a:r>
          </a:p>
        </p:txBody>
      </p:sp>
      <p:sp>
        <p:nvSpPr>
          <p:cNvPr name="TextBox 4" id="4"/>
          <p:cNvSpPr txBox="true"/>
          <p:nvPr/>
        </p:nvSpPr>
        <p:spPr>
          <a:xfrm rot="0">
            <a:off x="2679247" y="4904356"/>
            <a:ext cx="12929505" cy="3521075"/>
          </a:xfrm>
          <a:prstGeom prst="rect">
            <a:avLst/>
          </a:prstGeom>
        </p:spPr>
        <p:txBody>
          <a:bodyPr anchor="t" rtlCol="false" tIns="0" lIns="0" bIns="0" rIns="0">
            <a:spAutoFit/>
          </a:bodyPr>
          <a:lstStyle/>
          <a:p>
            <a:pPr algn="ctr">
              <a:lnSpc>
                <a:spcPts val="7000"/>
              </a:lnSpc>
            </a:pPr>
            <a:r>
              <a:rPr lang="en-US" sz="5000" b="true">
                <a:solidFill>
                  <a:srgbClr val="FFFFFF"/>
                </a:solidFill>
                <a:latin typeface="Dosis Semi-Bold"/>
                <a:ea typeface="Dosis Semi-Bold"/>
                <a:cs typeface="Dosis Semi-Bold"/>
                <a:sym typeface="Dosis Semi-Bold"/>
              </a:rPr>
              <a:t>Para mejorar la experiencia de los desarrolladores, han lanzado una nueva sintaxis de plantilla de bloque que ofrece potentes funciones con interfaces sencillas y declarativas. </a:t>
            </a:r>
          </a:p>
        </p:txBody>
      </p:sp>
      <p:sp>
        <p:nvSpPr>
          <p:cNvPr name="TextBox 5" id="5"/>
          <p:cNvSpPr txBox="true"/>
          <p:nvPr/>
        </p:nvSpPr>
        <p:spPr>
          <a:xfrm rot="0">
            <a:off x="1577481" y="71985"/>
            <a:ext cx="10088357"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ea typeface="Lilita One"/>
                <a:cs typeface="Lilita One"/>
                <a:sym typeface="Lilita One"/>
              </a:rPr>
              <a:t>ANGULAR MODERNO</a:t>
            </a:r>
          </a:p>
        </p:txBody>
      </p:sp>
      <p:sp>
        <p:nvSpPr>
          <p:cNvPr name="Freeform 6" id="6"/>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3"/>
            <a:stretch>
              <a:fillRect l="-96065" t="-7299" r="-96370" b="-7875"/>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BD0000">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2"/>
            <a:stretch>
              <a:fillRect l="0" t="0" r="0" b="0"/>
            </a:stretch>
          </a:blipFill>
        </p:spPr>
      </p:sp>
      <p:sp>
        <p:nvSpPr>
          <p:cNvPr name="Freeform 3" id="3"/>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3"/>
            <a:stretch>
              <a:fillRect l="-96065" t="-7299" r="-96370" b="-7875"/>
            </a:stretch>
          </a:blipFill>
        </p:spPr>
      </p:sp>
      <p:grpSp>
        <p:nvGrpSpPr>
          <p:cNvPr name="Group 4" id="4"/>
          <p:cNvGrpSpPr/>
          <p:nvPr/>
        </p:nvGrpSpPr>
        <p:grpSpPr>
          <a:xfrm rot="0">
            <a:off x="221681" y="1827649"/>
            <a:ext cx="6472767" cy="4980517"/>
            <a:chOff x="0" y="0"/>
            <a:chExt cx="1704762" cy="1311741"/>
          </a:xfrm>
        </p:grpSpPr>
        <p:sp>
          <p:nvSpPr>
            <p:cNvPr name="Freeform 5" id="5"/>
            <p:cNvSpPr/>
            <p:nvPr/>
          </p:nvSpPr>
          <p:spPr>
            <a:xfrm flipH="false" flipV="false" rot="0">
              <a:off x="0" y="0"/>
              <a:ext cx="1704762" cy="1311741"/>
            </a:xfrm>
            <a:custGeom>
              <a:avLst/>
              <a:gdLst/>
              <a:ahLst/>
              <a:cxnLst/>
              <a:rect r="r" b="b" t="t" l="l"/>
              <a:pathLst>
                <a:path h="1311741" w="1704762">
                  <a:moveTo>
                    <a:pt x="61000" y="0"/>
                  </a:moveTo>
                  <a:lnTo>
                    <a:pt x="1643762" y="0"/>
                  </a:lnTo>
                  <a:cubicBezTo>
                    <a:pt x="1677451" y="0"/>
                    <a:pt x="1704762" y="27311"/>
                    <a:pt x="1704762" y="61000"/>
                  </a:cubicBezTo>
                  <a:lnTo>
                    <a:pt x="1704762" y="1250741"/>
                  </a:lnTo>
                  <a:cubicBezTo>
                    <a:pt x="1704762" y="1284431"/>
                    <a:pt x="1677451" y="1311741"/>
                    <a:pt x="1643762" y="1311741"/>
                  </a:cubicBezTo>
                  <a:lnTo>
                    <a:pt x="61000" y="1311741"/>
                  </a:lnTo>
                  <a:cubicBezTo>
                    <a:pt x="27311" y="1311741"/>
                    <a:pt x="0" y="1284431"/>
                    <a:pt x="0" y="1250741"/>
                  </a:cubicBezTo>
                  <a:lnTo>
                    <a:pt x="0" y="61000"/>
                  </a:lnTo>
                  <a:cubicBezTo>
                    <a:pt x="0" y="27311"/>
                    <a:pt x="27311" y="0"/>
                    <a:pt x="61000" y="0"/>
                  </a:cubicBezTo>
                  <a:close/>
                </a:path>
              </a:pathLst>
            </a:custGeom>
            <a:solidFill>
              <a:srgbClr val="000000">
                <a:alpha val="65882"/>
              </a:srgbClr>
            </a:solidFill>
          </p:spPr>
        </p:sp>
        <p:sp>
          <p:nvSpPr>
            <p:cNvPr name="TextBox 6" id="6"/>
            <p:cNvSpPr txBox="true"/>
            <p:nvPr/>
          </p:nvSpPr>
          <p:spPr>
            <a:xfrm>
              <a:off x="0" y="-66675"/>
              <a:ext cx="1704762" cy="1378416"/>
            </a:xfrm>
            <a:prstGeom prst="rect">
              <a:avLst/>
            </a:prstGeom>
          </p:spPr>
          <p:txBody>
            <a:bodyPr anchor="ctr" rtlCol="false" tIns="50800" lIns="50800" bIns="50800" rIns="50800"/>
            <a:lstStyle/>
            <a:p>
              <a:pPr algn="ctr">
                <a:lnSpc>
                  <a:spcPts val="4059"/>
                </a:lnSpc>
              </a:pPr>
            </a:p>
          </p:txBody>
        </p:sp>
      </p:grpSp>
      <p:sp>
        <p:nvSpPr>
          <p:cNvPr name="TextBox 7" id="7"/>
          <p:cNvSpPr txBox="true"/>
          <p:nvPr/>
        </p:nvSpPr>
        <p:spPr>
          <a:xfrm rot="0">
            <a:off x="12612631" y="85772"/>
            <a:ext cx="5426813" cy="1307960"/>
          </a:xfrm>
          <a:prstGeom prst="rect">
            <a:avLst/>
          </a:prstGeom>
        </p:spPr>
        <p:txBody>
          <a:bodyPr anchor="t" rtlCol="false" tIns="0" lIns="0" bIns="0" rIns="0">
            <a:spAutoFit/>
          </a:bodyPr>
          <a:lstStyle/>
          <a:p>
            <a:pPr algn="ctr">
              <a:lnSpc>
                <a:spcPts val="5235"/>
              </a:lnSpc>
            </a:pPr>
            <a:r>
              <a:rPr lang="en-US" b="true" sz="3739">
                <a:solidFill>
                  <a:srgbClr val="FFFFFF"/>
                </a:solidFill>
                <a:latin typeface="Dosis Semi-Bold"/>
                <a:ea typeface="Dosis Semi-Bold"/>
                <a:cs typeface="Dosis Semi-Bold"/>
                <a:sym typeface="Dosis Semi-Bold"/>
              </a:rPr>
              <a:t>NUEVA SINTAXIS EN LAS ESTRUCTURAS DE CONTROL</a:t>
            </a:r>
          </a:p>
        </p:txBody>
      </p:sp>
      <p:sp>
        <p:nvSpPr>
          <p:cNvPr name="TextBox 8" id="8"/>
          <p:cNvSpPr txBox="true"/>
          <p:nvPr/>
        </p:nvSpPr>
        <p:spPr>
          <a:xfrm rot="0">
            <a:off x="349942" y="2651608"/>
            <a:ext cx="6216245" cy="3256398"/>
          </a:xfrm>
          <a:prstGeom prst="rect">
            <a:avLst/>
          </a:prstGeom>
        </p:spPr>
        <p:txBody>
          <a:bodyPr anchor="t" rtlCol="false" tIns="0" lIns="0" bIns="0" rIns="0">
            <a:spAutoFit/>
          </a:bodyPr>
          <a:lstStyle/>
          <a:p>
            <a:pPr algn="ctr">
              <a:lnSpc>
                <a:spcPts val="4329"/>
              </a:lnSpc>
            </a:pPr>
            <a:r>
              <a:rPr lang="en-US" sz="3092">
                <a:solidFill>
                  <a:srgbClr val="FFFFFF"/>
                </a:solidFill>
                <a:latin typeface="Lilita One"/>
                <a:ea typeface="Lilita One"/>
                <a:cs typeface="Lilita One"/>
                <a:sym typeface="Lilita One"/>
              </a:rPr>
              <a:t>Se utiliza la nueva sintaxis de bloque para un flujo de control optimizado e integrado. Después de ejecutar estudios de usuarios, se identificó que muchos desarrolladores luchan con *ngIf, *ngSwitch y *ngFor</a:t>
            </a:r>
          </a:p>
        </p:txBody>
      </p:sp>
      <p:grpSp>
        <p:nvGrpSpPr>
          <p:cNvPr name="Group 9" id="9"/>
          <p:cNvGrpSpPr/>
          <p:nvPr/>
        </p:nvGrpSpPr>
        <p:grpSpPr>
          <a:xfrm rot="0">
            <a:off x="7157998" y="2491706"/>
            <a:ext cx="10769600" cy="6695017"/>
            <a:chOff x="0" y="0"/>
            <a:chExt cx="2836438" cy="1763297"/>
          </a:xfrm>
        </p:grpSpPr>
        <p:sp>
          <p:nvSpPr>
            <p:cNvPr name="Freeform 10" id="10"/>
            <p:cNvSpPr/>
            <p:nvPr/>
          </p:nvSpPr>
          <p:spPr>
            <a:xfrm flipH="false" flipV="false" rot="0">
              <a:off x="0" y="0"/>
              <a:ext cx="2836438" cy="1763297"/>
            </a:xfrm>
            <a:custGeom>
              <a:avLst/>
              <a:gdLst/>
              <a:ahLst/>
              <a:cxnLst/>
              <a:rect r="r" b="b" t="t" l="l"/>
              <a:pathLst>
                <a:path h="1763297" w="2836438">
                  <a:moveTo>
                    <a:pt x="36662" y="0"/>
                  </a:moveTo>
                  <a:lnTo>
                    <a:pt x="2799776" y="0"/>
                  </a:lnTo>
                  <a:cubicBezTo>
                    <a:pt x="2820024" y="0"/>
                    <a:pt x="2836438" y="16414"/>
                    <a:pt x="2836438" y="36662"/>
                  </a:cubicBezTo>
                  <a:lnTo>
                    <a:pt x="2836438" y="1726634"/>
                  </a:lnTo>
                  <a:cubicBezTo>
                    <a:pt x="2836438" y="1736358"/>
                    <a:pt x="2832575" y="1745683"/>
                    <a:pt x="2825700" y="1752559"/>
                  </a:cubicBezTo>
                  <a:cubicBezTo>
                    <a:pt x="2818824" y="1759434"/>
                    <a:pt x="2809499" y="1763297"/>
                    <a:pt x="2799776" y="1763297"/>
                  </a:cubicBezTo>
                  <a:lnTo>
                    <a:pt x="36662" y="1763297"/>
                  </a:lnTo>
                  <a:cubicBezTo>
                    <a:pt x="26939" y="1763297"/>
                    <a:pt x="17614" y="1759434"/>
                    <a:pt x="10738" y="1752559"/>
                  </a:cubicBezTo>
                  <a:cubicBezTo>
                    <a:pt x="3863" y="1745683"/>
                    <a:pt x="0" y="1736358"/>
                    <a:pt x="0" y="1726634"/>
                  </a:cubicBezTo>
                  <a:lnTo>
                    <a:pt x="0" y="36662"/>
                  </a:lnTo>
                  <a:cubicBezTo>
                    <a:pt x="0" y="26939"/>
                    <a:pt x="3863" y="17614"/>
                    <a:pt x="10738" y="10738"/>
                  </a:cubicBezTo>
                  <a:cubicBezTo>
                    <a:pt x="17614" y="3863"/>
                    <a:pt x="26939" y="0"/>
                    <a:pt x="36662" y="0"/>
                  </a:cubicBezTo>
                  <a:close/>
                </a:path>
              </a:pathLst>
            </a:custGeom>
            <a:solidFill>
              <a:srgbClr val="000000">
                <a:alpha val="65882"/>
              </a:srgbClr>
            </a:solidFill>
          </p:spPr>
        </p:sp>
        <p:sp>
          <p:nvSpPr>
            <p:cNvPr name="TextBox 11" id="11"/>
            <p:cNvSpPr txBox="true"/>
            <p:nvPr/>
          </p:nvSpPr>
          <p:spPr>
            <a:xfrm>
              <a:off x="0" y="-66675"/>
              <a:ext cx="2836438" cy="1829972"/>
            </a:xfrm>
            <a:prstGeom prst="rect">
              <a:avLst/>
            </a:prstGeom>
          </p:spPr>
          <p:txBody>
            <a:bodyPr anchor="ctr" rtlCol="false" tIns="50800" lIns="50800" bIns="50800" rIns="50800"/>
            <a:lstStyle/>
            <a:p>
              <a:pPr algn="ctr">
                <a:lnSpc>
                  <a:spcPts val="4059"/>
                </a:lnSpc>
              </a:pPr>
            </a:p>
          </p:txBody>
        </p:sp>
      </p:grpSp>
      <p:sp>
        <p:nvSpPr>
          <p:cNvPr name="TextBox 12" id="12"/>
          <p:cNvSpPr txBox="true"/>
          <p:nvPr/>
        </p:nvSpPr>
        <p:spPr>
          <a:xfrm rot="0">
            <a:off x="7400845" y="2588649"/>
            <a:ext cx="10283905" cy="6434455"/>
          </a:xfrm>
          <a:prstGeom prst="rect">
            <a:avLst/>
          </a:prstGeom>
        </p:spPr>
        <p:txBody>
          <a:bodyPr anchor="t" rtlCol="false" tIns="0" lIns="0" bIns="0" rIns="0">
            <a:spAutoFit/>
          </a:bodyPr>
          <a:lstStyle/>
          <a:p>
            <a:pPr algn="ctr">
              <a:lnSpc>
                <a:spcPts val="3919"/>
              </a:lnSpc>
              <a:spcBef>
                <a:spcPct val="0"/>
              </a:spcBef>
            </a:pPr>
            <a:r>
              <a:rPr lang="en-US" sz="2799">
                <a:solidFill>
                  <a:srgbClr val="FFFFFF"/>
                </a:solidFill>
                <a:latin typeface="Lilita One"/>
                <a:ea typeface="Lilita One"/>
                <a:cs typeface="Lilita One"/>
                <a:sym typeface="Lilita One"/>
              </a:rPr>
              <a:t>El flujo de control integrado permite:</a:t>
            </a:r>
          </a:p>
          <a:p>
            <a:pPr algn="ctr">
              <a:lnSpc>
                <a:spcPts val="3919"/>
              </a:lnSpc>
              <a:spcBef>
                <a:spcPct val="0"/>
              </a:spcBef>
            </a:pPr>
          </a:p>
          <a:p>
            <a:pPr algn="ctr">
              <a:lnSpc>
                <a:spcPts val="3919"/>
              </a:lnSpc>
              <a:spcBef>
                <a:spcPct val="0"/>
              </a:spcBef>
            </a:pPr>
            <a:r>
              <a:rPr lang="en-US" sz="2799">
                <a:solidFill>
                  <a:srgbClr val="FFFFFF"/>
                </a:solidFill>
                <a:latin typeface="Lilita One"/>
                <a:ea typeface="Lilita One"/>
                <a:cs typeface="Lilita One"/>
                <a:sym typeface="Lilita One"/>
              </a:rPr>
              <a:t>Una sintaxis más ergonómica y cercana a JavaScript, por lo que es más intuitiva y requiere menos búsquedas en la documentación.</a:t>
            </a:r>
          </a:p>
          <a:p>
            <a:pPr algn="ctr">
              <a:lnSpc>
                <a:spcPts val="3919"/>
              </a:lnSpc>
              <a:spcBef>
                <a:spcPct val="0"/>
              </a:spcBef>
            </a:pPr>
            <a:r>
              <a:rPr lang="en-US" sz="2799">
                <a:solidFill>
                  <a:srgbClr val="FFFFFF"/>
                </a:solidFill>
                <a:latin typeface="Lilita One"/>
                <a:ea typeface="Lilita One"/>
                <a:cs typeface="Lilita One"/>
                <a:sym typeface="Lilita One"/>
              </a:rPr>
              <a:t>Mejor comprobación de tipos gracias a un estrechamiento de tipos más óptimo.</a:t>
            </a:r>
          </a:p>
          <a:p>
            <a:pPr algn="ctr">
              <a:lnSpc>
                <a:spcPts val="3919"/>
              </a:lnSpc>
              <a:spcBef>
                <a:spcPct val="0"/>
              </a:spcBef>
            </a:pPr>
            <a:r>
              <a:rPr lang="en-US" sz="2799">
                <a:solidFill>
                  <a:srgbClr val="FFFFFF"/>
                </a:solidFill>
                <a:latin typeface="Lilita One"/>
                <a:ea typeface="Lilita One"/>
                <a:cs typeface="Lilita One"/>
                <a:sym typeface="Lilita One"/>
              </a:rPr>
              <a:t>Es un concepto que existe principalmente en tiempo de compilación, lo que reduce la huella en tiempo de ejecución (haciéndola "desaparecer"), lo que podría reducir el tamaño de su paquete en hasta 30 kilobytes y mejorar aún más su puntuación Core Web Vital.</a:t>
            </a:r>
          </a:p>
          <a:p>
            <a:pPr algn="ctr">
              <a:lnSpc>
                <a:spcPts val="3919"/>
              </a:lnSpc>
              <a:spcBef>
                <a:spcPct val="0"/>
              </a:spcBef>
            </a:pPr>
            <a:r>
              <a:rPr lang="en-US" sz="2799">
                <a:solidFill>
                  <a:srgbClr val="FFFFFF"/>
                </a:solidFill>
                <a:latin typeface="Lilita One"/>
                <a:ea typeface="Lilita One"/>
                <a:cs typeface="Lilita One"/>
                <a:sym typeface="Lilita One"/>
              </a:rPr>
              <a:t>Está disponible automáticamente en sus plantillas sin importaciones adicionales.</a:t>
            </a:r>
          </a:p>
          <a:p>
            <a:pPr algn="ctr">
              <a:lnSpc>
                <a:spcPts val="3919"/>
              </a:lnSpc>
              <a:spcBef>
                <a:spcPct val="0"/>
              </a:spcBef>
            </a:pPr>
            <a:r>
              <a:rPr lang="en-US" sz="2799">
                <a:solidFill>
                  <a:srgbClr val="FFFFFF"/>
                </a:solidFill>
                <a:latin typeface="Lilita One"/>
                <a:ea typeface="Lilita One"/>
                <a:cs typeface="Lilita One"/>
                <a:sym typeface="Lilita One"/>
              </a:rPr>
              <a:t>Mejoras significativas en el rendimiento.</a:t>
            </a:r>
          </a:p>
        </p:txBody>
      </p:sp>
      <p:sp>
        <p:nvSpPr>
          <p:cNvPr name="TextBox 13" id="13"/>
          <p:cNvSpPr txBox="true"/>
          <p:nvPr/>
        </p:nvSpPr>
        <p:spPr>
          <a:xfrm rot="0">
            <a:off x="1577481" y="71985"/>
            <a:ext cx="10088357"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ea typeface="Lilita One"/>
                <a:cs typeface="Lilita One"/>
                <a:sym typeface="Lilita One"/>
              </a:rPr>
              <a:t>ANGULAR MODERNO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BD0000">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2"/>
            <a:stretch>
              <a:fillRect l="0" t="0" r="0" b="0"/>
            </a:stretch>
          </a:blipFill>
        </p:spPr>
      </p:sp>
      <p:sp>
        <p:nvSpPr>
          <p:cNvPr name="Freeform 3" id="3"/>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3"/>
            <a:stretch>
              <a:fillRect l="-96065" t="-7299" r="-96370" b="-7875"/>
            </a:stretch>
          </a:blipFill>
        </p:spPr>
      </p:sp>
      <p:sp>
        <p:nvSpPr>
          <p:cNvPr name="Freeform 4" id="4"/>
          <p:cNvSpPr/>
          <p:nvPr/>
        </p:nvSpPr>
        <p:spPr>
          <a:xfrm flipH="false" flipV="false" rot="0">
            <a:off x="7126231" y="2494597"/>
            <a:ext cx="10972800" cy="3793454"/>
          </a:xfrm>
          <a:custGeom>
            <a:avLst/>
            <a:gdLst/>
            <a:ahLst/>
            <a:cxnLst/>
            <a:rect r="r" b="b" t="t" l="l"/>
            <a:pathLst>
              <a:path h="3793454" w="10972800">
                <a:moveTo>
                  <a:pt x="0" y="0"/>
                </a:moveTo>
                <a:lnTo>
                  <a:pt x="10972800" y="0"/>
                </a:lnTo>
                <a:lnTo>
                  <a:pt x="10972800" y="3793454"/>
                </a:lnTo>
                <a:lnTo>
                  <a:pt x="0" y="3793454"/>
                </a:lnTo>
                <a:lnTo>
                  <a:pt x="0" y="0"/>
                </a:lnTo>
                <a:close/>
              </a:path>
            </a:pathLst>
          </a:custGeom>
          <a:blipFill>
            <a:blip r:embed="rId4"/>
            <a:stretch>
              <a:fillRect l="0" t="0" r="0" b="0"/>
            </a:stretch>
          </a:blipFill>
        </p:spPr>
      </p:sp>
      <p:sp>
        <p:nvSpPr>
          <p:cNvPr name="Freeform 5" id="5"/>
          <p:cNvSpPr/>
          <p:nvPr/>
        </p:nvSpPr>
        <p:spPr>
          <a:xfrm flipH="false" flipV="false" rot="0">
            <a:off x="287235" y="6459501"/>
            <a:ext cx="10776025" cy="3597586"/>
          </a:xfrm>
          <a:custGeom>
            <a:avLst/>
            <a:gdLst/>
            <a:ahLst/>
            <a:cxnLst/>
            <a:rect r="r" b="b" t="t" l="l"/>
            <a:pathLst>
              <a:path h="3597586" w="10776025">
                <a:moveTo>
                  <a:pt x="0" y="0"/>
                </a:moveTo>
                <a:lnTo>
                  <a:pt x="10776025" y="0"/>
                </a:lnTo>
                <a:lnTo>
                  <a:pt x="10776025" y="3597586"/>
                </a:lnTo>
                <a:lnTo>
                  <a:pt x="0" y="3597586"/>
                </a:lnTo>
                <a:lnTo>
                  <a:pt x="0" y="0"/>
                </a:lnTo>
                <a:close/>
              </a:path>
            </a:pathLst>
          </a:custGeom>
          <a:blipFill>
            <a:blip r:embed="rId5"/>
            <a:stretch>
              <a:fillRect l="0" t="0" r="0" b="0"/>
            </a:stretch>
          </a:blipFill>
        </p:spPr>
      </p:sp>
      <p:sp>
        <p:nvSpPr>
          <p:cNvPr name="TextBox 6" id="6"/>
          <p:cNvSpPr txBox="true"/>
          <p:nvPr/>
        </p:nvSpPr>
        <p:spPr>
          <a:xfrm rot="0">
            <a:off x="12612631" y="85772"/>
            <a:ext cx="5426813" cy="1307960"/>
          </a:xfrm>
          <a:prstGeom prst="rect">
            <a:avLst/>
          </a:prstGeom>
        </p:spPr>
        <p:txBody>
          <a:bodyPr anchor="t" rtlCol="false" tIns="0" lIns="0" bIns="0" rIns="0">
            <a:spAutoFit/>
          </a:bodyPr>
          <a:lstStyle/>
          <a:p>
            <a:pPr algn="ctr">
              <a:lnSpc>
                <a:spcPts val="5235"/>
              </a:lnSpc>
            </a:pPr>
            <a:r>
              <a:rPr lang="en-US" b="true" sz="3739">
                <a:solidFill>
                  <a:srgbClr val="FFFFFF"/>
                </a:solidFill>
                <a:latin typeface="Dosis Semi-Bold"/>
                <a:ea typeface="Dosis Semi-Bold"/>
                <a:cs typeface="Dosis Semi-Bold"/>
                <a:sym typeface="Dosis Semi-Bold"/>
              </a:rPr>
              <a:t>NUEVA SINTAXIS EN LAS ESTRUCTURAS DE CONTROL</a:t>
            </a:r>
          </a:p>
        </p:txBody>
      </p:sp>
      <p:sp>
        <p:nvSpPr>
          <p:cNvPr name="TextBox 7" id="7"/>
          <p:cNvSpPr txBox="true"/>
          <p:nvPr/>
        </p:nvSpPr>
        <p:spPr>
          <a:xfrm rot="0">
            <a:off x="7126231" y="1654394"/>
            <a:ext cx="1759029" cy="840203"/>
          </a:xfrm>
          <a:prstGeom prst="rect">
            <a:avLst/>
          </a:prstGeom>
        </p:spPr>
        <p:txBody>
          <a:bodyPr anchor="t" rtlCol="false" tIns="0" lIns="0" bIns="0" rIns="0">
            <a:spAutoFit/>
          </a:bodyPr>
          <a:lstStyle/>
          <a:p>
            <a:pPr algn="ctr">
              <a:lnSpc>
                <a:spcPts val="6854"/>
              </a:lnSpc>
            </a:pPr>
            <a:r>
              <a:rPr lang="en-US" sz="4895">
                <a:solidFill>
                  <a:srgbClr val="FFFFFF"/>
                </a:solidFill>
                <a:latin typeface="Lilita One"/>
                <a:ea typeface="Lilita One"/>
                <a:cs typeface="Lilita One"/>
                <a:sym typeface="Lilita One"/>
              </a:rPr>
              <a:t>ANTES</a:t>
            </a:r>
          </a:p>
        </p:txBody>
      </p:sp>
      <p:sp>
        <p:nvSpPr>
          <p:cNvPr name="TextBox 8" id="8"/>
          <p:cNvSpPr txBox="true"/>
          <p:nvPr/>
        </p:nvSpPr>
        <p:spPr>
          <a:xfrm rot="0">
            <a:off x="287235" y="5619298"/>
            <a:ext cx="2014656" cy="840203"/>
          </a:xfrm>
          <a:prstGeom prst="rect">
            <a:avLst/>
          </a:prstGeom>
        </p:spPr>
        <p:txBody>
          <a:bodyPr anchor="t" rtlCol="false" tIns="0" lIns="0" bIns="0" rIns="0">
            <a:spAutoFit/>
          </a:bodyPr>
          <a:lstStyle/>
          <a:p>
            <a:pPr algn="ctr">
              <a:lnSpc>
                <a:spcPts val="6854"/>
              </a:lnSpc>
            </a:pPr>
            <a:r>
              <a:rPr lang="en-US" sz="4895">
                <a:solidFill>
                  <a:srgbClr val="FFFFFF"/>
                </a:solidFill>
                <a:latin typeface="Lilita One"/>
                <a:ea typeface="Lilita One"/>
                <a:cs typeface="Lilita One"/>
                <a:sym typeface="Lilita One"/>
              </a:rPr>
              <a:t>AHORA</a:t>
            </a:r>
          </a:p>
        </p:txBody>
      </p:sp>
      <p:grpSp>
        <p:nvGrpSpPr>
          <p:cNvPr name="Group 9" id="9"/>
          <p:cNvGrpSpPr/>
          <p:nvPr/>
        </p:nvGrpSpPr>
        <p:grpSpPr>
          <a:xfrm rot="0">
            <a:off x="2010264" y="1940253"/>
            <a:ext cx="2472267" cy="2186517"/>
            <a:chOff x="0" y="0"/>
            <a:chExt cx="651132" cy="575873"/>
          </a:xfrm>
        </p:grpSpPr>
        <p:sp>
          <p:nvSpPr>
            <p:cNvPr name="Freeform 10" id="10"/>
            <p:cNvSpPr/>
            <p:nvPr/>
          </p:nvSpPr>
          <p:spPr>
            <a:xfrm flipH="false" flipV="false" rot="0">
              <a:off x="0" y="0"/>
              <a:ext cx="651132" cy="575873"/>
            </a:xfrm>
            <a:custGeom>
              <a:avLst/>
              <a:gdLst/>
              <a:ahLst/>
              <a:cxnLst/>
              <a:rect r="r" b="b" t="t" l="l"/>
              <a:pathLst>
                <a:path h="575873" w="651132">
                  <a:moveTo>
                    <a:pt x="159707" y="0"/>
                  </a:moveTo>
                  <a:lnTo>
                    <a:pt x="491425" y="0"/>
                  </a:lnTo>
                  <a:cubicBezTo>
                    <a:pt x="579629" y="0"/>
                    <a:pt x="651132" y="71503"/>
                    <a:pt x="651132" y="159707"/>
                  </a:cubicBezTo>
                  <a:lnTo>
                    <a:pt x="651132" y="416166"/>
                  </a:lnTo>
                  <a:cubicBezTo>
                    <a:pt x="651132" y="504370"/>
                    <a:pt x="579629" y="575873"/>
                    <a:pt x="491425" y="575873"/>
                  </a:cubicBezTo>
                  <a:lnTo>
                    <a:pt x="159707" y="575873"/>
                  </a:lnTo>
                  <a:cubicBezTo>
                    <a:pt x="71503" y="575873"/>
                    <a:pt x="0" y="504370"/>
                    <a:pt x="0" y="416166"/>
                  </a:cubicBezTo>
                  <a:lnTo>
                    <a:pt x="0" y="159707"/>
                  </a:lnTo>
                  <a:cubicBezTo>
                    <a:pt x="0" y="71503"/>
                    <a:pt x="71503" y="0"/>
                    <a:pt x="159707" y="0"/>
                  </a:cubicBezTo>
                  <a:close/>
                </a:path>
              </a:pathLst>
            </a:custGeom>
            <a:solidFill>
              <a:srgbClr val="000000">
                <a:alpha val="65882"/>
              </a:srgbClr>
            </a:solidFill>
          </p:spPr>
        </p:sp>
        <p:sp>
          <p:nvSpPr>
            <p:cNvPr name="TextBox 11" id="11"/>
            <p:cNvSpPr txBox="true"/>
            <p:nvPr/>
          </p:nvSpPr>
          <p:spPr>
            <a:xfrm>
              <a:off x="0" y="-66675"/>
              <a:ext cx="651132" cy="642548"/>
            </a:xfrm>
            <a:prstGeom prst="rect">
              <a:avLst/>
            </a:prstGeom>
          </p:spPr>
          <p:txBody>
            <a:bodyPr anchor="ctr" rtlCol="false" tIns="50800" lIns="50800" bIns="50800" rIns="50800"/>
            <a:lstStyle/>
            <a:p>
              <a:pPr algn="ctr">
                <a:lnSpc>
                  <a:spcPts val="4059"/>
                </a:lnSpc>
              </a:pPr>
            </a:p>
          </p:txBody>
        </p:sp>
      </p:grpSp>
      <p:sp>
        <p:nvSpPr>
          <p:cNvPr name="TextBox 12" id="12"/>
          <p:cNvSpPr txBox="true"/>
          <p:nvPr/>
        </p:nvSpPr>
        <p:spPr>
          <a:xfrm rot="0">
            <a:off x="2276109" y="2452486"/>
            <a:ext cx="1940578" cy="1038225"/>
          </a:xfrm>
          <a:prstGeom prst="rect">
            <a:avLst/>
          </a:prstGeom>
        </p:spPr>
        <p:txBody>
          <a:bodyPr anchor="t" rtlCol="false" tIns="0" lIns="0" bIns="0" rIns="0">
            <a:spAutoFit/>
          </a:bodyPr>
          <a:lstStyle/>
          <a:p>
            <a:pPr algn="ctr">
              <a:lnSpc>
                <a:spcPts val="8400"/>
              </a:lnSpc>
            </a:pPr>
            <a:r>
              <a:rPr lang="en-US" sz="6000">
                <a:solidFill>
                  <a:srgbClr val="FFFFFF"/>
                </a:solidFill>
                <a:latin typeface="Lilita One"/>
                <a:ea typeface="Lilita One"/>
                <a:cs typeface="Lilita One"/>
                <a:sym typeface="Lilita One"/>
              </a:rPr>
              <a:t>ngIf</a:t>
            </a:r>
          </a:p>
        </p:txBody>
      </p:sp>
      <p:sp>
        <p:nvSpPr>
          <p:cNvPr name="TextBox 13" id="13"/>
          <p:cNvSpPr txBox="true"/>
          <p:nvPr/>
        </p:nvSpPr>
        <p:spPr>
          <a:xfrm rot="0">
            <a:off x="1577481" y="71985"/>
            <a:ext cx="10088357"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ea typeface="Lilita One"/>
                <a:cs typeface="Lilita One"/>
                <a:sym typeface="Lilita One"/>
              </a:rPr>
              <a:t>ANGULAR MODERNO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BD0000">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2"/>
            <a:stretch>
              <a:fillRect l="0" t="0" r="0" b="0"/>
            </a:stretch>
          </a:blipFill>
        </p:spPr>
      </p:sp>
      <p:sp>
        <p:nvSpPr>
          <p:cNvPr name="Freeform 3" id="3"/>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3"/>
            <a:stretch>
              <a:fillRect l="-96065" t="-7299" r="-96370" b="-7875"/>
            </a:stretch>
          </a:blipFill>
        </p:spPr>
      </p:sp>
      <p:sp>
        <p:nvSpPr>
          <p:cNvPr name="Freeform 4" id="4"/>
          <p:cNvSpPr/>
          <p:nvPr/>
        </p:nvSpPr>
        <p:spPr>
          <a:xfrm flipH="false" flipV="false" rot="0">
            <a:off x="7126231" y="2494597"/>
            <a:ext cx="10993321" cy="3269968"/>
          </a:xfrm>
          <a:custGeom>
            <a:avLst/>
            <a:gdLst/>
            <a:ahLst/>
            <a:cxnLst/>
            <a:rect r="r" b="b" t="t" l="l"/>
            <a:pathLst>
              <a:path h="3269968" w="10993321">
                <a:moveTo>
                  <a:pt x="0" y="0"/>
                </a:moveTo>
                <a:lnTo>
                  <a:pt x="10993320" y="0"/>
                </a:lnTo>
                <a:lnTo>
                  <a:pt x="10993320" y="3269968"/>
                </a:lnTo>
                <a:lnTo>
                  <a:pt x="0" y="3269968"/>
                </a:lnTo>
                <a:lnTo>
                  <a:pt x="0" y="0"/>
                </a:lnTo>
                <a:close/>
              </a:path>
            </a:pathLst>
          </a:custGeom>
          <a:blipFill>
            <a:blip r:embed="rId4"/>
            <a:stretch>
              <a:fillRect l="0" t="0" r="0" b="0"/>
            </a:stretch>
          </a:blipFill>
        </p:spPr>
      </p:sp>
      <p:sp>
        <p:nvSpPr>
          <p:cNvPr name="Freeform 5" id="5"/>
          <p:cNvSpPr/>
          <p:nvPr/>
        </p:nvSpPr>
        <p:spPr>
          <a:xfrm flipH="false" flipV="false" rot="0">
            <a:off x="287235" y="6630951"/>
            <a:ext cx="10779623" cy="3309094"/>
          </a:xfrm>
          <a:custGeom>
            <a:avLst/>
            <a:gdLst/>
            <a:ahLst/>
            <a:cxnLst/>
            <a:rect r="r" b="b" t="t" l="l"/>
            <a:pathLst>
              <a:path h="3309094" w="10779623">
                <a:moveTo>
                  <a:pt x="0" y="0"/>
                </a:moveTo>
                <a:lnTo>
                  <a:pt x="10779624" y="0"/>
                </a:lnTo>
                <a:lnTo>
                  <a:pt x="10779624" y="3309094"/>
                </a:lnTo>
                <a:lnTo>
                  <a:pt x="0" y="3309094"/>
                </a:lnTo>
                <a:lnTo>
                  <a:pt x="0" y="0"/>
                </a:lnTo>
                <a:close/>
              </a:path>
            </a:pathLst>
          </a:custGeom>
          <a:blipFill>
            <a:blip r:embed="rId5"/>
            <a:stretch>
              <a:fillRect l="0" t="0" r="0" b="0"/>
            </a:stretch>
          </a:blipFill>
        </p:spPr>
      </p:sp>
      <p:sp>
        <p:nvSpPr>
          <p:cNvPr name="TextBox 6" id="6"/>
          <p:cNvSpPr txBox="true"/>
          <p:nvPr/>
        </p:nvSpPr>
        <p:spPr>
          <a:xfrm rot="0">
            <a:off x="12612631" y="85772"/>
            <a:ext cx="5426813" cy="1307960"/>
          </a:xfrm>
          <a:prstGeom prst="rect">
            <a:avLst/>
          </a:prstGeom>
        </p:spPr>
        <p:txBody>
          <a:bodyPr anchor="t" rtlCol="false" tIns="0" lIns="0" bIns="0" rIns="0">
            <a:spAutoFit/>
          </a:bodyPr>
          <a:lstStyle/>
          <a:p>
            <a:pPr algn="ctr">
              <a:lnSpc>
                <a:spcPts val="5235"/>
              </a:lnSpc>
            </a:pPr>
            <a:r>
              <a:rPr lang="en-US" b="true" sz="3739">
                <a:solidFill>
                  <a:srgbClr val="FFFFFF"/>
                </a:solidFill>
                <a:latin typeface="Dosis Semi-Bold"/>
                <a:ea typeface="Dosis Semi-Bold"/>
                <a:cs typeface="Dosis Semi-Bold"/>
                <a:sym typeface="Dosis Semi-Bold"/>
              </a:rPr>
              <a:t>NUEVA SINTAXIS EN LAS ESTRUCTURAS DE CONTROL</a:t>
            </a:r>
          </a:p>
        </p:txBody>
      </p:sp>
      <p:sp>
        <p:nvSpPr>
          <p:cNvPr name="TextBox 7" id="7"/>
          <p:cNvSpPr txBox="true"/>
          <p:nvPr/>
        </p:nvSpPr>
        <p:spPr>
          <a:xfrm rot="0">
            <a:off x="7126231" y="1654394"/>
            <a:ext cx="1759029" cy="840203"/>
          </a:xfrm>
          <a:prstGeom prst="rect">
            <a:avLst/>
          </a:prstGeom>
        </p:spPr>
        <p:txBody>
          <a:bodyPr anchor="t" rtlCol="false" tIns="0" lIns="0" bIns="0" rIns="0">
            <a:spAutoFit/>
          </a:bodyPr>
          <a:lstStyle/>
          <a:p>
            <a:pPr algn="ctr">
              <a:lnSpc>
                <a:spcPts val="6854"/>
              </a:lnSpc>
            </a:pPr>
            <a:r>
              <a:rPr lang="en-US" sz="4895">
                <a:solidFill>
                  <a:srgbClr val="FFFFFF"/>
                </a:solidFill>
                <a:latin typeface="Lilita One"/>
                <a:ea typeface="Lilita One"/>
                <a:cs typeface="Lilita One"/>
                <a:sym typeface="Lilita One"/>
              </a:rPr>
              <a:t>ANTES</a:t>
            </a:r>
          </a:p>
        </p:txBody>
      </p:sp>
      <p:sp>
        <p:nvSpPr>
          <p:cNvPr name="TextBox 8" id="8"/>
          <p:cNvSpPr txBox="true"/>
          <p:nvPr/>
        </p:nvSpPr>
        <p:spPr>
          <a:xfrm rot="0">
            <a:off x="287235" y="5619298"/>
            <a:ext cx="2014656" cy="840203"/>
          </a:xfrm>
          <a:prstGeom prst="rect">
            <a:avLst/>
          </a:prstGeom>
        </p:spPr>
        <p:txBody>
          <a:bodyPr anchor="t" rtlCol="false" tIns="0" lIns="0" bIns="0" rIns="0">
            <a:spAutoFit/>
          </a:bodyPr>
          <a:lstStyle/>
          <a:p>
            <a:pPr algn="ctr">
              <a:lnSpc>
                <a:spcPts val="6854"/>
              </a:lnSpc>
            </a:pPr>
            <a:r>
              <a:rPr lang="en-US" sz="4895">
                <a:solidFill>
                  <a:srgbClr val="FFFFFF"/>
                </a:solidFill>
                <a:latin typeface="Lilita One"/>
                <a:ea typeface="Lilita One"/>
                <a:cs typeface="Lilita One"/>
                <a:sym typeface="Lilita One"/>
              </a:rPr>
              <a:t>AHORA</a:t>
            </a:r>
          </a:p>
        </p:txBody>
      </p:sp>
      <p:grpSp>
        <p:nvGrpSpPr>
          <p:cNvPr name="Group 9" id="9"/>
          <p:cNvGrpSpPr/>
          <p:nvPr/>
        </p:nvGrpSpPr>
        <p:grpSpPr>
          <a:xfrm rot="0">
            <a:off x="1577481" y="2126883"/>
            <a:ext cx="3666783" cy="2186517"/>
            <a:chOff x="0" y="0"/>
            <a:chExt cx="965737" cy="575873"/>
          </a:xfrm>
        </p:grpSpPr>
        <p:sp>
          <p:nvSpPr>
            <p:cNvPr name="Freeform 10" id="10"/>
            <p:cNvSpPr/>
            <p:nvPr/>
          </p:nvSpPr>
          <p:spPr>
            <a:xfrm flipH="false" flipV="false" rot="0">
              <a:off x="0" y="0"/>
              <a:ext cx="965737" cy="575873"/>
            </a:xfrm>
            <a:custGeom>
              <a:avLst/>
              <a:gdLst/>
              <a:ahLst/>
              <a:cxnLst/>
              <a:rect r="r" b="b" t="t" l="l"/>
              <a:pathLst>
                <a:path h="575873" w="965737">
                  <a:moveTo>
                    <a:pt x="107680" y="0"/>
                  </a:moveTo>
                  <a:lnTo>
                    <a:pt x="858057" y="0"/>
                  </a:lnTo>
                  <a:cubicBezTo>
                    <a:pt x="917527" y="0"/>
                    <a:pt x="965737" y="48210"/>
                    <a:pt x="965737" y="107680"/>
                  </a:cubicBezTo>
                  <a:lnTo>
                    <a:pt x="965737" y="468193"/>
                  </a:lnTo>
                  <a:cubicBezTo>
                    <a:pt x="965737" y="527663"/>
                    <a:pt x="917527" y="575873"/>
                    <a:pt x="858057" y="575873"/>
                  </a:cubicBezTo>
                  <a:lnTo>
                    <a:pt x="107680" y="575873"/>
                  </a:lnTo>
                  <a:cubicBezTo>
                    <a:pt x="48210" y="575873"/>
                    <a:pt x="0" y="527663"/>
                    <a:pt x="0" y="468193"/>
                  </a:cubicBezTo>
                  <a:lnTo>
                    <a:pt x="0" y="107680"/>
                  </a:lnTo>
                  <a:cubicBezTo>
                    <a:pt x="0" y="48210"/>
                    <a:pt x="48210" y="0"/>
                    <a:pt x="107680" y="0"/>
                  </a:cubicBezTo>
                  <a:close/>
                </a:path>
              </a:pathLst>
            </a:custGeom>
            <a:solidFill>
              <a:srgbClr val="000000">
                <a:alpha val="65882"/>
              </a:srgbClr>
            </a:solidFill>
          </p:spPr>
        </p:sp>
        <p:sp>
          <p:nvSpPr>
            <p:cNvPr name="TextBox 11" id="11"/>
            <p:cNvSpPr txBox="true"/>
            <p:nvPr/>
          </p:nvSpPr>
          <p:spPr>
            <a:xfrm>
              <a:off x="0" y="-66675"/>
              <a:ext cx="965737" cy="642548"/>
            </a:xfrm>
            <a:prstGeom prst="rect">
              <a:avLst/>
            </a:prstGeom>
          </p:spPr>
          <p:txBody>
            <a:bodyPr anchor="ctr" rtlCol="false" tIns="50800" lIns="50800" bIns="50800" rIns="50800"/>
            <a:lstStyle/>
            <a:p>
              <a:pPr algn="ctr">
                <a:lnSpc>
                  <a:spcPts val="4059"/>
                </a:lnSpc>
              </a:pPr>
            </a:p>
          </p:txBody>
        </p:sp>
      </p:grpSp>
      <p:sp>
        <p:nvSpPr>
          <p:cNvPr name="TextBox 12" id="12"/>
          <p:cNvSpPr txBox="true"/>
          <p:nvPr/>
        </p:nvSpPr>
        <p:spPr>
          <a:xfrm rot="0">
            <a:off x="1874375" y="2639117"/>
            <a:ext cx="3072995" cy="1038225"/>
          </a:xfrm>
          <a:prstGeom prst="rect">
            <a:avLst/>
          </a:prstGeom>
        </p:spPr>
        <p:txBody>
          <a:bodyPr anchor="t" rtlCol="false" tIns="0" lIns="0" bIns="0" rIns="0">
            <a:spAutoFit/>
          </a:bodyPr>
          <a:lstStyle/>
          <a:p>
            <a:pPr algn="ctr">
              <a:lnSpc>
                <a:spcPts val="8400"/>
              </a:lnSpc>
            </a:pPr>
            <a:r>
              <a:rPr lang="en-US" sz="6000">
                <a:solidFill>
                  <a:srgbClr val="FFFFFF"/>
                </a:solidFill>
                <a:latin typeface="Lilita One"/>
                <a:ea typeface="Lilita One"/>
                <a:cs typeface="Lilita One"/>
                <a:sym typeface="Lilita One"/>
              </a:rPr>
              <a:t>ngSwitch</a:t>
            </a:r>
          </a:p>
        </p:txBody>
      </p:sp>
      <p:sp>
        <p:nvSpPr>
          <p:cNvPr name="TextBox 13" id="13"/>
          <p:cNvSpPr txBox="true"/>
          <p:nvPr/>
        </p:nvSpPr>
        <p:spPr>
          <a:xfrm rot="0">
            <a:off x="1577481" y="71985"/>
            <a:ext cx="10088357"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ea typeface="Lilita One"/>
                <a:cs typeface="Lilita One"/>
                <a:sym typeface="Lilita One"/>
              </a:rPr>
              <a:t>ANGULAR MODERNO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BD0000">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2"/>
            <a:stretch>
              <a:fillRect l="0" t="0" r="0" b="0"/>
            </a:stretch>
          </a:blipFill>
        </p:spPr>
      </p:sp>
      <p:sp>
        <p:nvSpPr>
          <p:cNvPr name="Freeform 3" id="3"/>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3"/>
            <a:stretch>
              <a:fillRect l="-96065" t="-7299" r="-96370" b="-7875"/>
            </a:stretch>
          </a:blipFill>
        </p:spPr>
      </p:sp>
      <p:grpSp>
        <p:nvGrpSpPr>
          <p:cNvPr name="Group 4" id="4"/>
          <p:cNvGrpSpPr/>
          <p:nvPr/>
        </p:nvGrpSpPr>
        <p:grpSpPr>
          <a:xfrm rot="0">
            <a:off x="1577481" y="2126883"/>
            <a:ext cx="3666783" cy="2186517"/>
            <a:chOff x="0" y="0"/>
            <a:chExt cx="965737" cy="575873"/>
          </a:xfrm>
        </p:grpSpPr>
        <p:sp>
          <p:nvSpPr>
            <p:cNvPr name="Freeform 5" id="5"/>
            <p:cNvSpPr/>
            <p:nvPr/>
          </p:nvSpPr>
          <p:spPr>
            <a:xfrm flipH="false" flipV="false" rot="0">
              <a:off x="0" y="0"/>
              <a:ext cx="965737" cy="575873"/>
            </a:xfrm>
            <a:custGeom>
              <a:avLst/>
              <a:gdLst/>
              <a:ahLst/>
              <a:cxnLst/>
              <a:rect r="r" b="b" t="t" l="l"/>
              <a:pathLst>
                <a:path h="575873" w="965737">
                  <a:moveTo>
                    <a:pt x="107680" y="0"/>
                  </a:moveTo>
                  <a:lnTo>
                    <a:pt x="858057" y="0"/>
                  </a:lnTo>
                  <a:cubicBezTo>
                    <a:pt x="917527" y="0"/>
                    <a:pt x="965737" y="48210"/>
                    <a:pt x="965737" y="107680"/>
                  </a:cubicBezTo>
                  <a:lnTo>
                    <a:pt x="965737" y="468193"/>
                  </a:lnTo>
                  <a:cubicBezTo>
                    <a:pt x="965737" y="527663"/>
                    <a:pt x="917527" y="575873"/>
                    <a:pt x="858057" y="575873"/>
                  </a:cubicBezTo>
                  <a:lnTo>
                    <a:pt x="107680" y="575873"/>
                  </a:lnTo>
                  <a:cubicBezTo>
                    <a:pt x="48210" y="575873"/>
                    <a:pt x="0" y="527663"/>
                    <a:pt x="0" y="468193"/>
                  </a:cubicBezTo>
                  <a:lnTo>
                    <a:pt x="0" y="107680"/>
                  </a:lnTo>
                  <a:cubicBezTo>
                    <a:pt x="0" y="48210"/>
                    <a:pt x="48210" y="0"/>
                    <a:pt x="107680" y="0"/>
                  </a:cubicBezTo>
                  <a:close/>
                </a:path>
              </a:pathLst>
            </a:custGeom>
            <a:solidFill>
              <a:srgbClr val="000000">
                <a:alpha val="65882"/>
              </a:srgbClr>
            </a:solidFill>
          </p:spPr>
        </p:sp>
        <p:sp>
          <p:nvSpPr>
            <p:cNvPr name="TextBox 6" id="6"/>
            <p:cNvSpPr txBox="true"/>
            <p:nvPr/>
          </p:nvSpPr>
          <p:spPr>
            <a:xfrm>
              <a:off x="0" y="-66675"/>
              <a:ext cx="965737" cy="642548"/>
            </a:xfrm>
            <a:prstGeom prst="rect">
              <a:avLst/>
            </a:prstGeom>
          </p:spPr>
          <p:txBody>
            <a:bodyPr anchor="ctr" rtlCol="false" tIns="50800" lIns="50800" bIns="50800" rIns="50800"/>
            <a:lstStyle/>
            <a:p>
              <a:pPr algn="ctr">
                <a:lnSpc>
                  <a:spcPts val="4059"/>
                </a:lnSpc>
              </a:pPr>
            </a:p>
          </p:txBody>
        </p:sp>
      </p:grpSp>
      <p:sp>
        <p:nvSpPr>
          <p:cNvPr name="Freeform 7" id="7"/>
          <p:cNvSpPr/>
          <p:nvPr/>
        </p:nvSpPr>
        <p:spPr>
          <a:xfrm flipH="false" flipV="false" rot="0">
            <a:off x="540455" y="6630951"/>
            <a:ext cx="10772423" cy="3300416"/>
          </a:xfrm>
          <a:custGeom>
            <a:avLst/>
            <a:gdLst/>
            <a:ahLst/>
            <a:cxnLst/>
            <a:rect r="r" b="b" t="t" l="l"/>
            <a:pathLst>
              <a:path h="3300416" w="10772423">
                <a:moveTo>
                  <a:pt x="0" y="0"/>
                </a:moveTo>
                <a:lnTo>
                  <a:pt x="10772423" y="0"/>
                </a:lnTo>
                <a:lnTo>
                  <a:pt x="10772423" y="3300416"/>
                </a:lnTo>
                <a:lnTo>
                  <a:pt x="0" y="3300416"/>
                </a:lnTo>
                <a:lnTo>
                  <a:pt x="0" y="0"/>
                </a:lnTo>
                <a:close/>
              </a:path>
            </a:pathLst>
          </a:custGeom>
          <a:blipFill>
            <a:blip r:embed="rId4"/>
            <a:stretch>
              <a:fillRect l="0" t="0" r="0" b="0"/>
            </a:stretch>
          </a:blipFill>
        </p:spPr>
      </p:sp>
      <p:sp>
        <p:nvSpPr>
          <p:cNvPr name="Freeform 8" id="8"/>
          <p:cNvSpPr/>
          <p:nvPr/>
        </p:nvSpPr>
        <p:spPr>
          <a:xfrm flipH="false" flipV="false" rot="0">
            <a:off x="7059791" y="2361086"/>
            <a:ext cx="10979652" cy="4269865"/>
          </a:xfrm>
          <a:custGeom>
            <a:avLst/>
            <a:gdLst/>
            <a:ahLst/>
            <a:cxnLst/>
            <a:rect r="r" b="b" t="t" l="l"/>
            <a:pathLst>
              <a:path h="4269865" w="10979652">
                <a:moveTo>
                  <a:pt x="0" y="0"/>
                </a:moveTo>
                <a:lnTo>
                  <a:pt x="10979652" y="0"/>
                </a:lnTo>
                <a:lnTo>
                  <a:pt x="10979652" y="4269865"/>
                </a:lnTo>
                <a:lnTo>
                  <a:pt x="0" y="4269865"/>
                </a:lnTo>
                <a:lnTo>
                  <a:pt x="0" y="0"/>
                </a:lnTo>
                <a:close/>
              </a:path>
            </a:pathLst>
          </a:custGeom>
          <a:blipFill>
            <a:blip r:embed="rId5"/>
            <a:stretch>
              <a:fillRect l="0" t="0" r="0" b="0"/>
            </a:stretch>
          </a:blipFill>
        </p:spPr>
      </p:sp>
      <p:sp>
        <p:nvSpPr>
          <p:cNvPr name="TextBox 9" id="9"/>
          <p:cNvSpPr txBox="true"/>
          <p:nvPr/>
        </p:nvSpPr>
        <p:spPr>
          <a:xfrm rot="0">
            <a:off x="12612631" y="85772"/>
            <a:ext cx="5426813" cy="1307960"/>
          </a:xfrm>
          <a:prstGeom prst="rect">
            <a:avLst/>
          </a:prstGeom>
        </p:spPr>
        <p:txBody>
          <a:bodyPr anchor="t" rtlCol="false" tIns="0" lIns="0" bIns="0" rIns="0">
            <a:spAutoFit/>
          </a:bodyPr>
          <a:lstStyle/>
          <a:p>
            <a:pPr algn="ctr">
              <a:lnSpc>
                <a:spcPts val="5235"/>
              </a:lnSpc>
            </a:pPr>
            <a:r>
              <a:rPr lang="en-US" b="true" sz="3739">
                <a:solidFill>
                  <a:srgbClr val="FFFFFF"/>
                </a:solidFill>
                <a:latin typeface="Dosis Semi-Bold"/>
                <a:ea typeface="Dosis Semi-Bold"/>
                <a:cs typeface="Dosis Semi-Bold"/>
                <a:sym typeface="Dosis Semi-Bold"/>
              </a:rPr>
              <a:t>NUEVA SINTAXIS EN LAS ESTRUCTURAS DE CONTROL</a:t>
            </a:r>
          </a:p>
        </p:txBody>
      </p:sp>
      <p:sp>
        <p:nvSpPr>
          <p:cNvPr name="TextBox 10" id="10"/>
          <p:cNvSpPr txBox="true"/>
          <p:nvPr/>
        </p:nvSpPr>
        <p:spPr>
          <a:xfrm rot="0">
            <a:off x="7126231" y="1654394"/>
            <a:ext cx="1759029" cy="840203"/>
          </a:xfrm>
          <a:prstGeom prst="rect">
            <a:avLst/>
          </a:prstGeom>
        </p:spPr>
        <p:txBody>
          <a:bodyPr anchor="t" rtlCol="false" tIns="0" lIns="0" bIns="0" rIns="0">
            <a:spAutoFit/>
          </a:bodyPr>
          <a:lstStyle/>
          <a:p>
            <a:pPr algn="ctr">
              <a:lnSpc>
                <a:spcPts val="6854"/>
              </a:lnSpc>
            </a:pPr>
            <a:r>
              <a:rPr lang="en-US" sz="4895">
                <a:solidFill>
                  <a:srgbClr val="FFFFFF"/>
                </a:solidFill>
                <a:latin typeface="Lilita One"/>
                <a:ea typeface="Lilita One"/>
                <a:cs typeface="Lilita One"/>
                <a:sym typeface="Lilita One"/>
              </a:rPr>
              <a:t>ANTES</a:t>
            </a:r>
          </a:p>
        </p:txBody>
      </p:sp>
      <p:sp>
        <p:nvSpPr>
          <p:cNvPr name="TextBox 11" id="11"/>
          <p:cNvSpPr txBox="true"/>
          <p:nvPr/>
        </p:nvSpPr>
        <p:spPr>
          <a:xfrm rot="0">
            <a:off x="287235" y="5619298"/>
            <a:ext cx="2014656" cy="840203"/>
          </a:xfrm>
          <a:prstGeom prst="rect">
            <a:avLst/>
          </a:prstGeom>
        </p:spPr>
        <p:txBody>
          <a:bodyPr anchor="t" rtlCol="false" tIns="0" lIns="0" bIns="0" rIns="0">
            <a:spAutoFit/>
          </a:bodyPr>
          <a:lstStyle/>
          <a:p>
            <a:pPr algn="ctr">
              <a:lnSpc>
                <a:spcPts val="6854"/>
              </a:lnSpc>
            </a:pPr>
            <a:r>
              <a:rPr lang="en-US" sz="4895">
                <a:solidFill>
                  <a:srgbClr val="FFFFFF"/>
                </a:solidFill>
                <a:latin typeface="Lilita One"/>
                <a:ea typeface="Lilita One"/>
                <a:cs typeface="Lilita One"/>
                <a:sym typeface="Lilita One"/>
              </a:rPr>
              <a:t>AHORA</a:t>
            </a:r>
          </a:p>
        </p:txBody>
      </p:sp>
      <p:sp>
        <p:nvSpPr>
          <p:cNvPr name="TextBox 12" id="12"/>
          <p:cNvSpPr txBox="true"/>
          <p:nvPr/>
        </p:nvSpPr>
        <p:spPr>
          <a:xfrm rot="0">
            <a:off x="1874375" y="2639117"/>
            <a:ext cx="3072995" cy="1038225"/>
          </a:xfrm>
          <a:prstGeom prst="rect">
            <a:avLst/>
          </a:prstGeom>
        </p:spPr>
        <p:txBody>
          <a:bodyPr anchor="t" rtlCol="false" tIns="0" lIns="0" bIns="0" rIns="0">
            <a:spAutoFit/>
          </a:bodyPr>
          <a:lstStyle/>
          <a:p>
            <a:pPr algn="ctr">
              <a:lnSpc>
                <a:spcPts val="8400"/>
              </a:lnSpc>
            </a:pPr>
            <a:r>
              <a:rPr lang="en-US" sz="6000">
                <a:solidFill>
                  <a:srgbClr val="FFFFFF"/>
                </a:solidFill>
                <a:latin typeface="Lilita One"/>
                <a:ea typeface="Lilita One"/>
                <a:cs typeface="Lilita One"/>
                <a:sym typeface="Lilita One"/>
              </a:rPr>
              <a:t>ngFor</a:t>
            </a:r>
          </a:p>
        </p:txBody>
      </p:sp>
      <p:sp>
        <p:nvSpPr>
          <p:cNvPr name="TextBox 13" id="13"/>
          <p:cNvSpPr txBox="true"/>
          <p:nvPr/>
        </p:nvSpPr>
        <p:spPr>
          <a:xfrm rot="0">
            <a:off x="1577481" y="71985"/>
            <a:ext cx="10088357"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ea typeface="Lilita One"/>
                <a:cs typeface="Lilita One"/>
                <a:sym typeface="Lilita One"/>
              </a:rPr>
              <a:t>ANGULAR MODERNO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BD0000">
                <a:alpha val="100000"/>
              </a:srgbClr>
            </a:gs>
            <a:gs pos="100000">
              <a:srgbClr val="000000">
                <a:alpha val="100000"/>
              </a:srgbClr>
            </a:gs>
          </a:gsLst>
          <a:path path="circle">
            <a:fillToRect l="50000" r="50000" t="50000" b="50000"/>
          </a:path>
        </a:gradFill>
      </p:bgPr>
    </p:bg>
    <p:spTree>
      <p:nvGrpSpPr>
        <p:cNvPr id="1" name=""/>
        <p:cNvGrpSpPr/>
        <p:nvPr/>
      </p:nvGrpSpPr>
      <p:grpSpPr>
        <a:xfrm>
          <a:off x="0" y="0"/>
          <a:ext cx="0" cy="0"/>
          <a:chOff x="0" y="0"/>
          <a:chExt cx="0" cy="0"/>
        </a:xfrm>
      </p:grpSpPr>
      <p:sp>
        <p:nvSpPr>
          <p:cNvPr name="Freeform 2" id="2"/>
          <p:cNvSpPr/>
          <p:nvPr/>
        </p:nvSpPr>
        <p:spPr>
          <a:xfrm flipH="false" flipV="false" rot="0">
            <a:off x="11509295" y="9031684"/>
            <a:ext cx="6778705" cy="1255316"/>
          </a:xfrm>
          <a:custGeom>
            <a:avLst/>
            <a:gdLst/>
            <a:ahLst/>
            <a:cxnLst/>
            <a:rect r="r" b="b" t="t" l="l"/>
            <a:pathLst>
              <a:path h="1255316" w="6778705">
                <a:moveTo>
                  <a:pt x="0" y="0"/>
                </a:moveTo>
                <a:lnTo>
                  <a:pt x="6778705" y="0"/>
                </a:lnTo>
                <a:lnTo>
                  <a:pt x="6778705" y="1255316"/>
                </a:lnTo>
                <a:lnTo>
                  <a:pt x="0" y="1255316"/>
                </a:lnTo>
                <a:lnTo>
                  <a:pt x="0" y="0"/>
                </a:lnTo>
                <a:close/>
              </a:path>
            </a:pathLst>
          </a:custGeom>
          <a:blipFill>
            <a:blip r:embed="rId2"/>
            <a:stretch>
              <a:fillRect l="0" t="0" r="0" b="0"/>
            </a:stretch>
          </a:blipFill>
        </p:spPr>
      </p:sp>
      <p:sp>
        <p:nvSpPr>
          <p:cNvPr name="TextBox 3" id="3"/>
          <p:cNvSpPr txBox="true"/>
          <p:nvPr/>
        </p:nvSpPr>
        <p:spPr>
          <a:xfrm rot="0">
            <a:off x="2507060" y="1874205"/>
            <a:ext cx="13273880" cy="2797174"/>
          </a:xfrm>
          <a:prstGeom prst="rect">
            <a:avLst/>
          </a:prstGeom>
        </p:spPr>
        <p:txBody>
          <a:bodyPr anchor="t" rtlCol="false" tIns="0" lIns="0" bIns="0" rIns="0">
            <a:spAutoFit/>
          </a:bodyPr>
          <a:lstStyle/>
          <a:p>
            <a:pPr algn="ctr">
              <a:lnSpc>
                <a:spcPts val="11200"/>
              </a:lnSpc>
            </a:pPr>
            <a:r>
              <a:rPr lang="en-US" b="true" sz="8000">
                <a:solidFill>
                  <a:srgbClr val="FFFFFF"/>
                </a:solidFill>
                <a:latin typeface="Dosis Semi-Bold"/>
                <a:ea typeface="Dosis Semi-Bold"/>
                <a:cs typeface="Dosis Semi-Bold"/>
                <a:sym typeface="Dosis Semi-Bold"/>
              </a:rPr>
              <a:t>OTRAS COSAS A TENER EN CUENTA EN ANGULAR MODERNO</a:t>
            </a:r>
          </a:p>
        </p:txBody>
      </p:sp>
      <p:sp>
        <p:nvSpPr>
          <p:cNvPr name="TextBox 4" id="4"/>
          <p:cNvSpPr txBox="true"/>
          <p:nvPr/>
        </p:nvSpPr>
        <p:spPr>
          <a:xfrm rot="0">
            <a:off x="2224706" y="5064125"/>
            <a:ext cx="13838588" cy="4194175"/>
          </a:xfrm>
          <a:prstGeom prst="rect">
            <a:avLst/>
          </a:prstGeom>
        </p:spPr>
        <p:txBody>
          <a:bodyPr anchor="t" rtlCol="false" tIns="0" lIns="0" bIns="0" rIns="0">
            <a:spAutoFit/>
          </a:bodyPr>
          <a:lstStyle/>
          <a:p>
            <a:pPr algn="l" marL="863599" indent="-431800" lvl="1">
              <a:lnSpc>
                <a:spcPts val="5599"/>
              </a:lnSpc>
              <a:buFont typeface="Arial"/>
              <a:buChar char="•"/>
            </a:pPr>
            <a:r>
              <a:rPr lang="en-US" b="true" sz="3999">
                <a:solidFill>
                  <a:srgbClr val="FFFFFF"/>
                </a:solidFill>
                <a:latin typeface="Dosis Bold"/>
                <a:ea typeface="Dosis Bold"/>
                <a:cs typeface="Dosis Bold"/>
                <a:sym typeface="Dosis Bold"/>
              </a:rPr>
              <a:t>Los módulos tienden a desaparecer por componentes standalone</a:t>
            </a:r>
          </a:p>
          <a:p>
            <a:pPr algn="l" marL="863599" indent="-431800" lvl="1">
              <a:lnSpc>
                <a:spcPts val="5599"/>
              </a:lnSpc>
              <a:buFont typeface="Arial"/>
              <a:buChar char="•"/>
            </a:pPr>
            <a:r>
              <a:rPr lang="en-US" b="true" sz="3999">
                <a:solidFill>
                  <a:srgbClr val="FFFFFF"/>
                </a:solidFill>
                <a:latin typeface="Dosis Bold"/>
                <a:ea typeface="Dosis Bold"/>
                <a:cs typeface="Dosis Bold"/>
                <a:sym typeface="Dosis Bold"/>
              </a:rPr>
              <a:t>Se intenta que los errores se den en tiempo de compilación y no ejecución</a:t>
            </a:r>
          </a:p>
          <a:p>
            <a:pPr algn="l" marL="863599" indent="-431800" lvl="1">
              <a:lnSpc>
                <a:spcPts val="5599"/>
              </a:lnSpc>
              <a:buFont typeface="Arial"/>
              <a:buChar char="•"/>
            </a:pPr>
            <a:r>
              <a:rPr lang="en-US" b="true" sz="3999">
                <a:solidFill>
                  <a:srgbClr val="FFFFFF"/>
                </a:solidFill>
                <a:latin typeface="Dosis Bold"/>
                <a:ea typeface="Dosis Bold"/>
                <a:cs typeface="Dosis Bold"/>
                <a:sym typeface="Dosis Bold"/>
              </a:rPr>
              <a:t>Se busca la carga rápida de todo con distintas estrategias como la carga diferida, SSR, etc</a:t>
            </a:r>
          </a:p>
        </p:txBody>
      </p:sp>
      <p:sp>
        <p:nvSpPr>
          <p:cNvPr name="Freeform 5" id="5"/>
          <p:cNvSpPr/>
          <p:nvPr/>
        </p:nvSpPr>
        <p:spPr>
          <a:xfrm flipH="false" flipV="false" rot="0">
            <a:off x="287235" y="29591"/>
            <a:ext cx="1482929" cy="1558936"/>
          </a:xfrm>
          <a:custGeom>
            <a:avLst/>
            <a:gdLst/>
            <a:ahLst/>
            <a:cxnLst/>
            <a:rect r="r" b="b" t="t" l="l"/>
            <a:pathLst>
              <a:path h="1558936" w="1482929">
                <a:moveTo>
                  <a:pt x="0" y="0"/>
                </a:moveTo>
                <a:lnTo>
                  <a:pt x="1482930" y="0"/>
                </a:lnTo>
                <a:lnTo>
                  <a:pt x="1482930" y="1558935"/>
                </a:lnTo>
                <a:lnTo>
                  <a:pt x="0" y="1558935"/>
                </a:lnTo>
                <a:lnTo>
                  <a:pt x="0" y="0"/>
                </a:lnTo>
                <a:close/>
              </a:path>
            </a:pathLst>
          </a:custGeom>
          <a:blipFill>
            <a:blip r:embed="rId3"/>
            <a:stretch>
              <a:fillRect l="-96065" t="-7299" r="-96370" b="-7875"/>
            </a:stretch>
          </a:blipFill>
        </p:spPr>
      </p:sp>
      <p:sp>
        <p:nvSpPr>
          <p:cNvPr name="TextBox 6" id="6"/>
          <p:cNvSpPr txBox="true"/>
          <p:nvPr/>
        </p:nvSpPr>
        <p:spPr>
          <a:xfrm rot="0">
            <a:off x="1577481" y="71985"/>
            <a:ext cx="10088357" cy="1321747"/>
          </a:xfrm>
          <a:prstGeom prst="rect">
            <a:avLst/>
          </a:prstGeom>
        </p:spPr>
        <p:txBody>
          <a:bodyPr anchor="t" rtlCol="false" tIns="0" lIns="0" bIns="0" rIns="0">
            <a:spAutoFit/>
          </a:bodyPr>
          <a:lstStyle/>
          <a:p>
            <a:pPr algn="ctr">
              <a:lnSpc>
                <a:spcPts val="10898"/>
              </a:lnSpc>
            </a:pPr>
            <a:r>
              <a:rPr lang="en-US" sz="7784">
                <a:solidFill>
                  <a:srgbClr val="FFFFFF"/>
                </a:solidFill>
                <a:latin typeface="Lilita One"/>
                <a:ea typeface="Lilita One"/>
                <a:cs typeface="Lilita One"/>
                <a:sym typeface="Lilita One"/>
              </a:rPr>
              <a:t>ANGULAR MODERNO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DAGjqy1RypA</dc:identifier>
  <dcterms:modified xsi:type="dcterms:W3CDTF">2011-08-01T06:04:30Z</dcterms:modified>
  <cp:revision>1</cp:revision>
  <dc:title>ANGULAR: Sintaxis nueva</dc:title>
</cp:coreProperties>
</file>