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Lilita One" charset="1" panose="02000000000000000000"/>
      <p:regular r:id="rId30"/>
    </p:embeddedFont>
    <p:embeddedFont>
      <p:font typeface="Dosis Semi-Bold" charset="1" panose="02010703020202060003"/>
      <p:regular r:id="rId31"/>
    </p:embeddedFont>
    <p:embeddedFont>
      <p:font typeface="Montserrat Semi-Bold" charset="1" panose="000007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8.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2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pn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A533CD">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989299" y="8656536"/>
            <a:ext cx="6796236" cy="1258562"/>
          </a:xfrm>
          <a:custGeom>
            <a:avLst/>
            <a:gdLst/>
            <a:ahLst/>
            <a:cxnLst/>
            <a:rect r="r" b="b" t="t" l="l"/>
            <a:pathLst>
              <a:path h="1258562" w="6796236">
                <a:moveTo>
                  <a:pt x="0" y="0"/>
                </a:moveTo>
                <a:lnTo>
                  <a:pt x="6796235" y="0"/>
                </a:lnTo>
                <a:lnTo>
                  <a:pt x="6796235" y="1258563"/>
                </a:lnTo>
                <a:lnTo>
                  <a:pt x="0" y="1258563"/>
                </a:lnTo>
                <a:lnTo>
                  <a:pt x="0" y="0"/>
                </a:lnTo>
                <a:close/>
              </a:path>
            </a:pathLst>
          </a:custGeom>
          <a:blipFill>
            <a:blip r:embed="rId2"/>
            <a:stretch>
              <a:fillRect l="0" t="0" r="0" b="0"/>
            </a:stretch>
          </a:blipFill>
        </p:spPr>
      </p:sp>
      <p:sp>
        <p:nvSpPr>
          <p:cNvPr name="Freeform 3" id="3"/>
          <p:cNvSpPr/>
          <p:nvPr/>
        </p:nvSpPr>
        <p:spPr>
          <a:xfrm flipH="false" flipV="false" rot="0">
            <a:off x="6894082" y="687595"/>
            <a:ext cx="5240843" cy="5509457"/>
          </a:xfrm>
          <a:custGeom>
            <a:avLst/>
            <a:gdLst/>
            <a:ahLst/>
            <a:cxnLst/>
            <a:rect r="r" b="b" t="t" l="l"/>
            <a:pathLst>
              <a:path h="5509457" w="5240843">
                <a:moveTo>
                  <a:pt x="0" y="0"/>
                </a:moveTo>
                <a:lnTo>
                  <a:pt x="5240842" y="0"/>
                </a:lnTo>
                <a:lnTo>
                  <a:pt x="5240842" y="5509457"/>
                </a:lnTo>
                <a:lnTo>
                  <a:pt x="0" y="5509457"/>
                </a:lnTo>
                <a:lnTo>
                  <a:pt x="0" y="0"/>
                </a:lnTo>
                <a:close/>
              </a:path>
            </a:pathLst>
          </a:custGeom>
          <a:blipFill>
            <a:blip r:embed="rId3"/>
            <a:stretch>
              <a:fillRect l="-96065" t="-7299" r="-96370" b="-7875"/>
            </a:stretch>
          </a:blipFill>
        </p:spPr>
      </p:sp>
      <p:sp>
        <p:nvSpPr>
          <p:cNvPr name="TextBox 4" id="4"/>
          <p:cNvSpPr txBox="true"/>
          <p:nvPr/>
        </p:nvSpPr>
        <p:spPr>
          <a:xfrm rot="0">
            <a:off x="6638311" y="6478569"/>
            <a:ext cx="5752385"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TextBox 5" id="5"/>
          <p:cNvSpPr txBox="true"/>
          <p:nvPr/>
        </p:nvSpPr>
        <p:spPr>
          <a:xfrm rot="0">
            <a:off x="6844686" y="7733641"/>
            <a:ext cx="5339635" cy="580355"/>
          </a:xfrm>
          <a:prstGeom prst="rect">
            <a:avLst/>
          </a:prstGeom>
        </p:spPr>
        <p:txBody>
          <a:bodyPr anchor="t" rtlCol="false" tIns="0" lIns="0" bIns="0" rIns="0">
            <a:spAutoFit/>
          </a:bodyPr>
          <a:lstStyle/>
          <a:p>
            <a:pPr algn="ctr">
              <a:lnSpc>
                <a:spcPts val="4761"/>
              </a:lnSpc>
            </a:pPr>
            <a:r>
              <a:rPr lang="en-US" sz="3401">
                <a:solidFill>
                  <a:srgbClr val="FFFFFF"/>
                </a:solidFill>
                <a:latin typeface="Dosis Semi-Bold"/>
              </a:rPr>
              <a:t>Te cuento todas las novedades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520700" y="1909623"/>
            <a:ext cx="10378017" cy="6695017"/>
            <a:chOff x="0" y="0"/>
            <a:chExt cx="2733305" cy="1763297"/>
          </a:xfrm>
        </p:grpSpPr>
        <p:sp>
          <p:nvSpPr>
            <p:cNvPr name="Freeform 6" id="6"/>
            <p:cNvSpPr/>
            <p:nvPr/>
          </p:nvSpPr>
          <p:spPr>
            <a:xfrm flipH="false" flipV="false" rot="0">
              <a:off x="0" y="0"/>
              <a:ext cx="2733305" cy="1763297"/>
            </a:xfrm>
            <a:custGeom>
              <a:avLst/>
              <a:gdLst/>
              <a:ahLst/>
              <a:cxnLst/>
              <a:rect r="r" b="b" t="t" l="l"/>
              <a:pathLst>
                <a:path h="1763297" w="2733305">
                  <a:moveTo>
                    <a:pt x="38046" y="0"/>
                  </a:moveTo>
                  <a:lnTo>
                    <a:pt x="2695259" y="0"/>
                  </a:lnTo>
                  <a:cubicBezTo>
                    <a:pt x="2716271" y="0"/>
                    <a:pt x="2733305" y="17034"/>
                    <a:pt x="2733305" y="38046"/>
                  </a:cubicBezTo>
                  <a:lnTo>
                    <a:pt x="2733305" y="1725251"/>
                  </a:lnTo>
                  <a:cubicBezTo>
                    <a:pt x="2733305" y="1735341"/>
                    <a:pt x="2729297" y="1745018"/>
                    <a:pt x="2722162" y="1752153"/>
                  </a:cubicBezTo>
                  <a:cubicBezTo>
                    <a:pt x="2715027" y="1759288"/>
                    <a:pt x="2705350" y="1763297"/>
                    <a:pt x="2695259" y="1763297"/>
                  </a:cubicBezTo>
                  <a:lnTo>
                    <a:pt x="38046" y="1763297"/>
                  </a:lnTo>
                  <a:cubicBezTo>
                    <a:pt x="17034" y="1763297"/>
                    <a:pt x="0" y="1746263"/>
                    <a:pt x="0" y="1725251"/>
                  </a:cubicBezTo>
                  <a:lnTo>
                    <a:pt x="0" y="38046"/>
                  </a:lnTo>
                  <a:cubicBezTo>
                    <a:pt x="0" y="17034"/>
                    <a:pt x="17034" y="0"/>
                    <a:pt x="38046" y="0"/>
                  </a:cubicBezTo>
                  <a:close/>
                </a:path>
              </a:pathLst>
            </a:custGeom>
            <a:solidFill>
              <a:srgbClr val="000000">
                <a:alpha val="65882"/>
              </a:srgbClr>
            </a:solidFill>
          </p:spPr>
        </p:sp>
        <p:sp>
          <p:nvSpPr>
            <p:cNvPr name="TextBox 7" id="7"/>
            <p:cNvSpPr txBox="true"/>
            <p:nvPr/>
          </p:nvSpPr>
          <p:spPr>
            <a:xfrm>
              <a:off x="0" y="-66675"/>
              <a:ext cx="2733305" cy="1829972"/>
            </a:xfrm>
            <a:prstGeom prst="rect">
              <a:avLst/>
            </a:prstGeom>
          </p:spPr>
          <p:txBody>
            <a:bodyPr anchor="ctr" rtlCol="false" tIns="50800" lIns="50800" bIns="50800" rIns="50800"/>
            <a:lstStyle/>
            <a:p>
              <a:pPr algn="ctr">
                <a:lnSpc>
                  <a:spcPts val="4059"/>
                </a:lnSpc>
              </a:pPr>
            </a:p>
          </p:txBody>
        </p:sp>
      </p:grpSp>
      <p:sp>
        <p:nvSpPr>
          <p:cNvPr name="TextBox 8" id="8"/>
          <p:cNvSpPr txBox="true"/>
          <p:nvPr/>
        </p:nvSpPr>
        <p:spPr>
          <a:xfrm rot="0">
            <a:off x="811173" y="2254216"/>
            <a:ext cx="9797072" cy="5939155"/>
          </a:xfrm>
          <a:prstGeom prst="rect">
            <a:avLst/>
          </a:prstGeom>
        </p:spPr>
        <p:txBody>
          <a:bodyPr anchor="t" rtlCol="false" tIns="0" lIns="0" bIns="0" rIns="0">
            <a:spAutoFit/>
          </a:bodyPr>
          <a:lstStyle/>
          <a:p>
            <a:pPr algn="ctr">
              <a:lnSpc>
                <a:spcPts val="3919"/>
              </a:lnSpc>
            </a:pPr>
            <a:r>
              <a:rPr lang="en-US" sz="2799">
                <a:solidFill>
                  <a:srgbClr val="FFFFFF"/>
                </a:solidFill>
                <a:latin typeface="Lilita One"/>
              </a:rPr>
              <a:t>Supongamos que tienes un blog y te gustaría cargar de forma “lazy” la lista de comentarios de los usuarios. </a:t>
            </a:r>
          </a:p>
          <a:p>
            <a:pPr algn="ctr">
              <a:lnSpc>
                <a:spcPts val="3919"/>
              </a:lnSpc>
            </a:pPr>
          </a:p>
          <a:p>
            <a:pPr algn="ctr">
              <a:lnSpc>
                <a:spcPts val="3919"/>
              </a:lnSpc>
            </a:pPr>
            <a:r>
              <a:rPr lang="en-US" sz="2799">
                <a:solidFill>
                  <a:srgbClr val="FFFFFF"/>
                </a:solidFill>
                <a:latin typeface="Lilita One"/>
              </a:rPr>
              <a:t>Actualmente, tendrías que usar ViewContainerRef y a la vez gestionar toda la complejidad de las limpiezas, gestionar los errores de carga, mostrar un marcador de posición, etc. Ocuparse de varios casos de esquina puede resultar en un código complejo, que será difícil de probar y depurar.</a:t>
            </a:r>
          </a:p>
          <a:p>
            <a:pPr algn="ctr">
              <a:lnSpc>
                <a:spcPts val="3919"/>
              </a:lnSpc>
            </a:pPr>
          </a:p>
          <a:p>
            <a:pPr algn="ctr">
              <a:lnSpc>
                <a:spcPts val="3919"/>
              </a:lnSpc>
              <a:spcBef>
                <a:spcPct val="0"/>
              </a:spcBef>
            </a:pPr>
            <a:r>
              <a:rPr lang="en-US" sz="2799">
                <a:solidFill>
                  <a:srgbClr val="FFFFFF"/>
                </a:solidFill>
                <a:latin typeface="Lilita One"/>
              </a:rPr>
              <a:t>Las nuevas vistas aplazables, le permiten cargar de forma LAZY la lista de comentarios y todas sus dependencias transitivas con una sola línea de código declarativo</a:t>
            </a:r>
          </a:p>
        </p:txBody>
      </p:sp>
      <p:sp>
        <p:nvSpPr>
          <p:cNvPr name="Freeform 9" id="9"/>
          <p:cNvSpPr/>
          <p:nvPr/>
        </p:nvSpPr>
        <p:spPr>
          <a:xfrm flipH="false" flipV="false" rot="0">
            <a:off x="9749337" y="6149411"/>
            <a:ext cx="2973153" cy="2110939"/>
          </a:xfrm>
          <a:custGeom>
            <a:avLst/>
            <a:gdLst/>
            <a:ahLst/>
            <a:cxnLst/>
            <a:rect r="r" b="b" t="t" l="l"/>
            <a:pathLst>
              <a:path h="2110939" w="2973153">
                <a:moveTo>
                  <a:pt x="0" y="0"/>
                </a:moveTo>
                <a:lnTo>
                  <a:pt x="2973153" y="0"/>
                </a:lnTo>
                <a:lnTo>
                  <a:pt x="2973153" y="2110939"/>
                </a:lnTo>
                <a:lnTo>
                  <a:pt x="0" y="2110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930815" y="5257131"/>
            <a:ext cx="5980978" cy="2437389"/>
          </a:xfrm>
          <a:custGeom>
            <a:avLst/>
            <a:gdLst/>
            <a:ahLst/>
            <a:cxnLst/>
            <a:rect r="r" b="b" t="t" l="l"/>
            <a:pathLst>
              <a:path h="2437389" w="5980978">
                <a:moveTo>
                  <a:pt x="0" y="0"/>
                </a:moveTo>
                <a:lnTo>
                  <a:pt x="5980978" y="0"/>
                </a:lnTo>
                <a:lnTo>
                  <a:pt x="5980978" y="2437389"/>
                </a:lnTo>
                <a:lnTo>
                  <a:pt x="0" y="2437389"/>
                </a:lnTo>
                <a:lnTo>
                  <a:pt x="0" y="0"/>
                </a:lnTo>
                <a:close/>
              </a:path>
            </a:pathLst>
          </a:custGeom>
          <a:blipFill>
            <a:blip r:embed="rId6"/>
            <a:stretch>
              <a:fillRect l="0" t="0" r="0" b="0"/>
            </a:stretch>
          </a:blipFill>
        </p:spPr>
      </p:sp>
      <p:sp>
        <p:nvSpPr>
          <p:cNvPr name="TextBox 11" id="11"/>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VISTAS APLAZABLES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520700" y="1909623"/>
            <a:ext cx="16950267" cy="5065183"/>
            <a:chOff x="0" y="0"/>
            <a:chExt cx="4464268" cy="1334040"/>
          </a:xfrm>
        </p:grpSpPr>
        <p:sp>
          <p:nvSpPr>
            <p:cNvPr name="Freeform 6" id="6"/>
            <p:cNvSpPr/>
            <p:nvPr/>
          </p:nvSpPr>
          <p:spPr>
            <a:xfrm flipH="false" flipV="false" rot="0">
              <a:off x="0" y="0"/>
              <a:ext cx="4464268" cy="1334040"/>
            </a:xfrm>
            <a:custGeom>
              <a:avLst/>
              <a:gdLst/>
              <a:ahLst/>
              <a:cxnLst/>
              <a:rect r="r" b="b" t="t" l="l"/>
              <a:pathLst>
                <a:path h="1334040" w="4464268">
                  <a:moveTo>
                    <a:pt x="23294" y="0"/>
                  </a:moveTo>
                  <a:lnTo>
                    <a:pt x="4440974" y="0"/>
                  </a:lnTo>
                  <a:cubicBezTo>
                    <a:pt x="4447152" y="0"/>
                    <a:pt x="4453077" y="2454"/>
                    <a:pt x="4457445" y="6823"/>
                  </a:cubicBezTo>
                  <a:cubicBezTo>
                    <a:pt x="4461814" y="11191"/>
                    <a:pt x="4464268" y="17116"/>
                    <a:pt x="4464268" y="23294"/>
                  </a:cubicBezTo>
                  <a:lnTo>
                    <a:pt x="4464268" y="1310746"/>
                  </a:lnTo>
                  <a:cubicBezTo>
                    <a:pt x="4464268" y="1316924"/>
                    <a:pt x="4461814" y="1322849"/>
                    <a:pt x="4457445" y="1327217"/>
                  </a:cubicBezTo>
                  <a:cubicBezTo>
                    <a:pt x="4453077" y="1331586"/>
                    <a:pt x="4447152" y="1334040"/>
                    <a:pt x="4440974" y="1334040"/>
                  </a:cubicBezTo>
                  <a:lnTo>
                    <a:pt x="23294" y="1334040"/>
                  </a:lnTo>
                  <a:cubicBezTo>
                    <a:pt x="17116" y="1334040"/>
                    <a:pt x="11191" y="1331586"/>
                    <a:pt x="6823" y="1327217"/>
                  </a:cubicBezTo>
                  <a:cubicBezTo>
                    <a:pt x="2454" y="1322849"/>
                    <a:pt x="0" y="1316924"/>
                    <a:pt x="0" y="1310746"/>
                  </a:cubicBezTo>
                  <a:lnTo>
                    <a:pt x="0" y="23294"/>
                  </a:lnTo>
                  <a:cubicBezTo>
                    <a:pt x="0" y="17116"/>
                    <a:pt x="2454" y="11191"/>
                    <a:pt x="6823" y="6823"/>
                  </a:cubicBezTo>
                  <a:cubicBezTo>
                    <a:pt x="11191" y="2454"/>
                    <a:pt x="17116" y="0"/>
                    <a:pt x="23294" y="0"/>
                  </a:cubicBezTo>
                  <a:close/>
                </a:path>
              </a:pathLst>
            </a:custGeom>
            <a:solidFill>
              <a:srgbClr val="000000">
                <a:alpha val="65882"/>
              </a:srgbClr>
            </a:solidFill>
          </p:spPr>
        </p:sp>
        <p:sp>
          <p:nvSpPr>
            <p:cNvPr name="TextBox 7" id="7"/>
            <p:cNvSpPr txBox="true"/>
            <p:nvPr/>
          </p:nvSpPr>
          <p:spPr>
            <a:xfrm>
              <a:off x="0" y="-66675"/>
              <a:ext cx="4464268" cy="1400715"/>
            </a:xfrm>
            <a:prstGeom prst="rect">
              <a:avLst/>
            </a:prstGeom>
          </p:spPr>
          <p:txBody>
            <a:bodyPr anchor="ctr" rtlCol="false" tIns="50800" lIns="50800" bIns="50800" rIns="50800"/>
            <a:lstStyle/>
            <a:p>
              <a:pPr algn="ctr">
                <a:lnSpc>
                  <a:spcPts val="4059"/>
                </a:lnSpc>
              </a:pPr>
            </a:p>
          </p:txBody>
        </p:sp>
      </p:grpSp>
      <p:sp>
        <p:nvSpPr>
          <p:cNvPr name="TextBox 8" id="8"/>
          <p:cNvSpPr txBox="true"/>
          <p:nvPr/>
        </p:nvSpPr>
        <p:spPr>
          <a:xfrm rot="0">
            <a:off x="2425131" y="2182249"/>
            <a:ext cx="13141405" cy="4453255"/>
          </a:xfrm>
          <a:prstGeom prst="rect">
            <a:avLst/>
          </a:prstGeom>
        </p:spPr>
        <p:txBody>
          <a:bodyPr anchor="t" rtlCol="false" tIns="0" lIns="0" bIns="0" rIns="0">
            <a:spAutoFit/>
          </a:bodyPr>
          <a:lstStyle/>
          <a:p>
            <a:pPr algn="ctr">
              <a:lnSpc>
                <a:spcPts val="3919"/>
              </a:lnSpc>
            </a:pPr>
            <a:r>
              <a:rPr lang="en-US" sz="2799">
                <a:solidFill>
                  <a:srgbClr val="FFFFFF"/>
                </a:solidFill>
                <a:latin typeface="Lilita One"/>
              </a:rPr>
              <a:t>La parte más increíble es que todo esto sucede a través de una transformación en tiempo de compilación: Angular abstrae toda la complejidad encontrando componentes, directivas y tuberías utilizadas dentro de un bloque @defer, generando importaciones dinámicas y gestionando el proceso de carga y cambio entre estados.</a:t>
            </a:r>
          </a:p>
          <a:p>
            <a:pPr algn="ctr">
              <a:lnSpc>
                <a:spcPts val="3919"/>
              </a:lnSpc>
            </a:pPr>
          </a:p>
          <a:p>
            <a:pPr algn="ctr">
              <a:lnSpc>
                <a:spcPts val="3919"/>
              </a:lnSpc>
              <a:spcBef>
                <a:spcPct val="0"/>
              </a:spcBef>
            </a:pPr>
            <a:r>
              <a:rPr lang="en-US" sz="2799">
                <a:solidFill>
                  <a:srgbClr val="FFFFFF"/>
                </a:solidFill>
                <a:latin typeface="Lilita One"/>
              </a:rPr>
              <a:t>Empezar a cargar LAZY un componente cuando un determinado elemento del DOM entra en la ventana gráfica implica mucha más lógica compleja y la API IntersectionObserver. Angular hace que el uso de IntersectionObservers sea tan sencillo como añadir un disparador de vista aplazable.</a:t>
            </a:r>
          </a:p>
        </p:txBody>
      </p:sp>
      <p:sp>
        <p:nvSpPr>
          <p:cNvPr name="Freeform 9" id="9"/>
          <p:cNvSpPr/>
          <p:nvPr/>
        </p:nvSpPr>
        <p:spPr>
          <a:xfrm flipH="false" flipV="false" rot="0">
            <a:off x="598522" y="7554845"/>
            <a:ext cx="10659666" cy="2237570"/>
          </a:xfrm>
          <a:custGeom>
            <a:avLst/>
            <a:gdLst/>
            <a:ahLst/>
            <a:cxnLst/>
            <a:rect r="r" b="b" t="t" l="l"/>
            <a:pathLst>
              <a:path h="2237570" w="10659666">
                <a:moveTo>
                  <a:pt x="0" y="0"/>
                </a:moveTo>
                <a:lnTo>
                  <a:pt x="10659666" y="0"/>
                </a:lnTo>
                <a:lnTo>
                  <a:pt x="10659666" y="2237570"/>
                </a:lnTo>
                <a:lnTo>
                  <a:pt x="0" y="2237570"/>
                </a:lnTo>
                <a:lnTo>
                  <a:pt x="0" y="0"/>
                </a:lnTo>
                <a:close/>
              </a:path>
            </a:pathLst>
          </a:custGeom>
          <a:blipFill>
            <a:blip r:embed="rId4"/>
            <a:stretch>
              <a:fillRect l="0" t="0" r="0" b="0"/>
            </a:stretch>
          </a:blipFill>
        </p:spPr>
      </p:sp>
      <p:sp>
        <p:nvSpPr>
          <p:cNvPr name="Freeform 10" id="10"/>
          <p:cNvSpPr/>
          <p:nvPr/>
        </p:nvSpPr>
        <p:spPr>
          <a:xfrm flipH="false" flipV="false" rot="0">
            <a:off x="9918115" y="6872698"/>
            <a:ext cx="834395" cy="1577036"/>
          </a:xfrm>
          <a:custGeom>
            <a:avLst/>
            <a:gdLst/>
            <a:ahLst/>
            <a:cxnLst/>
            <a:rect r="r" b="b" t="t" l="l"/>
            <a:pathLst>
              <a:path h="1577036" w="834395">
                <a:moveTo>
                  <a:pt x="0" y="0"/>
                </a:moveTo>
                <a:lnTo>
                  <a:pt x="834395" y="0"/>
                </a:lnTo>
                <a:lnTo>
                  <a:pt x="834395" y="1577035"/>
                </a:lnTo>
                <a:lnTo>
                  <a:pt x="0" y="1577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VISTAS APLAZABLES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5408512" y="3914106"/>
            <a:ext cx="6922186" cy="5630546"/>
          </a:xfrm>
          <a:custGeom>
            <a:avLst/>
            <a:gdLst/>
            <a:ahLst/>
            <a:cxnLst/>
            <a:rect r="r" b="b" t="t" l="l"/>
            <a:pathLst>
              <a:path h="5630546" w="6922186">
                <a:moveTo>
                  <a:pt x="0" y="0"/>
                </a:moveTo>
                <a:lnTo>
                  <a:pt x="6922186" y="0"/>
                </a:lnTo>
                <a:lnTo>
                  <a:pt x="6922186" y="5630546"/>
                </a:lnTo>
                <a:lnTo>
                  <a:pt x="0" y="563054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4574117" y="1865173"/>
            <a:ext cx="8843433" cy="1191683"/>
            <a:chOff x="0" y="0"/>
            <a:chExt cx="2329135" cy="313859"/>
          </a:xfrm>
        </p:grpSpPr>
        <p:sp>
          <p:nvSpPr>
            <p:cNvPr name="Freeform 6" id="6"/>
            <p:cNvSpPr/>
            <p:nvPr/>
          </p:nvSpPr>
          <p:spPr>
            <a:xfrm flipH="false" flipV="false" rot="0">
              <a:off x="0" y="0"/>
              <a:ext cx="2329135" cy="313859"/>
            </a:xfrm>
            <a:custGeom>
              <a:avLst/>
              <a:gdLst/>
              <a:ahLst/>
              <a:cxnLst/>
              <a:rect r="r" b="b" t="t" l="l"/>
              <a:pathLst>
                <a:path h="313859" w="2329135">
                  <a:moveTo>
                    <a:pt x="44648" y="0"/>
                  </a:moveTo>
                  <a:lnTo>
                    <a:pt x="2284487" y="0"/>
                  </a:lnTo>
                  <a:cubicBezTo>
                    <a:pt x="2296328" y="0"/>
                    <a:pt x="2307685" y="4704"/>
                    <a:pt x="2316058" y="13077"/>
                  </a:cubicBezTo>
                  <a:cubicBezTo>
                    <a:pt x="2324431" y="21450"/>
                    <a:pt x="2329135" y="32806"/>
                    <a:pt x="2329135" y="44648"/>
                  </a:cubicBezTo>
                  <a:lnTo>
                    <a:pt x="2329135" y="269211"/>
                  </a:lnTo>
                  <a:cubicBezTo>
                    <a:pt x="2329135" y="281053"/>
                    <a:pt x="2324431" y="292409"/>
                    <a:pt x="2316058" y="300782"/>
                  </a:cubicBezTo>
                  <a:cubicBezTo>
                    <a:pt x="2307685" y="309155"/>
                    <a:pt x="2296328" y="313859"/>
                    <a:pt x="2284487" y="313859"/>
                  </a:cubicBezTo>
                  <a:lnTo>
                    <a:pt x="44648" y="313859"/>
                  </a:lnTo>
                  <a:cubicBezTo>
                    <a:pt x="32806" y="313859"/>
                    <a:pt x="21450" y="309155"/>
                    <a:pt x="13077" y="300782"/>
                  </a:cubicBezTo>
                  <a:cubicBezTo>
                    <a:pt x="4704" y="292409"/>
                    <a:pt x="0" y="281053"/>
                    <a:pt x="0" y="269211"/>
                  </a:cubicBezTo>
                  <a:lnTo>
                    <a:pt x="0" y="44648"/>
                  </a:lnTo>
                  <a:cubicBezTo>
                    <a:pt x="0" y="32806"/>
                    <a:pt x="4704" y="21450"/>
                    <a:pt x="13077" y="13077"/>
                  </a:cubicBezTo>
                  <a:cubicBezTo>
                    <a:pt x="21450" y="4704"/>
                    <a:pt x="32806" y="0"/>
                    <a:pt x="44648" y="0"/>
                  </a:cubicBezTo>
                  <a:close/>
                </a:path>
              </a:pathLst>
            </a:custGeom>
            <a:solidFill>
              <a:srgbClr val="000000">
                <a:alpha val="65882"/>
              </a:srgbClr>
            </a:solidFill>
          </p:spPr>
        </p:sp>
        <p:sp>
          <p:nvSpPr>
            <p:cNvPr name="TextBox 7" id="7"/>
            <p:cNvSpPr txBox="true"/>
            <p:nvPr/>
          </p:nvSpPr>
          <p:spPr>
            <a:xfrm>
              <a:off x="0" y="-66675"/>
              <a:ext cx="2329135" cy="380534"/>
            </a:xfrm>
            <a:prstGeom prst="rect">
              <a:avLst/>
            </a:prstGeom>
          </p:spPr>
          <p:txBody>
            <a:bodyPr anchor="ctr" rtlCol="false" tIns="50800" lIns="50800" bIns="50800" rIns="50800"/>
            <a:lstStyle/>
            <a:p>
              <a:pPr algn="ctr">
                <a:lnSpc>
                  <a:spcPts val="4059"/>
                </a:lnSpc>
              </a:pPr>
            </a:p>
          </p:txBody>
        </p:sp>
      </p:grpSp>
      <p:sp>
        <p:nvSpPr>
          <p:cNvPr name="Freeform 8" id="8"/>
          <p:cNvSpPr/>
          <p:nvPr/>
        </p:nvSpPr>
        <p:spPr>
          <a:xfrm flipH="false" flipV="false" rot="0">
            <a:off x="10458450" y="2925114"/>
            <a:ext cx="834395" cy="1577036"/>
          </a:xfrm>
          <a:custGeom>
            <a:avLst/>
            <a:gdLst/>
            <a:ahLst/>
            <a:cxnLst/>
            <a:rect r="r" b="b" t="t" l="l"/>
            <a:pathLst>
              <a:path h="1577036" w="834395">
                <a:moveTo>
                  <a:pt x="0" y="0"/>
                </a:moveTo>
                <a:lnTo>
                  <a:pt x="834395" y="0"/>
                </a:lnTo>
                <a:lnTo>
                  <a:pt x="834395" y="1577036"/>
                </a:lnTo>
                <a:lnTo>
                  <a:pt x="0" y="1577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425131" y="2182249"/>
            <a:ext cx="13141405" cy="4908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También hay bloques para los estados de carga y error:</a:t>
            </a:r>
          </a:p>
        </p:txBody>
      </p:sp>
      <p:sp>
        <p:nvSpPr>
          <p:cNvPr name="TextBox 10" id="10"/>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VISTAS APLAZABLES</a:t>
            </a:r>
          </a:p>
        </p:txBody>
      </p:sp>
      <p:sp>
        <p:nvSpPr>
          <p:cNvPr name="Freeform 11" id="11"/>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2"/>
            <a:stretch>
              <a:fillRect l="-96065" t="-7299" r="-96370" b="-7875"/>
            </a:stretch>
          </a:blipFill>
        </p:spPr>
      </p:sp>
      <p:grpSp>
        <p:nvGrpSpPr>
          <p:cNvPr name="Group 4" id="4"/>
          <p:cNvGrpSpPr/>
          <p:nvPr/>
        </p:nvGrpSpPr>
        <p:grpSpPr>
          <a:xfrm rot="0">
            <a:off x="1028700" y="3399756"/>
            <a:ext cx="15944850" cy="5573183"/>
            <a:chOff x="0" y="0"/>
            <a:chExt cx="4199467" cy="1467834"/>
          </a:xfrm>
        </p:grpSpPr>
        <p:sp>
          <p:nvSpPr>
            <p:cNvPr name="Freeform 5" id="5"/>
            <p:cNvSpPr/>
            <p:nvPr/>
          </p:nvSpPr>
          <p:spPr>
            <a:xfrm flipH="false" flipV="false" rot="0">
              <a:off x="0" y="0"/>
              <a:ext cx="4199467" cy="1467834"/>
            </a:xfrm>
            <a:custGeom>
              <a:avLst/>
              <a:gdLst/>
              <a:ahLst/>
              <a:cxnLst/>
              <a:rect r="r" b="b" t="t" l="l"/>
              <a:pathLst>
                <a:path h="1467834" w="4199467">
                  <a:moveTo>
                    <a:pt x="24763" y="0"/>
                  </a:moveTo>
                  <a:lnTo>
                    <a:pt x="4174704" y="0"/>
                  </a:lnTo>
                  <a:cubicBezTo>
                    <a:pt x="4188380" y="0"/>
                    <a:pt x="4199467" y="11087"/>
                    <a:pt x="4199467" y="24763"/>
                  </a:cubicBezTo>
                  <a:lnTo>
                    <a:pt x="4199467" y="1443072"/>
                  </a:lnTo>
                  <a:cubicBezTo>
                    <a:pt x="4199467" y="1456748"/>
                    <a:pt x="4188380" y="1467834"/>
                    <a:pt x="4174704" y="1467834"/>
                  </a:cubicBezTo>
                  <a:lnTo>
                    <a:pt x="24763" y="1467834"/>
                  </a:lnTo>
                  <a:cubicBezTo>
                    <a:pt x="11087" y="1467834"/>
                    <a:pt x="0" y="1456748"/>
                    <a:pt x="0" y="1443072"/>
                  </a:cubicBezTo>
                  <a:lnTo>
                    <a:pt x="0" y="24763"/>
                  </a:lnTo>
                  <a:cubicBezTo>
                    <a:pt x="0" y="11087"/>
                    <a:pt x="11087" y="0"/>
                    <a:pt x="24763" y="0"/>
                  </a:cubicBezTo>
                  <a:close/>
                </a:path>
              </a:pathLst>
            </a:custGeom>
            <a:solidFill>
              <a:srgbClr val="000000">
                <a:alpha val="65882"/>
              </a:srgbClr>
            </a:solidFill>
          </p:spPr>
        </p:sp>
        <p:sp>
          <p:nvSpPr>
            <p:cNvPr name="TextBox 6" id="6"/>
            <p:cNvSpPr txBox="true"/>
            <p:nvPr/>
          </p:nvSpPr>
          <p:spPr>
            <a:xfrm>
              <a:off x="0" y="-66675"/>
              <a:ext cx="4199467" cy="1534509"/>
            </a:xfrm>
            <a:prstGeom prst="rect">
              <a:avLst/>
            </a:prstGeom>
          </p:spPr>
          <p:txBody>
            <a:bodyPr anchor="ctr" rtlCol="false" tIns="50800" lIns="50800" bIns="50800" rIns="50800"/>
            <a:lstStyle/>
            <a:p>
              <a:pPr algn="ctr">
                <a:lnSpc>
                  <a:spcPts val="4059"/>
                </a:lnSpc>
              </a:pPr>
            </a:p>
          </p:txBody>
        </p:sp>
      </p:grpSp>
      <p:grpSp>
        <p:nvGrpSpPr>
          <p:cNvPr name="Group 7" id="7"/>
          <p:cNvGrpSpPr/>
          <p:nvPr/>
        </p:nvGrpSpPr>
        <p:grpSpPr>
          <a:xfrm rot="0">
            <a:off x="4574117" y="1865173"/>
            <a:ext cx="8843433" cy="1191683"/>
            <a:chOff x="0" y="0"/>
            <a:chExt cx="2329135" cy="313859"/>
          </a:xfrm>
        </p:grpSpPr>
        <p:sp>
          <p:nvSpPr>
            <p:cNvPr name="Freeform 8" id="8"/>
            <p:cNvSpPr/>
            <p:nvPr/>
          </p:nvSpPr>
          <p:spPr>
            <a:xfrm flipH="false" flipV="false" rot="0">
              <a:off x="0" y="0"/>
              <a:ext cx="2329135" cy="313859"/>
            </a:xfrm>
            <a:custGeom>
              <a:avLst/>
              <a:gdLst/>
              <a:ahLst/>
              <a:cxnLst/>
              <a:rect r="r" b="b" t="t" l="l"/>
              <a:pathLst>
                <a:path h="313859" w="2329135">
                  <a:moveTo>
                    <a:pt x="44648" y="0"/>
                  </a:moveTo>
                  <a:lnTo>
                    <a:pt x="2284487" y="0"/>
                  </a:lnTo>
                  <a:cubicBezTo>
                    <a:pt x="2296328" y="0"/>
                    <a:pt x="2307685" y="4704"/>
                    <a:pt x="2316058" y="13077"/>
                  </a:cubicBezTo>
                  <a:cubicBezTo>
                    <a:pt x="2324431" y="21450"/>
                    <a:pt x="2329135" y="32806"/>
                    <a:pt x="2329135" y="44648"/>
                  </a:cubicBezTo>
                  <a:lnTo>
                    <a:pt x="2329135" y="269211"/>
                  </a:lnTo>
                  <a:cubicBezTo>
                    <a:pt x="2329135" y="281053"/>
                    <a:pt x="2324431" y="292409"/>
                    <a:pt x="2316058" y="300782"/>
                  </a:cubicBezTo>
                  <a:cubicBezTo>
                    <a:pt x="2307685" y="309155"/>
                    <a:pt x="2296328" y="313859"/>
                    <a:pt x="2284487" y="313859"/>
                  </a:cubicBezTo>
                  <a:lnTo>
                    <a:pt x="44648" y="313859"/>
                  </a:lnTo>
                  <a:cubicBezTo>
                    <a:pt x="32806" y="313859"/>
                    <a:pt x="21450" y="309155"/>
                    <a:pt x="13077" y="300782"/>
                  </a:cubicBezTo>
                  <a:cubicBezTo>
                    <a:pt x="4704" y="292409"/>
                    <a:pt x="0" y="281053"/>
                    <a:pt x="0" y="269211"/>
                  </a:cubicBezTo>
                  <a:lnTo>
                    <a:pt x="0" y="44648"/>
                  </a:lnTo>
                  <a:cubicBezTo>
                    <a:pt x="0" y="32806"/>
                    <a:pt x="4704" y="21450"/>
                    <a:pt x="13077" y="13077"/>
                  </a:cubicBezTo>
                  <a:cubicBezTo>
                    <a:pt x="21450" y="4704"/>
                    <a:pt x="32806" y="0"/>
                    <a:pt x="44648" y="0"/>
                  </a:cubicBezTo>
                  <a:close/>
                </a:path>
              </a:pathLst>
            </a:custGeom>
            <a:solidFill>
              <a:srgbClr val="000000">
                <a:alpha val="65882"/>
              </a:srgbClr>
            </a:solidFill>
          </p:spPr>
        </p:sp>
        <p:sp>
          <p:nvSpPr>
            <p:cNvPr name="TextBox 9" id="9"/>
            <p:cNvSpPr txBox="true"/>
            <p:nvPr/>
          </p:nvSpPr>
          <p:spPr>
            <a:xfrm>
              <a:off x="0" y="-66675"/>
              <a:ext cx="2329135" cy="380534"/>
            </a:xfrm>
            <a:prstGeom prst="rect">
              <a:avLst/>
            </a:prstGeom>
          </p:spPr>
          <p:txBody>
            <a:bodyPr anchor="ctr" rtlCol="false" tIns="50800" lIns="50800" bIns="50800" rIns="50800"/>
            <a:lstStyle/>
            <a:p>
              <a:pPr algn="ctr">
                <a:lnSpc>
                  <a:spcPts val="4059"/>
                </a:lnSpc>
              </a:pPr>
            </a:p>
          </p:txBody>
        </p:sp>
      </p:grpSp>
      <p:sp>
        <p:nvSpPr>
          <p:cNvPr name="Freeform 10" id="10"/>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3"/>
            <a:stretch>
              <a:fillRect l="0" t="0" r="0" b="0"/>
            </a:stretch>
          </a:blipFill>
        </p:spPr>
      </p:sp>
      <p:sp>
        <p:nvSpPr>
          <p:cNvPr name="TextBox 11" id="11"/>
          <p:cNvSpPr txBox="true"/>
          <p:nvPr/>
        </p:nvSpPr>
        <p:spPr>
          <a:xfrm rot="0">
            <a:off x="1331844" y="3556624"/>
            <a:ext cx="15338563" cy="5211823"/>
          </a:xfrm>
          <a:prstGeom prst="rect">
            <a:avLst/>
          </a:prstGeom>
        </p:spPr>
        <p:txBody>
          <a:bodyPr anchor="t" rtlCol="false" tIns="0" lIns="0" bIns="0" rIns="0">
            <a:spAutoFit/>
          </a:bodyPr>
          <a:lstStyle/>
          <a:p>
            <a:pPr algn="just" marL="452533" indent="-226266" lvl="1">
              <a:lnSpc>
                <a:spcPts val="2934"/>
              </a:lnSpc>
              <a:buFont typeface="Arial"/>
              <a:buChar char="•"/>
            </a:pPr>
            <a:r>
              <a:rPr lang="en-US" sz="2096">
                <a:solidFill>
                  <a:srgbClr val="FFFFFF"/>
                </a:solidFill>
                <a:latin typeface="Lilita One"/>
              </a:rPr>
              <a:t>on idle: carga de  forma lazy el bloque cuando el navegador no está haciendo ningún trabajo pesado</a:t>
            </a:r>
          </a:p>
          <a:p>
            <a:pPr algn="just">
              <a:lnSpc>
                <a:spcPts val="2934"/>
              </a:lnSpc>
            </a:pPr>
          </a:p>
          <a:p>
            <a:pPr algn="just" marL="452533" indent="-226266" lvl="1">
              <a:lnSpc>
                <a:spcPts val="2934"/>
              </a:lnSpc>
              <a:buFont typeface="Arial"/>
              <a:buChar char="•"/>
            </a:pPr>
            <a:r>
              <a:rPr lang="en-US" sz="2096">
                <a:solidFill>
                  <a:srgbClr val="FFFFFF"/>
                </a:solidFill>
                <a:latin typeface="Lilita One"/>
              </a:rPr>
              <a:t>on immediate: inicia la carga de forma lazy de forma automática, sin bloquear el navegador</a:t>
            </a:r>
          </a:p>
          <a:p>
            <a:pPr algn="just">
              <a:lnSpc>
                <a:spcPts val="2934"/>
              </a:lnSpc>
            </a:pPr>
          </a:p>
          <a:p>
            <a:pPr algn="just" marL="452533" indent="-226266" lvl="1">
              <a:lnSpc>
                <a:spcPts val="2934"/>
              </a:lnSpc>
              <a:buFont typeface="Arial"/>
              <a:buChar char="•"/>
            </a:pPr>
            <a:r>
              <a:rPr lang="en-US" sz="2096">
                <a:solidFill>
                  <a:srgbClr val="FFFFFF"/>
                </a:solidFill>
                <a:latin typeface="Lilita One"/>
              </a:rPr>
              <a:t>on timer(&lt;time&gt;): retrasa la carga con un temporizador.</a:t>
            </a:r>
          </a:p>
          <a:p>
            <a:pPr algn="just">
              <a:lnSpc>
                <a:spcPts val="2934"/>
              </a:lnSpc>
            </a:pPr>
          </a:p>
          <a:p>
            <a:pPr algn="just" marL="452533" indent="-226266" lvl="1">
              <a:lnSpc>
                <a:spcPts val="2934"/>
              </a:lnSpc>
              <a:buFont typeface="Arial"/>
              <a:buChar char="•"/>
            </a:pPr>
            <a:r>
              <a:rPr lang="en-US" sz="2096">
                <a:solidFill>
                  <a:srgbClr val="FFFFFF"/>
                </a:solidFill>
                <a:latin typeface="Lilita One"/>
              </a:rPr>
              <a:t>on viewport y on viewport(&lt;ref&gt;): viewport también permite especificar una referencia para un elemento de anclaje. Cuando el elemento de anclaje es visible, Angular carga el componente y lo renderiza.</a:t>
            </a:r>
          </a:p>
          <a:p>
            <a:pPr algn="just">
              <a:lnSpc>
                <a:spcPts val="2934"/>
              </a:lnSpc>
            </a:pPr>
          </a:p>
          <a:p>
            <a:pPr algn="just" marL="452533" indent="-226266" lvl="1">
              <a:lnSpc>
                <a:spcPts val="2934"/>
              </a:lnSpc>
              <a:buFont typeface="Arial"/>
              <a:buChar char="•"/>
            </a:pPr>
            <a:r>
              <a:rPr lang="en-US" sz="2096">
                <a:solidFill>
                  <a:srgbClr val="FFFFFF"/>
                </a:solidFill>
                <a:latin typeface="Lilita One"/>
              </a:rPr>
              <a:t>on interaction y on interaction(&lt;ref&gt;): permite iniciar la carga  de forma lazy cuando el usuario interactúa con un elemento concreto</a:t>
            </a:r>
          </a:p>
          <a:p>
            <a:pPr algn="just">
              <a:lnSpc>
                <a:spcPts val="2934"/>
              </a:lnSpc>
            </a:pPr>
          </a:p>
          <a:p>
            <a:pPr algn="just" marL="452533" indent="-226266" lvl="1">
              <a:lnSpc>
                <a:spcPts val="2934"/>
              </a:lnSpc>
              <a:buFont typeface="Arial"/>
              <a:buChar char="•"/>
            </a:pPr>
            <a:r>
              <a:rPr lang="en-US" sz="2096">
                <a:solidFill>
                  <a:srgbClr val="FFFFFF"/>
                </a:solidFill>
                <a:latin typeface="Lilita One"/>
              </a:rPr>
              <a:t>on hover y on hover(&lt;ref&gt;): activa la carga de forma lazy cuando el usuario pasa el ratón por encima de un elemento</a:t>
            </a:r>
          </a:p>
          <a:p>
            <a:pPr algn="just">
              <a:lnSpc>
                <a:spcPts val="2934"/>
              </a:lnSpc>
            </a:pPr>
          </a:p>
          <a:p>
            <a:pPr algn="just" marL="452533" indent="-226266" lvl="1">
              <a:lnSpc>
                <a:spcPts val="2934"/>
              </a:lnSpc>
              <a:buFont typeface="Arial"/>
              <a:buChar char="•"/>
            </a:pPr>
            <a:r>
              <a:rPr lang="en-US" sz="2096">
                <a:solidFill>
                  <a:srgbClr val="FFFFFF"/>
                </a:solidFill>
                <a:latin typeface="Lilita One"/>
              </a:rPr>
              <a:t>when &lt;expr&gt;: permite especificar una condición propia mediante una expresión que devuelve una promesa</a:t>
            </a:r>
          </a:p>
        </p:txBody>
      </p:sp>
      <p:sp>
        <p:nvSpPr>
          <p:cNvPr name="Freeform 12" id="12"/>
          <p:cNvSpPr/>
          <p:nvPr/>
        </p:nvSpPr>
        <p:spPr>
          <a:xfrm flipH="false" flipV="false" rot="0">
            <a:off x="12306760" y="4125528"/>
            <a:ext cx="5753677" cy="1466624"/>
          </a:xfrm>
          <a:custGeom>
            <a:avLst/>
            <a:gdLst/>
            <a:ahLst/>
            <a:cxnLst/>
            <a:rect r="r" b="b" t="t" l="l"/>
            <a:pathLst>
              <a:path h="1466624" w="5753677">
                <a:moveTo>
                  <a:pt x="0" y="0"/>
                </a:moveTo>
                <a:lnTo>
                  <a:pt x="5753677" y="0"/>
                </a:lnTo>
                <a:lnTo>
                  <a:pt x="5753677" y="1466624"/>
                </a:lnTo>
                <a:lnTo>
                  <a:pt x="0" y="1466624"/>
                </a:lnTo>
                <a:lnTo>
                  <a:pt x="0" y="0"/>
                </a:lnTo>
                <a:close/>
              </a:path>
            </a:pathLst>
          </a:custGeom>
          <a:blipFill>
            <a:blip r:embed="rId4"/>
            <a:stretch>
              <a:fillRect l="0" t="0" r="0" b="0"/>
            </a:stretch>
          </a:blipFill>
        </p:spPr>
      </p:sp>
      <p:sp>
        <p:nvSpPr>
          <p:cNvPr name="TextBox 13" id="13"/>
          <p:cNvSpPr txBox="true"/>
          <p:nvPr/>
        </p:nvSpPr>
        <p:spPr>
          <a:xfrm rot="0">
            <a:off x="2425131" y="2182249"/>
            <a:ext cx="13141405" cy="4908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Las vistas aplazables ofrecen algunos activadores más:</a:t>
            </a:r>
          </a:p>
        </p:txBody>
      </p:sp>
      <p:sp>
        <p:nvSpPr>
          <p:cNvPr name="TextBox 14" id="14"/>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VISTAS APLAZABLES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2320643" y="2805330"/>
            <a:ext cx="13646714" cy="1708151"/>
          </a:xfrm>
          <a:prstGeom prst="rect">
            <a:avLst/>
          </a:prstGeom>
        </p:spPr>
        <p:txBody>
          <a:bodyPr anchor="t" rtlCol="false" tIns="0" lIns="0" bIns="0" rIns="0">
            <a:spAutoFit/>
          </a:bodyPr>
          <a:lstStyle/>
          <a:p>
            <a:pPr algn="ctr">
              <a:lnSpc>
                <a:spcPts val="13999"/>
              </a:lnSpc>
            </a:pPr>
            <a:r>
              <a:rPr lang="en-US" sz="9999">
                <a:solidFill>
                  <a:srgbClr val="FFFFFF"/>
                </a:solidFill>
                <a:latin typeface="Dosis Semi-Bold"/>
              </a:rPr>
              <a:t>RENDERIZADO HÍBRIDO</a:t>
            </a:r>
          </a:p>
        </p:txBody>
      </p:sp>
      <p:sp>
        <p:nvSpPr>
          <p:cNvPr name="TextBox 4" id="4"/>
          <p:cNvSpPr txBox="true"/>
          <p:nvPr/>
        </p:nvSpPr>
        <p:spPr>
          <a:xfrm rot="0">
            <a:off x="2582768" y="5038725"/>
            <a:ext cx="13384589" cy="263525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Se acerca el renderizado del lado del servidor (SSR) y la generación de sitios estáticos (SSG o prerendering) a los desarrolladores a través del CLI de Angular</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2"/>
            <a:stretch>
              <a:fillRect l="-96065" t="-7299" r="-96370" b="-7875"/>
            </a:stretch>
          </a:blipFill>
        </p:spPr>
      </p:sp>
      <p:grpSp>
        <p:nvGrpSpPr>
          <p:cNvPr name="Group 4" id="4"/>
          <p:cNvGrpSpPr/>
          <p:nvPr/>
        </p:nvGrpSpPr>
        <p:grpSpPr>
          <a:xfrm rot="0">
            <a:off x="4722283" y="3336256"/>
            <a:ext cx="8843433" cy="1191683"/>
            <a:chOff x="0" y="0"/>
            <a:chExt cx="2329135" cy="313859"/>
          </a:xfrm>
        </p:grpSpPr>
        <p:sp>
          <p:nvSpPr>
            <p:cNvPr name="Freeform 5" id="5"/>
            <p:cNvSpPr/>
            <p:nvPr/>
          </p:nvSpPr>
          <p:spPr>
            <a:xfrm flipH="false" flipV="false" rot="0">
              <a:off x="0" y="0"/>
              <a:ext cx="2329135" cy="313859"/>
            </a:xfrm>
            <a:custGeom>
              <a:avLst/>
              <a:gdLst/>
              <a:ahLst/>
              <a:cxnLst/>
              <a:rect r="r" b="b" t="t" l="l"/>
              <a:pathLst>
                <a:path h="313859" w="2329135">
                  <a:moveTo>
                    <a:pt x="44648" y="0"/>
                  </a:moveTo>
                  <a:lnTo>
                    <a:pt x="2284487" y="0"/>
                  </a:lnTo>
                  <a:cubicBezTo>
                    <a:pt x="2296328" y="0"/>
                    <a:pt x="2307685" y="4704"/>
                    <a:pt x="2316058" y="13077"/>
                  </a:cubicBezTo>
                  <a:cubicBezTo>
                    <a:pt x="2324431" y="21450"/>
                    <a:pt x="2329135" y="32806"/>
                    <a:pt x="2329135" y="44648"/>
                  </a:cubicBezTo>
                  <a:lnTo>
                    <a:pt x="2329135" y="269211"/>
                  </a:lnTo>
                  <a:cubicBezTo>
                    <a:pt x="2329135" y="281053"/>
                    <a:pt x="2324431" y="292409"/>
                    <a:pt x="2316058" y="300782"/>
                  </a:cubicBezTo>
                  <a:cubicBezTo>
                    <a:pt x="2307685" y="309155"/>
                    <a:pt x="2296328" y="313859"/>
                    <a:pt x="2284487" y="313859"/>
                  </a:cubicBezTo>
                  <a:lnTo>
                    <a:pt x="44648" y="313859"/>
                  </a:lnTo>
                  <a:cubicBezTo>
                    <a:pt x="32806" y="313859"/>
                    <a:pt x="21450" y="309155"/>
                    <a:pt x="13077" y="300782"/>
                  </a:cubicBezTo>
                  <a:cubicBezTo>
                    <a:pt x="4704" y="292409"/>
                    <a:pt x="0" y="281053"/>
                    <a:pt x="0" y="269211"/>
                  </a:cubicBezTo>
                  <a:lnTo>
                    <a:pt x="0" y="44648"/>
                  </a:lnTo>
                  <a:cubicBezTo>
                    <a:pt x="0" y="32806"/>
                    <a:pt x="4704" y="21450"/>
                    <a:pt x="13077" y="13077"/>
                  </a:cubicBezTo>
                  <a:cubicBezTo>
                    <a:pt x="21450" y="4704"/>
                    <a:pt x="32806" y="0"/>
                    <a:pt x="44648" y="0"/>
                  </a:cubicBezTo>
                  <a:close/>
                </a:path>
              </a:pathLst>
            </a:custGeom>
            <a:solidFill>
              <a:srgbClr val="000000">
                <a:alpha val="65882"/>
              </a:srgbClr>
            </a:solidFill>
          </p:spPr>
        </p:sp>
        <p:sp>
          <p:nvSpPr>
            <p:cNvPr name="TextBox 6" id="6"/>
            <p:cNvSpPr txBox="true"/>
            <p:nvPr/>
          </p:nvSpPr>
          <p:spPr>
            <a:xfrm>
              <a:off x="0" y="-66675"/>
              <a:ext cx="2329135" cy="380534"/>
            </a:xfrm>
            <a:prstGeom prst="rect">
              <a:avLst/>
            </a:prstGeom>
          </p:spPr>
          <p:txBody>
            <a:bodyPr anchor="ctr" rtlCol="false" tIns="50800" lIns="50800" bIns="50800" rIns="50800"/>
            <a:lstStyle/>
            <a:p>
              <a:pPr algn="ctr">
                <a:lnSpc>
                  <a:spcPts val="4059"/>
                </a:lnSpc>
              </a:pPr>
            </a:p>
          </p:txBody>
        </p:sp>
      </p:grpSp>
      <p:sp>
        <p:nvSpPr>
          <p:cNvPr name="Freeform 7" id="7"/>
          <p:cNvSpPr/>
          <p:nvPr/>
        </p:nvSpPr>
        <p:spPr>
          <a:xfrm flipH="false" flipV="false" rot="0">
            <a:off x="4641982" y="5432333"/>
            <a:ext cx="9300368" cy="2364500"/>
          </a:xfrm>
          <a:custGeom>
            <a:avLst/>
            <a:gdLst/>
            <a:ahLst/>
            <a:cxnLst/>
            <a:rect r="r" b="b" t="t" l="l"/>
            <a:pathLst>
              <a:path h="2364500" w="9300368">
                <a:moveTo>
                  <a:pt x="0" y="0"/>
                </a:moveTo>
                <a:lnTo>
                  <a:pt x="9300369" y="0"/>
                </a:lnTo>
                <a:lnTo>
                  <a:pt x="9300369" y="2364501"/>
                </a:lnTo>
                <a:lnTo>
                  <a:pt x="0" y="2364501"/>
                </a:lnTo>
                <a:lnTo>
                  <a:pt x="0" y="0"/>
                </a:lnTo>
                <a:close/>
              </a:path>
            </a:pathLst>
          </a:custGeom>
          <a:blipFill>
            <a:blip r:embed="rId3"/>
            <a:stretch>
              <a:fillRect l="0" t="0" r="0" b="0"/>
            </a:stretch>
          </a:blipFill>
        </p:spPr>
      </p:sp>
      <p:sp>
        <p:nvSpPr>
          <p:cNvPr name="Freeform 8" id="8"/>
          <p:cNvSpPr/>
          <p:nvPr/>
        </p:nvSpPr>
        <p:spPr>
          <a:xfrm flipH="false" flipV="false" rot="0">
            <a:off x="10606617" y="4396198"/>
            <a:ext cx="834395" cy="1577036"/>
          </a:xfrm>
          <a:custGeom>
            <a:avLst/>
            <a:gdLst/>
            <a:ahLst/>
            <a:cxnLst/>
            <a:rect r="r" b="b" t="t" l="l"/>
            <a:pathLst>
              <a:path h="1577036" w="834395">
                <a:moveTo>
                  <a:pt x="0" y="0"/>
                </a:moveTo>
                <a:lnTo>
                  <a:pt x="834395" y="0"/>
                </a:lnTo>
                <a:lnTo>
                  <a:pt x="834395" y="1577035"/>
                </a:lnTo>
                <a:lnTo>
                  <a:pt x="0" y="15770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6"/>
            <a:stretch>
              <a:fillRect l="0" t="0" r="0" b="0"/>
            </a:stretch>
          </a:blipFill>
        </p:spPr>
      </p:sp>
      <p:sp>
        <p:nvSpPr>
          <p:cNvPr name="TextBox 10" id="10"/>
          <p:cNvSpPr txBox="true"/>
          <p:nvPr/>
        </p:nvSpPr>
        <p:spPr>
          <a:xfrm rot="0">
            <a:off x="2573298" y="3653333"/>
            <a:ext cx="13141405" cy="4908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Puedes habilitar SSR en nuevos proyectos con</a:t>
            </a:r>
          </a:p>
        </p:txBody>
      </p:sp>
      <p:sp>
        <p:nvSpPr>
          <p:cNvPr name="TextBox 11" id="11"/>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RENDERIZADO HÍBRIDO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3701768" y="1398026"/>
            <a:ext cx="10884464" cy="3356608"/>
          </a:xfrm>
          <a:prstGeom prst="rect">
            <a:avLst/>
          </a:prstGeom>
        </p:spPr>
        <p:txBody>
          <a:bodyPr anchor="t" rtlCol="false" tIns="0" lIns="0" bIns="0" rIns="0">
            <a:spAutoFit/>
          </a:bodyPr>
          <a:lstStyle/>
          <a:p>
            <a:pPr algn="ctr">
              <a:lnSpc>
                <a:spcPts val="13440"/>
              </a:lnSpc>
            </a:pPr>
            <a:r>
              <a:rPr lang="en-US" sz="9600">
                <a:solidFill>
                  <a:srgbClr val="FFFFFF"/>
                </a:solidFill>
                <a:latin typeface="Dosis Semi-Bold"/>
              </a:rPr>
              <a:t>NUEVOS HOOKS PARA LOS CICLOS DE VIDA</a:t>
            </a:r>
          </a:p>
        </p:txBody>
      </p:sp>
      <p:sp>
        <p:nvSpPr>
          <p:cNvPr name="TextBox 4" id="4"/>
          <p:cNvSpPr txBox="true"/>
          <p:nvPr/>
        </p:nvSpPr>
        <p:spPr>
          <a:xfrm rot="0">
            <a:off x="4261843" y="4678434"/>
            <a:ext cx="9764315" cy="4507136"/>
          </a:xfrm>
          <a:prstGeom prst="rect">
            <a:avLst/>
          </a:prstGeom>
        </p:spPr>
        <p:txBody>
          <a:bodyPr anchor="t" rtlCol="false" tIns="0" lIns="0" bIns="0" rIns="0">
            <a:spAutoFit/>
          </a:bodyPr>
          <a:lstStyle/>
          <a:p>
            <a:pPr algn="ctr">
              <a:lnSpc>
                <a:spcPts val="5106"/>
              </a:lnSpc>
            </a:pPr>
            <a:r>
              <a:rPr lang="en-US" sz="3647">
                <a:solidFill>
                  <a:srgbClr val="FFFFFF"/>
                </a:solidFill>
                <a:latin typeface="Dosis Semi-Bold"/>
              </a:rPr>
              <a:t>Para mejorar el rendimiento de los SSR y SSG de Angular, la idea es alejarse de la emulación del DOM y de las manipulaciones directas del DOM. Al mismo tiempo, a lo largo del ciclo de vida de la mayoría de las aplicaciones es necesario interactuar con elementos para instanciar bibliotecas de terceros, medir el tamaño de los elementos, etc.</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grpSp>
        <p:nvGrpSpPr>
          <p:cNvPr name="Group 2" id="2"/>
          <p:cNvGrpSpPr/>
          <p:nvPr/>
        </p:nvGrpSpPr>
        <p:grpSpPr>
          <a:xfrm rot="0">
            <a:off x="326910" y="2328241"/>
            <a:ext cx="17634181" cy="5630517"/>
            <a:chOff x="0" y="0"/>
            <a:chExt cx="4644393" cy="1482935"/>
          </a:xfrm>
        </p:grpSpPr>
        <p:sp>
          <p:nvSpPr>
            <p:cNvPr name="Freeform 3" id="3"/>
            <p:cNvSpPr/>
            <p:nvPr/>
          </p:nvSpPr>
          <p:spPr>
            <a:xfrm flipH="false" flipV="false" rot="0">
              <a:off x="0" y="0"/>
              <a:ext cx="4644393" cy="1482935"/>
            </a:xfrm>
            <a:custGeom>
              <a:avLst/>
              <a:gdLst/>
              <a:ahLst/>
              <a:cxnLst/>
              <a:rect r="r" b="b" t="t" l="l"/>
              <a:pathLst>
                <a:path h="1482935" w="4644393">
                  <a:moveTo>
                    <a:pt x="22390" y="0"/>
                  </a:moveTo>
                  <a:lnTo>
                    <a:pt x="4622003" y="0"/>
                  </a:lnTo>
                  <a:cubicBezTo>
                    <a:pt x="4627941" y="0"/>
                    <a:pt x="4633636" y="2359"/>
                    <a:pt x="4637835" y="6558"/>
                  </a:cubicBezTo>
                  <a:cubicBezTo>
                    <a:pt x="4642034" y="10757"/>
                    <a:pt x="4644393" y="16452"/>
                    <a:pt x="4644393" y="22390"/>
                  </a:cubicBezTo>
                  <a:lnTo>
                    <a:pt x="4644393" y="1460544"/>
                  </a:lnTo>
                  <a:cubicBezTo>
                    <a:pt x="4644393" y="1472910"/>
                    <a:pt x="4634369" y="1482935"/>
                    <a:pt x="4622003" y="1482935"/>
                  </a:cubicBezTo>
                  <a:lnTo>
                    <a:pt x="22390" y="1482935"/>
                  </a:lnTo>
                  <a:cubicBezTo>
                    <a:pt x="10025" y="1482935"/>
                    <a:pt x="0" y="1472910"/>
                    <a:pt x="0" y="1460544"/>
                  </a:cubicBezTo>
                  <a:lnTo>
                    <a:pt x="0" y="22390"/>
                  </a:lnTo>
                  <a:cubicBezTo>
                    <a:pt x="0" y="10025"/>
                    <a:pt x="10025" y="0"/>
                    <a:pt x="22390" y="0"/>
                  </a:cubicBezTo>
                  <a:close/>
                </a:path>
              </a:pathLst>
            </a:custGeom>
            <a:solidFill>
              <a:srgbClr val="000000">
                <a:alpha val="62745"/>
              </a:srgbClr>
            </a:solidFill>
          </p:spPr>
        </p:sp>
        <p:sp>
          <p:nvSpPr>
            <p:cNvPr name="TextBox 4" id="4"/>
            <p:cNvSpPr txBox="true"/>
            <p:nvPr/>
          </p:nvSpPr>
          <p:spPr>
            <a:xfrm>
              <a:off x="0" y="-38100"/>
              <a:ext cx="4644393" cy="152103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6" id="6"/>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7" id="7"/>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TextBox 8" id="8"/>
          <p:cNvSpPr txBox="true"/>
          <p:nvPr/>
        </p:nvSpPr>
        <p:spPr>
          <a:xfrm rot="0">
            <a:off x="703457" y="2601830"/>
            <a:ext cx="16881087" cy="5302250"/>
          </a:xfrm>
          <a:prstGeom prst="rect">
            <a:avLst/>
          </a:prstGeom>
        </p:spPr>
        <p:txBody>
          <a:bodyPr anchor="t" rtlCol="false" tIns="0" lIns="0" bIns="0" rIns="0">
            <a:spAutoFit/>
          </a:bodyPr>
          <a:lstStyle/>
          <a:p>
            <a:pPr algn="ctr">
              <a:lnSpc>
                <a:spcPts val="7000"/>
              </a:lnSpc>
              <a:spcBef>
                <a:spcPct val="0"/>
              </a:spcBef>
            </a:pPr>
            <a:r>
              <a:rPr lang="en-US" sz="5000">
                <a:solidFill>
                  <a:srgbClr val="FFFFFF"/>
                </a:solidFill>
                <a:latin typeface="Lilita One"/>
              </a:rPr>
              <a:t>afterRender - registra una llamada de retorno que se invocará cada vez que la aplicación termine de renderizar</a:t>
            </a:r>
          </a:p>
          <a:p>
            <a:pPr algn="ctr">
              <a:lnSpc>
                <a:spcPts val="7000"/>
              </a:lnSpc>
              <a:spcBef>
                <a:spcPct val="0"/>
              </a:spcBef>
            </a:pPr>
          </a:p>
          <a:p>
            <a:pPr algn="ctr">
              <a:lnSpc>
                <a:spcPts val="7000"/>
              </a:lnSpc>
              <a:spcBef>
                <a:spcPct val="0"/>
              </a:spcBef>
            </a:pPr>
            <a:r>
              <a:rPr lang="en-US" sz="5000">
                <a:solidFill>
                  <a:srgbClr val="FFFFFF"/>
                </a:solidFill>
                <a:latin typeface="Lilita One"/>
              </a:rPr>
              <a:t>afterNextRender - registra una llamada de retorno que será invocada la próxima vez que la aplicación termine de renderizar.</a:t>
            </a:r>
          </a:p>
        </p:txBody>
      </p:sp>
      <p:sp>
        <p:nvSpPr>
          <p:cNvPr name="TextBox 9" id="9"/>
          <p:cNvSpPr txBox="true"/>
          <p:nvPr/>
        </p:nvSpPr>
        <p:spPr>
          <a:xfrm rot="0">
            <a:off x="13754176" y="148185"/>
            <a:ext cx="4049996" cy="1254276"/>
          </a:xfrm>
          <a:prstGeom prst="rect">
            <a:avLst/>
          </a:prstGeom>
        </p:spPr>
        <p:txBody>
          <a:bodyPr anchor="t" rtlCol="false" tIns="0" lIns="0" bIns="0" rIns="0">
            <a:spAutoFit/>
          </a:bodyPr>
          <a:lstStyle/>
          <a:p>
            <a:pPr algn="ctr">
              <a:lnSpc>
                <a:spcPts val="5000"/>
              </a:lnSpc>
            </a:pPr>
            <a:r>
              <a:rPr lang="en-US" sz="3572">
                <a:solidFill>
                  <a:srgbClr val="FFFFFF"/>
                </a:solidFill>
                <a:latin typeface="Dosis Semi-Bold"/>
              </a:rPr>
              <a:t>NUEVOS HOOKS PARA LOS CICLOS DE VIDA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0" y="3664001"/>
            <a:ext cx="11881043" cy="6622999"/>
          </a:xfrm>
          <a:custGeom>
            <a:avLst/>
            <a:gdLst/>
            <a:ahLst/>
            <a:cxnLst/>
            <a:rect r="r" b="b" t="t" l="l"/>
            <a:pathLst>
              <a:path h="6622999" w="11881043">
                <a:moveTo>
                  <a:pt x="0" y="0"/>
                </a:moveTo>
                <a:lnTo>
                  <a:pt x="11881043" y="0"/>
                </a:lnTo>
                <a:lnTo>
                  <a:pt x="11881043" y="6622999"/>
                </a:lnTo>
                <a:lnTo>
                  <a:pt x="0" y="6622999"/>
                </a:lnTo>
                <a:lnTo>
                  <a:pt x="0" y="0"/>
                </a:lnTo>
                <a:close/>
              </a:path>
            </a:pathLst>
          </a:custGeom>
          <a:blipFill>
            <a:blip r:embed="rId2"/>
            <a:stretch>
              <a:fillRect l="0" t="0" r="0" b="0"/>
            </a:stretch>
          </a:blipFill>
        </p:spPr>
      </p:sp>
      <p:grpSp>
        <p:nvGrpSpPr>
          <p:cNvPr name="Group 3" id="3"/>
          <p:cNvGrpSpPr/>
          <p:nvPr/>
        </p:nvGrpSpPr>
        <p:grpSpPr>
          <a:xfrm rot="0">
            <a:off x="10604334" y="6523360"/>
            <a:ext cx="7336110" cy="1581479"/>
            <a:chOff x="0" y="0"/>
            <a:chExt cx="2693538" cy="580659"/>
          </a:xfrm>
        </p:grpSpPr>
        <p:sp>
          <p:nvSpPr>
            <p:cNvPr name="Freeform 4" id="4"/>
            <p:cNvSpPr/>
            <p:nvPr/>
          </p:nvSpPr>
          <p:spPr>
            <a:xfrm flipH="false" flipV="false" rot="0">
              <a:off x="0" y="0"/>
              <a:ext cx="2693538" cy="580659"/>
            </a:xfrm>
            <a:custGeom>
              <a:avLst/>
              <a:gdLst/>
              <a:ahLst/>
              <a:cxnLst/>
              <a:rect r="r" b="b" t="t" l="l"/>
              <a:pathLst>
                <a:path h="580659" w="2693538">
                  <a:moveTo>
                    <a:pt x="53821" y="0"/>
                  </a:moveTo>
                  <a:lnTo>
                    <a:pt x="2639717" y="0"/>
                  </a:lnTo>
                  <a:cubicBezTo>
                    <a:pt x="2653991" y="0"/>
                    <a:pt x="2667681" y="5670"/>
                    <a:pt x="2677774" y="15764"/>
                  </a:cubicBezTo>
                  <a:cubicBezTo>
                    <a:pt x="2687868" y="25857"/>
                    <a:pt x="2693538" y="39547"/>
                    <a:pt x="2693538" y="53821"/>
                  </a:cubicBezTo>
                  <a:lnTo>
                    <a:pt x="2693538" y="526837"/>
                  </a:lnTo>
                  <a:cubicBezTo>
                    <a:pt x="2693538" y="541112"/>
                    <a:pt x="2687868" y="554801"/>
                    <a:pt x="2677774" y="564895"/>
                  </a:cubicBezTo>
                  <a:cubicBezTo>
                    <a:pt x="2667681" y="574988"/>
                    <a:pt x="2653991" y="580659"/>
                    <a:pt x="2639717" y="580659"/>
                  </a:cubicBezTo>
                  <a:lnTo>
                    <a:pt x="53821" y="580659"/>
                  </a:lnTo>
                  <a:cubicBezTo>
                    <a:pt x="39547" y="580659"/>
                    <a:pt x="25857" y="574988"/>
                    <a:pt x="15764" y="564895"/>
                  </a:cubicBezTo>
                  <a:cubicBezTo>
                    <a:pt x="5670" y="554801"/>
                    <a:pt x="0" y="541112"/>
                    <a:pt x="0" y="526837"/>
                  </a:cubicBezTo>
                  <a:lnTo>
                    <a:pt x="0" y="53821"/>
                  </a:lnTo>
                  <a:cubicBezTo>
                    <a:pt x="0" y="39547"/>
                    <a:pt x="5670" y="25857"/>
                    <a:pt x="15764" y="15764"/>
                  </a:cubicBezTo>
                  <a:cubicBezTo>
                    <a:pt x="25857" y="5670"/>
                    <a:pt x="39547" y="0"/>
                    <a:pt x="53821" y="0"/>
                  </a:cubicBezTo>
                  <a:close/>
                </a:path>
              </a:pathLst>
            </a:custGeom>
            <a:solidFill>
              <a:srgbClr val="000000">
                <a:alpha val="62745"/>
              </a:srgbClr>
            </a:solidFill>
          </p:spPr>
        </p:sp>
        <p:sp>
          <p:nvSpPr>
            <p:cNvPr name="TextBox 5" id="5"/>
            <p:cNvSpPr txBox="true"/>
            <p:nvPr/>
          </p:nvSpPr>
          <p:spPr>
            <a:xfrm>
              <a:off x="0" y="-38100"/>
              <a:ext cx="2693538" cy="61875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184569" y="1849292"/>
            <a:ext cx="12649452" cy="2868655"/>
            <a:chOff x="0" y="0"/>
            <a:chExt cx="4644393" cy="1053260"/>
          </a:xfrm>
        </p:grpSpPr>
        <p:sp>
          <p:nvSpPr>
            <p:cNvPr name="Freeform 7" id="7"/>
            <p:cNvSpPr/>
            <p:nvPr/>
          </p:nvSpPr>
          <p:spPr>
            <a:xfrm flipH="false" flipV="false" rot="0">
              <a:off x="0" y="0"/>
              <a:ext cx="4644393" cy="1053260"/>
            </a:xfrm>
            <a:custGeom>
              <a:avLst/>
              <a:gdLst/>
              <a:ahLst/>
              <a:cxnLst/>
              <a:rect r="r" b="b" t="t" l="l"/>
              <a:pathLst>
                <a:path h="1053260" w="4644393">
                  <a:moveTo>
                    <a:pt x="31214" y="0"/>
                  </a:moveTo>
                  <a:lnTo>
                    <a:pt x="4613179" y="0"/>
                  </a:lnTo>
                  <a:cubicBezTo>
                    <a:pt x="4621458" y="0"/>
                    <a:pt x="4629397" y="3289"/>
                    <a:pt x="4635251" y="9142"/>
                  </a:cubicBezTo>
                  <a:cubicBezTo>
                    <a:pt x="4641105" y="14996"/>
                    <a:pt x="4644393" y="22935"/>
                    <a:pt x="4644393" y="31214"/>
                  </a:cubicBezTo>
                  <a:lnTo>
                    <a:pt x="4644393" y="1022046"/>
                  </a:lnTo>
                  <a:cubicBezTo>
                    <a:pt x="4644393" y="1039285"/>
                    <a:pt x="4630419" y="1053260"/>
                    <a:pt x="4613179" y="1053260"/>
                  </a:cubicBezTo>
                  <a:lnTo>
                    <a:pt x="31214" y="1053260"/>
                  </a:lnTo>
                  <a:cubicBezTo>
                    <a:pt x="13975" y="1053260"/>
                    <a:pt x="0" y="1039285"/>
                    <a:pt x="0" y="1022046"/>
                  </a:cubicBezTo>
                  <a:lnTo>
                    <a:pt x="0" y="31214"/>
                  </a:lnTo>
                  <a:cubicBezTo>
                    <a:pt x="0" y="13975"/>
                    <a:pt x="13975" y="0"/>
                    <a:pt x="31214" y="0"/>
                  </a:cubicBezTo>
                  <a:close/>
                </a:path>
              </a:pathLst>
            </a:custGeom>
            <a:solidFill>
              <a:srgbClr val="000000">
                <a:alpha val="62745"/>
              </a:srgbClr>
            </a:solidFill>
          </p:spPr>
        </p:sp>
        <p:sp>
          <p:nvSpPr>
            <p:cNvPr name="TextBox 8" id="8"/>
            <p:cNvSpPr txBox="true"/>
            <p:nvPr/>
          </p:nvSpPr>
          <p:spPr>
            <a:xfrm>
              <a:off x="0" y="-38100"/>
              <a:ext cx="4644393" cy="109136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3"/>
            <a:stretch>
              <a:fillRect l="0" t="0" r="0" b="0"/>
            </a:stretch>
          </a:blipFill>
        </p:spPr>
      </p:sp>
      <p:sp>
        <p:nvSpPr>
          <p:cNvPr name="TextBox 10" id="10"/>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11" id="11"/>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4"/>
            <a:stretch>
              <a:fillRect l="-96065" t="-7299" r="-96370" b="-7875"/>
            </a:stretch>
          </a:blipFill>
        </p:spPr>
      </p:sp>
      <p:sp>
        <p:nvSpPr>
          <p:cNvPr name="TextBox 12" id="12"/>
          <p:cNvSpPr txBox="true"/>
          <p:nvPr/>
        </p:nvSpPr>
        <p:spPr>
          <a:xfrm rot="0">
            <a:off x="5333593" y="2010455"/>
            <a:ext cx="11997015" cy="2395899"/>
          </a:xfrm>
          <a:prstGeom prst="rect">
            <a:avLst/>
          </a:prstGeom>
        </p:spPr>
        <p:txBody>
          <a:bodyPr anchor="t" rtlCol="false" tIns="0" lIns="0" bIns="0" rIns="0">
            <a:spAutoFit/>
          </a:bodyPr>
          <a:lstStyle/>
          <a:p>
            <a:pPr algn="ctr">
              <a:lnSpc>
                <a:spcPts val="4753"/>
              </a:lnSpc>
              <a:spcBef>
                <a:spcPct val="0"/>
              </a:spcBef>
            </a:pPr>
            <a:r>
              <a:rPr lang="en-US" sz="3395">
                <a:solidFill>
                  <a:srgbClr val="FFFFFF"/>
                </a:solidFill>
                <a:latin typeface="Lilita One"/>
              </a:rPr>
              <a:t>Sólo el navegador invocará estos hooks, lo que te permite conectar lógica DOM personalizada de forma segura directamente dentro de tus componentes. Por ejemplo, si quieres instanciar una librería de gráficos puedes usar afterNextRender:</a:t>
            </a:r>
          </a:p>
        </p:txBody>
      </p:sp>
      <p:sp>
        <p:nvSpPr>
          <p:cNvPr name="TextBox 13" id="13"/>
          <p:cNvSpPr txBox="true"/>
          <p:nvPr/>
        </p:nvSpPr>
        <p:spPr>
          <a:xfrm rot="0">
            <a:off x="13754176" y="148185"/>
            <a:ext cx="4049996" cy="1254276"/>
          </a:xfrm>
          <a:prstGeom prst="rect">
            <a:avLst/>
          </a:prstGeom>
        </p:spPr>
        <p:txBody>
          <a:bodyPr anchor="t" rtlCol="false" tIns="0" lIns="0" bIns="0" rIns="0">
            <a:spAutoFit/>
          </a:bodyPr>
          <a:lstStyle/>
          <a:p>
            <a:pPr algn="ctr">
              <a:lnSpc>
                <a:spcPts val="5000"/>
              </a:lnSpc>
            </a:pPr>
            <a:r>
              <a:rPr lang="en-US" sz="3572">
                <a:solidFill>
                  <a:srgbClr val="FFFFFF"/>
                </a:solidFill>
                <a:latin typeface="Dosis Semi-Bold"/>
              </a:rPr>
              <a:t>NUEVOS HOOKS PARA LOS CICLOS DE VIDA</a:t>
            </a:r>
          </a:p>
        </p:txBody>
      </p:sp>
      <p:sp>
        <p:nvSpPr>
          <p:cNvPr name="TextBox 14" id="14"/>
          <p:cNvSpPr txBox="true"/>
          <p:nvPr/>
        </p:nvSpPr>
        <p:spPr>
          <a:xfrm rot="0">
            <a:off x="10740607" y="6772762"/>
            <a:ext cx="7063565" cy="10445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Lilita One"/>
              </a:rPr>
              <a:t>Cada hook admite un valor de fase (p. ej., lectura, escritura) que Angular utilizará para programar las retrollamadas con el fin de reducir el thrash del diseño y mejorar el rendimiento.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4977467" y="1784765"/>
            <a:ext cx="8333067"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Dosis Semi-Bold"/>
              </a:rPr>
              <a:t>VITE Y ESBUILD POR DEFECTO </a:t>
            </a:r>
          </a:p>
        </p:txBody>
      </p:sp>
      <p:sp>
        <p:nvSpPr>
          <p:cNvPr name="TextBox 4" id="4"/>
          <p:cNvSpPr txBox="true"/>
          <p:nvPr/>
        </p:nvSpPr>
        <p:spPr>
          <a:xfrm rot="0">
            <a:off x="3488234" y="5740815"/>
            <a:ext cx="11311532" cy="263525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La compilación esbuild plus potenciada por Vite da una mejora del 67% en el tiempo de compilación de algunas de las aplicaciones</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TextBox 4" id="4"/>
          <p:cNvSpPr txBox="true"/>
          <p:nvPr/>
        </p:nvSpPr>
        <p:spPr>
          <a:xfrm rot="0">
            <a:off x="3853287" y="2555564"/>
            <a:ext cx="10581426" cy="2000117"/>
          </a:xfrm>
          <a:prstGeom prst="rect">
            <a:avLst/>
          </a:prstGeom>
        </p:spPr>
        <p:txBody>
          <a:bodyPr anchor="t" rtlCol="false" tIns="0" lIns="0" bIns="0" rIns="0">
            <a:spAutoFit/>
          </a:bodyPr>
          <a:lstStyle/>
          <a:p>
            <a:pPr algn="ctr">
              <a:lnSpc>
                <a:spcPts val="16354"/>
              </a:lnSpc>
            </a:pPr>
            <a:r>
              <a:rPr lang="en-US" sz="11681">
                <a:solidFill>
                  <a:srgbClr val="F1BEFF"/>
                </a:solidFill>
                <a:latin typeface="Dosis Semi-Bold"/>
              </a:rPr>
              <a:t>DOCUMENTACIÓN</a:t>
            </a:r>
          </a:p>
        </p:txBody>
      </p:sp>
      <p:sp>
        <p:nvSpPr>
          <p:cNvPr name="TextBox 5" id="5"/>
          <p:cNvSpPr txBox="true"/>
          <p:nvPr/>
        </p:nvSpPr>
        <p:spPr>
          <a:xfrm rot="0">
            <a:off x="3795789" y="4608023"/>
            <a:ext cx="10696422" cy="263525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Nueva web moderna de documentación  donde hay un playground y buscadores mucho más fácil de usar</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TextBox 7" id="7"/>
          <p:cNvSpPr txBox="true"/>
          <p:nvPr/>
        </p:nvSpPr>
        <p:spPr>
          <a:xfrm rot="0">
            <a:off x="6542661" y="7606089"/>
            <a:ext cx="5202679" cy="753265"/>
          </a:xfrm>
          <a:prstGeom prst="rect">
            <a:avLst/>
          </a:prstGeom>
        </p:spPr>
        <p:txBody>
          <a:bodyPr anchor="t" rtlCol="false" tIns="0" lIns="0" bIns="0" rIns="0">
            <a:spAutoFit/>
          </a:bodyPr>
          <a:lstStyle/>
          <a:p>
            <a:pPr algn="ctr">
              <a:lnSpc>
                <a:spcPts val="6132"/>
              </a:lnSpc>
            </a:pPr>
            <a:r>
              <a:rPr lang="en-US" sz="4380">
                <a:solidFill>
                  <a:srgbClr val="F1BEFF"/>
                </a:solidFill>
                <a:latin typeface="Lilita One"/>
              </a:rPr>
              <a:t>https://angular.dev/</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669724" y="2578024"/>
            <a:ext cx="14948552" cy="1708151"/>
          </a:xfrm>
          <a:prstGeom prst="rect">
            <a:avLst/>
          </a:prstGeom>
        </p:spPr>
        <p:txBody>
          <a:bodyPr anchor="t" rtlCol="false" tIns="0" lIns="0" bIns="0" rIns="0">
            <a:spAutoFit/>
          </a:bodyPr>
          <a:lstStyle/>
          <a:p>
            <a:pPr algn="ctr">
              <a:lnSpc>
                <a:spcPts val="13999"/>
              </a:lnSpc>
            </a:pPr>
            <a:r>
              <a:rPr lang="en-US" sz="9999">
                <a:solidFill>
                  <a:srgbClr val="FFFFFF"/>
                </a:solidFill>
                <a:latin typeface="Dosis Semi-Bold"/>
              </a:rPr>
              <a:t>MEJORAS EN EL DEVTOOLS</a:t>
            </a:r>
          </a:p>
        </p:txBody>
      </p:sp>
      <p:sp>
        <p:nvSpPr>
          <p:cNvPr name="TextBox 4" id="4"/>
          <p:cNvSpPr txBox="true"/>
          <p:nvPr/>
        </p:nvSpPr>
        <p:spPr>
          <a:xfrm rot="0">
            <a:off x="3832479" y="5038725"/>
            <a:ext cx="10623042" cy="3521075"/>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Se ha implementado nuevas Interfaces de depuración que nos permiten conectarnos al tiempo de ejecución del framework e inspeccionar el árbol de inyectores.</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TextBox 2" id="2"/>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2"/>
            <a:stretch>
              <a:fillRect l="-96065" t="-7299" r="-96370" b="-7875"/>
            </a:stretch>
          </a:blipFill>
        </p:spPr>
      </p:sp>
      <p:grpSp>
        <p:nvGrpSpPr>
          <p:cNvPr name="Group 4" id="4"/>
          <p:cNvGrpSpPr/>
          <p:nvPr/>
        </p:nvGrpSpPr>
        <p:grpSpPr>
          <a:xfrm rot="0">
            <a:off x="4574117" y="1865173"/>
            <a:ext cx="8843433" cy="1191683"/>
            <a:chOff x="0" y="0"/>
            <a:chExt cx="2329135" cy="313859"/>
          </a:xfrm>
        </p:grpSpPr>
        <p:sp>
          <p:nvSpPr>
            <p:cNvPr name="Freeform 5" id="5"/>
            <p:cNvSpPr/>
            <p:nvPr/>
          </p:nvSpPr>
          <p:spPr>
            <a:xfrm flipH="false" flipV="false" rot="0">
              <a:off x="0" y="0"/>
              <a:ext cx="2329135" cy="313859"/>
            </a:xfrm>
            <a:custGeom>
              <a:avLst/>
              <a:gdLst/>
              <a:ahLst/>
              <a:cxnLst/>
              <a:rect r="r" b="b" t="t" l="l"/>
              <a:pathLst>
                <a:path h="313859" w="2329135">
                  <a:moveTo>
                    <a:pt x="44648" y="0"/>
                  </a:moveTo>
                  <a:lnTo>
                    <a:pt x="2284487" y="0"/>
                  </a:lnTo>
                  <a:cubicBezTo>
                    <a:pt x="2296328" y="0"/>
                    <a:pt x="2307685" y="4704"/>
                    <a:pt x="2316058" y="13077"/>
                  </a:cubicBezTo>
                  <a:cubicBezTo>
                    <a:pt x="2324431" y="21450"/>
                    <a:pt x="2329135" y="32806"/>
                    <a:pt x="2329135" y="44648"/>
                  </a:cubicBezTo>
                  <a:lnTo>
                    <a:pt x="2329135" y="269211"/>
                  </a:lnTo>
                  <a:cubicBezTo>
                    <a:pt x="2329135" y="281053"/>
                    <a:pt x="2324431" y="292409"/>
                    <a:pt x="2316058" y="300782"/>
                  </a:cubicBezTo>
                  <a:cubicBezTo>
                    <a:pt x="2307685" y="309155"/>
                    <a:pt x="2296328" y="313859"/>
                    <a:pt x="2284487" y="313859"/>
                  </a:cubicBezTo>
                  <a:lnTo>
                    <a:pt x="44648" y="313859"/>
                  </a:lnTo>
                  <a:cubicBezTo>
                    <a:pt x="32806" y="313859"/>
                    <a:pt x="21450" y="309155"/>
                    <a:pt x="13077" y="300782"/>
                  </a:cubicBezTo>
                  <a:cubicBezTo>
                    <a:pt x="4704" y="292409"/>
                    <a:pt x="0" y="281053"/>
                    <a:pt x="0" y="269211"/>
                  </a:cubicBezTo>
                  <a:lnTo>
                    <a:pt x="0" y="44648"/>
                  </a:lnTo>
                  <a:cubicBezTo>
                    <a:pt x="0" y="32806"/>
                    <a:pt x="4704" y="21450"/>
                    <a:pt x="13077" y="13077"/>
                  </a:cubicBezTo>
                  <a:cubicBezTo>
                    <a:pt x="21450" y="4704"/>
                    <a:pt x="32806" y="0"/>
                    <a:pt x="44648" y="0"/>
                  </a:cubicBezTo>
                  <a:close/>
                </a:path>
              </a:pathLst>
            </a:custGeom>
            <a:solidFill>
              <a:srgbClr val="000000">
                <a:alpha val="65882"/>
              </a:srgbClr>
            </a:solidFill>
          </p:spPr>
        </p:sp>
        <p:sp>
          <p:nvSpPr>
            <p:cNvPr name="TextBox 6" id="6"/>
            <p:cNvSpPr txBox="true"/>
            <p:nvPr/>
          </p:nvSpPr>
          <p:spPr>
            <a:xfrm>
              <a:off x="0" y="-66675"/>
              <a:ext cx="2329135" cy="380534"/>
            </a:xfrm>
            <a:prstGeom prst="rect">
              <a:avLst/>
            </a:prstGeom>
          </p:spPr>
          <p:txBody>
            <a:bodyPr anchor="ctr" rtlCol="false" tIns="50800" lIns="50800" bIns="50800" rIns="50800"/>
            <a:lstStyle/>
            <a:p>
              <a:pPr algn="ctr">
                <a:lnSpc>
                  <a:spcPts val="4059"/>
                </a:lnSpc>
              </a:pPr>
            </a:p>
          </p:txBody>
        </p:sp>
      </p:grpSp>
      <p:sp>
        <p:nvSpPr>
          <p:cNvPr name="Freeform 7" id="7"/>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3"/>
            <a:stretch>
              <a:fillRect l="0" t="0" r="0" b="0"/>
            </a:stretch>
          </a:blipFill>
        </p:spPr>
      </p:sp>
      <p:sp>
        <p:nvSpPr>
          <p:cNvPr name="Freeform 8" id="8"/>
          <p:cNvSpPr/>
          <p:nvPr/>
        </p:nvSpPr>
        <p:spPr>
          <a:xfrm flipH="false" flipV="false" rot="0">
            <a:off x="1336117" y="3176865"/>
            <a:ext cx="9413651" cy="6747095"/>
          </a:xfrm>
          <a:custGeom>
            <a:avLst/>
            <a:gdLst/>
            <a:ahLst/>
            <a:cxnLst/>
            <a:rect r="r" b="b" t="t" l="l"/>
            <a:pathLst>
              <a:path h="6747095" w="9413651">
                <a:moveTo>
                  <a:pt x="0" y="0"/>
                </a:moveTo>
                <a:lnTo>
                  <a:pt x="9413651" y="0"/>
                </a:lnTo>
                <a:lnTo>
                  <a:pt x="9413651" y="6747096"/>
                </a:lnTo>
                <a:lnTo>
                  <a:pt x="0" y="6747096"/>
                </a:lnTo>
                <a:lnTo>
                  <a:pt x="0" y="0"/>
                </a:lnTo>
                <a:close/>
              </a:path>
            </a:pathLst>
          </a:custGeom>
          <a:blipFill>
            <a:blip r:embed="rId4"/>
            <a:stretch>
              <a:fillRect l="0" t="0" r="0" b="0"/>
            </a:stretch>
          </a:blipFill>
        </p:spPr>
      </p:sp>
      <p:sp>
        <p:nvSpPr>
          <p:cNvPr name="TextBox 9" id="9"/>
          <p:cNvSpPr txBox="true"/>
          <p:nvPr/>
        </p:nvSpPr>
        <p:spPr>
          <a:xfrm rot="0">
            <a:off x="2425131" y="2182249"/>
            <a:ext cx="13141405" cy="4908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Se utiliza la extensión de Chrome Angular Dev Tools</a:t>
            </a:r>
          </a:p>
        </p:txBody>
      </p:sp>
      <p:sp>
        <p:nvSpPr>
          <p:cNvPr name="TextBox 10" id="10"/>
          <p:cNvSpPr txBox="true"/>
          <p:nvPr/>
        </p:nvSpPr>
        <p:spPr>
          <a:xfrm rot="0">
            <a:off x="9727371"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MEJORAS EN EL DEVTOOLS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3832479" y="1663699"/>
            <a:ext cx="10623042" cy="3479801"/>
          </a:xfrm>
          <a:prstGeom prst="rect">
            <a:avLst/>
          </a:prstGeom>
        </p:spPr>
        <p:txBody>
          <a:bodyPr anchor="t" rtlCol="false" tIns="0" lIns="0" bIns="0" rIns="0">
            <a:spAutoFit/>
          </a:bodyPr>
          <a:lstStyle/>
          <a:p>
            <a:pPr algn="ctr">
              <a:lnSpc>
                <a:spcPts val="13999"/>
              </a:lnSpc>
            </a:pPr>
            <a:r>
              <a:rPr lang="en-US" sz="9999" spc="-159">
                <a:solidFill>
                  <a:srgbClr val="FFFFFF"/>
                </a:solidFill>
                <a:latin typeface="Dosis Semi-Bold"/>
              </a:rPr>
              <a:t>STANDALONE APIS DESDE EL COMIENZO</a:t>
            </a:r>
          </a:p>
        </p:txBody>
      </p:sp>
      <p:sp>
        <p:nvSpPr>
          <p:cNvPr name="TextBox 4" id="4"/>
          <p:cNvSpPr txBox="true"/>
          <p:nvPr/>
        </p:nvSpPr>
        <p:spPr>
          <a:xfrm rot="0">
            <a:off x="3286177" y="5379437"/>
            <a:ext cx="11715645" cy="3521075"/>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Si bien el ngModules se mantiene la tendencia es a su desaparición y que comiencen todos los componentes a ser STANDALONE y funcionen independientemente</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4011994" y="5670811"/>
            <a:ext cx="10264013" cy="1549665"/>
          </a:xfrm>
          <a:custGeom>
            <a:avLst/>
            <a:gdLst/>
            <a:ahLst/>
            <a:cxnLst/>
            <a:rect r="r" b="b" t="t" l="l"/>
            <a:pathLst>
              <a:path h="1549665" w="10264013">
                <a:moveTo>
                  <a:pt x="0" y="0"/>
                </a:moveTo>
                <a:lnTo>
                  <a:pt x="10264012" y="0"/>
                </a:lnTo>
                <a:lnTo>
                  <a:pt x="10264012" y="1549664"/>
                </a:lnTo>
                <a:lnTo>
                  <a:pt x="0" y="1549664"/>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4722283" y="3336256"/>
            <a:ext cx="8843433" cy="1191683"/>
            <a:chOff x="0" y="0"/>
            <a:chExt cx="2329135" cy="313859"/>
          </a:xfrm>
        </p:grpSpPr>
        <p:sp>
          <p:nvSpPr>
            <p:cNvPr name="Freeform 6" id="6"/>
            <p:cNvSpPr/>
            <p:nvPr/>
          </p:nvSpPr>
          <p:spPr>
            <a:xfrm flipH="false" flipV="false" rot="0">
              <a:off x="0" y="0"/>
              <a:ext cx="2329135" cy="313859"/>
            </a:xfrm>
            <a:custGeom>
              <a:avLst/>
              <a:gdLst/>
              <a:ahLst/>
              <a:cxnLst/>
              <a:rect r="r" b="b" t="t" l="l"/>
              <a:pathLst>
                <a:path h="313859" w="2329135">
                  <a:moveTo>
                    <a:pt x="44648" y="0"/>
                  </a:moveTo>
                  <a:lnTo>
                    <a:pt x="2284487" y="0"/>
                  </a:lnTo>
                  <a:cubicBezTo>
                    <a:pt x="2296328" y="0"/>
                    <a:pt x="2307685" y="4704"/>
                    <a:pt x="2316058" y="13077"/>
                  </a:cubicBezTo>
                  <a:cubicBezTo>
                    <a:pt x="2324431" y="21450"/>
                    <a:pt x="2329135" y="32806"/>
                    <a:pt x="2329135" y="44648"/>
                  </a:cubicBezTo>
                  <a:lnTo>
                    <a:pt x="2329135" y="269211"/>
                  </a:lnTo>
                  <a:cubicBezTo>
                    <a:pt x="2329135" y="281053"/>
                    <a:pt x="2324431" y="292409"/>
                    <a:pt x="2316058" y="300782"/>
                  </a:cubicBezTo>
                  <a:cubicBezTo>
                    <a:pt x="2307685" y="309155"/>
                    <a:pt x="2296328" y="313859"/>
                    <a:pt x="2284487" y="313859"/>
                  </a:cubicBezTo>
                  <a:lnTo>
                    <a:pt x="44648" y="313859"/>
                  </a:lnTo>
                  <a:cubicBezTo>
                    <a:pt x="32806" y="313859"/>
                    <a:pt x="21450" y="309155"/>
                    <a:pt x="13077" y="300782"/>
                  </a:cubicBezTo>
                  <a:cubicBezTo>
                    <a:pt x="4704" y="292409"/>
                    <a:pt x="0" y="281053"/>
                    <a:pt x="0" y="269211"/>
                  </a:cubicBezTo>
                  <a:lnTo>
                    <a:pt x="0" y="44648"/>
                  </a:lnTo>
                  <a:cubicBezTo>
                    <a:pt x="0" y="32806"/>
                    <a:pt x="4704" y="21450"/>
                    <a:pt x="13077" y="13077"/>
                  </a:cubicBezTo>
                  <a:cubicBezTo>
                    <a:pt x="21450" y="4704"/>
                    <a:pt x="32806" y="0"/>
                    <a:pt x="44648" y="0"/>
                  </a:cubicBezTo>
                  <a:close/>
                </a:path>
              </a:pathLst>
            </a:custGeom>
            <a:solidFill>
              <a:srgbClr val="000000">
                <a:alpha val="65882"/>
              </a:srgbClr>
            </a:solidFill>
          </p:spPr>
        </p:sp>
        <p:sp>
          <p:nvSpPr>
            <p:cNvPr name="TextBox 7" id="7"/>
            <p:cNvSpPr txBox="true"/>
            <p:nvPr/>
          </p:nvSpPr>
          <p:spPr>
            <a:xfrm>
              <a:off x="0" y="-66675"/>
              <a:ext cx="2329135" cy="380534"/>
            </a:xfrm>
            <a:prstGeom prst="rect">
              <a:avLst/>
            </a:prstGeom>
          </p:spPr>
          <p:txBody>
            <a:bodyPr anchor="ctr" rtlCol="false" tIns="50800" lIns="50800" bIns="50800" rIns="50800"/>
            <a:lstStyle/>
            <a:p>
              <a:pPr algn="ctr">
                <a:lnSpc>
                  <a:spcPts val="4059"/>
                </a:lnSpc>
              </a:pPr>
            </a:p>
          </p:txBody>
        </p:sp>
      </p:grpSp>
      <p:sp>
        <p:nvSpPr>
          <p:cNvPr name="Freeform 8" id="8"/>
          <p:cNvSpPr/>
          <p:nvPr/>
        </p:nvSpPr>
        <p:spPr>
          <a:xfrm flipH="false" flipV="false" rot="0">
            <a:off x="10606617" y="4396198"/>
            <a:ext cx="834395" cy="1577036"/>
          </a:xfrm>
          <a:custGeom>
            <a:avLst/>
            <a:gdLst/>
            <a:ahLst/>
            <a:cxnLst/>
            <a:rect r="r" b="b" t="t" l="l"/>
            <a:pathLst>
              <a:path h="1577036" w="834395">
                <a:moveTo>
                  <a:pt x="0" y="0"/>
                </a:moveTo>
                <a:lnTo>
                  <a:pt x="834395" y="0"/>
                </a:lnTo>
                <a:lnTo>
                  <a:pt x="834395" y="1577035"/>
                </a:lnTo>
                <a:lnTo>
                  <a:pt x="0" y="15770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6"/>
            <a:stretch>
              <a:fillRect l="0" t="0" r="0" b="0"/>
            </a:stretch>
          </a:blipFill>
        </p:spPr>
      </p:sp>
      <p:sp>
        <p:nvSpPr>
          <p:cNvPr name="TextBox 10" id="10"/>
          <p:cNvSpPr txBox="true"/>
          <p:nvPr/>
        </p:nvSpPr>
        <p:spPr>
          <a:xfrm rot="0">
            <a:off x="2573298" y="3653333"/>
            <a:ext cx="13141405" cy="4908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Puedes iniciar proyectos 100% StandAlone así:</a:t>
            </a:r>
          </a:p>
        </p:txBody>
      </p:sp>
      <p:sp>
        <p:nvSpPr>
          <p:cNvPr name="TextBox 11" id="11"/>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RENDERIZADO HÍBRIDO</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4977467" y="1478632"/>
            <a:ext cx="8333067" cy="2571750"/>
          </a:xfrm>
          <a:prstGeom prst="rect">
            <a:avLst/>
          </a:prstGeom>
        </p:spPr>
        <p:txBody>
          <a:bodyPr anchor="t" rtlCol="false" tIns="0" lIns="0" bIns="0" rIns="0">
            <a:spAutoFit/>
          </a:bodyPr>
          <a:lstStyle/>
          <a:p>
            <a:pPr algn="ctr">
              <a:lnSpc>
                <a:spcPts val="21000"/>
              </a:lnSpc>
            </a:pPr>
            <a:r>
              <a:rPr lang="en-US" sz="15000">
                <a:solidFill>
                  <a:srgbClr val="FFFFFF"/>
                </a:solidFill>
                <a:latin typeface="Dosis Semi-Bold"/>
              </a:rPr>
              <a:t>¡GRACIAS!</a:t>
            </a:r>
          </a:p>
        </p:txBody>
      </p:sp>
      <p:sp>
        <p:nvSpPr>
          <p:cNvPr name="TextBox 4" id="4"/>
          <p:cNvSpPr txBox="true"/>
          <p:nvPr/>
        </p:nvSpPr>
        <p:spPr>
          <a:xfrm rot="0">
            <a:off x="4011485" y="4240057"/>
            <a:ext cx="9597259" cy="794914"/>
          </a:xfrm>
          <a:prstGeom prst="rect">
            <a:avLst/>
          </a:prstGeom>
        </p:spPr>
        <p:txBody>
          <a:bodyPr anchor="t" rtlCol="false" tIns="0" lIns="0" bIns="0" rIns="0">
            <a:spAutoFit/>
          </a:bodyPr>
          <a:lstStyle/>
          <a:p>
            <a:pPr algn="ctr">
              <a:lnSpc>
                <a:spcPts val="6585"/>
              </a:lnSpc>
              <a:spcBef>
                <a:spcPct val="0"/>
              </a:spcBef>
            </a:pPr>
            <a:r>
              <a:rPr lang="en-US" sz="4704">
                <a:solidFill>
                  <a:srgbClr val="FFFFFF"/>
                </a:solidFill>
                <a:latin typeface="Montserrat Semi-Bold"/>
              </a:rPr>
              <a:t>Seguime en mis redes</a:t>
            </a:r>
          </a:p>
        </p:txBody>
      </p:sp>
      <p:sp>
        <p:nvSpPr>
          <p:cNvPr name="TextBox 5" id="5"/>
          <p:cNvSpPr txBox="true"/>
          <p:nvPr/>
        </p:nvSpPr>
        <p:spPr>
          <a:xfrm rot="0">
            <a:off x="4011485" y="5160389"/>
            <a:ext cx="9597259" cy="936625"/>
          </a:xfrm>
          <a:prstGeom prst="rect">
            <a:avLst/>
          </a:prstGeom>
        </p:spPr>
        <p:txBody>
          <a:bodyPr anchor="t" rtlCol="false" tIns="0" lIns="0" bIns="0" rIns="0">
            <a:spAutoFit/>
          </a:bodyPr>
          <a:lstStyle/>
          <a:p>
            <a:pPr algn="ctr">
              <a:lnSpc>
                <a:spcPts val="7699"/>
              </a:lnSpc>
              <a:spcBef>
                <a:spcPct val="0"/>
              </a:spcBef>
            </a:pPr>
            <a:r>
              <a:rPr lang="en-US" sz="5499">
                <a:solidFill>
                  <a:srgbClr val="FFDE59"/>
                </a:solidFill>
                <a:latin typeface="Montserrat Semi-Bold"/>
              </a:rPr>
              <a:t>@sergiecode</a:t>
            </a:r>
          </a:p>
        </p:txBody>
      </p:sp>
      <p:sp>
        <p:nvSpPr>
          <p:cNvPr name="TextBox 6" id="6"/>
          <p:cNvSpPr txBox="true"/>
          <p:nvPr/>
        </p:nvSpPr>
        <p:spPr>
          <a:xfrm rot="0">
            <a:off x="4345371" y="7144318"/>
            <a:ext cx="9597259" cy="794914"/>
          </a:xfrm>
          <a:prstGeom prst="rect">
            <a:avLst/>
          </a:prstGeom>
        </p:spPr>
        <p:txBody>
          <a:bodyPr anchor="t" rtlCol="false" tIns="0" lIns="0" bIns="0" rIns="0">
            <a:spAutoFit/>
          </a:bodyPr>
          <a:lstStyle/>
          <a:p>
            <a:pPr algn="ctr">
              <a:lnSpc>
                <a:spcPts val="6585"/>
              </a:lnSpc>
              <a:spcBef>
                <a:spcPct val="0"/>
              </a:spcBef>
            </a:pPr>
            <a:r>
              <a:rPr lang="en-US" sz="4704">
                <a:solidFill>
                  <a:srgbClr val="FFDE59"/>
                </a:solidFill>
                <a:latin typeface="Montserrat Semi-Bold"/>
              </a:rPr>
              <a:t>Cursos gratis de programación</a:t>
            </a:r>
          </a:p>
        </p:txBody>
      </p:sp>
      <p:sp>
        <p:nvSpPr>
          <p:cNvPr name="TextBox 7" id="7"/>
          <p:cNvSpPr txBox="true"/>
          <p:nvPr/>
        </p:nvSpPr>
        <p:spPr>
          <a:xfrm rot="0">
            <a:off x="4011485" y="6241483"/>
            <a:ext cx="10265030" cy="794914"/>
          </a:xfrm>
          <a:prstGeom prst="rect">
            <a:avLst/>
          </a:prstGeom>
        </p:spPr>
        <p:txBody>
          <a:bodyPr anchor="t" rtlCol="false" tIns="0" lIns="0" bIns="0" rIns="0">
            <a:spAutoFit/>
          </a:bodyPr>
          <a:lstStyle/>
          <a:p>
            <a:pPr algn="ctr">
              <a:lnSpc>
                <a:spcPts val="6585"/>
              </a:lnSpc>
              <a:spcBef>
                <a:spcPct val="0"/>
              </a:spcBef>
            </a:pPr>
            <a:r>
              <a:rPr lang="en-US" sz="4704">
                <a:solidFill>
                  <a:srgbClr val="FFFFFF"/>
                </a:solidFill>
                <a:latin typeface="Montserrat Semi-Bold"/>
              </a:rPr>
              <a:t>www.youtube.com/@sergiecode</a:t>
            </a:r>
          </a:p>
        </p:txBody>
      </p:sp>
      <p:sp>
        <p:nvSpPr>
          <p:cNvPr name="TextBox 8" id="8"/>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9" id="9"/>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3338890" y="1758990"/>
            <a:ext cx="11610220" cy="2797174"/>
          </a:xfrm>
          <a:prstGeom prst="rect">
            <a:avLst/>
          </a:prstGeom>
        </p:spPr>
        <p:txBody>
          <a:bodyPr anchor="t" rtlCol="false" tIns="0" lIns="0" bIns="0" rIns="0">
            <a:spAutoFit/>
          </a:bodyPr>
          <a:lstStyle/>
          <a:p>
            <a:pPr algn="ctr">
              <a:lnSpc>
                <a:spcPts val="11200"/>
              </a:lnSpc>
            </a:pPr>
            <a:r>
              <a:rPr lang="en-US" sz="8000">
                <a:solidFill>
                  <a:srgbClr val="FFFFFF"/>
                </a:solidFill>
                <a:latin typeface="Dosis Semi-Bold"/>
              </a:rPr>
              <a:t>NUEVA SINTAXIS EN LAS ESTRUCTURAS DE CONTROL</a:t>
            </a:r>
          </a:p>
        </p:txBody>
      </p:sp>
      <p:sp>
        <p:nvSpPr>
          <p:cNvPr name="TextBox 4" id="4"/>
          <p:cNvSpPr txBox="true"/>
          <p:nvPr/>
        </p:nvSpPr>
        <p:spPr>
          <a:xfrm rot="0">
            <a:off x="2679247" y="4904356"/>
            <a:ext cx="12929505" cy="3521075"/>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Para mejorar la experiencia de los desarrolladores, han lanzado una nueva sintaxis de plantilla de bloque que ofrece potentes funciones con interfaces sencillas y declarativas. </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221681" y="1827649"/>
            <a:ext cx="6472767" cy="4980517"/>
            <a:chOff x="0" y="0"/>
            <a:chExt cx="1704762" cy="1311741"/>
          </a:xfrm>
        </p:grpSpPr>
        <p:sp>
          <p:nvSpPr>
            <p:cNvPr name="Freeform 6" id="6"/>
            <p:cNvSpPr/>
            <p:nvPr/>
          </p:nvSpPr>
          <p:spPr>
            <a:xfrm flipH="false" flipV="false" rot="0">
              <a:off x="0" y="0"/>
              <a:ext cx="1704762" cy="1311741"/>
            </a:xfrm>
            <a:custGeom>
              <a:avLst/>
              <a:gdLst/>
              <a:ahLst/>
              <a:cxnLst/>
              <a:rect r="r" b="b" t="t" l="l"/>
              <a:pathLst>
                <a:path h="1311741" w="1704762">
                  <a:moveTo>
                    <a:pt x="61000" y="0"/>
                  </a:moveTo>
                  <a:lnTo>
                    <a:pt x="1643762" y="0"/>
                  </a:lnTo>
                  <a:cubicBezTo>
                    <a:pt x="1677451" y="0"/>
                    <a:pt x="1704762" y="27311"/>
                    <a:pt x="1704762" y="61000"/>
                  </a:cubicBezTo>
                  <a:lnTo>
                    <a:pt x="1704762" y="1250741"/>
                  </a:lnTo>
                  <a:cubicBezTo>
                    <a:pt x="1704762" y="1284431"/>
                    <a:pt x="1677451" y="1311741"/>
                    <a:pt x="1643762" y="1311741"/>
                  </a:cubicBezTo>
                  <a:lnTo>
                    <a:pt x="61000" y="1311741"/>
                  </a:lnTo>
                  <a:cubicBezTo>
                    <a:pt x="27311" y="1311741"/>
                    <a:pt x="0" y="1284431"/>
                    <a:pt x="0" y="1250741"/>
                  </a:cubicBezTo>
                  <a:lnTo>
                    <a:pt x="0" y="61000"/>
                  </a:lnTo>
                  <a:cubicBezTo>
                    <a:pt x="0" y="27311"/>
                    <a:pt x="27311" y="0"/>
                    <a:pt x="61000" y="0"/>
                  </a:cubicBezTo>
                  <a:close/>
                </a:path>
              </a:pathLst>
            </a:custGeom>
            <a:solidFill>
              <a:srgbClr val="000000">
                <a:alpha val="65882"/>
              </a:srgbClr>
            </a:solidFill>
          </p:spPr>
        </p:sp>
        <p:sp>
          <p:nvSpPr>
            <p:cNvPr name="TextBox 7" id="7"/>
            <p:cNvSpPr txBox="true"/>
            <p:nvPr/>
          </p:nvSpPr>
          <p:spPr>
            <a:xfrm>
              <a:off x="0" y="-66675"/>
              <a:ext cx="1704762" cy="1378416"/>
            </a:xfrm>
            <a:prstGeom prst="rect">
              <a:avLst/>
            </a:prstGeom>
          </p:spPr>
          <p:txBody>
            <a:bodyPr anchor="ctr" rtlCol="false" tIns="50800" lIns="50800" bIns="50800" rIns="50800"/>
            <a:lstStyle/>
            <a:p>
              <a:pPr algn="ctr">
                <a:lnSpc>
                  <a:spcPts val="4059"/>
                </a:lnSpc>
              </a:pPr>
            </a:p>
          </p:txBody>
        </p:sp>
      </p:grpSp>
      <p:sp>
        <p:nvSpPr>
          <p:cNvPr name="TextBox 8" id="8"/>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sz="3739">
                <a:solidFill>
                  <a:srgbClr val="FFFFFF"/>
                </a:solidFill>
                <a:latin typeface="Dosis Semi-Bold"/>
              </a:rPr>
              <a:t>NUEVA SINTAXIS EN LAS ESTRUCTURAS DE CONTROL</a:t>
            </a:r>
          </a:p>
        </p:txBody>
      </p:sp>
      <p:sp>
        <p:nvSpPr>
          <p:cNvPr name="TextBox 9" id="9"/>
          <p:cNvSpPr txBox="true"/>
          <p:nvPr/>
        </p:nvSpPr>
        <p:spPr>
          <a:xfrm rot="0">
            <a:off x="349942" y="2651608"/>
            <a:ext cx="6216245" cy="3256398"/>
          </a:xfrm>
          <a:prstGeom prst="rect">
            <a:avLst/>
          </a:prstGeom>
        </p:spPr>
        <p:txBody>
          <a:bodyPr anchor="t" rtlCol="false" tIns="0" lIns="0" bIns="0" rIns="0">
            <a:spAutoFit/>
          </a:bodyPr>
          <a:lstStyle/>
          <a:p>
            <a:pPr algn="ctr">
              <a:lnSpc>
                <a:spcPts val="4329"/>
              </a:lnSpc>
            </a:pPr>
            <a:r>
              <a:rPr lang="en-US" sz="3092">
                <a:solidFill>
                  <a:srgbClr val="FFFFFF"/>
                </a:solidFill>
                <a:latin typeface="Lilita One"/>
              </a:rPr>
              <a:t>Se utiliza la nueva sintaxis de bloque para un flujo de control optimizado e integrado. Después de ejecutar estudios de usuarios, se identificó que muchos desarrolladores luchan con *ngIf, *ngSwitch y *ngFor</a:t>
            </a:r>
          </a:p>
        </p:txBody>
      </p:sp>
      <p:grpSp>
        <p:nvGrpSpPr>
          <p:cNvPr name="Group 10" id="10"/>
          <p:cNvGrpSpPr/>
          <p:nvPr/>
        </p:nvGrpSpPr>
        <p:grpSpPr>
          <a:xfrm rot="0">
            <a:off x="7157998" y="2491706"/>
            <a:ext cx="10769600" cy="6695017"/>
            <a:chOff x="0" y="0"/>
            <a:chExt cx="2836438" cy="1763297"/>
          </a:xfrm>
        </p:grpSpPr>
        <p:sp>
          <p:nvSpPr>
            <p:cNvPr name="Freeform 11" id="11"/>
            <p:cNvSpPr/>
            <p:nvPr/>
          </p:nvSpPr>
          <p:spPr>
            <a:xfrm flipH="false" flipV="false" rot="0">
              <a:off x="0" y="0"/>
              <a:ext cx="2836438" cy="1763297"/>
            </a:xfrm>
            <a:custGeom>
              <a:avLst/>
              <a:gdLst/>
              <a:ahLst/>
              <a:cxnLst/>
              <a:rect r="r" b="b" t="t" l="l"/>
              <a:pathLst>
                <a:path h="1763297" w="2836438">
                  <a:moveTo>
                    <a:pt x="36662" y="0"/>
                  </a:moveTo>
                  <a:lnTo>
                    <a:pt x="2799776" y="0"/>
                  </a:lnTo>
                  <a:cubicBezTo>
                    <a:pt x="2820024" y="0"/>
                    <a:pt x="2836438" y="16414"/>
                    <a:pt x="2836438" y="36662"/>
                  </a:cubicBezTo>
                  <a:lnTo>
                    <a:pt x="2836438" y="1726634"/>
                  </a:lnTo>
                  <a:cubicBezTo>
                    <a:pt x="2836438" y="1736358"/>
                    <a:pt x="2832575" y="1745683"/>
                    <a:pt x="2825700" y="1752559"/>
                  </a:cubicBezTo>
                  <a:cubicBezTo>
                    <a:pt x="2818824" y="1759434"/>
                    <a:pt x="2809499" y="1763297"/>
                    <a:pt x="2799776" y="1763297"/>
                  </a:cubicBezTo>
                  <a:lnTo>
                    <a:pt x="36662" y="1763297"/>
                  </a:lnTo>
                  <a:cubicBezTo>
                    <a:pt x="26939" y="1763297"/>
                    <a:pt x="17614" y="1759434"/>
                    <a:pt x="10738" y="1752559"/>
                  </a:cubicBezTo>
                  <a:cubicBezTo>
                    <a:pt x="3863" y="1745683"/>
                    <a:pt x="0" y="1736358"/>
                    <a:pt x="0" y="1726634"/>
                  </a:cubicBezTo>
                  <a:lnTo>
                    <a:pt x="0" y="36662"/>
                  </a:lnTo>
                  <a:cubicBezTo>
                    <a:pt x="0" y="26939"/>
                    <a:pt x="3863" y="17614"/>
                    <a:pt x="10738" y="10738"/>
                  </a:cubicBezTo>
                  <a:cubicBezTo>
                    <a:pt x="17614" y="3863"/>
                    <a:pt x="26939" y="0"/>
                    <a:pt x="36662" y="0"/>
                  </a:cubicBezTo>
                  <a:close/>
                </a:path>
              </a:pathLst>
            </a:custGeom>
            <a:solidFill>
              <a:srgbClr val="000000">
                <a:alpha val="65882"/>
              </a:srgbClr>
            </a:solidFill>
          </p:spPr>
        </p:sp>
        <p:sp>
          <p:nvSpPr>
            <p:cNvPr name="TextBox 12" id="12"/>
            <p:cNvSpPr txBox="true"/>
            <p:nvPr/>
          </p:nvSpPr>
          <p:spPr>
            <a:xfrm>
              <a:off x="0" y="-66675"/>
              <a:ext cx="2836438" cy="1829972"/>
            </a:xfrm>
            <a:prstGeom prst="rect">
              <a:avLst/>
            </a:prstGeom>
          </p:spPr>
          <p:txBody>
            <a:bodyPr anchor="ctr" rtlCol="false" tIns="50800" lIns="50800" bIns="50800" rIns="50800"/>
            <a:lstStyle/>
            <a:p>
              <a:pPr algn="ctr">
                <a:lnSpc>
                  <a:spcPts val="4059"/>
                </a:lnSpc>
              </a:pPr>
            </a:p>
          </p:txBody>
        </p:sp>
      </p:grpSp>
      <p:sp>
        <p:nvSpPr>
          <p:cNvPr name="TextBox 13" id="13"/>
          <p:cNvSpPr txBox="true"/>
          <p:nvPr/>
        </p:nvSpPr>
        <p:spPr>
          <a:xfrm rot="0">
            <a:off x="7400845" y="2588649"/>
            <a:ext cx="10283905" cy="64344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rPr>
              <a:t>El flujo de control integrado permite:</a:t>
            </a:r>
          </a:p>
          <a:p>
            <a:pPr algn="ctr">
              <a:lnSpc>
                <a:spcPts val="3919"/>
              </a:lnSpc>
              <a:spcBef>
                <a:spcPct val="0"/>
              </a:spcBef>
            </a:pPr>
          </a:p>
          <a:p>
            <a:pPr algn="ctr">
              <a:lnSpc>
                <a:spcPts val="3919"/>
              </a:lnSpc>
              <a:spcBef>
                <a:spcPct val="0"/>
              </a:spcBef>
            </a:pPr>
            <a:r>
              <a:rPr lang="en-US" sz="2799">
                <a:solidFill>
                  <a:srgbClr val="FFFFFF"/>
                </a:solidFill>
                <a:latin typeface="Lilita One"/>
              </a:rPr>
              <a:t>Una sintaxis más ergonómica y cercana a JavaScript, por lo que es más intuitiva y requiere menos búsquedas en la documentación.</a:t>
            </a:r>
          </a:p>
          <a:p>
            <a:pPr algn="ctr">
              <a:lnSpc>
                <a:spcPts val="3919"/>
              </a:lnSpc>
              <a:spcBef>
                <a:spcPct val="0"/>
              </a:spcBef>
            </a:pPr>
            <a:r>
              <a:rPr lang="en-US" sz="2799">
                <a:solidFill>
                  <a:srgbClr val="FFFFFF"/>
                </a:solidFill>
                <a:latin typeface="Lilita One"/>
              </a:rPr>
              <a:t>Mejor comprobación de tipos gracias a un estrechamiento de tipos más óptimo.</a:t>
            </a:r>
          </a:p>
          <a:p>
            <a:pPr algn="ctr">
              <a:lnSpc>
                <a:spcPts val="3919"/>
              </a:lnSpc>
              <a:spcBef>
                <a:spcPct val="0"/>
              </a:spcBef>
            </a:pPr>
            <a:r>
              <a:rPr lang="en-US" sz="2799">
                <a:solidFill>
                  <a:srgbClr val="FFFFFF"/>
                </a:solidFill>
                <a:latin typeface="Lilita One"/>
              </a:rPr>
              <a:t>Es un concepto que existe principalmente en tiempo de compilación, lo que reduce la huella en tiempo de ejecución (haciéndola "desaparecer"), lo que podría reducir el tamaño de su paquete en hasta 30 kilobytes y mejorar aún más su puntuación Core Web Vital.</a:t>
            </a:r>
          </a:p>
          <a:p>
            <a:pPr algn="ctr">
              <a:lnSpc>
                <a:spcPts val="3919"/>
              </a:lnSpc>
              <a:spcBef>
                <a:spcPct val="0"/>
              </a:spcBef>
            </a:pPr>
            <a:r>
              <a:rPr lang="en-US" sz="2799">
                <a:solidFill>
                  <a:srgbClr val="FFFFFF"/>
                </a:solidFill>
                <a:latin typeface="Lilita One"/>
              </a:rPr>
              <a:t>Está disponible automáticamente en sus plantillas sin importaciones adicionales.</a:t>
            </a:r>
          </a:p>
          <a:p>
            <a:pPr algn="ctr">
              <a:lnSpc>
                <a:spcPts val="3919"/>
              </a:lnSpc>
              <a:spcBef>
                <a:spcPct val="0"/>
              </a:spcBef>
            </a:pPr>
            <a:r>
              <a:rPr lang="en-US" sz="2799">
                <a:solidFill>
                  <a:srgbClr val="FFFFFF"/>
                </a:solidFill>
                <a:latin typeface="Lilita One"/>
              </a:rPr>
              <a:t>Mejoras significativas en el rendimiento.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Freeform 5" id="5"/>
          <p:cNvSpPr/>
          <p:nvPr/>
        </p:nvSpPr>
        <p:spPr>
          <a:xfrm flipH="false" flipV="false" rot="0">
            <a:off x="7126231" y="2494597"/>
            <a:ext cx="10972800" cy="3793454"/>
          </a:xfrm>
          <a:custGeom>
            <a:avLst/>
            <a:gdLst/>
            <a:ahLst/>
            <a:cxnLst/>
            <a:rect r="r" b="b" t="t" l="l"/>
            <a:pathLst>
              <a:path h="3793454" w="10972800">
                <a:moveTo>
                  <a:pt x="0" y="0"/>
                </a:moveTo>
                <a:lnTo>
                  <a:pt x="10972800" y="0"/>
                </a:lnTo>
                <a:lnTo>
                  <a:pt x="10972800" y="3793454"/>
                </a:lnTo>
                <a:lnTo>
                  <a:pt x="0" y="3793454"/>
                </a:lnTo>
                <a:lnTo>
                  <a:pt x="0" y="0"/>
                </a:lnTo>
                <a:close/>
              </a:path>
            </a:pathLst>
          </a:custGeom>
          <a:blipFill>
            <a:blip r:embed="rId4"/>
            <a:stretch>
              <a:fillRect l="0" t="0" r="0" b="0"/>
            </a:stretch>
          </a:blipFill>
        </p:spPr>
      </p:sp>
      <p:sp>
        <p:nvSpPr>
          <p:cNvPr name="Freeform 6" id="6"/>
          <p:cNvSpPr/>
          <p:nvPr/>
        </p:nvSpPr>
        <p:spPr>
          <a:xfrm flipH="false" flipV="false" rot="0">
            <a:off x="287235" y="6459501"/>
            <a:ext cx="10776025" cy="3597586"/>
          </a:xfrm>
          <a:custGeom>
            <a:avLst/>
            <a:gdLst/>
            <a:ahLst/>
            <a:cxnLst/>
            <a:rect r="r" b="b" t="t" l="l"/>
            <a:pathLst>
              <a:path h="3597586" w="10776025">
                <a:moveTo>
                  <a:pt x="0" y="0"/>
                </a:moveTo>
                <a:lnTo>
                  <a:pt x="10776025" y="0"/>
                </a:lnTo>
                <a:lnTo>
                  <a:pt x="10776025" y="3597586"/>
                </a:lnTo>
                <a:lnTo>
                  <a:pt x="0" y="3597586"/>
                </a:lnTo>
                <a:lnTo>
                  <a:pt x="0" y="0"/>
                </a:lnTo>
                <a:close/>
              </a:path>
            </a:pathLst>
          </a:custGeom>
          <a:blipFill>
            <a:blip r:embed="rId5"/>
            <a:stretch>
              <a:fillRect l="0" t="0" r="0" b="0"/>
            </a:stretch>
          </a:blipFill>
        </p:spPr>
      </p:sp>
      <p:sp>
        <p:nvSpPr>
          <p:cNvPr name="TextBox 7" id="7"/>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sz="3739">
                <a:solidFill>
                  <a:srgbClr val="FFFFFF"/>
                </a:solidFill>
                <a:latin typeface="Dosis Semi-Bold"/>
              </a:rPr>
              <a:t>NUEVA SINTAXIS EN LAS ESTRUCTURAS DE CONTROL</a:t>
            </a:r>
          </a:p>
        </p:txBody>
      </p:sp>
      <p:sp>
        <p:nvSpPr>
          <p:cNvPr name="TextBox 8" id="8"/>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ANTES</a:t>
            </a:r>
          </a:p>
        </p:txBody>
      </p:sp>
      <p:sp>
        <p:nvSpPr>
          <p:cNvPr name="TextBox 9" id="9"/>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AHORA</a:t>
            </a:r>
          </a:p>
        </p:txBody>
      </p:sp>
      <p:grpSp>
        <p:nvGrpSpPr>
          <p:cNvPr name="Group 10" id="10"/>
          <p:cNvGrpSpPr/>
          <p:nvPr/>
        </p:nvGrpSpPr>
        <p:grpSpPr>
          <a:xfrm rot="0">
            <a:off x="2010264" y="1940253"/>
            <a:ext cx="2472267" cy="2186517"/>
            <a:chOff x="0" y="0"/>
            <a:chExt cx="651132" cy="575873"/>
          </a:xfrm>
        </p:grpSpPr>
        <p:sp>
          <p:nvSpPr>
            <p:cNvPr name="Freeform 11" id="11"/>
            <p:cNvSpPr/>
            <p:nvPr/>
          </p:nvSpPr>
          <p:spPr>
            <a:xfrm flipH="false" flipV="false" rot="0">
              <a:off x="0" y="0"/>
              <a:ext cx="651132" cy="575873"/>
            </a:xfrm>
            <a:custGeom>
              <a:avLst/>
              <a:gdLst/>
              <a:ahLst/>
              <a:cxnLst/>
              <a:rect r="r" b="b" t="t" l="l"/>
              <a:pathLst>
                <a:path h="575873" w="651132">
                  <a:moveTo>
                    <a:pt x="159707" y="0"/>
                  </a:moveTo>
                  <a:lnTo>
                    <a:pt x="491425" y="0"/>
                  </a:lnTo>
                  <a:cubicBezTo>
                    <a:pt x="579629" y="0"/>
                    <a:pt x="651132" y="71503"/>
                    <a:pt x="651132" y="159707"/>
                  </a:cubicBezTo>
                  <a:lnTo>
                    <a:pt x="651132" y="416166"/>
                  </a:lnTo>
                  <a:cubicBezTo>
                    <a:pt x="651132" y="504370"/>
                    <a:pt x="579629" y="575873"/>
                    <a:pt x="491425" y="575873"/>
                  </a:cubicBezTo>
                  <a:lnTo>
                    <a:pt x="159707" y="575873"/>
                  </a:lnTo>
                  <a:cubicBezTo>
                    <a:pt x="71503" y="575873"/>
                    <a:pt x="0" y="504370"/>
                    <a:pt x="0" y="416166"/>
                  </a:cubicBezTo>
                  <a:lnTo>
                    <a:pt x="0" y="159707"/>
                  </a:lnTo>
                  <a:cubicBezTo>
                    <a:pt x="0" y="71503"/>
                    <a:pt x="71503" y="0"/>
                    <a:pt x="159707" y="0"/>
                  </a:cubicBezTo>
                  <a:close/>
                </a:path>
              </a:pathLst>
            </a:custGeom>
            <a:solidFill>
              <a:srgbClr val="000000">
                <a:alpha val="65882"/>
              </a:srgbClr>
            </a:solidFill>
          </p:spPr>
        </p:sp>
        <p:sp>
          <p:nvSpPr>
            <p:cNvPr name="TextBox 12" id="12"/>
            <p:cNvSpPr txBox="true"/>
            <p:nvPr/>
          </p:nvSpPr>
          <p:spPr>
            <a:xfrm>
              <a:off x="0" y="-66675"/>
              <a:ext cx="651132" cy="642548"/>
            </a:xfrm>
            <a:prstGeom prst="rect">
              <a:avLst/>
            </a:prstGeom>
          </p:spPr>
          <p:txBody>
            <a:bodyPr anchor="ctr" rtlCol="false" tIns="50800" lIns="50800" bIns="50800" rIns="50800"/>
            <a:lstStyle/>
            <a:p>
              <a:pPr algn="ctr">
                <a:lnSpc>
                  <a:spcPts val="4059"/>
                </a:lnSpc>
              </a:pPr>
            </a:p>
          </p:txBody>
        </p:sp>
      </p:grpSp>
      <p:sp>
        <p:nvSpPr>
          <p:cNvPr name="TextBox 13" id="13"/>
          <p:cNvSpPr txBox="true"/>
          <p:nvPr/>
        </p:nvSpPr>
        <p:spPr>
          <a:xfrm rot="0">
            <a:off x="2276109" y="2452486"/>
            <a:ext cx="1940578"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rPr>
              <a:t>ngIf</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Freeform 5" id="5"/>
          <p:cNvSpPr/>
          <p:nvPr/>
        </p:nvSpPr>
        <p:spPr>
          <a:xfrm flipH="false" flipV="false" rot="0">
            <a:off x="7126231" y="2494597"/>
            <a:ext cx="10993321" cy="3269968"/>
          </a:xfrm>
          <a:custGeom>
            <a:avLst/>
            <a:gdLst/>
            <a:ahLst/>
            <a:cxnLst/>
            <a:rect r="r" b="b" t="t" l="l"/>
            <a:pathLst>
              <a:path h="3269968" w="10993321">
                <a:moveTo>
                  <a:pt x="0" y="0"/>
                </a:moveTo>
                <a:lnTo>
                  <a:pt x="10993320" y="0"/>
                </a:lnTo>
                <a:lnTo>
                  <a:pt x="10993320" y="3269968"/>
                </a:lnTo>
                <a:lnTo>
                  <a:pt x="0" y="3269968"/>
                </a:lnTo>
                <a:lnTo>
                  <a:pt x="0" y="0"/>
                </a:lnTo>
                <a:close/>
              </a:path>
            </a:pathLst>
          </a:custGeom>
          <a:blipFill>
            <a:blip r:embed="rId4"/>
            <a:stretch>
              <a:fillRect l="0" t="0" r="0" b="0"/>
            </a:stretch>
          </a:blipFill>
        </p:spPr>
      </p:sp>
      <p:sp>
        <p:nvSpPr>
          <p:cNvPr name="Freeform 6" id="6"/>
          <p:cNvSpPr/>
          <p:nvPr/>
        </p:nvSpPr>
        <p:spPr>
          <a:xfrm flipH="false" flipV="false" rot="0">
            <a:off x="287235" y="6630951"/>
            <a:ext cx="10779623" cy="3309094"/>
          </a:xfrm>
          <a:custGeom>
            <a:avLst/>
            <a:gdLst/>
            <a:ahLst/>
            <a:cxnLst/>
            <a:rect r="r" b="b" t="t" l="l"/>
            <a:pathLst>
              <a:path h="3309094" w="10779623">
                <a:moveTo>
                  <a:pt x="0" y="0"/>
                </a:moveTo>
                <a:lnTo>
                  <a:pt x="10779624" y="0"/>
                </a:lnTo>
                <a:lnTo>
                  <a:pt x="10779624" y="3309094"/>
                </a:lnTo>
                <a:lnTo>
                  <a:pt x="0" y="3309094"/>
                </a:lnTo>
                <a:lnTo>
                  <a:pt x="0" y="0"/>
                </a:lnTo>
                <a:close/>
              </a:path>
            </a:pathLst>
          </a:custGeom>
          <a:blipFill>
            <a:blip r:embed="rId5"/>
            <a:stretch>
              <a:fillRect l="0" t="0" r="0" b="0"/>
            </a:stretch>
          </a:blipFill>
        </p:spPr>
      </p:sp>
      <p:sp>
        <p:nvSpPr>
          <p:cNvPr name="TextBox 7" id="7"/>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sz="3739">
                <a:solidFill>
                  <a:srgbClr val="FFFFFF"/>
                </a:solidFill>
                <a:latin typeface="Dosis Semi-Bold"/>
              </a:rPr>
              <a:t>NUEVA SINTAXIS EN LAS ESTRUCTURAS DE CONTROL</a:t>
            </a:r>
          </a:p>
        </p:txBody>
      </p:sp>
      <p:sp>
        <p:nvSpPr>
          <p:cNvPr name="TextBox 8" id="8"/>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ANTES</a:t>
            </a:r>
          </a:p>
        </p:txBody>
      </p:sp>
      <p:sp>
        <p:nvSpPr>
          <p:cNvPr name="TextBox 9" id="9"/>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AHORA</a:t>
            </a:r>
          </a:p>
        </p:txBody>
      </p:sp>
      <p:grpSp>
        <p:nvGrpSpPr>
          <p:cNvPr name="Group 10" id="10"/>
          <p:cNvGrpSpPr/>
          <p:nvPr/>
        </p:nvGrpSpPr>
        <p:grpSpPr>
          <a:xfrm rot="0">
            <a:off x="1577481" y="2126883"/>
            <a:ext cx="3666783" cy="2186517"/>
            <a:chOff x="0" y="0"/>
            <a:chExt cx="965737" cy="575873"/>
          </a:xfrm>
        </p:grpSpPr>
        <p:sp>
          <p:nvSpPr>
            <p:cNvPr name="Freeform 11" id="11"/>
            <p:cNvSpPr/>
            <p:nvPr/>
          </p:nvSpPr>
          <p:spPr>
            <a:xfrm flipH="false" flipV="false" rot="0">
              <a:off x="0" y="0"/>
              <a:ext cx="965737" cy="575873"/>
            </a:xfrm>
            <a:custGeom>
              <a:avLst/>
              <a:gdLst/>
              <a:ahLst/>
              <a:cxnLst/>
              <a:rect r="r" b="b" t="t" l="l"/>
              <a:pathLst>
                <a:path h="575873" w="965737">
                  <a:moveTo>
                    <a:pt x="107680" y="0"/>
                  </a:moveTo>
                  <a:lnTo>
                    <a:pt x="858057" y="0"/>
                  </a:lnTo>
                  <a:cubicBezTo>
                    <a:pt x="917527" y="0"/>
                    <a:pt x="965737" y="48210"/>
                    <a:pt x="965737" y="107680"/>
                  </a:cubicBezTo>
                  <a:lnTo>
                    <a:pt x="965737" y="468193"/>
                  </a:lnTo>
                  <a:cubicBezTo>
                    <a:pt x="965737" y="527663"/>
                    <a:pt x="917527" y="575873"/>
                    <a:pt x="858057" y="575873"/>
                  </a:cubicBezTo>
                  <a:lnTo>
                    <a:pt x="107680" y="575873"/>
                  </a:lnTo>
                  <a:cubicBezTo>
                    <a:pt x="48210" y="575873"/>
                    <a:pt x="0" y="527663"/>
                    <a:pt x="0" y="468193"/>
                  </a:cubicBezTo>
                  <a:lnTo>
                    <a:pt x="0" y="107680"/>
                  </a:lnTo>
                  <a:cubicBezTo>
                    <a:pt x="0" y="48210"/>
                    <a:pt x="48210" y="0"/>
                    <a:pt x="107680" y="0"/>
                  </a:cubicBezTo>
                  <a:close/>
                </a:path>
              </a:pathLst>
            </a:custGeom>
            <a:solidFill>
              <a:srgbClr val="000000">
                <a:alpha val="65882"/>
              </a:srgbClr>
            </a:solidFill>
          </p:spPr>
        </p:sp>
        <p:sp>
          <p:nvSpPr>
            <p:cNvPr name="TextBox 12" id="12"/>
            <p:cNvSpPr txBox="true"/>
            <p:nvPr/>
          </p:nvSpPr>
          <p:spPr>
            <a:xfrm>
              <a:off x="0" y="-66675"/>
              <a:ext cx="965737" cy="642548"/>
            </a:xfrm>
            <a:prstGeom prst="rect">
              <a:avLst/>
            </a:prstGeom>
          </p:spPr>
          <p:txBody>
            <a:bodyPr anchor="ctr" rtlCol="false" tIns="50800" lIns="50800" bIns="50800" rIns="50800"/>
            <a:lstStyle/>
            <a:p>
              <a:pPr algn="ctr">
                <a:lnSpc>
                  <a:spcPts val="4059"/>
                </a:lnSpc>
              </a:pPr>
            </a:p>
          </p:txBody>
        </p:sp>
      </p:grpSp>
      <p:sp>
        <p:nvSpPr>
          <p:cNvPr name="TextBox 13" id="13"/>
          <p:cNvSpPr txBox="true"/>
          <p:nvPr/>
        </p:nvSpPr>
        <p:spPr>
          <a:xfrm rot="0">
            <a:off x="1874375" y="2639117"/>
            <a:ext cx="3072995"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rPr>
              <a:t>ngSwitch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5" id="5"/>
          <p:cNvGrpSpPr/>
          <p:nvPr/>
        </p:nvGrpSpPr>
        <p:grpSpPr>
          <a:xfrm rot="0">
            <a:off x="1577481" y="2126883"/>
            <a:ext cx="3666783" cy="2186517"/>
            <a:chOff x="0" y="0"/>
            <a:chExt cx="965737" cy="575873"/>
          </a:xfrm>
        </p:grpSpPr>
        <p:sp>
          <p:nvSpPr>
            <p:cNvPr name="Freeform 6" id="6"/>
            <p:cNvSpPr/>
            <p:nvPr/>
          </p:nvSpPr>
          <p:spPr>
            <a:xfrm flipH="false" flipV="false" rot="0">
              <a:off x="0" y="0"/>
              <a:ext cx="965737" cy="575873"/>
            </a:xfrm>
            <a:custGeom>
              <a:avLst/>
              <a:gdLst/>
              <a:ahLst/>
              <a:cxnLst/>
              <a:rect r="r" b="b" t="t" l="l"/>
              <a:pathLst>
                <a:path h="575873" w="965737">
                  <a:moveTo>
                    <a:pt x="107680" y="0"/>
                  </a:moveTo>
                  <a:lnTo>
                    <a:pt x="858057" y="0"/>
                  </a:lnTo>
                  <a:cubicBezTo>
                    <a:pt x="917527" y="0"/>
                    <a:pt x="965737" y="48210"/>
                    <a:pt x="965737" y="107680"/>
                  </a:cubicBezTo>
                  <a:lnTo>
                    <a:pt x="965737" y="468193"/>
                  </a:lnTo>
                  <a:cubicBezTo>
                    <a:pt x="965737" y="527663"/>
                    <a:pt x="917527" y="575873"/>
                    <a:pt x="858057" y="575873"/>
                  </a:cubicBezTo>
                  <a:lnTo>
                    <a:pt x="107680" y="575873"/>
                  </a:lnTo>
                  <a:cubicBezTo>
                    <a:pt x="48210" y="575873"/>
                    <a:pt x="0" y="527663"/>
                    <a:pt x="0" y="468193"/>
                  </a:cubicBezTo>
                  <a:lnTo>
                    <a:pt x="0" y="107680"/>
                  </a:lnTo>
                  <a:cubicBezTo>
                    <a:pt x="0" y="48210"/>
                    <a:pt x="48210" y="0"/>
                    <a:pt x="107680" y="0"/>
                  </a:cubicBezTo>
                  <a:close/>
                </a:path>
              </a:pathLst>
            </a:custGeom>
            <a:solidFill>
              <a:srgbClr val="000000">
                <a:alpha val="65882"/>
              </a:srgbClr>
            </a:solidFill>
          </p:spPr>
        </p:sp>
        <p:sp>
          <p:nvSpPr>
            <p:cNvPr name="TextBox 7" id="7"/>
            <p:cNvSpPr txBox="true"/>
            <p:nvPr/>
          </p:nvSpPr>
          <p:spPr>
            <a:xfrm>
              <a:off x="0" y="-66675"/>
              <a:ext cx="965737" cy="642548"/>
            </a:xfrm>
            <a:prstGeom prst="rect">
              <a:avLst/>
            </a:prstGeom>
          </p:spPr>
          <p:txBody>
            <a:bodyPr anchor="ctr" rtlCol="false" tIns="50800" lIns="50800" bIns="50800" rIns="50800"/>
            <a:lstStyle/>
            <a:p>
              <a:pPr algn="ctr">
                <a:lnSpc>
                  <a:spcPts val="4059"/>
                </a:lnSpc>
              </a:pPr>
            </a:p>
          </p:txBody>
        </p:sp>
      </p:grpSp>
      <p:sp>
        <p:nvSpPr>
          <p:cNvPr name="Freeform 8" id="8"/>
          <p:cNvSpPr/>
          <p:nvPr/>
        </p:nvSpPr>
        <p:spPr>
          <a:xfrm flipH="false" flipV="false" rot="0">
            <a:off x="540455" y="6630951"/>
            <a:ext cx="10772423" cy="3300416"/>
          </a:xfrm>
          <a:custGeom>
            <a:avLst/>
            <a:gdLst/>
            <a:ahLst/>
            <a:cxnLst/>
            <a:rect r="r" b="b" t="t" l="l"/>
            <a:pathLst>
              <a:path h="3300416" w="10772423">
                <a:moveTo>
                  <a:pt x="0" y="0"/>
                </a:moveTo>
                <a:lnTo>
                  <a:pt x="10772423" y="0"/>
                </a:lnTo>
                <a:lnTo>
                  <a:pt x="10772423" y="3300416"/>
                </a:lnTo>
                <a:lnTo>
                  <a:pt x="0" y="3300416"/>
                </a:lnTo>
                <a:lnTo>
                  <a:pt x="0" y="0"/>
                </a:lnTo>
                <a:close/>
              </a:path>
            </a:pathLst>
          </a:custGeom>
          <a:blipFill>
            <a:blip r:embed="rId4"/>
            <a:stretch>
              <a:fillRect l="0" t="0" r="0" b="0"/>
            </a:stretch>
          </a:blipFill>
        </p:spPr>
      </p:sp>
      <p:sp>
        <p:nvSpPr>
          <p:cNvPr name="Freeform 9" id="9"/>
          <p:cNvSpPr/>
          <p:nvPr/>
        </p:nvSpPr>
        <p:spPr>
          <a:xfrm flipH="false" flipV="false" rot="0">
            <a:off x="7059791" y="2361086"/>
            <a:ext cx="10979652" cy="4269865"/>
          </a:xfrm>
          <a:custGeom>
            <a:avLst/>
            <a:gdLst/>
            <a:ahLst/>
            <a:cxnLst/>
            <a:rect r="r" b="b" t="t" l="l"/>
            <a:pathLst>
              <a:path h="4269865" w="10979652">
                <a:moveTo>
                  <a:pt x="0" y="0"/>
                </a:moveTo>
                <a:lnTo>
                  <a:pt x="10979652" y="0"/>
                </a:lnTo>
                <a:lnTo>
                  <a:pt x="10979652" y="4269865"/>
                </a:lnTo>
                <a:lnTo>
                  <a:pt x="0" y="4269865"/>
                </a:lnTo>
                <a:lnTo>
                  <a:pt x="0" y="0"/>
                </a:lnTo>
                <a:close/>
              </a:path>
            </a:pathLst>
          </a:custGeom>
          <a:blipFill>
            <a:blip r:embed="rId5"/>
            <a:stretch>
              <a:fillRect l="0" t="0" r="0" b="0"/>
            </a:stretch>
          </a:blipFill>
        </p:spPr>
      </p:sp>
      <p:sp>
        <p:nvSpPr>
          <p:cNvPr name="TextBox 10" id="10"/>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sz="3739">
                <a:solidFill>
                  <a:srgbClr val="FFFFFF"/>
                </a:solidFill>
                <a:latin typeface="Dosis Semi-Bold"/>
              </a:rPr>
              <a:t>NUEVA SINTAXIS EN LAS ESTRUCTURAS DE CONTROL</a:t>
            </a:r>
          </a:p>
        </p:txBody>
      </p:sp>
      <p:sp>
        <p:nvSpPr>
          <p:cNvPr name="TextBox 11" id="11"/>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ANTES</a:t>
            </a:r>
          </a:p>
        </p:txBody>
      </p:sp>
      <p:sp>
        <p:nvSpPr>
          <p:cNvPr name="TextBox 12" id="12"/>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rPr>
              <a:t>AHORA</a:t>
            </a:r>
          </a:p>
        </p:txBody>
      </p:sp>
      <p:sp>
        <p:nvSpPr>
          <p:cNvPr name="TextBox 13" id="13"/>
          <p:cNvSpPr txBox="true"/>
          <p:nvPr/>
        </p:nvSpPr>
        <p:spPr>
          <a:xfrm rot="0">
            <a:off x="1874375" y="2639117"/>
            <a:ext cx="3072995"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rPr>
              <a:t>ngFor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4977467" y="1398026"/>
            <a:ext cx="8333067" cy="3479801"/>
          </a:xfrm>
          <a:prstGeom prst="rect">
            <a:avLst/>
          </a:prstGeom>
        </p:spPr>
        <p:txBody>
          <a:bodyPr anchor="t" rtlCol="false" tIns="0" lIns="0" bIns="0" rIns="0">
            <a:spAutoFit/>
          </a:bodyPr>
          <a:lstStyle/>
          <a:p>
            <a:pPr algn="ctr">
              <a:lnSpc>
                <a:spcPts val="13999"/>
              </a:lnSpc>
            </a:pPr>
            <a:r>
              <a:rPr lang="en-US" sz="9999">
                <a:solidFill>
                  <a:srgbClr val="FFFFFF"/>
                </a:solidFill>
                <a:latin typeface="Dosis Semi-Bold"/>
              </a:rPr>
              <a:t>VISTAS APLAZABLES</a:t>
            </a:r>
          </a:p>
        </p:txBody>
      </p:sp>
      <p:sp>
        <p:nvSpPr>
          <p:cNvPr name="TextBox 4" id="4"/>
          <p:cNvSpPr txBox="true"/>
          <p:nvPr/>
        </p:nvSpPr>
        <p:spPr>
          <a:xfrm rot="0">
            <a:off x="3637039" y="5205331"/>
            <a:ext cx="11013922" cy="3521075"/>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Aprovechando la nueva sintaxis de bloques, el nuevo angular traeun nuevo y potente mecanismo que puedes utilizar para que tus aplicaciones sean más rápidas</a:t>
            </a:r>
          </a:p>
        </p:txBody>
      </p:sp>
      <p:sp>
        <p:nvSpPr>
          <p:cNvPr name="TextBox 5" id="5"/>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A533CD">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1577481" y="71985"/>
            <a:ext cx="6302718"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rPr>
              <a:t>ANGULAR 17</a:t>
            </a:r>
          </a:p>
        </p:txBody>
      </p:sp>
      <p:sp>
        <p:nvSpPr>
          <p:cNvPr name="Freeform 4" id="4"/>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Freeform 5" id="5"/>
          <p:cNvSpPr/>
          <p:nvPr/>
        </p:nvSpPr>
        <p:spPr>
          <a:xfrm flipH="false" flipV="false" rot="0">
            <a:off x="3205338" y="2243536"/>
            <a:ext cx="8490657" cy="7116232"/>
          </a:xfrm>
          <a:custGeom>
            <a:avLst/>
            <a:gdLst/>
            <a:ahLst/>
            <a:cxnLst/>
            <a:rect r="r" b="b" t="t" l="l"/>
            <a:pathLst>
              <a:path h="7116232" w="8490657">
                <a:moveTo>
                  <a:pt x="0" y="0"/>
                </a:moveTo>
                <a:lnTo>
                  <a:pt x="8490657" y="0"/>
                </a:lnTo>
                <a:lnTo>
                  <a:pt x="8490657" y="7116232"/>
                </a:lnTo>
                <a:lnTo>
                  <a:pt x="0" y="7116232"/>
                </a:lnTo>
                <a:lnTo>
                  <a:pt x="0" y="0"/>
                </a:lnTo>
                <a:close/>
              </a:path>
            </a:pathLst>
          </a:custGeom>
          <a:blipFill>
            <a:blip r:embed="rId4"/>
            <a:stretch>
              <a:fillRect l="0" t="0" r="0" b="0"/>
            </a:stretch>
          </a:blipFill>
        </p:spPr>
      </p:sp>
      <p:sp>
        <p:nvSpPr>
          <p:cNvPr name="TextBox 6" id="6"/>
          <p:cNvSpPr txBox="true"/>
          <p:nvPr/>
        </p:nvSpPr>
        <p:spPr>
          <a:xfrm rot="0">
            <a:off x="10650133" y="324871"/>
            <a:ext cx="8333067" cy="863600"/>
          </a:xfrm>
          <a:prstGeom prst="rect">
            <a:avLst/>
          </a:prstGeom>
        </p:spPr>
        <p:txBody>
          <a:bodyPr anchor="t" rtlCol="false" tIns="0" lIns="0" bIns="0" rIns="0">
            <a:spAutoFit/>
          </a:bodyPr>
          <a:lstStyle/>
          <a:p>
            <a:pPr algn="ctr">
              <a:lnSpc>
                <a:spcPts val="7000"/>
              </a:lnSpc>
            </a:pPr>
            <a:r>
              <a:rPr lang="en-US" sz="5000">
                <a:solidFill>
                  <a:srgbClr val="FFFFFF"/>
                </a:solidFill>
                <a:latin typeface="Dosis Semi-Bold"/>
              </a:rPr>
              <a:t>VISTAS APLAZABLES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DAFz34n0tR8</dc:identifier>
  <dcterms:modified xsi:type="dcterms:W3CDTF">2011-08-01T06:04:30Z</dcterms:modified>
  <cp:revision>1</cp:revision>
  <dc:title>Sergie Code ANGULAR 17 Novedades</dc:title>
</cp:coreProperties>
</file>