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D060-6803-49A4-9557-70A5BD388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B1520-7CA3-44BD-80A1-4AC71AE8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2F7CB-8046-4060-BE94-2BAF6776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177EA-C6C0-4EB1-9188-B8B5C5D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73F05-9DF8-4139-90BA-D6248E7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9D608-CAAF-46B3-859F-3EEE0C4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81AE3F-9E43-490A-8749-2C912019C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229DF-6F33-4261-8FEB-79CEF884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85DC4-8011-4C43-ABFB-15D4C63A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AB29C-4CCD-4706-820C-02581A57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5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837F3-1DC8-4170-894A-0C4FA9A6C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551F72-A069-40F6-8D40-A5C14BDCE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BD91A-6F4E-4907-B2E3-04E871F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B7610-C8A2-4310-A100-33682176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B88E-7C92-4459-AE25-A5EB29C5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2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B555-42E1-4AAE-92E2-3B69EEB1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FB702-6575-486C-995A-2390492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D7E2A-DD85-4787-8D67-A6CFFA97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2CDCA-6B3E-45E3-83F0-B2CB6331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F7B5B-3A9D-4223-B136-0B0327BA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39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67176-541F-4F6D-98E3-5C18620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4CA3C-1768-482A-ACBA-DDE2D3B6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9ECE3-A330-4C8F-91FC-97610E53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E400D-B39F-4732-A89E-64016B0E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EAC95-10B7-4F80-95F0-395AC11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7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3DB8D-F82D-409D-8702-039F8C8C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747AD-3230-444A-8FB5-C100CF14D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941A7-C81E-487E-9A34-D0D86BA5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4A6FB-16F1-4364-B45A-E79C2546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7488E-CD3E-4BF3-A164-D5260EC3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FA707-4347-4B33-8174-0AA36C74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2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A6B2-3679-4DB7-9843-DE9AB23E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9C6ED6-2375-4527-A18F-1D6CD9F8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7EABF-6903-400C-85F1-B2269363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034509-4037-4B88-B427-838A6B682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280580-CF0E-498D-A747-43B499BE9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5B11B-54C7-4863-9C0A-FDF7BA2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4A6B7-DBE7-4C20-A6FB-D2230B10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F04AE0-4FC0-4578-BFD6-17B6708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85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253D9-DD97-4B32-AE33-30D93EFB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E9EF6-8CF3-4397-83BA-BE4154B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C1CB5C-09F0-4472-915D-DB7B88E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E3BDA-8749-48BD-89D8-840F2FB5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E5215E-747B-4A05-AECB-F7A99E4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B06A62-EA04-495C-A81D-3BBCFEB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EC7F4-8BBF-48B1-8949-1415E3BC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901F5-13EB-410F-BBA6-E95C5D8F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134D3-5D42-4009-97F4-1E3D599B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6F785-3817-4235-979D-6FC2FDEE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9A638-0BB5-4FC8-9E6E-8E826962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F0176-5DEB-44EF-8E5C-E4D57A4C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3C416-0F53-4814-A9BB-ACDD7B28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1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B0259-55D8-4C23-B76D-C686D0AB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47DC59-8C8B-48B2-953F-7CA510047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6FBBC-2AD9-4668-9F5A-B47C6CC6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BF9DDE-C3C4-44FD-8EDF-21BEBB59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A4A3F-70AC-4028-86FE-F5177A0C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9E681-5677-4193-A236-4B635447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2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062676-0ECB-48AD-B62A-F86928AD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E542D-1F6B-4F23-95D4-B4E8FB84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5A413-4494-4DCC-9615-81DAEDB7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F6F1-92CA-4D69-B083-10DFEC628D4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1B13-6248-4C2A-B056-E6834343B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26D70-5575-4286-B792-8AE532535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4DC-4290-4DD8-81EF-DEC761E657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05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3E48-B7C4-4F92-B22F-F20ADB972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Personajes Mitológicos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4D8CC-8760-48DF-86BE-936DC1459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TFM – Máster en Análisis de Datos Masivos</a:t>
            </a:r>
          </a:p>
          <a:p>
            <a:r>
              <a:rPr lang="es-ES" dirty="0"/>
              <a:t>Sergi Fornés</a:t>
            </a:r>
          </a:p>
        </p:txBody>
      </p:sp>
    </p:spTree>
    <p:extLst>
      <p:ext uri="{BB962C8B-B14F-4D97-AF65-F5344CB8AC3E}">
        <p14:creationId xmlns:p14="http://schemas.microsoft.com/office/powerpoint/2010/main" val="193814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5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E40461F-A175-42FE-A368-FBC8C948EF40}"/>
              </a:ext>
            </a:extLst>
          </p:cNvPr>
          <p:cNvSpPr txBox="1"/>
          <p:nvPr/>
        </p:nvSpPr>
        <p:spPr>
          <a:xfrm>
            <a:off x="4711708" y="2783260"/>
            <a:ext cx="127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(Texto)</a:t>
            </a:r>
          </a:p>
          <a:p>
            <a:pPr algn="ctr"/>
            <a:r>
              <a:rPr lang="es-ES" b="1" dirty="0"/>
              <a:t>(Femenino)</a:t>
            </a:r>
          </a:p>
        </p:txBody>
      </p:sp>
    </p:spTree>
    <p:extLst>
      <p:ext uri="{BB962C8B-B14F-4D97-AF65-F5344CB8AC3E}">
        <p14:creationId xmlns:p14="http://schemas.microsoft.com/office/powerpoint/2010/main" val="38988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62C5F16-A491-426E-AF1C-AE8110966717}"/>
              </a:ext>
            </a:extLst>
          </p:cNvPr>
          <p:cNvSpPr txBox="1"/>
          <p:nvPr/>
        </p:nvSpPr>
        <p:spPr>
          <a:xfrm>
            <a:off x="1570246" y="2124234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Matriz de enlaces entre personajes</a:t>
            </a:r>
          </a:p>
        </p:txBody>
      </p:sp>
    </p:spTree>
    <p:extLst>
      <p:ext uri="{BB962C8B-B14F-4D97-AF65-F5344CB8AC3E}">
        <p14:creationId xmlns:p14="http://schemas.microsoft.com/office/powerpoint/2010/main" val="304625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54A82-8D59-4EEA-8DF4-B8928348D13D}"/>
              </a:ext>
            </a:extLst>
          </p:cNvPr>
          <p:cNvSpPr txBox="1"/>
          <p:nvPr/>
        </p:nvSpPr>
        <p:spPr>
          <a:xfrm>
            <a:off x="7532826" y="248590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Regiones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79EF60-B03D-4CDC-BD5A-E5CAF368F814}"/>
              </a:ext>
            </a:extLst>
          </p:cNvPr>
          <p:cNvSpPr txBox="1"/>
          <p:nvPr/>
        </p:nvSpPr>
        <p:spPr>
          <a:xfrm>
            <a:off x="8645695" y="1605848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Continentes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AFB556-60A2-45D5-A72D-8ED34A7A7712}"/>
              </a:ext>
            </a:extLst>
          </p:cNvPr>
          <p:cNvCxnSpPr>
            <a:cxnSpLocks/>
          </p:cNvCxnSpPr>
          <p:nvPr/>
        </p:nvCxnSpPr>
        <p:spPr>
          <a:xfrm flipH="1">
            <a:off x="8405707" y="1979599"/>
            <a:ext cx="488036" cy="51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DBAFF36-7196-48A9-B543-39D703A0255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048738" y="2855238"/>
            <a:ext cx="6731" cy="573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62C5F16-A491-426E-AF1C-AE8110966717}"/>
              </a:ext>
            </a:extLst>
          </p:cNvPr>
          <p:cNvSpPr txBox="1"/>
          <p:nvPr/>
        </p:nvSpPr>
        <p:spPr>
          <a:xfrm>
            <a:off x="1570246" y="212423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 de enlaces entre personajes</a:t>
            </a:r>
          </a:p>
        </p:txBody>
      </p:sp>
    </p:spTree>
    <p:extLst>
      <p:ext uri="{BB962C8B-B14F-4D97-AF65-F5344CB8AC3E}">
        <p14:creationId xmlns:p14="http://schemas.microsoft.com/office/powerpoint/2010/main" val="415145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DCC1BC-586B-488F-B182-7B34BBE3E1D3}"/>
              </a:ext>
            </a:extLst>
          </p:cNvPr>
          <p:cNvSpPr txBox="1"/>
          <p:nvPr/>
        </p:nvSpPr>
        <p:spPr>
          <a:xfrm>
            <a:off x="1431510" y="2516176"/>
            <a:ext cx="5449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Ampliación de la Base de Datos con análisis interesantes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Relación entre Mitologías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Relación entre Personajes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texto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Texto en Personajes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Texto en Mitologías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01320BCD-66E5-4D0F-AB68-4E07B2E7AE54}"/>
              </a:ext>
            </a:extLst>
          </p:cNvPr>
          <p:cNvSpPr/>
          <p:nvPr/>
        </p:nvSpPr>
        <p:spPr>
          <a:xfrm>
            <a:off x="6881143" y="2314662"/>
            <a:ext cx="323718" cy="2143825"/>
          </a:xfrm>
          <a:prstGeom prst="rightBrace">
            <a:avLst>
              <a:gd name="adj1" fmla="val 691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E2E3F62-D489-4CD2-9E4F-052A4882A48D}"/>
              </a:ext>
            </a:extLst>
          </p:cNvPr>
          <p:cNvSpPr txBox="1"/>
          <p:nvPr/>
        </p:nvSpPr>
        <p:spPr>
          <a:xfrm>
            <a:off x="7204861" y="320190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Análisis en R</a:t>
            </a:r>
          </a:p>
        </p:txBody>
      </p:sp>
    </p:spTree>
    <p:extLst>
      <p:ext uri="{BB962C8B-B14F-4D97-AF65-F5344CB8AC3E}">
        <p14:creationId xmlns:p14="http://schemas.microsoft.com/office/powerpoint/2010/main" val="148103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A9AD59-8B81-4851-B07E-037CBF04B7E5}"/>
              </a:ext>
            </a:extLst>
          </p:cNvPr>
          <p:cNvSpPr txBox="1"/>
          <p:nvPr/>
        </p:nvSpPr>
        <p:spPr>
          <a:xfrm>
            <a:off x="1724891" y="2536519"/>
            <a:ext cx="26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Relación entre Mitologías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D91D63C0-C0F7-49CF-AAE7-B7A55088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34" y="1723345"/>
            <a:ext cx="3027494" cy="38014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87FE04-50ED-4B8D-BBA9-5C665A47154B}"/>
              </a:ext>
            </a:extLst>
          </p:cNvPr>
          <p:cNvSpPr txBox="1"/>
          <p:nvPr/>
        </p:nvSpPr>
        <p:spPr>
          <a:xfrm>
            <a:off x="1000174" y="3133672"/>
            <a:ext cx="407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Índice con la cantidad de personajes</a:t>
            </a:r>
          </a:p>
          <a:p>
            <a:pPr algn="ctr"/>
            <a:r>
              <a:rPr lang="es-ES" dirty="0"/>
              <a:t>que comparten cada pareja de mitologías</a:t>
            </a:r>
          </a:p>
        </p:txBody>
      </p:sp>
    </p:spTree>
    <p:extLst>
      <p:ext uri="{BB962C8B-B14F-4D97-AF65-F5344CB8AC3E}">
        <p14:creationId xmlns:p14="http://schemas.microsoft.com/office/powerpoint/2010/main" val="295092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54A82-8D59-4EEA-8DF4-B8928348D13D}"/>
              </a:ext>
            </a:extLst>
          </p:cNvPr>
          <p:cNvSpPr txBox="1"/>
          <p:nvPr/>
        </p:nvSpPr>
        <p:spPr>
          <a:xfrm>
            <a:off x="7532826" y="248590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79EF60-B03D-4CDC-BD5A-E5CAF368F814}"/>
              </a:ext>
            </a:extLst>
          </p:cNvPr>
          <p:cNvSpPr txBox="1"/>
          <p:nvPr/>
        </p:nvSpPr>
        <p:spPr>
          <a:xfrm>
            <a:off x="8645695" y="1605848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Continentes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AFB556-60A2-45D5-A72D-8ED34A7A7712}"/>
              </a:ext>
            </a:extLst>
          </p:cNvPr>
          <p:cNvCxnSpPr>
            <a:cxnSpLocks/>
          </p:cNvCxnSpPr>
          <p:nvPr/>
        </p:nvCxnSpPr>
        <p:spPr>
          <a:xfrm flipH="1">
            <a:off x="8405707" y="1979599"/>
            <a:ext cx="488036" cy="51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DBAFF36-7196-48A9-B543-39D703A0255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048738" y="2855238"/>
            <a:ext cx="6731" cy="573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62C5F16-A491-426E-AF1C-AE8110966717}"/>
              </a:ext>
            </a:extLst>
          </p:cNvPr>
          <p:cNvSpPr txBox="1"/>
          <p:nvPr/>
        </p:nvSpPr>
        <p:spPr>
          <a:xfrm>
            <a:off x="1570246" y="212423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 de enlaces entre personajes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55723E-881E-4156-9981-2F09BF05AEA3}"/>
              </a:ext>
            </a:extLst>
          </p:cNvPr>
          <p:cNvSpPr txBox="1"/>
          <p:nvPr/>
        </p:nvSpPr>
        <p:spPr>
          <a:xfrm>
            <a:off x="8507072" y="4393232"/>
            <a:ext cx="26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Relación entre Mitologías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6D2D41D-A5FF-4B68-914E-2E24D903F458}"/>
              </a:ext>
            </a:extLst>
          </p:cNvPr>
          <p:cNvCxnSpPr/>
          <p:nvPr/>
        </p:nvCxnSpPr>
        <p:spPr>
          <a:xfrm>
            <a:off x="8368622" y="380197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7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A9AD59-8B81-4851-B07E-037CBF04B7E5}"/>
              </a:ext>
            </a:extLst>
          </p:cNvPr>
          <p:cNvSpPr txBox="1"/>
          <p:nvPr/>
        </p:nvSpPr>
        <p:spPr>
          <a:xfrm>
            <a:off x="1724891" y="2536519"/>
            <a:ext cx="264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Relación entre Personajes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87FE04-50ED-4B8D-BBA9-5C665A47154B}"/>
              </a:ext>
            </a:extLst>
          </p:cNvPr>
          <p:cNvSpPr txBox="1"/>
          <p:nvPr/>
        </p:nvSpPr>
        <p:spPr>
          <a:xfrm>
            <a:off x="973178" y="3105351"/>
            <a:ext cx="414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Creación de un grafo dirigido con la matriz</a:t>
            </a:r>
          </a:p>
          <a:p>
            <a:pPr algn="ctr"/>
            <a:r>
              <a:rPr lang="es-ES" dirty="0"/>
              <a:t>de enlaces entre personajes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E3F78B-1D18-43B9-A14B-CAAC9FD63FDD}"/>
              </a:ext>
            </a:extLst>
          </p:cNvPr>
          <p:cNvSpPr txBox="1"/>
          <p:nvPr/>
        </p:nvSpPr>
        <p:spPr>
          <a:xfrm>
            <a:off x="2008557" y="3997348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Análisis del grafo</a:t>
            </a:r>
          </a:p>
          <a:p>
            <a:pPr algn="ctr"/>
            <a:r>
              <a:rPr lang="es-ES" dirty="0"/>
              <a:t>con librería “igraph”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77D9DF1-94D2-4909-9E8A-CECDB9EA7B2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047431" y="3751682"/>
            <a:ext cx="1" cy="24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7C11BBF-A8A9-4E5B-96E8-912504D0FFF4}"/>
              </a:ext>
            </a:extLst>
          </p:cNvPr>
          <p:cNvCxnSpPr>
            <a:cxnSpLocks/>
          </p:cNvCxnSpPr>
          <p:nvPr/>
        </p:nvCxnSpPr>
        <p:spPr>
          <a:xfrm flipV="1">
            <a:off x="5121685" y="2782185"/>
            <a:ext cx="40885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DCEC5F-67E5-4887-86E4-E58E97CDE309}"/>
              </a:ext>
            </a:extLst>
          </p:cNvPr>
          <p:cNvSpPr txBox="1"/>
          <p:nvPr/>
        </p:nvSpPr>
        <p:spPr>
          <a:xfrm>
            <a:off x="5530543" y="2135854"/>
            <a:ext cx="460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Dos personajes están relacionados si al menos</a:t>
            </a:r>
          </a:p>
          <a:p>
            <a:r>
              <a:rPr lang="es-ES" dirty="0"/>
              <a:t>uno de ellos tiene un enlace al artículo del otro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AD1A34-DBF8-4CF1-9444-EB5663B25B95}"/>
              </a:ext>
            </a:extLst>
          </p:cNvPr>
          <p:cNvSpPr txBox="1"/>
          <p:nvPr/>
        </p:nvSpPr>
        <p:spPr>
          <a:xfrm>
            <a:off x="5530543" y="3094013"/>
            <a:ext cx="3367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3.622 nodos (personajes)</a:t>
            </a:r>
          </a:p>
          <a:p>
            <a:r>
              <a:rPr lang="es-ES" dirty="0"/>
              <a:t>18.852 aristas (relaciones)</a:t>
            </a:r>
          </a:p>
          <a:p>
            <a:r>
              <a:rPr lang="es-ES" dirty="0"/>
              <a:t>Componente gigante (90% nodos)</a:t>
            </a:r>
          </a:p>
          <a:p>
            <a:r>
              <a:rPr lang="es-ES" dirty="0"/>
              <a:t>Poco denso (0.14% aristas)</a:t>
            </a:r>
          </a:p>
          <a:p>
            <a:r>
              <a:rPr lang="es-ES" dirty="0"/>
              <a:t>Scale-Free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0CF44158-EDFE-4DD8-AC7F-DC490D0B3A7C}"/>
              </a:ext>
            </a:extLst>
          </p:cNvPr>
          <p:cNvSpPr/>
          <p:nvPr/>
        </p:nvSpPr>
        <p:spPr>
          <a:xfrm>
            <a:off x="5121679" y="3094014"/>
            <a:ext cx="300325" cy="1477327"/>
          </a:xfrm>
          <a:prstGeom prst="leftBrace">
            <a:avLst>
              <a:gd name="adj1" fmla="val 140041"/>
              <a:gd name="adj2" fmla="val 173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AB44C83-9881-46A4-B598-C4F8C78B2341}"/>
              </a:ext>
            </a:extLst>
          </p:cNvPr>
          <p:cNvCxnSpPr/>
          <p:nvPr/>
        </p:nvCxnSpPr>
        <p:spPr>
          <a:xfrm>
            <a:off x="3895859" y="4643679"/>
            <a:ext cx="425003" cy="5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2B62CCC-F5BB-4106-86B7-0DB898265E60}"/>
              </a:ext>
            </a:extLst>
          </p:cNvPr>
          <p:cNvSpPr txBox="1"/>
          <p:nvPr/>
        </p:nvSpPr>
        <p:spPr>
          <a:xfrm>
            <a:off x="4320862" y="5164428"/>
            <a:ext cx="4053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Índices de importancia de los personajes: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Page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Betweenness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282238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EA2D4-7BBF-496A-8773-384DB24F13A0}"/>
              </a:ext>
            </a:extLst>
          </p:cNvPr>
          <p:cNvSpPr txBox="1"/>
          <p:nvPr/>
        </p:nvSpPr>
        <p:spPr>
          <a:xfrm>
            <a:off x="342053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4DB3-D39E-4704-A32D-FC6BCABA4014}"/>
              </a:ext>
            </a:extLst>
          </p:cNvPr>
          <p:cNvSpPr txBox="1"/>
          <p:nvPr/>
        </p:nvSpPr>
        <p:spPr>
          <a:xfrm>
            <a:off x="6173893" y="4389120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438C9E7-0833-4FB5-884E-0DA2301BB024}"/>
              </a:ext>
            </a:extLst>
          </p:cNvPr>
          <p:cNvCxnSpPr/>
          <p:nvPr/>
        </p:nvCxnSpPr>
        <p:spPr>
          <a:xfrm>
            <a:off x="3142827" y="379833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1B35CA-C14C-400C-A5AD-9F0A58FAB09B}"/>
              </a:ext>
            </a:extLst>
          </p:cNvPr>
          <p:cNvCxnSpPr/>
          <p:nvPr/>
        </p:nvCxnSpPr>
        <p:spPr>
          <a:xfrm>
            <a:off x="5845387" y="3802751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EC6691-68C6-42BF-8630-905E5D17D8B1}"/>
              </a:ext>
            </a:extLst>
          </p:cNvPr>
          <p:cNvCxnSpPr>
            <a:cxnSpLocks/>
          </p:cNvCxnSpPr>
          <p:nvPr/>
        </p:nvCxnSpPr>
        <p:spPr>
          <a:xfrm flipH="1">
            <a:off x="4397449" y="3798332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D015A9-F20F-4B44-BF20-4051240E97B2}"/>
              </a:ext>
            </a:extLst>
          </p:cNvPr>
          <p:cNvCxnSpPr>
            <a:cxnSpLocks/>
          </p:cNvCxnSpPr>
          <p:nvPr/>
        </p:nvCxnSpPr>
        <p:spPr>
          <a:xfrm flipH="1">
            <a:off x="7203733" y="3802751"/>
            <a:ext cx="496091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54A82-8D59-4EEA-8DF4-B8928348D13D}"/>
              </a:ext>
            </a:extLst>
          </p:cNvPr>
          <p:cNvSpPr txBox="1"/>
          <p:nvPr/>
        </p:nvSpPr>
        <p:spPr>
          <a:xfrm>
            <a:off x="7532826" y="248590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79EF60-B03D-4CDC-BD5A-E5CAF368F814}"/>
              </a:ext>
            </a:extLst>
          </p:cNvPr>
          <p:cNvSpPr txBox="1"/>
          <p:nvPr/>
        </p:nvSpPr>
        <p:spPr>
          <a:xfrm>
            <a:off x="8645695" y="1605848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Continentes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AFB556-60A2-45D5-A72D-8ED34A7A7712}"/>
              </a:ext>
            </a:extLst>
          </p:cNvPr>
          <p:cNvCxnSpPr>
            <a:cxnSpLocks/>
          </p:cNvCxnSpPr>
          <p:nvPr/>
        </p:nvCxnSpPr>
        <p:spPr>
          <a:xfrm flipH="1">
            <a:off x="8405707" y="1979599"/>
            <a:ext cx="488036" cy="51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DBAFF36-7196-48A9-B543-39D703A0255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048738" y="2855238"/>
            <a:ext cx="6731" cy="573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62C5F16-A491-426E-AF1C-AE8110966717}"/>
              </a:ext>
            </a:extLst>
          </p:cNvPr>
          <p:cNvSpPr txBox="1"/>
          <p:nvPr/>
        </p:nvSpPr>
        <p:spPr>
          <a:xfrm>
            <a:off x="1570246" y="212423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 de enlaces entre personajes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55723E-881E-4156-9981-2F09BF05AEA3}"/>
              </a:ext>
            </a:extLst>
          </p:cNvPr>
          <p:cNvSpPr txBox="1"/>
          <p:nvPr/>
        </p:nvSpPr>
        <p:spPr>
          <a:xfrm>
            <a:off x="8507072" y="4393232"/>
            <a:ext cx="26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Relación entre Mitologías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6D2D41D-A5FF-4B68-914E-2E24D903F458}"/>
              </a:ext>
            </a:extLst>
          </p:cNvPr>
          <p:cNvCxnSpPr/>
          <p:nvPr/>
        </p:nvCxnSpPr>
        <p:spPr>
          <a:xfrm>
            <a:off x="8368622" y="3801972"/>
            <a:ext cx="501226" cy="59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BD9388B-3A1A-41C9-A8BF-05B0BB3D4B42}"/>
              </a:ext>
            </a:extLst>
          </p:cNvPr>
          <p:cNvSpPr txBox="1"/>
          <p:nvPr/>
        </p:nvSpPr>
        <p:spPr>
          <a:xfrm>
            <a:off x="4058869" y="2787088"/>
            <a:ext cx="258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(Page Rank)</a:t>
            </a:r>
          </a:p>
          <a:p>
            <a:pPr algn="ctr"/>
            <a:r>
              <a:rPr lang="es-ES" b="1" dirty="0"/>
              <a:t>(Betweenness Centrality)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D19FEE3-310A-41B6-A88E-9575C0670444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5349768" y="3798332"/>
            <a:ext cx="23211" cy="1235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49F1401-EED1-4B5F-8AB9-DB2BEB6DCE68}"/>
              </a:ext>
            </a:extLst>
          </p:cNvPr>
          <p:cNvSpPr txBox="1"/>
          <p:nvPr/>
        </p:nvSpPr>
        <p:spPr>
          <a:xfrm>
            <a:off x="4050437" y="5033500"/>
            <a:ext cx="264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Relación entre Personajes</a:t>
            </a:r>
          </a:p>
        </p:txBody>
      </p:sp>
    </p:spTree>
    <p:extLst>
      <p:ext uri="{BB962C8B-B14F-4D97-AF65-F5344CB8AC3E}">
        <p14:creationId xmlns:p14="http://schemas.microsoft.com/office/powerpoint/2010/main" val="329277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A9AD59-8B81-4851-B07E-037CBF04B7E5}"/>
              </a:ext>
            </a:extLst>
          </p:cNvPr>
          <p:cNvSpPr txBox="1"/>
          <p:nvPr/>
        </p:nvSpPr>
        <p:spPr>
          <a:xfrm>
            <a:off x="1724891" y="2536519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Análisis de Texto</a:t>
            </a:r>
          </a:p>
        </p:txBody>
      </p:sp>
    </p:spTree>
    <p:extLst>
      <p:ext uri="{BB962C8B-B14F-4D97-AF65-F5344CB8AC3E}">
        <p14:creationId xmlns:p14="http://schemas.microsoft.com/office/powerpoint/2010/main" val="148240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D0160-9E90-4E32-9543-BA3A8A84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Objetivo: Crear una aplicación web para analizar mitologías y personajes mitológicos</a:t>
            </a:r>
          </a:p>
          <a:p>
            <a:r>
              <a:rPr lang="es-ES" dirty="0"/>
              <a:t>Fases:</a:t>
            </a:r>
          </a:p>
          <a:p>
            <a:pPr lvl="1"/>
            <a:r>
              <a:rPr lang="es-ES" dirty="0"/>
              <a:t>Obtención de la Base de Datos</a:t>
            </a:r>
          </a:p>
          <a:p>
            <a:pPr lvl="1"/>
            <a:r>
              <a:rPr lang="es-ES" dirty="0"/>
              <a:t>Análisis de los Datos</a:t>
            </a:r>
          </a:p>
          <a:p>
            <a:pPr lvl="1"/>
            <a:r>
              <a:rPr lang="es-ES" dirty="0"/>
              <a:t>Creación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584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CAAF6429-4B91-42AF-91CA-C43CF60A3F99}"/>
              </a:ext>
            </a:extLst>
          </p:cNvPr>
          <p:cNvSpPr txBox="1"/>
          <p:nvPr/>
        </p:nvSpPr>
        <p:spPr>
          <a:xfrm>
            <a:off x="1008993" y="1942311"/>
            <a:ext cx="3738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Definición de Personaje Mitológico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Origen de los Datos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6D0BD6-AE07-4C63-BEB9-B71851D5F69D}"/>
              </a:ext>
            </a:extLst>
          </p:cNvPr>
          <p:cNvSpPr txBox="1"/>
          <p:nvPr/>
        </p:nvSpPr>
        <p:spPr>
          <a:xfrm>
            <a:off x="1504492" y="2762119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Personaje Mitológico: Personaje que aparece en algún mito.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AA82EE-2F5F-433B-BD80-9443CD88DD81}"/>
              </a:ext>
            </a:extLst>
          </p:cNvPr>
          <p:cNvSpPr txBox="1"/>
          <p:nvPr/>
        </p:nvSpPr>
        <p:spPr>
          <a:xfrm>
            <a:off x="1504492" y="3419126"/>
            <a:ext cx="639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Definición difusa de Mito: Relatos tradicionales</a:t>
            </a:r>
          </a:p>
          <a:p>
            <a:r>
              <a:rPr lang="es-ES" dirty="0"/>
              <a:t>		            que responden cuestiones importantes.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636B38-248D-40F2-B8FA-30899D510ABC}"/>
              </a:ext>
            </a:extLst>
          </p:cNvPr>
          <p:cNvCxnSpPr>
            <a:cxnSpLocks/>
          </p:cNvCxnSpPr>
          <p:nvPr/>
        </p:nvCxnSpPr>
        <p:spPr>
          <a:xfrm>
            <a:off x="5127460" y="3131451"/>
            <a:ext cx="0" cy="28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9C2D8-0AFB-4E33-BA52-3BE00A24CEA0}"/>
              </a:ext>
            </a:extLst>
          </p:cNvPr>
          <p:cNvSpPr txBox="1"/>
          <p:nvPr/>
        </p:nvSpPr>
        <p:spPr>
          <a:xfrm>
            <a:off x="3229644" y="4388878"/>
            <a:ext cx="408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 ≠ Leyenda ≠ Ficción Poética ≠ Fábula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8A63C6C-E4F0-4ECA-9AD3-FE42E3F7F4A9}"/>
              </a:ext>
            </a:extLst>
          </p:cNvPr>
          <p:cNvCxnSpPr>
            <a:cxnSpLocks/>
          </p:cNvCxnSpPr>
          <p:nvPr/>
        </p:nvCxnSpPr>
        <p:spPr>
          <a:xfrm>
            <a:off x="5127460" y="4076133"/>
            <a:ext cx="0" cy="28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F31BBCDA-B3EF-427F-8F50-E48CE7863D7B}"/>
              </a:ext>
            </a:extLst>
          </p:cNvPr>
          <p:cNvSpPr/>
          <p:nvPr/>
        </p:nvSpPr>
        <p:spPr>
          <a:xfrm>
            <a:off x="7959266" y="1942311"/>
            <a:ext cx="244386" cy="3416320"/>
          </a:xfrm>
          <a:prstGeom prst="rightBrace">
            <a:avLst>
              <a:gd name="adj1" fmla="val 201865"/>
              <a:gd name="adj2" fmla="val 472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26734E-A6A3-416D-A58E-C93043E3360E}"/>
              </a:ext>
            </a:extLst>
          </p:cNvPr>
          <p:cNvSpPr txBox="1"/>
          <p:nvPr/>
        </p:nvSpPr>
        <p:spPr>
          <a:xfrm>
            <a:off x="8203652" y="337295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Solución: Wikipedia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3FE818B-04FD-4DDD-9F72-2B6F03D5E530}"/>
              </a:ext>
            </a:extLst>
          </p:cNvPr>
          <p:cNvCxnSpPr>
            <a:cxnSpLocks/>
          </p:cNvCxnSpPr>
          <p:nvPr/>
        </p:nvCxnSpPr>
        <p:spPr>
          <a:xfrm>
            <a:off x="9643179" y="3742291"/>
            <a:ext cx="11135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9179077-2A31-41F3-ACDB-3E23234F7B50}"/>
              </a:ext>
            </a:extLst>
          </p:cNvPr>
          <p:cNvSpPr txBox="1"/>
          <p:nvPr/>
        </p:nvSpPr>
        <p:spPr>
          <a:xfrm>
            <a:off x="8334387" y="4065457"/>
            <a:ext cx="2626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Web Scraping en Python</a:t>
            </a:r>
          </a:p>
          <a:p>
            <a:pPr algn="ctr"/>
            <a:r>
              <a:rPr lang="es-ES" dirty="0"/>
              <a:t>(librerías “Beautiful Soup”</a:t>
            </a:r>
          </a:p>
          <a:p>
            <a:pPr algn="ctr"/>
            <a:r>
              <a:rPr lang="es-ES" dirty="0"/>
              <a:t>y “Selenium”)</a:t>
            </a:r>
          </a:p>
        </p:txBody>
      </p:sp>
    </p:spTree>
    <p:extLst>
      <p:ext uri="{BB962C8B-B14F-4D97-AF65-F5344CB8AC3E}">
        <p14:creationId xmlns:p14="http://schemas.microsoft.com/office/powerpoint/2010/main" val="23417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88934B-32F2-4AD8-AFAD-277BEAC85133}"/>
              </a:ext>
            </a:extLst>
          </p:cNvPr>
          <p:cNvSpPr txBox="1"/>
          <p:nvPr/>
        </p:nvSpPr>
        <p:spPr>
          <a:xfrm>
            <a:off x="888650" y="2864239"/>
            <a:ext cx="248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Wikipedia</a:t>
            </a:r>
            <a:r>
              <a:rPr lang="es-ES" dirty="0"/>
              <a:t>: Enciclopedia de contenido libre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B67BC-D760-486A-A284-03AC0DA781C1}"/>
              </a:ext>
            </a:extLst>
          </p:cNvPr>
          <p:cNvSpPr txBox="1"/>
          <p:nvPr/>
        </p:nvSpPr>
        <p:spPr>
          <a:xfrm>
            <a:off x="1584930" y="3832687"/>
            <a:ext cx="334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Artículos categorizados: Categoría de Personaje Mitológico definida por los editores de Wikipedia.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0FA383-1C9C-4B75-AEE2-F501EC8FA5C8}"/>
              </a:ext>
            </a:extLst>
          </p:cNvPr>
          <p:cNvSpPr txBox="1"/>
          <p:nvPr/>
        </p:nvSpPr>
        <p:spPr>
          <a:xfrm>
            <a:off x="1584930" y="1979142"/>
            <a:ext cx="804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Gran cantidad de artículos de todo tipo: Muchos Personajes Mitológicos disponibles.</a:t>
            </a:r>
          </a:p>
        </p:txBody>
      </p:sp>
      <p:pic>
        <p:nvPicPr>
          <p:cNvPr id="10" name="Imagen 9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33608675-4B62-4617-A5D7-6BC68E6D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5"/>
          <a:stretch/>
        </p:blipFill>
        <p:spPr>
          <a:xfrm>
            <a:off x="5637339" y="3795439"/>
            <a:ext cx="4445465" cy="9118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479A602-D1EC-4221-8EC8-7FE5FBC3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39" y="4707283"/>
            <a:ext cx="4445465" cy="389526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4D8F787-1133-4CBB-B4BD-BF07A675D975}"/>
              </a:ext>
            </a:extLst>
          </p:cNvPr>
          <p:cNvCxnSpPr/>
          <p:nvPr/>
        </p:nvCxnSpPr>
        <p:spPr>
          <a:xfrm>
            <a:off x="1746820" y="3510570"/>
            <a:ext cx="18288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D683866-90A5-46D6-A9B3-CB2925553922}"/>
              </a:ext>
            </a:extLst>
          </p:cNvPr>
          <p:cNvCxnSpPr>
            <a:cxnSpLocks/>
          </p:cNvCxnSpPr>
          <p:nvPr/>
        </p:nvCxnSpPr>
        <p:spPr>
          <a:xfrm flipV="1">
            <a:off x="1746820" y="2377130"/>
            <a:ext cx="239636" cy="4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88934B-32F2-4AD8-AFAD-277BEAC85133}"/>
              </a:ext>
            </a:extLst>
          </p:cNvPr>
          <p:cNvSpPr txBox="1"/>
          <p:nvPr/>
        </p:nvSpPr>
        <p:spPr>
          <a:xfrm>
            <a:off x="888650" y="2864239"/>
            <a:ext cx="248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Wikipedia</a:t>
            </a:r>
            <a:r>
              <a:rPr lang="es-ES" dirty="0"/>
              <a:t>: Enciclopedia de contenido libre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B67BC-D760-486A-A284-03AC0DA781C1}"/>
              </a:ext>
            </a:extLst>
          </p:cNvPr>
          <p:cNvSpPr txBox="1"/>
          <p:nvPr/>
        </p:nvSpPr>
        <p:spPr>
          <a:xfrm>
            <a:off x="1584930" y="3832687"/>
            <a:ext cx="334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Artículos categorizados: Categoría de Personaje Mitológico definida por los editores de Wikipedia.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0FA383-1C9C-4B75-AEE2-F501EC8FA5C8}"/>
              </a:ext>
            </a:extLst>
          </p:cNvPr>
          <p:cNvSpPr txBox="1"/>
          <p:nvPr/>
        </p:nvSpPr>
        <p:spPr>
          <a:xfrm>
            <a:off x="1584930" y="1979142"/>
            <a:ext cx="804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Gran cantidad de artículos de todo tipo: Muchos Personajes Mitológicos disponibles.</a:t>
            </a:r>
          </a:p>
        </p:txBody>
      </p:sp>
      <p:pic>
        <p:nvPicPr>
          <p:cNvPr id="10" name="Imagen 9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33608675-4B62-4617-A5D7-6BC68E6D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5"/>
          <a:stretch/>
        </p:blipFill>
        <p:spPr>
          <a:xfrm>
            <a:off x="5254615" y="3510570"/>
            <a:ext cx="5578628" cy="11442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479A602-D1EC-4221-8EC8-7FE5FBC3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25" y="4654846"/>
            <a:ext cx="5624317" cy="49282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4D8F787-1133-4CBB-B4BD-BF07A675D975}"/>
              </a:ext>
            </a:extLst>
          </p:cNvPr>
          <p:cNvCxnSpPr/>
          <p:nvPr/>
        </p:nvCxnSpPr>
        <p:spPr>
          <a:xfrm>
            <a:off x="1746820" y="3510570"/>
            <a:ext cx="18288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D683866-90A5-46D6-A9B3-CB2925553922}"/>
              </a:ext>
            </a:extLst>
          </p:cNvPr>
          <p:cNvCxnSpPr>
            <a:cxnSpLocks/>
          </p:cNvCxnSpPr>
          <p:nvPr/>
        </p:nvCxnSpPr>
        <p:spPr>
          <a:xfrm flipV="1">
            <a:off x="1746820" y="2377130"/>
            <a:ext cx="239636" cy="4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7C1ACF4-1F28-4823-A74E-3D7B83CA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45" y="2110635"/>
            <a:ext cx="6375575" cy="55864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BC2F617-AEAA-4539-8E71-7538B406F578}"/>
              </a:ext>
            </a:extLst>
          </p:cNvPr>
          <p:cNvSpPr/>
          <p:nvPr/>
        </p:nvSpPr>
        <p:spPr>
          <a:xfrm>
            <a:off x="3912943" y="2210910"/>
            <a:ext cx="542333" cy="233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3AC44B3-AE32-46F3-8353-67B70D7260D7}"/>
              </a:ext>
            </a:extLst>
          </p:cNvPr>
          <p:cNvSpPr/>
          <p:nvPr/>
        </p:nvSpPr>
        <p:spPr>
          <a:xfrm>
            <a:off x="4677045" y="2210910"/>
            <a:ext cx="1197129" cy="233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CDD6324-AF3F-41D8-A4CF-9C8EA82FF910}"/>
              </a:ext>
            </a:extLst>
          </p:cNvPr>
          <p:cNvCxnSpPr>
            <a:stCxn id="13" idx="5"/>
          </p:cNvCxnSpPr>
          <p:nvPr/>
        </p:nvCxnSpPr>
        <p:spPr>
          <a:xfrm>
            <a:off x="5698859" y="2410069"/>
            <a:ext cx="339275" cy="3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2AAA9A9-F86F-4AF1-A3A9-1D67644CEEC1}"/>
              </a:ext>
            </a:extLst>
          </p:cNvPr>
          <p:cNvSpPr txBox="1"/>
          <p:nvPr/>
        </p:nvSpPr>
        <p:spPr>
          <a:xfrm>
            <a:off x="5982847" y="2624610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74BF0FA-7D83-4A2B-BE67-DE1A05813DE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174574" y="2444239"/>
            <a:ext cx="9536" cy="27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E560B9-E280-4B8A-887F-6421F901F059}"/>
              </a:ext>
            </a:extLst>
          </p:cNvPr>
          <p:cNvSpPr txBox="1"/>
          <p:nvPr/>
        </p:nvSpPr>
        <p:spPr>
          <a:xfrm>
            <a:off x="3934732" y="2669283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</a:t>
            </a:r>
          </a:p>
        </p:txBody>
      </p:sp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895D10AA-A723-4093-A0AA-C83984C9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50" y="3302719"/>
            <a:ext cx="1285795" cy="347689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F41E19D0-6C7A-4D98-8EF3-793BB4C5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01" y="1977156"/>
            <a:ext cx="1095528" cy="55252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2390A0F-4CAD-469B-8957-EE3702ED18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556"/>
          <a:stretch/>
        </p:blipFill>
        <p:spPr>
          <a:xfrm>
            <a:off x="2581029" y="3235688"/>
            <a:ext cx="6974380" cy="658735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4FC5294C-E710-4773-942A-E8514FE8CB63}"/>
              </a:ext>
            </a:extLst>
          </p:cNvPr>
          <p:cNvSpPr/>
          <p:nvPr/>
        </p:nvSpPr>
        <p:spPr>
          <a:xfrm>
            <a:off x="5102362" y="3533743"/>
            <a:ext cx="542333" cy="233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9749756-8AF3-48B5-BC48-B01F6B03AF3F}"/>
              </a:ext>
            </a:extLst>
          </p:cNvPr>
          <p:cNvSpPr/>
          <p:nvPr/>
        </p:nvSpPr>
        <p:spPr>
          <a:xfrm>
            <a:off x="5979764" y="3536693"/>
            <a:ext cx="1081583" cy="257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C1266C1-ACFA-4CA9-B1F5-5641649BA19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04093" y="2993942"/>
            <a:ext cx="18004" cy="53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4A3973A-2B3E-4F3E-AA32-5C529851BAE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344979" y="2993942"/>
            <a:ext cx="836806" cy="57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2B5FC31E-2333-4A4C-B2B4-B8A5805F9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743" y="4121925"/>
            <a:ext cx="1372779" cy="34141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A054C7B-93F8-4A50-89B8-FE067F98A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653" y="4498398"/>
            <a:ext cx="10200640" cy="304496"/>
          </a:xfrm>
          <a:prstGeom prst="rect">
            <a:avLst/>
          </a:prstGeom>
        </p:spPr>
      </p:pic>
      <p:sp>
        <p:nvSpPr>
          <p:cNvPr id="38" name="Elipse 37">
            <a:extLst>
              <a:ext uri="{FF2B5EF4-FFF2-40B4-BE49-F238E27FC236}">
                <a16:creationId xmlns:a16="http://schemas.microsoft.com/office/drawing/2014/main" id="{2EB36164-43B0-4B87-94C6-928C92E891A7}"/>
              </a:ext>
            </a:extLst>
          </p:cNvPr>
          <p:cNvSpPr/>
          <p:nvPr/>
        </p:nvSpPr>
        <p:spPr>
          <a:xfrm>
            <a:off x="1715951" y="4521824"/>
            <a:ext cx="1081583" cy="257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157F51A-17A1-46EC-8FEA-E917FC9D5785}"/>
              </a:ext>
            </a:extLst>
          </p:cNvPr>
          <p:cNvSpPr/>
          <p:nvPr/>
        </p:nvSpPr>
        <p:spPr>
          <a:xfrm>
            <a:off x="10162297" y="4544862"/>
            <a:ext cx="485383" cy="211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3656543-00DC-4EA0-A6A8-1D2C3D884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894" y="5677539"/>
            <a:ext cx="934628" cy="328989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D8DB8C8-B9B8-4C61-AD2F-EF5841C4A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2561" y="5685072"/>
            <a:ext cx="4480318" cy="365208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056B7D82-75F8-49D8-B11B-B2CC6BB75EBC}"/>
              </a:ext>
            </a:extLst>
          </p:cNvPr>
          <p:cNvSpPr txBox="1"/>
          <p:nvPr/>
        </p:nvSpPr>
        <p:spPr>
          <a:xfrm>
            <a:off x="8184999" y="5120999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1B553FF-683F-4116-8622-3CF501B15468}"/>
              </a:ext>
            </a:extLst>
          </p:cNvPr>
          <p:cNvSpPr txBox="1"/>
          <p:nvPr/>
        </p:nvSpPr>
        <p:spPr>
          <a:xfrm>
            <a:off x="3598545" y="5107661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5C2D83D-2A2B-4E0D-9777-4E7A78F2591B}"/>
              </a:ext>
            </a:extLst>
          </p:cNvPr>
          <p:cNvSpPr/>
          <p:nvPr/>
        </p:nvSpPr>
        <p:spPr>
          <a:xfrm>
            <a:off x="5625804" y="5723537"/>
            <a:ext cx="485383" cy="236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7AD4B5-022F-4342-9F30-98319C8F88A1}"/>
              </a:ext>
            </a:extLst>
          </p:cNvPr>
          <p:cNvCxnSpPr>
            <a:stCxn id="38" idx="5"/>
          </p:cNvCxnSpPr>
          <p:nvPr/>
        </p:nvCxnSpPr>
        <p:spPr>
          <a:xfrm>
            <a:off x="2639140" y="4741736"/>
            <a:ext cx="1025233" cy="43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AA10D9E-96C6-448A-886C-6ACC211AAD80}"/>
              </a:ext>
            </a:extLst>
          </p:cNvPr>
          <p:cNvCxnSpPr>
            <a:stCxn id="50" idx="1"/>
          </p:cNvCxnSpPr>
          <p:nvPr/>
        </p:nvCxnSpPr>
        <p:spPr>
          <a:xfrm flipH="1" flipV="1">
            <a:off x="4626187" y="5411893"/>
            <a:ext cx="1070700" cy="34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93E0FE0-0ECE-409D-8DE6-B63116FF7994}"/>
              </a:ext>
            </a:extLst>
          </p:cNvPr>
          <p:cNvCxnSpPr>
            <a:stCxn id="50" idx="7"/>
            <a:endCxn id="48" idx="1"/>
          </p:cNvCxnSpPr>
          <p:nvPr/>
        </p:nvCxnSpPr>
        <p:spPr>
          <a:xfrm flipV="1">
            <a:off x="6040104" y="5305665"/>
            <a:ext cx="2144895" cy="45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6F04A6C-2AB3-4D09-97B2-3C4AB6D465FA}"/>
              </a:ext>
            </a:extLst>
          </p:cNvPr>
          <p:cNvCxnSpPr>
            <a:stCxn id="39" idx="3"/>
            <a:endCxn id="48" idx="3"/>
          </p:cNvCxnSpPr>
          <p:nvPr/>
        </p:nvCxnSpPr>
        <p:spPr>
          <a:xfrm flipH="1">
            <a:off x="8664682" y="4725445"/>
            <a:ext cx="1568698" cy="5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3E2CE29-8F86-47A3-89BE-77FC76D4CEB0}"/>
              </a:ext>
            </a:extLst>
          </p:cNvPr>
          <p:cNvSpPr txBox="1"/>
          <p:nvPr/>
        </p:nvSpPr>
        <p:spPr>
          <a:xfrm rot="20909605">
            <a:off x="6817270" y="5329537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dios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71639C0-B313-4151-AF99-752BA9E2E789}"/>
              </a:ext>
            </a:extLst>
          </p:cNvPr>
          <p:cNvSpPr txBox="1"/>
          <p:nvPr/>
        </p:nvSpPr>
        <p:spPr>
          <a:xfrm rot="1054080">
            <a:off x="4716493" y="5372258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mitología griega</a:t>
            </a:r>
          </a:p>
        </p:txBody>
      </p:sp>
    </p:spTree>
    <p:extLst>
      <p:ext uri="{BB962C8B-B14F-4D97-AF65-F5344CB8AC3E}">
        <p14:creationId xmlns:p14="http://schemas.microsoft.com/office/powerpoint/2010/main" val="112354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AC596B-3F38-4F26-B592-03CC2939155F}"/>
              </a:ext>
            </a:extLst>
          </p:cNvPr>
          <p:cNvSpPr txBox="1"/>
          <p:nvPr/>
        </p:nvSpPr>
        <p:spPr>
          <a:xfrm>
            <a:off x="1150229" y="2458720"/>
            <a:ext cx="2347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Deidad (Dios/Diosa)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Criatura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Demonio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Gigante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Héroe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Dragón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A4A658-73D4-43CB-B409-189BC2EAD773}"/>
              </a:ext>
            </a:extLst>
          </p:cNvPr>
          <p:cNvSpPr txBox="1"/>
          <p:nvPr/>
        </p:nvSpPr>
        <p:spPr>
          <a:xfrm>
            <a:off x="3862068" y="3298614"/>
            <a:ext cx="12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Mitologías:</a:t>
            </a:r>
          </a:p>
        </p:txBody>
      </p:sp>
      <p:pic>
        <p:nvPicPr>
          <p:cNvPr id="14" name="Imagen 13" descr="Texto, Tabla&#10;&#10;Descripción generada automáticamente con confianza media">
            <a:extLst>
              <a:ext uri="{FF2B5EF4-FFF2-40B4-BE49-F238E27FC236}">
                <a16:creationId xmlns:a16="http://schemas.microsoft.com/office/drawing/2014/main" id="{95E0DF28-F273-4DF1-A836-D3B9604A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30" y="2440093"/>
            <a:ext cx="1630126" cy="2308324"/>
          </a:xfrm>
          <a:prstGeom prst="rect">
            <a:avLst/>
          </a:prstGeom>
        </p:spPr>
      </p:pic>
      <p:pic>
        <p:nvPicPr>
          <p:cNvPr id="18" name="Imagen 1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17D4E72-5282-4F7A-A6BB-CC6AE2F2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62" y="2458720"/>
            <a:ext cx="1970764" cy="2489570"/>
          </a:xfrm>
          <a:prstGeom prst="rect">
            <a:avLst/>
          </a:prstGeom>
        </p:spPr>
      </p:pic>
      <p:pic>
        <p:nvPicPr>
          <p:cNvPr id="21" name="Imagen 20" descr="Texto&#10;&#10;Descripción generada automáticamente con confianza media">
            <a:extLst>
              <a:ext uri="{FF2B5EF4-FFF2-40B4-BE49-F238E27FC236}">
                <a16:creationId xmlns:a16="http://schemas.microsoft.com/office/drawing/2014/main" id="{64C770C0-1A99-4C89-9780-C59A5657F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854" y="2303119"/>
            <a:ext cx="1732704" cy="272965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1840C82-8ED2-475B-ADDC-D6540D97FED4}"/>
              </a:ext>
            </a:extLst>
          </p:cNvPr>
          <p:cNvSpPr txBox="1"/>
          <p:nvPr/>
        </p:nvSpPr>
        <p:spPr>
          <a:xfrm>
            <a:off x="5813974" y="5032772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...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21F0E94-EFDE-48D3-A73C-0643E146FB17}"/>
              </a:ext>
            </a:extLst>
          </p:cNvPr>
          <p:cNvSpPr txBox="1"/>
          <p:nvPr/>
        </p:nvSpPr>
        <p:spPr>
          <a:xfrm>
            <a:off x="7911112" y="4939866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…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5A5F367-1897-4B9A-831D-F3459407F862}"/>
              </a:ext>
            </a:extLst>
          </p:cNvPr>
          <p:cNvSpPr txBox="1"/>
          <p:nvPr/>
        </p:nvSpPr>
        <p:spPr>
          <a:xfrm>
            <a:off x="9956961" y="4699765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64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29F539-273B-46E1-8CB8-92CE418023EE}"/>
              </a:ext>
            </a:extLst>
          </p:cNvPr>
          <p:cNvSpPr txBox="1"/>
          <p:nvPr/>
        </p:nvSpPr>
        <p:spPr>
          <a:xfrm>
            <a:off x="895773" y="1801707"/>
            <a:ext cx="6888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Estrategias para obtener los personajes: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Artículos pertenecientes a una categoría de personaje mitológico.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Artículos pertenecientes a una categoría de mitología y a otra de rol.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69DCBB-4C83-4D8B-A22C-3EBD19AB19D7}"/>
              </a:ext>
            </a:extLst>
          </p:cNvPr>
          <p:cNvSpPr txBox="1"/>
          <p:nvPr/>
        </p:nvSpPr>
        <p:spPr>
          <a:xfrm>
            <a:off x="1525692" y="2777067"/>
            <a:ext cx="331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Combinaciones Mitología + Rol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7F1539-8400-4C90-B766-E66F502B18CE}"/>
              </a:ext>
            </a:extLst>
          </p:cNvPr>
          <p:cNvSpPr txBox="1"/>
          <p:nvPr/>
        </p:nvSpPr>
        <p:spPr>
          <a:xfrm>
            <a:off x="5267286" y="2777067"/>
            <a:ext cx="246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2. Categorías específicas</a:t>
            </a:r>
          </a:p>
          <a:p>
            <a:pPr algn="ctr"/>
            <a:r>
              <a:rPr lang="es-ES" dirty="0"/>
              <a:t>(a mano)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36C7D9C3-66ED-4A3A-83D2-8EEC5FE30CFA}"/>
              </a:ext>
            </a:extLst>
          </p:cNvPr>
          <p:cNvSpPr/>
          <p:nvPr/>
        </p:nvSpPr>
        <p:spPr>
          <a:xfrm>
            <a:off x="7729691" y="2282613"/>
            <a:ext cx="271309" cy="1325563"/>
          </a:xfrm>
          <a:prstGeom prst="leftBrace">
            <a:avLst>
              <a:gd name="adj1" fmla="val 1032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67F7E3-3A18-4915-AF6D-38B91C90C0EE}"/>
              </a:ext>
            </a:extLst>
          </p:cNvPr>
          <p:cNvSpPr txBox="1"/>
          <p:nvPr/>
        </p:nvSpPr>
        <p:spPr>
          <a:xfrm>
            <a:off x="8034714" y="2365140"/>
            <a:ext cx="3461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Titanes (M. griega + Deidad)</a:t>
            </a:r>
          </a:p>
          <a:p>
            <a:r>
              <a:rPr lang="es-ES" dirty="0"/>
              <a:t>Jotuns (M. nórdica + Gigante)</a:t>
            </a:r>
          </a:p>
          <a:p>
            <a:r>
              <a:rPr lang="es-ES" dirty="0"/>
              <a:t>Ráksasas (M. hinduista + Demonio)</a:t>
            </a:r>
          </a:p>
          <a:p>
            <a:r>
              <a:rPr lang="es-ES" dirty="0"/>
              <a:t>…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75905C1-5F9E-4E54-9BB7-90146042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50" y="5203722"/>
            <a:ext cx="1372779" cy="3414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DDBD703-161C-41D7-99D7-EE57716D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5580195"/>
            <a:ext cx="10200640" cy="30449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D86CC7D9-BF84-44D7-8680-2D3706500FA7}"/>
              </a:ext>
            </a:extLst>
          </p:cNvPr>
          <p:cNvSpPr/>
          <p:nvPr/>
        </p:nvSpPr>
        <p:spPr>
          <a:xfrm>
            <a:off x="1790458" y="5603621"/>
            <a:ext cx="1081583" cy="257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0DDDB3-785C-4A64-9167-AA11BB29B649}"/>
              </a:ext>
            </a:extLst>
          </p:cNvPr>
          <p:cNvSpPr/>
          <p:nvPr/>
        </p:nvSpPr>
        <p:spPr>
          <a:xfrm>
            <a:off x="10236804" y="5626659"/>
            <a:ext cx="485383" cy="211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3C6D8A4-9A23-4E4A-93FF-1933563BD1CF}"/>
              </a:ext>
            </a:extLst>
          </p:cNvPr>
          <p:cNvCxnSpPr/>
          <p:nvPr/>
        </p:nvCxnSpPr>
        <p:spPr>
          <a:xfrm>
            <a:off x="2323642" y="4387030"/>
            <a:ext cx="0" cy="3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52B7D4-1814-470C-B280-81AB9B47001C}"/>
              </a:ext>
            </a:extLst>
          </p:cNvPr>
          <p:cNvSpPr txBox="1"/>
          <p:nvPr/>
        </p:nvSpPr>
        <p:spPr>
          <a:xfrm>
            <a:off x="1533071" y="4688091"/>
            <a:ext cx="787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Comprobar si los artículos de las Mitologías también pertenecen a categoría de Rol</a:t>
            </a:r>
          </a:p>
        </p:txBody>
      </p:sp>
    </p:spTree>
    <p:extLst>
      <p:ext uri="{BB962C8B-B14F-4D97-AF65-F5344CB8AC3E}">
        <p14:creationId xmlns:p14="http://schemas.microsoft.com/office/powerpoint/2010/main" val="26951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908C-EBEA-4B97-ACD4-A18FEAF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0E2B3-C723-4ACF-810C-7214FC96FC85}"/>
              </a:ext>
            </a:extLst>
          </p:cNvPr>
          <p:cNvSpPr txBox="1"/>
          <p:nvPr/>
        </p:nvSpPr>
        <p:spPr>
          <a:xfrm>
            <a:off x="2539999" y="3429000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5898A5-8495-47CA-8243-F32F7B4BEF77}"/>
              </a:ext>
            </a:extLst>
          </p:cNvPr>
          <p:cNvSpPr txBox="1"/>
          <p:nvPr/>
        </p:nvSpPr>
        <p:spPr>
          <a:xfrm>
            <a:off x="4741332" y="342900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Personajes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29BD3-DA12-4340-B3BD-3FF4A3BAFD0F}"/>
              </a:ext>
            </a:extLst>
          </p:cNvPr>
          <p:cNvSpPr txBox="1"/>
          <p:nvPr/>
        </p:nvSpPr>
        <p:spPr>
          <a:xfrm>
            <a:off x="7451779" y="34290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Mitologías</a:t>
            </a:r>
          </a:p>
        </p:txBody>
      </p:sp>
    </p:spTree>
    <p:extLst>
      <p:ext uri="{BB962C8B-B14F-4D97-AF65-F5344CB8AC3E}">
        <p14:creationId xmlns:p14="http://schemas.microsoft.com/office/powerpoint/2010/main" val="127556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568</Words>
  <Application>Microsoft Office PowerPoint</Application>
  <PresentationFormat>Panorámica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Análisis de Personajes Mitológicos</vt:lpstr>
      <vt:lpstr>Presentación de PowerPoint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Obtención de la Base de Datos</vt:lpstr>
      <vt:lpstr>Análisis de los Datos</vt:lpstr>
      <vt:lpstr>Análisis de los Datos</vt:lpstr>
      <vt:lpstr>Análisis de los Datos</vt:lpstr>
      <vt:lpstr>Análisis de los Datos</vt:lpstr>
      <vt:lpstr>Análisis de los Datos</vt:lpstr>
      <vt:lpstr>Análisis de los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Personajes Mitológicos</dc:title>
  <dc:creator>Sergi Fornés Fornés</dc:creator>
  <cp:lastModifiedBy>Sergi Fornés Fornés</cp:lastModifiedBy>
  <cp:revision>6</cp:revision>
  <dcterms:created xsi:type="dcterms:W3CDTF">2022-05-13T11:55:58Z</dcterms:created>
  <dcterms:modified xsi:type="dcterms:W3CDTF">2022-05-17T21:21:11Z</dcterms:modified>
</cp:coreProperties>
</file>