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5" r:id="rId1"/>
  </p:sldMasterIdLst>
  <p:notesMasterIdLst>
    <p:notesMasterId r:id="rId15"/>
  </p:notesMasterIdLst>
  <p:sldIdLst>
    <p:sldId id="256" r:id="rId2"/>
    <p:sldId id="257" r:id="rId3"/>
    <p:sldId id="258" r:id="rId4"/>
    <p:sldId id="289" r:id="rId5"/>
    <p:sldId id="292" r:id="rId6"/>
    <p:sldId id="263" r:id="rId7"/>
    <p:sldId id="296" r:id="rId8"/>
    <p:sldId id="297" r:id="rId9"/>
    <p:sldId id="298" r:id="rId10"/>
    <p:sldId id="300" r:id="rId11"/>
    <p:sldId id="301" r:id="rId12"/>
    <p:sldId id="269" r:id="rId13"/>
    <p:sldId id="28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466" autoAdjust="0"/>
  </p:normalViewPr>
  <p:slideViewPr>
    <p:cSldViewPr snapToGrid="0">
      <p:cViewPr>
        <p:scale>
          <a:sx n="50" d="100"/>
          <a:sy n="50" d="100"/>
        </p:scale>
        <p:origin x="-1662" y="-8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3594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2E71F-8219-46A6-A908-F440F0010E88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F53C-DA9A-4E9B-9002-861D0D382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8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F53C-DA9A-4E9B-9002-861D0D382A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826A-D4D1-49E8-958E-ECC978875245}" type="datetime1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52DF-B1B4-4598-96F1-4DE61A5751E6}" type="datetime1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3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32-A132-4533-B1AB-98A69CAC4EBB}" type="datetime1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57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0FA-05A5-4523-921B-E0E48404C073}" type="datetime1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8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21EF-04D1-4102-BF76-59B3E8C5F676}" type="datetime1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14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F92-FE34-40B1-B71B-45C95E2154D0}" type="datetime1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27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D66-2F99-4B5E-8561-BDD015A30ED8}" type="datetime1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74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C63F-354F-4C0C-BBF6-6A6A9E51D9A7}" type="datetime1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A645-3E42-4A7A-A4F3-ABC713E4BE3D}" type="datetime1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798F-A989-4679-92CA-67B156BC90F7}" type="datetime1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1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C63-67F5-4B96-AEAE-C2E8AAE65C72}" type="datetime1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8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9FAE-DF52-418B-BE55-81FD7D1C3BA8}" type="datetime1">
              <a:rPr lang="ru-RU" smtClean="0"/>
              <a:t>11.01.2017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31B-08DD-4154-9E6B-8E47FE152A81}" type="datetime1">
              <a:rPr lang="ru-RU" smtClean="0"/>
              <a:t>11.01.2017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4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4DC1-11A7-45F3-8917-7B663AAE9834}" type="datetime1">
              <a:rPr lang="ru-RU" smtClean="0"/>
              <a:t>11.01.2017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57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20B5-76F8-431C-B5A3-828BC1D1F6E6}" type="datetime1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24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8B6C-77E2-41B7-BBF8-C3E4892820A8}" type="datetime1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6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9639-AE80-4A40-8DEE-689EC0CB0D33}" type="datetime1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041284-4936-4507-B6CB-81A466830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30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9973" y="1815152"/>
            <a:ext cx="8686800" cy="2265529"/>
          </a:xfrm>
        </p:spPr>
        <p:txBody>
          <a:bodyPr rtlCol="0" anchor="ctr">
            <a:normAutofit/>
          </a:bodyPr>
          <a:lstStyle/>
          <a:p>
            <a:pPr algn="ctr"/>
            <a:r>
              <a:rPr lang="uk-UA" sz="3000" i="1" dirty="0" smtClean="0">
                <a:solidFill>
                  <a:schemeClr val="tx1"/>
                </a:solidFill>
              </a:rPr>
              <a:t>Дипломний проект спеціаліста</a:t>
            </a:r>
            <a:r>
              <a:rPr lang="uk-UA" sz="3000" b="1" i="1" dirty="0" smtClean="0">
                <a:solidFill>
                  <a:schemeClr val="tx1"/>
                </a:solidFill>
              </a:rPr>
              <a:t/>
            </a:r>
            <a:br>
              <a:rPr lang="uk-UA" sz="3000" b="1" i="1" dirty="0" smtClean="0">
                <a:solidFill>
                  <a:schemeClr val="tx1"/>
                </a:solidFill>
              </a:rPr>
            </a:br>
            <a:r>
              <a:rPr lang="uk-UA" sz="3000" b="1" i="1" dirty="0" smtClean="0">
                <a:solidFill>
                  <a:schemeClr val="tx1"/>
                </a:solidFill>
              </a:rPr>
              <a:t>«Розробка комп’ютерної моделі сигналу, що реєструється радаром некогерентного розсіяння»</a:t>
            </a:r>
            <a:endParaRPr lang="ru-RU" sz="3000" b="1" i="1" dirty="0">
              <a:solidFill>
                <a:schemeClr val="tx1"/>
              </a:solidFill>
            </a:endParaRPr>
          </a:p>
        </p:txBody>
      </p:sp>
      <p:sp>
        <p:nvSpPr>
          <p:cNvPr id="5" name="Номер слайда 1"/>
          <p:cNvSpPr txBox="1">
            <a:spLocks noGrp="1"/>
          </p:cNvSpPr>
          <p:nvPr/>
        </p:nvSpPr>
        <p:spPr bwMode="auto">
          <a:xfrm>
            <a:off x="0" y="-1"/>
            <a:ext cx="12192000" cy="20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latin typeface="Times New Roman" panose="02020603050405020304" pitchFamily="18" charset="0"/>
              </a:rPr>
              <a:t>Н</a:t>
            </a:r>
            <a:r>
              <a:rPr lang="uk-UA" altLang="ru-RU" sz="2000" dirty="0" smtClean="0">
                <a:latin typeface="Times New Roman" panose="02020603050405020304" pitchFamily="18" charset="0"/>
              </a:rPr>
              <a:t>АЦІОНАЛЬНИЙ ТЕХНІЧНИЙ УНІВЕРСИТЕТ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uk-UA" altLang="ru-RU" sz="2000" dirty="0" smtClean="0">
                <a:latin typeface="Times New Roman" panose="02020603050405020304" pitchFamily="18" charset="0"/>
              </a:rPr>
              <a:t>“</a:t>
            </a:r>
            <a:r>
              <a:rPr lang="uk-UA" altLang="ru-RU" sz="2000" dirty="0">
                <a:latin typeface="Times New Roman" panose="02020603050405020304" pitchFamily="18" charset="0"/>
              </a:rPr>
              <a:t>Х</a:t>
            </a:r>
            <a:r>
              <a:rPr lang="uk-UA" altLang="ru-RU" sz="2000" dirty="0" smtClean="0">
                <a:latin typeface="Times New Roman" panose="02020603050405020304" pitchFamily="18" charset="0"/>
              </a:rPr>
              <a:t>АРКІВСЬКИЙ ПОЛІТЕХНІЧНИЙ ІНСТИТУТ”</a:t>
            </a:r>
            <a:endParaRPr lang="uk-UA" altLang="ru-RU" sz="20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uk-UA" altLang="ru-RU" sz="2000" dirty="0" smtClean="0">
                <a:latin typeface="Times New Roman" panose="02020603050405020304" pitchFamily="18" charset="0"/>
              </a:rPr>
              <a:t>Кафедра «Радіоелектроніка»</a:t>
            </a:r>
            <a:endParaRPr lang="uk-UA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00713" y="4752808"/>
            <a:ext cx="6287139" cy="1316916"/>
          </a:xfrm>
        </p:spPr>
        <p:txBody>
          <a:bodyPr>
            <a:normAutofit/>
          </a:bodyPr>
          <a:lstStyle/>
          <a:p>
            <a:pPr eaLnBrk="1" hangingPunct="1"/>
            <a:r>
              <a:rPr lang="uk-U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проекту: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Панасенко Сергій Валентинович</a:t>
            </a:r>
          </a:p>
          <a:p>
            <a:r>
              <a:rPr lang="uk-U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Виконавець: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Сергієнко Олександр Володимирович,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група АП-61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5614" y="6227379"/>
            <a:ext cx="436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smtClean="0">
                <a:latin typeface="Times New Roman" pitchFamily="18" charset="0"/>
                <a:cs typeface="Times New Roman" pitchFamily="18" charset="0"/>
              </a:rPr>
              <a:t>Харків 2016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9348" y="436373"/>
            <a:ext cx="8273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Розробка програмного забезпечення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8194" y="1209987"/>
            <a:ext cx="9066094" cy="1325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371038" y="1144627"/>
            <a:ext cx="1367932" cy="503597"/>
          </a:xfrm>
        </p:spPr>
        <p:txBody>
          <a:bodyPr/>
          <a:lstStyle/>
          <a:p>
            <a:r>
              <a:rPr lang="uk-UA" dirty="0" smtClean="0"/>
              <a:t>Крок 4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10</a:t>
            </a:fld>
            <a:endParaRPr lang="ru-RU"/>
          </a:p>
        </p:txBody>
      </p:sp>
      <p:pic>
        <p:nvPicPr>
          <p:cNvPr id="7" name="Объект 12"/>
          <p:cNvPicPr>
            <a:picLocks noGrp="1"/>
          </p:cNvPicPr>
          <p:nvPr>
            <p:ph sz="half" idx="2"/>
          </p:nvPr>
        </p:nvPicPr>
        <p:blipFill rotWithShape="1">
          <a:blip r:embed="rId2"/>
          <a:srcRect r="20752" b="-22"/>
          <a:stretch/>
        </p:blipFill>
        <p:spPr bwMode="auto">
          <a:xfrm>
            <a:off x="4259178" y="1209987"/>
            <a:ext cx="7339264" cy="55587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34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9348" y="436373"/>
            <a:ext cx="8953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Розробка програмного забезпечення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8194" y="1209987"/>
            <a:ext cx="9066094" cy="1325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188194" y="1082704"/>
            <a:ext cx="1367932" cy="503597"/>
          </a:xfrm>
        </p:spPr>
        <p:txBody>
          <a:bodyPr/>
          <a:lstStyle/>
          <a:p>
            <a:r>
              <a:rPr lang="uk-UA" dirty="0" smtClean="0"/>
              <a:t>Крок 5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7182374" y="1082704"/>
            <a:ext cx="4741399" cy="559387"/>
          </a:xfrm>
        </p:spPr>
        <p:txBody>
          <a:bodyPr/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Метод найменших квадратів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11</a:t>
            </a:fld>
            <a:endParaRPr lang="ru-RU"/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r="20865" b="4777"/>
          <a:stretch/>
        </p:blipFill>
        <p:spPr bwMode="auto">
          <a:xfrm>
            <a:off x="1051425" y="1550837"/>
            <a:ext cx="6004430" cy="4874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2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4" t="50329" r="37674" b="33553"/>
          <a:stretch/>
        </p:blipFill>
        <p:spPr bwMode="auto">
          <a:xfrm>
            <a:off x="7291136" y="1737199"/>
            <a:ext cx="4479950" cy="13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4"/>
          </p:nvPr>
        </p:nvSpPr>
        <p:spPr>
          <a:xfrm>
            <a:off x="7193688" y="3066281"/>
            <a:ext cx="4338674" cy="33540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Метод найменших квадратів (МНК), завдяки широкій сфері застосування, посідає виняткове місце серед методів математичної статистики. Задачею МНК є оцінка закономірностей, які спостерігаються на тлі випадкових коливань, та її використання для подальших розрахунків, зокрема, для прогнозів.</a:t>
            </a:r>
            <a:endParaRPr lang="uk-UA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71144" y="176271"/>
            <a:ext cx="9629201" cy="85566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uk-UA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Висновки</a:t>
            </a:r>
            <a:endParaRPr lang="ru-RU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5528" y="1386313"/>
            <a:ext cx="9034818" cy="48370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ru-RU" sz="25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671144" y="740978"/>
            <a:ext cx="10105696" cy="5790451"/>
          </a:xfrm>
        </p:spPr>
        <p:txBody>
          <a:bodyPr>
            <a:noAutofit/>
          </a:bodyPr>
          <a:lstStyle/>
          <a:p>
            <a:pPr lvl="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Проведено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аналітичний огляд, в якому було оглянуто основні відомості про метод некогерентного розсіяння сигналу, методи корекцій висотних профілів значень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автокореляційних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функцій некогерентно розсіяних сигналів. Визначено методології та технології розробки програмного забезпечення. Обрано середовище розробки та мова програмування.</a:t>
            </a:r>
          </a:p>
          <a:p>
            <a:pPr lvl="0" algn="just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Розроблено функціональні вимоги,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вимоги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з надійності та вимоги до інтерфейсу програми.</a:t>
            </a:r>
          </a:p>
          <a:p>
            <a:pPr lvl="0" algn="just">
              <a:tabLst>
                <a:tab pos="361950" algn="l"/>
              </a:tabLst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Розроблено програмне забезпечення у вигляді набору модулів, що реалізує комп’ютерну модель некогерентно розсіяного сигналу, що реєструється радаром некогерентного розсіяння. В відповідності з вимогами розроблено інтерфейс програмного забезпечення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tabLst>
                <a:tab pos="361950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Проведено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тестування розробленої комп’ютерної моделі некогерентно розсіяного сигналу, яке показало правильність прийнятих рішень та повноту виконання поставлених завдань та вимог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tabLst>
                <a:tab pos="361950" algn="l"/>
              </a:tabLst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Програмне забезпечення впроваджене  в Інститут  іоносфери  для оцінки похибки температур іонів та електронів . Також програмне забезпечення може бути використане в якості лабораторних робіт для студентів НТУ «ХПІ»  з дисципліни «Цифрова обробка даних».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tabLst>
                <a:tab pos="361950" algn="l"/>
              </a:tabLst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4263" y="2311020"/>
            <a:ext cx="6361889" cy="1280890"/>
          </a:xfrm>
        </p:spPr>
        <p:txBody>
          <a:bodyPr>
            <a:normAutofit/>
          </a:bodyPr>
          <a:lstStyle/>
          <a:p>
            <a:r>
              <a:rPr lang="uk-UA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увагу</a:t>
            </a:r>
            <a:endParaRPr lang="ru-RU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/>
          </p:cNvSpPr>
          <p:nvPr/>
        </p:nvSpPr>
        <p:spPr bwMode="auto">
          <a:xfrm>
            <a:off x="3301497" y="0"/>
            <a:ext cx="6397139" cy="125253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uk-UA" sz="4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Вступ</a:t>
            </a:r>
            <a:endParaRPr lang="uk-UA" sz="44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98623" y="1252538"/>
            <a:ext cx="92789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В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даний час в зв’язку з розвитком радіозв’язку, радіоастрономії, а також освоєння космічного простору виросла кількість досліджень процесів, які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відбуваються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верхніх широтах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атмосфери Землі – іоносфері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2925" algn="just">
              <a:lnSpc>
                <a:spcPct val="150000"/>
              </a:lnSpc>
              <a:defRPr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перевірки радіотехнічних систем, оцінки похибок отриманих результатів необхідно використовувати комп'ютерне моделювання. Воно дає змогу виконанням послідовності обчислень з подальшим графічним відображенням їх результатів, відтворювати (імітувати) сигнали, що приймаються радіотехнічними комплексами, зокрема, радарами некогерентного розсіяння.</a:t>
            </a:r>
          </a:p>
          <a:p>
            <a:pPr indent="542925" algn="just">
              <a:lnSpc>
                <a:spcPct val="150000"/>
              </a:lnSpc>
              <a:defRPr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25708" y="1910784"/>
            <a:ext cx="9128234" cy="600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uk-UA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Задачі</a:t>
            </a:r>
            <a:endParaRPr lang="uk-UA" sz="40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2125708" y="2381277"/>
            <a:ext cx="9002110" cy="39024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2913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uk-UA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досягнення поставленої мети поставлені наступні задачі:</a:t>
            </a:r>
          </a:p>
          <a:p>
            <a:pPr lvl="0"/>
            <a:r>
              <a:rPr lang="uk-UA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Ознайомитися з характеристиками некогерентно розсіяного сигналу (спектр та </a:t>
            </a:r>
            <a:r>
              <a:rPr lang="uk-UA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автокореляційна</a:t>
            </a:r>
            <a:r>
              <a:rPr lang="uk-UA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функція)  </a:t>
            </a:r>
            <a:endParaRPr lang="ru-RU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Розробити алгоритм роботи програми.</a:t>
            </a:r>
            <a:endParaRPr lang="ru-RU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Написати </a:t>
            </a:r>
            <a:r>
              <a:rPr lang="uk-UA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програмне забезпечення (ПЗ), </a:t>
            </a:r>
            <a:r>
              <a:rPr lang="uk-UA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 урахуванням відомостей про методи прийому та обробки сигналів, </a:t>
            </a:r>
            <a:r>
              <a:rPr lang="uk-UA" sz="23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 саме: </a:t>
            </a:r>
            <a:r>
              <a:rPr lang="uk-UA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усереднення за висотою, </a:t>
            </a:r>
            <a:r>
              <a:rPr lang="uk-UA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трапецеєподібне</a:t>
            </a:r>
            <a:r>
              <a:rPr lang="uk-UA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додавання, урахування імпульсної характеристики фільтру.</a:t>
            </a:r>
            <a:endParaRPr lang="ru-RU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Протестувати </a:t>
            </a:r>
            <a:r>
              <a:rPr lang="uk-UA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розроблене ПЗ </a:t>
            </a:r>
            <a:r>
              <a:rPr lang="uk-UA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генерації сигналу та розв’язання </a:t>
            </a:r>
            <a:r>
              <a:rPr lang="uk-UA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зворотної задачі радіофізики.</a:t>
            </a:r>
            <a:endParaRPr lang="ru-RU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25708" y="423965"/>
            <a:ext cx="9002110" cy="19573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uk-UA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Мета</a:t>
            </a:r>
          </a:p>
          <a:p>
            <a:pPr algn="just">
              <a:defRPr/>
            </a:pPr>
            <a:r>
              <a:rPr lang="uk-UA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Метою </a:t>
            </a:r>
            <a:r>
              <a:rPr lang="uk-UA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 є розробка </a:t>
            </a:r>
            <a:r>
              <a:rPr lang="uk-UA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комп’ютерної моделі некогерентно розсіяного сигналу для синтезу сигналів із заданими параметрами та розв’язання оберненої задачі радіофізики.</a:t>
            </a:r>
          </a:p>
          <a:p>
            <a:pPr algn="just">
              <a:defRPr/>
            </a:pPr>
            <a:endParaRPr lang="uk-UA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uk-UA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uk-UA" sz="44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79348" y="436373"/>
            <a:ext cx="8953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Вимоги до процесу розробки програмного забезпечення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88194" y="2077432"/>
            <a:ext cx="9066094" cy="4032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	Модель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життєвого циклу ПЗ — структура, що визначає послідовність виконання та взаємозв'язку процесів, дій і завдань протягом життєвого циклу. Модель життєвого циклу залежить від специфіки, масштабу і складності проекту і специфіки умов, в яких система створюється і функціонує.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	Найчастіше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говорять про наступні моделі життєвого циклу: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Водоспадна (каскадна) або послідовна;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V-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подібна;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Спіральна (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spiral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) або модель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Боема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  <a:buFont typeface="Wingdings" pitchFamily="2" charset="2"/>
              <a:buChar char="Ø"/>
            </a:pPr>
            <a:endParaRPr lang="uk-UA" sz="24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31899" y="212696"/>
            <a:ext cx="843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Спіральна модель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 descr="Описание: http://5fan.ru/files/8/5fan_ru_40821_28b1ea4913d19770c7bf950c96f8bf15.html_files/rId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99" y="859027"/>
            <a:ext cx="8436476" cy="5758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8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9348" y="436373"/>
            <a:ext cx="8953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Вибір інструментарію для програмування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8194" y="1209987"/>
            <a:ext cx="9066094" cy="543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реалізації 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дипломного проекту було вирішено 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обрати  середовище швидкої розробки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Borland C++ Builder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в основі якого лежить технологія візуального проектування і </a:t>
            </a:r>
            <a:r>
              <a:rPr lang="uk-UA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подієвого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програмування. </a:t>
            </a:r>
          </a:p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Суть технології полягає в тому, що середовище розробки бере на себе велику частину роботи по генерації коду програми,  залишаючи програмістові роботу по конструювання діалогових вікон та написанню функцій.</a:t>
            </a:r>
          </a:p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2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9348" y="436373"/>
            <a:ext cx="8953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Розробка програмного забезпечення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8194" y="1209987"/>
            <a:ext cx="9066094" cy="1325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188194" y="1082704"/>
            <a:ext cx="1367932" cy="503597"/>
          </a:xfrm>
        </p:spPr>
        <p:txBody>
          <a:bodyPr/>
          <a:lstStyle/>
          <a:p>
            <a:r>
              <a:rPr lang="uk-UA" dirty="0" smtClean="0"/>
              <a:t>Крок 1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7616784" y="1082704"/>
            <a:ext cx="3999001" cy="576262"/>
          </a:xfrm>
        </p:spPr>
        <p:txBody>
          <a:bodyPr/>
          <a:lstStyle/>
          <a:p>
            <a:r>
              <a:rPr lang="uk-UA" dirty="0" smtClean="0"/>
              <a:t>Теорема </a:t>
            </a:r>
            <a:r>
              <a:rPr lang="uk-UA" dirty="0" err="1" smtClean="0"/>
              <a:t>Вінера-Хінчина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7</a:t>
            </a:fld>
            <a:endParaRPr lang="ru-RU"/>
          </a:p>
        </p:txBody>
      </p:sp>
      <p:pic>
        <p:nvPicPr>
          <p:cNvPr id="10" name="Объект 9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-219" t="-1447" r="219" b="4192"/>
          <a:stretch/>
        </p:blipFill>
        <p:spPr bwMode="auto">
          <a:xfrm>
            <a:off x="687907" y="1583593"/>
            <a:ext cx="6612779" cy="4875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2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1" t="46711" r="29167" b="29276"/>
          <a:stretch/>
        </p:blipFill>
        <p:spPr bwMode="auto">
          <a:xfrm>
            <a:off x="7700210" y="1756617"/>
            <a:ext cx="3832151" cy="208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00210" y="4138293"/>
            <a:ext cx="3832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Кореляційна функція випадкового процесу пов’язана із його спектральною потужністю перетвореннями Фур’є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9348" y="436373"/>
            <a:ext cx="8273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Розробка програмного забезпечення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8194" y="1209987"/>
            <a:ext cx="9066094" cy="1325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371038" y="1144627"/>
            <a:ext cx="1367932" cy="503597"/>
          </a:xfrm>
        </p:spPr>
        <p:txBody>
          <a:bodyPr/>
          <a:lstStyle/>
          <a:p>
            <a:r>
              <a:rPr lang="uk-UA" dirty="0" smtClean="0"/>
              <a:t>Крок 2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8</a:t>
            </a:fld>
            <a:endParaRPr lang="ru-RU"/>
          </a:p>
        </p:txBody>
      </p:sp>
      <p:pic>
        <p:nvPicPr>
          <p:cNvPr id="18" name="Объект 17"/>
          <p:cNvPicPr>
            <a:picLocks noGrp="1"/>
          </p:cNvPicPr>
          <p:nvPr>
            <p:ph sz="half" idx="2"/>
          </p:nvPr>
        </p:nvPicPr>
        <p:blipFill rotWithShape="1">
          <a:blip r:embed="rId2"/>
          <a:srcRect r="20458" b="5264"/>
          <a:stretch/>
        </p:blipFill>
        <p:spPr bwMode="auto">
          <a:xfrm>
            <a:off x="4389425" y="1209987"/>
            <a:ext cx="7382978" cy="54865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71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9348" y="436373"/>
            <a:ext cx="8953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Розробка програмного забезпечення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8194" y="1209987"/>
            <a:ext cx="9066094" cy="1325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60000"/>
              </a:lnSpc>
              <a:spcBef>
                <a:spcPts val="150"/>
              </a:spcBef>
              <a:spcAft>
                <a:spcPts val="150"/>
              </a:spcAft>
            </a:pPr>
            <a:endParaRPr lang="uk-UA" sz="24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188194" y="1082704"/>
            <a:ext cx="1367932" cy="503597"/>
          </a:xfrm>
        </p:spPr>
        <p:txBody>
          <a:bodyPr/>
          <a:lstStyle/>
          <a:p>
            <a:r>
              <a:rPr lang="uk-UA" dirty="0" smtClean="0"/>
              <a:t>Крок 3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7450601" y="1106629"/>
            <a:ext cx="4331369" cy="535462"/>
          </a:xfrm>
        </p:spPr>
        <p:txBody>
          <a:bodyPr/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Трапецеїдальне сумування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284-4936-4507-B6CB-81A466830EF7}" type="slidenum">
              <a:rPr lang="ru-RU" smtClean="0"/>
              <a:t>9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407252" y="3330841"/>
            <a:ext cx="4523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Дозволяє суттєво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зменшити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статистичне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розсіювання значень АКФ, які відповідають великим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затримкам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Объект 13"/>
          <p:cNvPicPr>
            <a:picLocks noGrp="1"/>
          </p:cNvPicPr>
          <p:nvPr>
            <p:ph sz="half" idx="2"/>
          </p:nvPr>
        </p:nvPicPr>
        <p:blipFill rotWithShape="1">
          <a:blip r:embed="rId2"/>
          <a:srcRect r="20394"/>
          <a:stretch/>
        </p:blipFill>
        <p:spPr bwMode="auto">
          <a:xfrm>
            <a:off x="1061705" y="1588169"/>
            <a:ext cx="5994150" cy="4860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Объект 14"/>
          <p:cNvPicPr>
            <a:picLocks noGrp="1"/>
          </p:cNvPicPr>
          <p:nvPr>
            <p:ph sz="quarter" idx="4"/>
          </p:nvPr>
        </p:nvPicPr>
        <p:blipFill>
          <a:blip r:embed="rId3">
            <a:lum bright="-4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0" t="61171" r="14278" b="32283"/>
          <a:stretch>
            <a:fillRect/>
          </a:stretch>
        </p:blipFill>
        <p:spPr bwMode="auto">
          <a:xfrm>
            <a:off x="7291137" y="1871644"/>
            <a:ext cx="4538006" cy="1327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20575</TotalTime>
  <Words>511</Words>
  <Application>Microsoft Office PowerPoint</Application>
  <PresentationFormat>Произвольный</PresentationFormat>
  <Paragraphs>66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Легкий дым</vt:lpstr>
      <vt:lpstr>Дипломний проект спеціаліста «Розробка комп’ютерної моделі сигналу, що реєструється радаром некогерентного розсіяння»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Сергей</cp:lastModifiedBy>
  <cp:revision>174</cp:revision>
  <dcterms:created xsi:type="dcterms:W3CDTF">2014-12-08T07:22:07Z</dcterms:created>
  <dcterms:modified xsi:type="dcterms:W3CDTF">2017-01-11T13:04:48Z</dcterms:modified>
</cp:coreProperties>
</file>