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24384000" cy="13716000"/>
  <p:notesSz cx="6858000" cy="9144000"/>
  <p:defaultTextStyle>
    <a:lvl1pPr algn="ctr" defTabSz="825500">
      <a:defRPr sz="52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2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2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2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2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2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2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2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2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9B1A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Texto del título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Nivel de texto 1</a:t>
            </a:r>
            <a:endParaRPr sz="44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Nivel de texto 2</a:t>
            </a:r>
            <a:endParaRPr sz="44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Nivel de texto 3</a:t>
            </a:r>
            <a:endParaRPr sz="44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Nivel de texto 4</a:t>
            </a:r>
            <a:endParaRPr sz="44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Nivel de texto 5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(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Texto del título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Nivel de texto 1</a:t>
            </a:r>
            <a:endParaRPr sz="44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Nivel de texto 2</a:t>
            </a:r>
            <a:endParaRPr sz="44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Nivel de texto 3</a:t>
            </a:r>
            <a:endParaRPr sz="44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Nivel de texto 4</a:t>
            </a:r>
            <a:endParaRPr sz="44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Nivel de texto 5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(cent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Texto del título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FFFFFF"/>
                </a:solidFill>
              </a:rPr>
              <a:t>Texto del título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Nivel de texto 1</a:t>
            </a:r>
            <a:endParaRPr sz="44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Nivel de texto 2</a:t>
            </a:r>
            <a:endParaRPr sz="44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Nivel de texto 3</a:t>
            </a:r>
            <a:endParaRPr sz="44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Nivel de texto 4</a:t>
            </a:r>
            <a:endParaRPr sz="44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Nivel de texto 5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(arrib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Texto del título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Texto del título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Nivel de texto 1</a:t>
            </a:r>
            <a:endParaRPr sz="5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Nivel de texto 2</a:t>
            </a:r>
            <a:endParaRPr sz="5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Nivel de texto 3</a:t>
            </a:r>
            <a:endParaRPr sz="5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Nivel de texto 4</a:t>
            </a:r>
            <a:endParaRPr sz="5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Nivel de texto 5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Texto del título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Nivel de texto 1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Nivel de texto 2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Nivel de texto 3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Nivel de texto 4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Nivel de texto 5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Nivel de texto 1</a:t>
            </a:r>
            <a:endParaRPr sz="5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Nivel de texto 2</a:t>
            </a:r>
            <a:endParaRPr sz="5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Nivel de texto 3</a:t>
            </a:r>
            <a:endParaRPr sz="5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Nivel de texto 4</a:t>
            </a:r>
            <a:endParaRPr sz="5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Nivel de texto 5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Texto del título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Nivel de texto 1</a:t>
            </a:r>
            <a:endParaRPr sz="5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Nivel de texto 2</a:t>
            </a:r>
            <a:endParaRPr sz="5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Nivel de texto 3</a:t>
            </a:r>
            <a:endParaRPr sz="5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Nivel de texto 4</a:t>
            </a:r>
            <a:endParaRPr sz="5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Nivel de texto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spd="med" advClick="1"/>
  <p:txStyles>
    <p:titleStyle>
      <a:lvl1pPr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09600" indent="-6096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19200" indent="-6096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828800" indent="-6096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438400" indent="-6096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048000" indent="-6096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657600" indent="-6096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267200" indent="-6096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4876800" indent="-6096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486400" indent="-6096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image" Target="../media/image6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e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pn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67351" y="1394196"/>
            <a:ext cx="2476501" cy="3632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3" name="logoesco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458184" y="2040090"/>
            <a:ext cx="3342664" cy="2340412"/>
          </a:xfrm>
          <a:prstGeom prst="rect">
            <a:avLst/>
          </a:prstGeom>
          <a:ln w="12700">
            <a:miter lim="400000"/>
          </a:ln>
        </p:spPr>
      </p:pic>
      <p:pic>
        <p:nvPicPr>
          <p:cNvPr id="34" name="logo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032975" y="8003755"/>
            <a:ext cx="4318050" cy="4318049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Shape 35"/>
          <p:cNvSpPr/>
          <p:nvPr/>
        </p:nvSpPr>
        <p:spPr>
          <a:xfrm>
            <a:off x="14529733" y="8321279"/>
            <a:ext cx="9595335" cy="368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500">
                <a:solidFill>
                  <a:srgbClr val="FFFFFF"/>
                </a:solidFill>
              </a:rPr>
              <a:t>Directores</a:t>
            </a:r>
            <a:endParaRPr sz="55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40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47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M. en C. Macario Hernández Cruz</a:t>
            </a:r>
            <a:endParaRPr b="1" sz="47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47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M. en C. Axel Ernesto Moreno Cervantes</a:t>
            </a:r>
          </a:p>
        </p:txBody>
      </p:sp>
      <p:sp>
        <p:nvSpPr>
          <p:cNvPr id="36" name="Shape 36"/>
          <p:cNvSpPr/>
          <p:nvPr/>
        </p:nvSpPr>
        <p:spPr>
          <a:xfrm>
            <a:off x="258933" y="8321279"/>
            <a:ext cx="9595335" cy="368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500">
                <a:solidFill>
                  <a:srgbClr val="FFFFFF"/>
                </a:solidFill>
              </a:rPr>
              <a:t>Presentan</a:t>
            </a:r>
            <a:endParaRPr sz="55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40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47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Barajas Uribe Sergio</a:t>
            </a:r>
            <a:endParaRPr b="1" sz="47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47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Vivanco Carmona Erick Rafael</a:t>
            </a:r>
            <a:endParaRPr b="1" sz="47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7" name="Shape 37"/>
          <p:cNvSpPr/>
          <p:nvPr>
            <p:ph type="title"/>
          </p:nvPr>
        </p:nvSpPr>
        <p:spPr>
          <a:xfrm>
            <a:off x="2381250" y="1607246"/>
            <a:ext cx="19621500" cy="10023281"/>
          </a:xfrm>
          <a:prstGeom prst="rect">
            <a:avLst/>
          </a:prstGeom>
        </p:spPr>
        <p:txBody>
          <a:bodyPr/>
          <a:lstStyle/>
          <a:p>
            <a:pPr lvl="0" defTabSz="734694">
              <a:defRPr sz="1800">
                <a:solidFill>
                  <a:srgbClr val="000000"/>
                </a:solidFill>
              </a:defRPr>
            </a:pPr>
            <a:r>
              <a:rPr b="1" sz="6853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Instituto Politécnico Nacional</a:t>
            </a:r>
            <a:endParaRPr b="1" sz="6853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defTabSz="734694">
              <a:defRPr sz="1800">
                <a:solidFill>
                  <a:srgbClr val="000000"/>
                </a:solidFill>
              </a:defRPr>
            </a:pPr>
            <a:r>
              <a:rPr b="1" sz="6853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Escuela Superior de Cómputo</a:t>
            </a:r>
            <a:endParaRPr b="1" sz="6853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defTabSz="734694">
              <a:defRPr sz="1800">
                <a:solidFill>
                  <a:srgbClr val="000000"/>
                </a:solidFill>
              </a:defRPr>
            </a:pPr>
            <a:endParaRPr sz="4450">
              <a:solidFill>
                <a:srgbClr val="FFFFFF"/>
              </a:solidFill>
            </a:endParaRPr>
          </a:p>
          <a:p>
            <a:pPr lvl="0" defTabSz="734694">
              <a:defRPr sz="1800">
                <a:solidFill>
                  <a:srgbClr val="000000"/>
                </a:solidFill>
              </a:defRPr>
            </a:pPr>
            <a:r>
              <a:rPr sz="5518">
                <a:solidFill>
                  <a:srgbClr val="FFFFFF"/>
                </a:solidFill>
              </a:rPr>
              <a:t>No. de Registro: 2014-A021</a:t>
            </a:r>
            <a:endParaRPr sz="5518">
              <a:solidFill>
                <a:srgbClr val="FFFFFF"/>
              </a:solidFill>
            </a:endParaRPr>
          </a:p>
          <a:p>
            <a:pPr lvl="0" defTabSz="734694">
              <a:defRPr sz="1800">
                <a:solidFill>
                  <a:srgbClr val="000000"/>
                </a:solidFill>
              </a:defRPr>
            </a:pPr>
            <a:endParaRPr sz="3559">
              <a:solidFill>
                <a:srgbClr val="FFFFFF"/>
              </a:solidFill>
            </a:endParaRPr>
          </a:p>
          <a:p>
            <a:pPr lvl="0" defTabSz="734694">
              <a:defRPr sz="1800">
                <a:solidFill>
                  <a:srgbClr val="000000"/>
                </a:solidFill>
              </a:defRPr>
            </a:pPr>
            <a:r>
              <a:rPr b="1" sz="623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Traveler Assistant System For Mexico City</a:t>
            </a:r>
            <a:endParaRPr b="1" sz="623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defTabSz="734694">
              <a:defRPr sz="1800">
                <a:solidFill>
                  <a:srgbClr val="000000"/>
                </a:solidFill>
              </a:defRPr>
            </a:pPr>
            <a:r>
              <a:rPr b="1" sz="623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TASMC</a:t>
            </a:r>
            <a:endParaRPr b="1" sz="623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defTabSz="734694">
              <a:defRPr sz="1800">
                <a:solidFill>
                  <a:srgbClr val="000000"/>
                </a:solidFill>
              </a:defRPr>
            </a:pPr>
            <a:endParaRPr sz="6230">
              <a:solidFill>
                <a:srgbClr val="FFFFFF"/>
              </a:solidFill>
            </a:endParaRPr>
          </a:p>
          <a:p>
            <a:pPr lvl="0" defTabSz="734694">
              <a:defRPr sz="1800">
                <a:solidFill>
                  <a:srgbClr val="000000"/>
                </a:solidFill>
              </a:defRPr>
            </a:pPr>
            <a:endParaRPr sz="6230">
              <a:solidFill>
                <a:srgbClr val="FFFFFF"/>
              </a:solidFill>
            </a:endParaRPr>
          </a:p>
          <a:p>
            <a:pPr lvl="0" defTabSz="734694">
              <a:defRPr sz="1800">
                <a:solidFill>
                  <a:srgbClr val="000000"/>
                </a:solidFill>
              </a:defRPr>
            </a:pPr>
            <a:endParaRPr sz="623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169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900">
                <a:solidFill>
                  <a:srgbClr val="FFFFFF"/>
                </a:solidFill>
              </a:rPr>
              <a:t>TASMC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1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b="1" sz="8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8000">
                <a:solidFill>
                  <a:srgbClr val="FFFFFF"/>
                </a:solidFill>
              </a:rPr>
              <a:t>Trabajo Futuro</a:t>
            </a:r>
          </a:p>
        </p:txBody>
      </p:sp>
      <p:sp>
        <p:nvSpPr>
          <p:cNvPr id="94" name="Shape 9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Implementar una nueva solución para la localización en interiores.</a:t>
            </a:r>
            <a:endParaRPr sz="52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Ampliar la red de información agregando los aeropuertos del mundo.</a:t>
            </a:r>
            <a:endParaRPr sz="52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Brindar el servicio de reservación dentro de TASMC.</a:t>
            </a:r>
            <a:endParaRPr sz="52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Añadir la información de todos los servicios que brinden los aeropuertos.</a:t>
            </a:r>
          </a:p>
        </p:txBody>
      </p:sp>
      <p:sp>
        <p:nvSpPr>
          <p:cNvPr id="95" name="Shape 95"/>
          <p:cNvSpPr/>
          <p:nvPr>
            <p:ph type="sldNum" sz="quarter" idx="4294967295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FFFFFF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title" idx="4294967295"/>
          </p:nvPr>
        </p:nvSpPr>
        <p:spPr>
          <a:xfrm>
            <a:off x="2381250" y="550622"/>
            <a:ext cx="19621501" cy="10023281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7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Instituto Politécnico Nacional</a:t>
            </a:r>
            <a:endParaRPr b="1" sz="71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7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Escuela Superior de Cómputo</a:t>
            </a:r>
            <a:endParaRPr b="1" sz="71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34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6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Traveler Assistant System For Mexico City</a:t>
            </a:r>
            <a:endParaRPr b="1" sz="64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6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TASMC</a:t>
            </a:r>
            <a:endParaRPr b="1" sz="64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40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FFFFFF"/>
                </a:solidFill>
              </a:rPr>
              <a:t>¡Gracias por su atención!</a:t>
            </a:r>
            <a:endParaRPr sz="64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40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6400">
              <a:solidFill>
                <a:srgbClr val="FFFFFF"/>
              </a:solidFill>
            </a:endParaRPr>
          </a:p>
        </p:txBody>
      </p:sp>
      <p:pic>
        <p:nvPicPr>
          <p:cNvPr id="98" name="ipn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67351" y="1114796"/>
            <a:ext cx="2476501" cy="3632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logoesco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458184" y="1760690"/>
            <a:ext cx="3342664" cy="234041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logo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033000" y="8649594"/>
            <a:ext cx="4318049" cy="43180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2160658" y="1098550"/>
            <a:ext cx="13698492" cy="1151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69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Contenido</a:t>
            </a:r>
            <a:endParaRPr b="1" sz="69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5700">
              <a:solidFill>
                <a:srgbClr val="FFFFFF"/>
              </a:solidFill>
            </a:endParaRPr>
          </a:p>
          <a:p>
            <a:pPr lvl="0" marL="1016244" indent="-1016244" algn="l"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b="1" sz="57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Introducción</a:t>
            </a:r>
            <a:endParaRPr b="1" sz="57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5700">
              <a:solidFill>
                <a:srgbClr val="FFFFFF"/>
              </a:solidFill>
            </a:endParaRPr>
          </a:p>
          <a:p>
            <a:pPr lvl="0" marL="1016244" indent="-1016244" algn="l">
              <a:buSzPct val="100000"/>
              <a:buAutoNum type="arabicPeriod" startAt="2"/>
              <a:defRPr sz="1800">
                <a:solidFill>
                  <a:srgbClr val="000000"/>
                </a:solidFill>
              </a:defRPr>
            </a:pPr>
            <a:r>
              <a:rPr b="1" sz="57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Arquitectura del sistema</a:t>
            </a:r>
            <a:endParaRPr b="1" sz="57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b="1" sz="57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marL="1016244" indent="-1016244" algn="l">
              <a:buSzPct val="100000"/>
              <a:buAutoNum type="arabicPeriod" startAt="3"/>
              <a:defRPr sz="1800">
                <a:solidFill>
                  <a:srgbClr val="000000"/>
                </a:solidFill>
              </a:defRPr>
            </a:pPr>
            <a:r>
              <a:rPr b="1" sz="57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Requerimientos del sistema</a:t>
            </a:r>
            <a:endParaRPr b="1" sz="57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b="1" sz="57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marL="1016244" indent="-1016244" algn="l">
              <a:buSzPct val="100000"/>
              <a:buAutoNum type="arabicPeriod" startAt="4"/>
              <a:defRPr sz="1800">
                <a:solidFill>
                  <a:srgbClr val="000000"/>
                </a:solidFill>
              </a:defRPr>
            </a:pPr>
            <a:r>
              <a:rPr b="1" sz="57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Problemas durante el desarrollo</a:t>
            </a:r>
            <a:endParaRPr b="1" sz="57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5700">
              <a:solidFill>
                <a:srgbClr val="FFFFFF"/>
              </a:solidFill>
            </a:endParaRPr>
          </a:p>
          <a:p>
            <a:pPr lvl="0" marL="1016244" indent="-1016244" algn="l">
              <a:buSzPct val="100000"/>
              <a:buAutoNum type="arabicPeriod" startAt="5"/>
              <a:defRPr sz="1800">
                <a:solidFill>
                  <a:srgbClr val="000000"/>
                </a:solidFill>
              </a:defRPr>
            </a:pPr>
            <a:r>
              <a:rPr b="1" sz="57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Presentación de TASMC</a:t>
            </a:r>
            <a:endParaRPr b="1" sz="57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5700">
              <a:solidFill>
                <a:srgbClr val="FFFFFF"/>
              </a:solidFill>
            </a:endParaRPr>
          </a:p>
          <a:p>
            <a:pPr lvl="0" marL="1016244" indent="-1016244" algn="l">
              <a:buSzPct val="100000"/>
              <a:buAutoNum type="arabicPeriod" startAt="6"/>
              <a:defRPr sz="1800">
                <a:solidFill>
                  <a:srgbClr val="000000"/>
                </a:solidFill>
              </a:defRPr>
            </a:pPr>
            <a:r>
              <a:rPr b="1" sz="57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Trabajo Futuro</a:t>
            </a:r>
          </a:p>
        </p:txBody>
      </p:sp>
      <p:pic>
        <p:nvPicPr>
          <p:cNvPr id="40" name="img01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29434" y="3741667"/>
            <a:ext cx="8493908" cy="62326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nhotel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47002" y="5391083"/>
            <a:ext cx="6370034" cy="4244036"/>
          </a:xfrm>
          <a:prstGeom prst="rect">
            <a:avLst/>
          </a:prstGeom>
          <a:ln w="12700">
            <a:miter lim="400000"/>
          </a:ln>
        </p:spPr>
      </p:pic>
      <p:sp>
        <p:nvSpPr>
          <p:cNvPr id="43" name="Shape 43"/>
          <p:cNvSpPr/>
          <p:nvPr/>
        </p:nvSpPr>
        <p:spPr>
          <a:xfrm>
            <a:off x="2774504" y="1792780"/>
            <a:ext cx="8515029" cy="125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7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7600">
                <a:solidFill>
                  <a:srgbClr val="FFFFFF"/>
                </a:solidFill>
              </a:rPr>
              <a:t>¿Por qué TASMC?</a:t>
            </a:r>
          </a:p>
        </p:txBody>
      </p:sp>
      <p:pic>
        <p:nvPicPr>
          <p:cNvPr id="44" name="nitinerario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692182" y="5391083"/>
            <a:ext cx="6361306" cy="4244036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Shape 45"/>
          <p:cNvSpPr/>
          <p:nvPr/>
        </p:nvSpPr>
        <p:spPr>
          <a:xfrm>
            <a:off x="3377670" y="10246819"/>
            <a:ext cx="7308698" cy="167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Buscar vuelos y hoteles</a:t>
            </a:r>
            <a:endParaRPr sz="52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disponibles</a:t>
            </a:r>
          </a:p>
        </p:txBody>
      </p:sp>
      <p:sp>
        <p:nvSpPr>
          <p:cNvPr id="46" name="Shape 46"/>
          <p:cNvSpPr/>
          <p:nvPr/>
        </p:nvSpPr>
        <p:spPr>
          <a:xfrm>
            <a:off x="9867732" y="3661781"/>
            <a:ext cx="5173752" cy="111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700">
                <a:solidFill>
                  <a:srgbClr val="FFFFFF"/>
                </a:solidFill>
              </a:rPr>
              <a:t>Necesidades</a:t>
            </a:r>
          </a:p>
        </p:txBody>
      </p:sp>
      <p:sp>
        <p:nvSpPr>
          <p:cNvPr id="47" name="Shape 47"/>
          <p:cNvSpPr/>
          <p:nvPr/>
        </p:nvSpPr>
        <p:spPr>
          <a:xfrm>
            <a:off x="14439059" y="10246819"/>
            <a:ext cx="6867551" cy="167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Hacer un itinerario de </a:t>
            </a:r>
            <a:endParaRPr sz="52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viaje</a:t>
            </a:r>
          </a:p>
        </p:txBody>
      </p:sp>
      <p:sp>
        <p:nvSpPr>
          <p:cNvPr id="48" name="Shape 48"/>
          <p:cNvSpPr/>
          <p:nvPr>
            <p:ph type="sldNum" sz="quarter" idx="4294967295"/>
          </p:nvPr>
        </p:nvSpPr>
        <p:spPr>
          <a:xfrm>
            <a:off x="12039987" y="13004800"/>
            <a:ext cx="283770" cy="469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FFFFFF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774504" y="1792780"/>
            <a:ext cx="8515029" cy="125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7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7600">
                <a:solidFill>
                  <a:srgbClr val="FFFFFF"/>
                </a:solidFill>
              </a:rPr>
              <a:t>¿Por qué TASMC?</a:t>
            </a:r>
          </a:p>
        </p:txBody>
      </p:sp>
      <p:sp>
        <p:nvSpPr>
          <p:cNvPr id="51" name="Shape 51"/>
          <p:cNvSpPr/>
          <p:nvPr/>
        </p:nvSpPr>
        <p:spPr>
          <a:xfrm>
            <a:off x="2272975" y="10640519"/>
            <a:ext cx="4591153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Olvidar objetos</a:t>
            </a:r>
          </a:p>
        </p:txBody>
      </p:sp>
      <p:sp>
        <p:nvSpPr>
          <p:cNvPr id="52" name="Shape 52"/>
          <p:cNvSpPr/>
          <p:nvPr/>
        </p:nvSpPr>
        <p:spPr>
          <a:xfrm>
            <a:off x="10109707" y="3661781"/>
            <a:ext cx="4164585" cy="111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700">
                <a:solidFill>
                  <a:srgbClr val="FFFFFF"/>
                </a:solidFill>
              </a:rPr>
              <a:t>Problemas</a:t>
            </a:r>
          </a:p>
        </p:txBody>
      </p:sp>
      <p:sp>
        <p:nvSpPr>
          <p:cNvPr id="53" name="Shape 53"/>
          <p:cNvSpPr/>
          <p:nvPr/>
        </p:nvSpPr>
        <p:spPr>
          <a:xfrm>
            <a:off x="9180550" y="10246819"/>
            <a:ext cx="6022900" cy="167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Llegar a destiempo</a:t>
            </a:r>
            <a:endParaRPr sz="52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al aeropuerto</a:t>
            </a:r>
          </a:p>
        </p:txBody>
      </p:sp>
      <p:pic>
        <p:nvPicPr>
          <p:cNvPr id="54" name="pdocumento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83534" y="5391083"/>
            <a:ext cx="6370034" cy="4244036"/>
          </a:xfrm>
          <a:prstGeom prst="rect">
            <a:avLst/>
          </a:prstGeom>
          <a:ln w="12700">
            <a:miter lim="400000"/>
          </a:ln>
        </p:spPr>
      </p:pic>
      <p:pic>
        <p:nvPicPr>
          <p:cNvPr id="55" name="pinpuntual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06983" y="5391083"/>
            <a:ext cx="6370034" cy="4244036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pperderse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630431" y="5391083"/>
            <a:ext cx="6370034" cy="4244036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Shape 57"/>
          <p:cNvSpPr/>
          <p:nvPr/>
        </p:nvSpPr>
        <p:spPr>
          <a:xfrm>
            <a:off x="16650787" y="10246819"/>
            <a:ext cx="6329325" cy="167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Perderse dentro del </a:t>
            </a:r>
            <a:endParaRPr sz="52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aeropuerto</a:t>
            </a:r>
          </a:p>
        </p:txBody>
      </p:sp>
      <p:sp>
        <p:nvSpPr>
          <p:cNvPr id="58" name="Shape 58"/>
          <p:cNvSpPr/>
          <p:nvPr>
            <p:ph type="sldNum" sz="quarter" idx="4294967295"/>
          </p:nvPr>
        </p:nvSpPr>
        <p:spPr>
          <a:xfrm>
            <a:off x="12039987" y="13004800"/>
            <a:ext cx="283770" cy="469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FFFFFF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sldNum" sz="quarter" idx="4294967295"/>
          </p:nvPr>
        </p:nvSpPr>
        <p:spPr>
          <a:xfrm>
            <a:off x="12039987" y="13004800"/>
            <a:ext cx="283770" cy="469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FFFFFF"/>
                </a:solidFill>
              </a:rPr>
            </a:fld>
          </a:p>
        </p:txBody>
      </p:sp>
      <p:sp>
        <p:nvSpPr>
          <p:cNvPr id="61" name="Shape 61"/>
          <p:cNvSpPr/>
          <p:nvPr/>
        </p:nvSpPr>
        <p:spPr>
          <a:xfrm>
            <a:off x="1066631" y="1082164"/>
            <a:ext cx="8140825" cy="125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7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7600">
                <a:solidFill>
                  <a:srgbClr val="FFFFFF"/>
                </a:solidFill>
              </a:rPr>
              <a:t>¿Qué es TASMC?</a:t>
            </a:r>
          </a:p>
        </p:txBody>
      </p:sp>
      <p:sp>
        <p:nvSpPr>
          <p:cNvPr id="62" name="Shape 62"/>
          <p:cNvSpPr/>
          <p:nvPr/>
        </p:nvSpPr>
        <p:spPr>
          <a:xfrm>
            <a:off x="2448790" y="2645524"/>
            <a:ext cx="19486421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55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5500">
                <a:solidFill>
                  <a:srgbClr val="FFFFFF"/>
                </a:solidFill>
              </a:rPr>
              <a:t>Sistema Asistente Para El Viajero De La Ciudad De México</a:t>
            </a:r>
          </a:p>
        </p:txBody>
      </p:sp>
      <p:sp>
        <p:nvSpPr>
          <p:cNvPr id="63" name="Shape 63"/>
          <p:cNvSpPr/>
          <p:nvPr/>
        </p:nvSpPr>
        <p:spPr>
          <a:xfrm>
            <a:off x="2832999" y="11376535"/>
            <a:ext cx="18718003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55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5500">
                <a:solidFill>
                  <a:srgbClr val="FFFFFF"/>
                </a:solidFill>
              </a:rPr>
              <a:t>AICM - Aeropuerto Internacional de la Ciudad de México</a:t>
            </a:r>
          </a:p>
        </p:txBody>
      </p:sp>
      <p:sp>
        <p:nvSpPr>
          <p:cNvPr id="64" name="Shape 64"/>
          <p:cNvSpPr/>
          <p:nvPr/>
        </p:nvSpPr>
        <p:spPr>
          <a:xfrm>
            <a:off x="7769587" y="6655430"/>
            <a:ext cx="8824570" cy="165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200">
                <a:solidFill>
                  <a:srgbClr val="FFFFFF"/>
                </a:solidFill>
              </a:rPr>
              <a:t>Características</a:t>
            </a:r>
          </a:p>
        </p:txBody>
      </p:sp>
      <p:sp>
        <p:nvSpPr>
          <p:cNvPr id="65" name="Shape 65"/>
          <p:cNvSpPr/>
          <p:nvPr/>
        </p:nvSpPr>
        <p:spPr>
          <a:xfrm>
            <a:off x="1685107" y="4675877"/>
            <a:ext cx="6903873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Configuración del viaje</a:t>
            </a:r>
          </a:p>
        </p:txBody>
      </p:sp>
      <p:sp>
        <p:nvSpPr>
          <p:cNvPr id="66" name="Shape 66"/>
          <p:cNvSpPr/>
          <p:nvPr/>
        </p:nvSpPr>
        <p:spPr>
          <a:xfrm>
            <a:off x="16511729" y="4675877"/>
            <a:ext cx="566760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Vuelos disponibles</a:t>
            </a:r>
          </a:p>
        </p:txBody>
      </p:sp>
      <p:sp>
        <p:nvSpPr>
          <p:cNvPr id="67" name="Shape 67"/>
          <p:cNvSpPr/>
          <p:nvPr/>
        </p:nvSpPr>
        <p:spPr>
          <a:xfrm>
            <a:off x="2162576" y="9396982"/>
            <a:ext cx="5948935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Hoteles disponibles</a:t>
            </a:r>
          </a:p>
        </p:txBody>
      </p:sp>
      <p:sp>
        <p:nvSpPr>
          <p:cNvPr id="68" name="Shape 68"/>
          <p:cNvSpPr/>
          <p:nvPr/>
        </p:nvSpPr>
        <p:spPr>
          <a:xfrm>
            <a:off x="16737585" y="9396982"/>
            <a:ext cx="521589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Lista de equipaje</a:t>
            </a:r>
          </a:p>
        </p:txBody>
      </p:sp>
      <p:sp>
        <p:nvSpPr>
          <p:cNvPr id="69" name="Shape 69"/>
          <p:cNvSpPr/>
          <p:nvPr/>
        </p:nvSpPr>
        <p:spPr>
          <a:xfrm>
            <a:off x="2547590" y="7036430"/>
            <a:ext cx="517890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Itinerario de viaje</a:t>
            </a:r>
          </a:p>
        </p:txBody>
      </p:sp>
      <p:sp>
        <p:nvSpPr>
          <p:cNvPr id="70" name="Shape 70"/>
          <p:cNvSpPr/>
          <p:nvPr/>
        </p:nvSpPr>
        <p:spPr>
          <a:xfrm>
            <a:off x="16553664" y="7036430"/>
            <a:ext cx="558373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Ruta al aeropuerto</a:t>
            </a:r>
          </a:p>
        </p:txBody>
      </p:sp>
      <p:sp>
        <p:nvSpPr>
          <p:cNvPr id="71" name="Shape 71"/>
          <p:cNvSpPr/>
          <p:nvPr/>
        </p:nvSpPr>
        <p:spPr>
          <a:xfrm>
            <a:off x="8852109" y="5997274"/>
            <a:ext cx="6659526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Información de vuelos</a:t>
            </a:r>
          </a:p>
        </p:txBody>
      </p:sp>
      <p:sp>
        <p:nvSpPr>
          <p:cNvPr id="72" name="Shape 72"/>
          <p:cNvSpPr/>
          <p:nvPr/>
        </p:nvSpPr>
        <p:spPr>
          <a:xfrm>
            <a:off x="1674774" y="6636380"/>
            <a:ext cx="21034453" cy="168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400">
                <a:solidFill>
                  <a:srgbClr val="FFFFFF"/>
                </a:solidFill>
              </a:rPr>
              <a:t>Localización en el interior del AICM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8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(right)" transition="in">
                                      <p:cBhvr>
                                        <p:cTn id="7" dur="9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presetClass="exit" presetSubtype="1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1" dur="8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fill="hold">
                                          <p:stCondLst>
                                            <p:cond delay="7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0"/>
                            </p:stCondLst>
                            <p:childTnLst>
                              <p:par>
                                <p:cTn id="15" nodeType="afterEffect" presetClass="entr" presetSubtype="8" presetID="22" grpId="3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80"/>
                            </p:stCondLst>
                            <p:childTnLst>
                              <p:par>
                                <p:cTn id="19" nodeType="afterEffect" presetClass="entr" presetSubtype="2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2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80"/>
                            </p:stCondLst>
                            <p:childTnLst>
                              <p:par>
                                <p:cTn id="23" nodeType="afterEffect" presetClass="entr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5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80"/>
                            </p:stCondLst>
                            <p:childTnLst>
                              <p:par>
                                <p:cTn id="27" nodeType="afterEffect" presetClass="entr" presetSubtype="2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2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80"/>
                            </p:stCondLst>
                            <p:childTnLst>
                              <p:par>
                                <p:cTn id="31" nodeType="afterEffect" presetClass="entr" presetSubtype="8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3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580"/>
                            </p:stCondLst>
                            <p:childTnLst>
                              <p:par>
                                <p:cTn id="35" nodeType="afterEffect" presetClass="entr" presetSubtype="8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580"/>
                            </p:stCondLst>
                            <p:childTnLst>
                              <p:par>
                                <p:cTn id="39" nodeType="afterEffect" presetClass="entr" presetSubtype="8" presetID="22" grpId="9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780"/>
                            </p:stCondLst>
                            <p:childTnLst>
                              <p:par>
                                <p:cTn id="43" nodeType="afterEffect" presetClass="entr" presetSubtype="1" presetID="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9" grpId="7"/>
      <p:bldP build="whole" bldLvl="1" animBg="1" rev="0" advAuto="0" spid="71" grpId="9"/>
      <p:bldP build="whole" bldLvl="1" animBg="1" rev="0" advAuto="0" spid="66" grpId="4"/>
      <p:bldP build="whole" bldLvl="1" animBg="1" rev="0" advAuto="0" spid="70" grpId="8"/>
      <p:bldP build="whole" bldLvl="1" animBg="1" rev="0" advAuto="0" spid="72" grpId="10"/>
      <p:bldP build="whole" bldLvl="1" animBg="1" rev="0" advAuto="0" spid="64" grpId="1"/>
      <p:bldP build="whole" bldLvl="1" animBg="1" rev="0" advAuto="0" spid="64" grpId="2"/>
      <p:bldP build="whole" bldLvl="1" animBg="1" rev="0" advAuto="0" spid="65" grpId="3"/>
      <p:bldP build="whole" bldLvl="1" animBg="1" rev="0" advAuto="0" spid="67" grpId="5"/>
      <p:bldP build="whole" bldLvl="1" animBg="1" rev="0" advAuto="0" spid="68" grpId="6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sldNum" sz="quarter" idx="4294967295"/>
          </p:nvPr>
        </p:nvSpPr>
        <p:spPr>
          <a:xfrm>
            <a:off x="12039987" y="13004800"/>
            <a:ext cx="283770" cy="469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FFFFFF"/>
                </a:solidFill>
              </a:rPr>
            </a:fld>
          </a:p>
        </p:txBody>
      </p:sp>
      <p:sp>
        <p:nvSpPr>
          <p:cNvPr id="75" name="Shape 75"/>
          <p:cNvSpPr/>
          <p:nvPr>
            <p:ph type="body" idx="4294967295"/>
          </p:nvPr>
        </p:nvSpPr>
        <p:spPr>
          <a:xfrm>
            <a:off x="1784350" y="2636773"/>
            <a:ext cx="20815300" cy="8839201"/>
          </a:xfrm>
          <a:prstGeom prst="rect">
            <a:avLst/>
          </a:prstGeom>
        </p:spPr>
        <p:txBody>
          <a:bodyPr/>
          <a:lstStyle>
            <a:lvl1pPr marL="0" indent="0" algn="just">
              <a:buSzTx/>
              <a:buNone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Diseñar un sistema integral de gestión para las actividades del viajero del AICM, al brindarle la información necesaria en su dispositivo móvil para hacer posible la organización integral del viaje.</a:t>
            </a:r>
          </a:p>
        </p:txBody>
      </p:sp>
      <p:sp>
        <p:nvSpPr>
          <p:cNvPr id="76" name="Shape 76"/>
          <p:cNvSpPr/>
          <p:nvPr>
            <p:ph type="title" idx="4294967295"/>
          </p:nvPr>
        </p:nvSpPr>
        <p:spPr>
          <a:xfrm>
            <a:off x="1784350" y="2240026"/>
            <a:ext cx="20815300" cy="2984501"/>
          </a:xfrm>
          <a:prstGeom prst="rect">
            <a:avLst/>
          </a:prstGeom>
        </p:spPr>
        <p:txBody>
          <a:bodyPr/>
          <a:lstStyle>
            <a:lvl1pPr algn="l">
              <a:defRPr b="1" sz="7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7600">
                <a:solidFill>
                  <a:srgbClr val="FFFFFF"/>
                </a:solidFill>
              </a:rPr>
              <a:t>Objetivo de TASMC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type="title"/>
          </p:nvPr>
        </p:nvSpPr>
        <p:spPr>
          <a:xfrm>
            <a:off x="2393950" y="10609471"/>
            <a:ext cx="19621500" cy="2006601"/>
          </a:xfrm>
          <a:prstGeom prst="rect">
            <a:avLst/>
          </a:prstGeom>
        </p:spPr>
        <p:txBody>
          <a:bodyPr/>
          <a:lstStyle>
            <a:lvl1pPr>
              <a:defRPr b="1" sz="9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9000">
                <a:solidFill>
                  <a:srgbClr val="FFFFFF"/>
                </a:solidFill>
              </a:rPr>
              <a:t>Arquitectura de TASMC</a:t>
            </a:r>
          </a:p>
        </p:txBody>
      </p:sp>
      <p:sp>
        <p:nvSpPr>
          <p:cNvPr id="79" name="Shape 79"/>
          <p:cNvSpPr/>
          <p:nvPr>
            <p:ph type="sldNum" sz="quarter" idx="4294967295"/>
          </p:nvPr>
        </p:nvSpPr>
        <p:spPr>
          <a:xfrm>
            <a:off x="12039987" y="13004800"/>
            <a:ext cx="283770" cy="469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FFFFFF"/>
                </a:solidFill>
              </a:rPr>
            </a:fld>
          </a:p>
        </p:txBody>
      </p:sp>
      <p:pic>
        <p:nvPicPr>
          <p:cNvPr id="80" name="arquitectura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22303" y="479032"/>
            <a:ext cx="18719138" cy="105130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intInicio-filtered.jpeg"/>
          <p:cNvPicPr/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4869345" y="3206353"/>
            <a:ext cx="5465376" cy="9716225"/>
          </a:xfrm>
          <a:prstGeom prst="rect">
            <a:avLst/>
          </a:prstGeom>
          <a:ln w="12700">
            <a:miter lim="400000"/>
          </a:ln>
        </p:spPr>
      </p:pic>
      <p:sp>
        <p:nvSpPr>
          <p:cNvPr id="83" name="Shape 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7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7200">
                <a:solidFill>
                  <a:srgbClr val="FFFFFF"/>
                </a:solidFill>
              </a:rPr>
              <a:t>Requerimientos Mínimos del Dispositivo Móvil</a:t>
            </a:r>
          </a:p>
        </p:txBody>
      </p:sp>
      <p:sp>
        <p:nvSpPr>
          <p:cNvPr id="84" name="Shape 8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592475" indent="-592475" defTabSz="652145">
              <a:spcBef>
                <a:spcPts val="4100"/>
              </a:spcBef>
              <a:defRPr sz="1800">
                <a:solidFill>
                  <a:srgbClr val="000000"/>
                </a:solidFill>
              </a:defRPr>
            </a:pPr>
            <a:r>
              <a:rPr sz="5214">
                <a:solidFill>
                  <a:srgbClr val="FFFFFF"/>
                </a:solidFill>
              </a:rPr>
              <a:t>Android 4.3 o superior</a:t>
            </a:r>
            <a:endParaRPr sz="5214">
              <a:solidFill>
                <a:srgbClr val="FFFFFF"/>
              </a:solidFill>
            </a:endParaRPr>
          </a:p>
          <a:p>
            <a:pPr lvl="0" marL="592475" indent="-592475" defTabSz="652145">
              <a:spcBef>
                <a:spcPts val="4100"/>
              </a:spcBef>
              <a:defRPr sz="1800">
                <a:solidFill>
                  <a:srgbClr val="000000"/>
                </a:solidFill>
              </a:defRPr>
            </a:pPr>
            <a:r>
              <a:rPr sz="5214">
                <a:solidFill>
                  <a:srgbClr val="FFFFFF"/>
                </a:solidFill>
              </a:rPr>
              <a:t>Procesador 1.3 GHz</a:t>
            </a:r>
            <a:endParaRPr sz="5214">
              <a:solidFill>
                <a:srgbClr val="FFFFFF"/>
              </a:solidFill>
            </a:endParaRPr>
          </a:p>
          <a:p>
            <a:pPr lvl="0" marL="592475" indent="-592475" defTabSz="652145">
              <a:spcBef>
                <a:spcPts val="4100"/>
              </a:spcBef>
              <a:defRPr sz="1800">
                <a:solidFill>
                  <a:srgbClr val="000000"/>
                </a:solidFill>
              </a:defRPr>
            </a:pPr>
            <a:r>
              <a:rPr sz="5214">
                <a:solidFill>
                  <a:srgbClr val="FFFFFF"/>
                </a:solidFill>
              </a:rPr>
              <a:t>Memoria RAM 1 GB</a:t>
            </a:r>
            <a:endParaRPr sz="5214">
              <a:solidFill>
                <a:srgbClr val="FFFFFF"/>
              </a:solidFill>
            </a:endParaRPr>
          </a:p>
          <a:p>
            <a:pPr lvl="0" marL="592475" indent="-592475" defTabSz="652145">
              <a:spcBef>
                <a:spcPts val="4100"/>
              </a:spcBef>
              <a:defRPr sz="1800">
                <a:solidFill>
                  <a:srgbClr val="000000"/>
                </a:solidFill>
              </a:defRPr>
            </a:pPr>
            <a:r>
              <a:rPr sz="5214">
                <a:solidFill>
                  <a:srgbClr val="FFFFFF"/>
                </a:solidFill>
              </a:rPr>
              <a:t>Sensores:</a:t>
            </a:r>
            <a:endParaRPr sz="5214">
              <a:solidFill>
                <a:srgbClr val="FFFFFF"/>
              </a:solidFill>
            </a:endParaRPr>
          </a:p>
          <a:p>
            <a:pPr lvl="2" marL="1574409" indent="-611241" defTabSz="652145">
              <a:spcBef>
                <a:spcPts val="4100"/>
              </a:spcBef>
              <a:buChar char="✴"/>
              <a:defRPr sz="1800">
                <a:solidFill>
                  <a:srgbClr val="000000"/>
                </a:solidFill>
              </a:defRPr>
            </a:pPr>
            <a:r>
              <a:rPr sz="5214">
                <a:solidFill>
                  <a:srgbClr val="FFFFFF"/>
                </a:solidFill>
              </a:rPr>
              <a:t>Magnetómetro</a:t>
            </a:r>
            <a:endParaRPr sz="5214">
              <a:solidFill>
                <a:srgbClr val="FFFFFF"/>
              </a:solidFill>
            </a:endParaRPr>
          </a:p>
          <a:p>
            <a:pPr lvl="2" marL="1574409" indent="-611241" defTabSz="652145">
              <a:spcBef>
                <a:spcPts val="4100"/>
              </a:spcBef>
              <a:buChar char="✴"/>
              <a:defRPr sz="1800">
                <a:solidFill>
                  <a:srgbClr val="000000"/>
                </a:solidFill>
              </a:defRPr>
            </a:pPr>
            <a:r>
              <a:rPr sz="5214">
                <a:solidFill>
                  <a:srgbClr val="FFFFFF"/>
                </a:solidFill>
              </a:rPr>
              <a:t>Acelerómetro</a:t>
            </a:r>
            <a:endParaRPr sz="5214">
              <a:solidFill>
                <a:srgbClr val="FFFFFF"/>
              </a:solidFill>
            </a:endParaRPr>
          </a:p>
          <a:p>
            <a:pPr lvl="2" marL="1574409" indent="-611241" defTabSz="652145">
              <a:spcBef>
                <a:spcPts val="4100"/>
              </a:spcBef>
              <a:buChar char="✴"/>
              <a:defRPr sz="1800">
                <a:solidFill>
                  <a:srgbClr val="000000"/>
                </a:solidFill>
              </a:defRPr>
            </a:pPr>
            <a:r>
              <a:rPr sz="5214">
                <a:solidFill>
                  <a:srgbClr val="FFFFFF"/>
                </a:solidFill>
              </a:rPr>
              <a:t>Giroscopio</a:t>
            </a:r>
          </a:p>
        </p:txBody>
      </p:sp>
      <p:sp>
        <p:nvSpPr>
          <p:cNvPr id="85" name="Shape 85"/>
          <p:cNvSpPr/>
          <p:nvPr>
            <p:ph type="sldNum" sz="quarter" idx="4294967295"/>
          </p:nvPr>
        </p:nvSpPr>
        <p:spPr>
          <a:xfrm>
            <a:off x="12039987" y="13004800"/>
            <a:ext cx="283770" cy="469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FFFFFF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b="1" sz="8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8000">
                <a:solidFill>
                  <a:srgbClr val="FFFFFF"/>
                </a:solidFill>
              </a:rPr>
              <a:t>Problemas Durante el Desarrollo</a:t>
            </a:r>
          </a:p>
        </p:txBody>
      </p:sp>
      <p:sp>
        <p:nvSpPr>
          <p:cNvPr id="88" name="Shape 88"/>
          <p:cNvSpPr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</p:spPr>
        <p:txBody>
          <a:bodyPr/>
          <a:lstStyle/>
          <a:p>
            <a:pPr lvl="0" marL="784057" indent="-784057">
              <a:defRPr sz="1800">
                <a:solidFill>
                  <a:srgbClr val="000000"/>
                </a:solidFill>
              </a:defRPr>
            </a:pPr>
            <a:r>
              <a:rPr sz="6900">
                <a:solidFill>
                  <a:srgbClr val="FFFFFF"/>
                </a:solidFill>
              </a:rPr>
              <a:t>Localización dentro del AICM.</a:t>
            </a:r>
            <a:endParaRPr sz="6900">
              <a:solidFill>
                <a:srgbClr val="FFFFFF"/>
              </a:solidFill>
            </a:endParaRPr>
          </a:p>
          <a:p>
            <a:pPr lvl="0" marL="784057" indent="-784057">
              <a:defRPr sz="1800">
                <a:solidFill>
                  <a:srgbClr val="000000"/>
                </a:solidFill>
              </a:defRPr>
            </a:pPr>
            <a:endParaRPr sz="6900">
              <a:solidFill>
                <a:srgbClr val="FFFFFF"/>
              </a:solidFill>
            </a:endParaRPr>
          </a:p>
          <a:p>
            <a:pPr lvl="0" marL="784057" indent="-784057">
              <a:defRPr sz="1800">
                <a:solidFill>
                  <a:srgbClr val="000000"/>
                </a:solidFill>
              </a:defRPr>
            </a:pPr>
            <a:r>
              <a:rPr sz="6900">
                <a:solidFill>
                  <a:srgbClr val="FFFFFF"/>
                </a:solidFill>
              </a:rPr>
              <a:t>Falta de apoyo de Amadeus Web Services.</a:t>
            </a:r>
          </a:p>
        </p:txBody>
      </p:sp>
      <p:sp>
        <p:nvSpPr>
          <p:cNvPr id="89" name="Shape 89"/>
          <p:cNvSpPr/>
          <p:nvPr>
            <p:ph type="sldNum" sz="quarter" idx="4294967295"/>
          </p:nvPr>
        </p:nvSpPr>
        <p:spPr>
          <a:xfrm>
            <a:off x="12039987" y="13004800"/>
            <a:ext cx="283770" cy="469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FFFFFF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