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1" r:id="rId3"/>
    <p:sldId id="262" r:id="rId4"/>
    <p:sldId id="260" r:id="rId5"/>
    <p:sldId id="266" r:id="rId6"/>
    <p:sldId id="259" r:id="rId7"/>
    <p:sldId id="264" r:id="rId8"/>
    <p:sldId id="265" r:id="rId9"/>
    <p:sldId id="267" r:id="rId10"/>
    <p:sldId id="263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6E8861-09D9-4CB5-8E41-D0D6E58E6C3C}" type="datetimeFigureOut">
              <a:rPr lang="fr-CH" smtClean="0"/>
              <a:t>24.01.2016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F47273-CC17-4F1D-A012-56EC83F3CDA4}" type="slidenum">
              <a:rPr lang="fr-CH" smtClean="0"/>
              <a:t>‹N°›</a:t>
            </a:fld>
            <a:endParaRPr lang="fr-CH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io-alves/NitroxAnalyz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DIY </a:t>
            </a:r>
            <a:r>
              <a:rPr lang="fr-CH" dirty="0" err="1" smtClean="0"/>
              <a:t>Nitrox</a:t>
            </a:r>
            <a:r>
              <a:rPr lang="fr-CH" dirty="0" smtClean="0"/>
              <a:t> Analyzer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Sergio Alves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69269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pen_Source_Initiative_keyho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620688"/>
            <a:ext cx="432048" cy="4179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Because</a:t>
            </a:r>
            <a:r>
              <a:rPr lang="fr-CH" dirty="0" smtClean="0"/>
              <a:t> I </a:t>
            </a:r>
            <a:r>
              <a:rPr lang="fr-CH" dirty="0" err="1" smtClean="0"/>
              <a:t>belive</a:t>
            </a:r>
            <a:r>
              <a:rPr lang="fr-CH" dirty="0" smtClean="0"/>
              <a:t> in    </a:t>
            </a:r>
            <a:r>
              <a:rPr lang="fr-CH" dirty="0" err="1" smtClean="0"/>
              <a:t>pen</a:t>
            </a:r>
            <a:r>
              <a:rPr lang="fr-CH" dirty="0" smtClean="0"/>
              <a:t> Source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All files, schemas, images, source codes are available and licensed under GNU GPL3 on </a:t>
            </a:r>
          </a:p>
          <a:p>
            <a:pPr>
              <a:buNone/>
            </a:pPr>
            <a:endParaRPr lang="en-GB" dirty="0" smtClean="0">
              <a:hlinkClick r:id="rId3"/>
            </a:endParaRPr>
          </a:p>
          <a:p>
            <a:pPr algn="ctr">
              <a:buNone/>
            </a:pPr>
            <a:r>
              <a:rPr lang="en-GB" dirty="0" smtClean="0">
                <a:hlinkClick r:id="rId3"/>
              </a:rPr>
              <a:t>https://github.com/sergio-alves/NitroxAnalyzer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Live </a:t>
            </a:r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Lets</a:t>
            </a:r>
            <a:r>
              <a:rPr lang="fr-CH" dirty="0" smtClean="0"/>
              <a:t> </a:t>
            </a:r>
            <a:r>
              <a:rPr lang="fr-CH" dirty="0" err="1" smtClean="0"/>
              <a:t>see</a:t>
            </a:r>
            <a:r>
              <a:rPr lang="fr-CH" dirty="0" smtClean="0"/>
              <a:t> how KISS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r>
              <a:rPr lang="fr-CH" dirty="0" smtClean="0"/>
              <a:t> !!!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i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6816" y="5013176"/>
            <a:ext cx="4417184" cy="18448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TEC scuba diver I often breath hyperoxic gases while decompressing (it accelerates decompression). </a:t>
            </a:r>
          </a:p>
          <a:p>
            <a:r>
              <a:rPr lang="en-US" dirty="0" smtClean="0"/>
              <a:t>To avoid entering </a:t>
            </a:r>
            <a:r>
              <a:rPr lang="en-US" dirty="0" smtClean="0"/>
              <a:t>into </a:t>
            </a:r>
            <a:r>
              <a:rPr lang="en-US" dirty="0" smtClean="0"/>
              <a:t>convulsions… and die… because of a too high</a:t>
            </a:r>
            <a:r>
              <a:rPr lang="en-US" dirty="0" smtClean="0"/>
              <a:t> ppO2</a:t>
            </a:r>
            <a:r>
              <a:rPr lang="en-US" dirty="0" smtClean="0"/>
              <a:t>, it’s important to know the precise O2 % of the gas mix and then calc the MOD (maximum operating  depth) =&gt; never breath it below MOD</a:t>
            </a:r>
          </a:p>
          <a:p>
            <a:r>
              <a:rPr lang="en-US" dirty="0" smtClean="0"/>
              <a:t>Commercial analyzers are simple boxes with an O2 cell and a kind of Multimeter (really simple devices) but very expensive &gt; 200$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Goals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reliable DIY device</a:t>
            </a:r>
          </a:p>
          <a:p>
            <a:pPr lvl="1"/>
            <a:r>
              <a:rPr lang="en-US" dirty="0" smtClean="0"/>
              <a:t>Precision per bit ~300 </a:t>
            </a:r>
            <a:r>
              <a:rPr lang="en-US" dirty="0" err="1" smtClean="0"/>
              <a:t>nV</a:t>
            </a:r>
            <a:endParaRPr lang="en-US" dirty="0" smtClean="0"/>
          </a:p>
          <a:p>
            <a:pPr lvl="1"/>
            <a:r>
              <a:rPr lang="en-US" dirty="0" smtClean="0"/>
              <a:t>Price &lt; 100 CHF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Demonstrate the capacity to </a:t>
            </a:r>
          </a:p>
          <a:p>
            <a:pPr lvl="1"/>
            <a:r>
              <a:rPr lang="en-US" dirty="0" smtClean="0"/>
              <a:t>lead a project from an idea to a finite product</a:t>
            </a:r>
          </a:p>
          <a:p>
            <a:pPr lvl="1"/>
            <a:r>
              <a:rPr lang="en-US" dirty="0" smtClean="0"/>
              <a:t>develop C++ firmware</a:t>
            </a:r>
          </a:p>
          <a:p>
            <a:pPr lvl="1"/>
            <a:r>
              <a:rPr lang="en-US" dirty="0" smtClean="0"/>
              <a:t>develop UI for android  </a:t>
            </a:r>
          </a:p>
          <a:p>
            <a:pPr lvl="1"/>
            <a:r>
              <a:rPr lang="en-US" dirty="0" smtClean="0"/>
              <a:t>use a Bluetooth connection</a:t>
            </a:r>
          </a:p>
          <a:p>
            <a:pPr lvl="1"/>
            <a:r>
              <a:rPr lang="en-US" dirty="0" smtClean="0"/>
              <a:t>model/design and print a complex </a:t>
            </a:r>
            <a:br>
              <a:rPr lang="en-US" dirty="0" smtClean="0"/>
            </a:br>
            <a:r>
              <a:rPr lang="en-US" dirty="0" smtClean="0"/>
              <a:t>container (box)</a:t>
            </a:r>
          </a:p>
          <a:p>
            <a:endParaRPr lang="en-US" dirty="0" smtClean="0"/>
          </a:p>
        </p:txBody>
      </p:sp>
      <p:pic>
        <p:nvPicPr>
          <p:cNvPr id="6" name="Image 5" descr="Goa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706" y="4245025"/>
            <a:ext cx="3923294" cy="261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How should it work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Switch Analyzer on</a:t>
            </a:r>
          </a:p>
          <a:p>
            <a:r>
              <a:rPr lang="en-US" dirty="0" smtClean="0"/>
              <a:t>Launch Android application</a:t>
            </a:r>
          </a:p>
          <a:p>
            <a:pPr lvl="1"/>
            <a:r>
              <a:rPr lang="en-US" dirty="0" smtClean="0"/>
              <a:t>If not in auto connect mode click the connection button</a:t>
            </a:r>
          </a:p>
          <a:p>
            <a:r>
              <a:rPr lang="en-US" dirty="0" smtClean="0"/>
              <a:t>After successful connection the device will enter in auto calibration mode (to get the O2 cell value for the current </a:t>
            </a:r>
            <a:r>
              <a:rPr lang="en-US" dirty="0" err="1" smtClean="0"/>
              <a:t>gaz</a:t>
            </a:r>
            <a:r>
              <a:rPr lang="en-US" dirty="0" smtClean="0"/>
              <a:t> (air ~ 20.9 % O2) </a:t>
            </a:r>
          </a:p>
          <a:p>
            <a:r>
              <a:rPr lang="en-US" dirty="0" smtClean="0"/>
              <a:t>After calibration the controller will read continuously the sensor at a rate of 1S/s (sample/second) and the application will display the O2 value</a:t>
            </a:r>
            <a:endParaRPr lang="en-US" dirty="0"/>
          </a:p>
        </p:txBody>
      </p:sp>
      <p:pic>
        <p:nvPicPr>
          <p:cNvPr id="2050" name="Picture 2" descr="C:\Users\Sergio\Desktop\ki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1763688" cy="1161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How to </a:t>
            </a:r>
            <a:r>
              <a:rPr lang="fr-CH" dirty="0" err="1" smtClean="0"/>
              <a:t>integrate</a:t>
            </a:r>
            <a:r>
              <a:rPr lang="fr-CH" dirty="0" smtClean="0"/>
              <a:t>?</a:t>
            </a:r>
            <a:endParaRPr lang="fr-CH" dirty="0"/>
          </a:p>
        </p:txBody>
      </p:sp>
      <p:pic>
        <p:nvPicPr>
          <p:cNvPr id="4" name="Espace réservé du contenu 3" descr="sche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84775" cy="46794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Components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Hardware</a:t>
            </a:r>
          </a:p>
          <a:p>
            <a:pPr lvl="1"/>
            <a:r>
              <a:rPr lang="en-GB" dirty="0" smtClean="0"/>
              <a:t>A 3D printed box</a:t>
            </a:r>
          </a:p>
          <a:p>
            <a:pPr lvl="1"/>
            <a:r>
              <a:rPr lang="en-GB" dirty="0" smtClean="0"/>
              <a:t>An Arduino </a:t>
            </a:r>
            <a:r>
              <a:rPr lang="en-GB" dirty="0" err="1" smtClean="0"/>
              <a:t>Nano</a:t>
            </a:r>
            <a:r>
              <a:rPr lang="en-GB" dirty="0" smtClean="0"/>
              <a:t> for device control</a:t>
            </a:r>
          </a:p>
          <a:p>
            <a:pPr lvl="1"/>
            <a:r>
              <a:rPr lang="en-GB" dirty="0" smtClean="0"/>
              <a:t>A Bluetooth serial module</a:t>
            </a:r>
          </a:p>
          <a:p>
            <a:pPr lvl="1"/>
            <a:r>
              <a:rPr lang="en-GB" dirty="0" smtClean="0"/>
              <a:t>A 24 bits ADC for a high signal </a:t>
            </a:r>
            <a:br>
              <a:rPr lang="en-GB" dirty="0" smtClean="0"/>
            </a:br>
            <a:r>
              <a:rPr lang="en-GB" dirty="0" smtClean="0"/>
              <a:t>measurement accuracy</a:t>
            </a:r>
          </a:p>
          <a:p>
            <a:pPr lvl="1"/>
            <a:r>
              <a:rPr lang="en-GB" dirty="0" smtClean="0"/>
              <a:t>R17 Medical O2 Oxygen cell sensor</a:t>
            </a:r>
          </a:p>
          <a:p>
            <a:r>
              <a:rPr lang="en-GB" dirty="0" smtClean="0"/>
              <a:t>Software</a:t>
            </a:r>
          </a:p>
          <a:p>
            <a:pPr lvl="1"/>
            <a:r>
              <a:rPr lang="en-US" dirty="0" smtClean="0"/>
              <a:t>C++ Firmware embedded in Atmega328 </a:t>
            </a:r>
          </a:p>
          <a:p>
            <a:pPr lvl="2"/>
            <a:r>
              <a:rPr lang="en-US" dirty="0" smtClean="0"/>
              <a:t>16MHz controller with 2 Kb Ram, 32 Kb Rom (limited resources)</a:t>
            </a:r>
          </a:p>
          <a:p>
            <a:pPr lvl="1"/>
            <a:r>
              <a:rPr lang="en-US" dirty="0" smtClean="0"/>
              <a:t>Java mobile application running on Android OS</a:t>
            </a:r>
          </a:p>
          <a:p>
            <a:pPr lvl="1"/>
            <a:endParaRPr lang="en-GB" dirty="0" smtClean="0"/>
          </a:p>
        </p:txBody>
      </p:sp>
      <p:pic>
        <p:nvPicPr>
          <p:cNvPr id="6" name="Image 5" descr="20160121_1518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124744"/>
            <a:ext cx="2284994" cy="3039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Challenges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Create an easily upgradable protocol handler in both firmware and mobile application and make them communicate</a:t>
            </a:r>
          </a:p>
          <a:p>
            <a:pPr lvl="1"/>
            <a:r>
              <a:rPr lang="en-US" dirty="0" smtClean="0"/>
              <a:t>Create a driver to “drive” the ADS1210 chip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Develop the smallest box able to hold a R17 cell, a </a:t>
            </a:r>
            <a:r>
              <a:rPr lang="en-US" dirty="0" err="1" smtClean="0"/>
              <a:t>Nano</a:t>
            </a:r>
            <a:r>
              <a:rPr lang="en-US" dirty="0" smtClean="0"/>
              <a:t> board, a 9V battery and a Bluetooth module</a:t>
            </a:r>
          </a:p>
          <a:p>
            <a:r>
              <a:rPr lang="en-US" dirty="0" smtClean="0"/>
              <a:t>Create something precise enough to be confident using it and </a:t>
            </a:r>
            <a:r>
              <a:rPr lang="en-US" dirty="0" smtClean="0"/>
              <a:t>that runs straight forward</a:t>
            </a:r>
            <a:endParaRPr lang="en-US" dirty="0" smtClean="0"/>
          </a:p>
          <a:p>
            <a:r>
              <a:rPr lang="en-US" dirty="0" smtClean="0"/>
              <a:t>Develop a device without any kind of physical user interaction (buttons,  screen, audio)</a:t>
            </a:r>
          </a:p>
        </p:txBody>
      </p:sp>
      <p:pic>
        <p:nvPicPr>
          <p:cNvPr id="4" name="Image 3" descr="challe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5231" y="4797151"/>
            <a:ext cx="2828769" cy="2060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to a </a:t>
            </a:r>
            <a:r>
              <a:rPr lang="en-US" dirty="0" smtClean="0"/>
              <a:t>Bluetooth </a:t>
            </a:r>
            <a:r>
              <a:rPr lang="en-US" dirty="0" smtClean="0"/>
              <a:t>analyzer</a:t>
            </a:r>
          </a:p>
          <a:p>
            <a:pPr lvl="1"/>
            <a:r>
              <a:rPr lang="en-US" dirty="0" smtClean="0"/>
              <a:t>auto calibration</a:t>
            </a:r>
          </a:p>
          <a:p>
            <a:pPr lvl="1"/>
            <a:r>
              <a:rPr lang="en-US" dirty="0" smtClean="0"/>
              <a:t>continuous o2 measurement</a:t>
            </a:r>
          </a:p>
          <a:p>
            <a:pPr lvl="1"/>
            <a:r>
              <a:rPr lang="en-US" dirty="0" smtClean="0"/>
              <a:t>displaying o2 cell dates (install, validity)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Wanted features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install validity dates</a:t>
            </a:r>
          </a:p>
          <a:p>
            <a:pPr lvl="1"/>
            <a:r>
              <a:rPr lang="en-US" dirty="0" smtClean="0"/>
              <a:t>display progress bar to help to know when a measure is valid</a:t>
            </a:r>
          </a:p>
          <a:p>
            <a:pPr lvl="1"/>
            <a:r>
              <a:rPr lang="en-US" dirty="0" smtClean="0"/>
              <a:t>keep a track of read values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a more TEC view with higher precision</a:t>
            </a:r>
          </a:p>
          <a:p>
            <a:pPr lvl="1"/>
            <a:r>
              <a:rPr lang="en-US" dirty="0" smtClean="0"/>
              <a:t>allow to have 2 </a:t>
            </a:r>
            <a:r>
              <a:rPr lang="en-US" dirty="0" smtClean="0"/>
              <a:t>O2 cells </a:t>
            </a:r>
            <a:r>
              <a:rPr lang="en-US" dirty="0" smtClean="0"/>
              <a:t>to have a duplicate measure. This will render the device very safe and avoid wrong measures</a:t>
            </a:r>
          </a:p>
          <a:p>
            <a:endParaRPr lang="en-US" dirty="0"/>
          </a:p>
        </p:txBody>
      </p:sp>
      <p:pic>
        <p:nvPicPr>
          <p:cNvPr id="9" name="Image 8" descr="time-to-impro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81128"/>
            <a:ext cx="2655904" cy="1772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Some</a:t>
            </a:r>
            <a:r>
              <a:rPr lang="fr-CH" dirty="0" smtClean="0"/>
              <a:t> time </a:t>
            </a:r>
            <a:r>
              <a:rPr lang="fr-CH" dirty="0" err="1" smtClean="0"/>
              <a:t>later</a:t>
            </a:r>
            <a:r>
              <a:rPr lang="fr-CH" dirty="0" smtClean="0"/>
              <a:t>…</a:t>
            </a:r>
            <a:endParaRPr lang="fr-CH" dirty="0"/>
          </a:p>
        </p:txBody>
      </p:sp>
      <p:pic>
        <p:nvPicPr>
          <p:cNvPr id="5" name="Espace réservé du contenu 4" descr="20160121_20355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7201" y="1219200"/>
            <a:ext cx="3001772" cy="4937125"/>
          </a:xfrm>
        </p:spPr>
      </p:pic>
      <p:pic>
        <p:nvPicPr>
          <p:cNvPr id="6" name="Espace réservé du contenu 5" descr="android-app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264646" y="1216025"/>
            <a:ext cx="2777133" cy="49371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1433</TotalTime>
  <Words>441</Words>
  <Application>Microsoft Office PowerPoint</Application>
  <PresentationFormat>Affichage à l'écran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DIY Nitrox Analyzer</vt:lpstr>
      <vt:lpstr>Inception</vt:lpstr>
      <vt:lpstr>Project Goals</vt:lpstr>
      <vt:lpstr>      How should it work ?</vt:lpstr>
      <vt:lpstr>How to integrate?</vt:lpstr>
      <vt:lpstr>Components</vt:lpstr>
      <vt:lpstr>Challenges</vt:lpstr>
      <vt:lpstr>How to improve?</vt:lpstr>
      <vt:lpstr>Some time later…</vt:lpstr>
      <vt:lpstr>Because I belive in    pen Source </vt:lpstr>
      <vt:lpstr>Live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Nitrox Analyzer</dc:title>
  <dc:creator>Sergio Alves</dc:creator>
  <cp:lastModifiedBy>Sergio Alves</cp:lastModifiedBy>
  <cp:revision>102</cp:revision>
  <dcterms:created xsi:type="dcterms:W3CDTF">2016-01-24T09:51:37Z</dcterms:created>
  <dcterms:modified xsi:type="dcterms:W3CDTF">2016-01-25T09:44:45Z</dcterms:modified>
</cp:coreProperties>
</file>