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08" autoAdjust="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6C5-2605-4F4A-ABE0-C46921939A8D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18E6-B9E2-49B3-B251-E19D3CE24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17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6C5-2605-4F4A-ABE0-C46921939A8D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18E6-B9E2-49B3-B251-E19D3CE24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61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6C5-2605-4F4A-ABE0-C46921939A8D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18E6-B9E2-49B3-B251-E19D3CE24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28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6C5-2605-4F4A-ABE0-C46921939A8D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18E6-B9E2-49B3-B251-E19D3CE24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34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6C5-2605-4F4A-ABE0-C46921939A8D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18E6-B9E2-49B3-B251-E19D3CE24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44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6C5-2605-4F4A-ABE0-C46921939A8D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18E6-B9E2-49B3-B251-E19D3CE24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20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6C5-2605-4F4A-ABE0-C46921939A8D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18E6-B9E2-49B3-B251-E19D3CE24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12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6C5-2605-4F4A-ABE0-C46921939A8D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18E6-B9E2-49B3-B251-E19D3CE24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24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6C5-2605-4F4A-ABE0-C46921939A8D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18E6-B9E2-49B3-B251-E19D3CE24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38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6C5-2605-4F4A-ABE0-C46921939A8D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18E6-B9E2-49B3-B251-E19D3CE24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2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6C5-2605-4F4A-ABE0-C46921939A8D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18E6-B9E2-49B3-B251-E19D3CE24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21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126C5-2605-4F4A-ABE0-C46921939A8D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318E6-B9E2-49B3-B251-E19D3CE24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29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JS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2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44945" y="319886"/>
            <a:ext cx="11453091" cy="579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ru-RU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Что такое </a:t>
            </a:r>
            <a:r>
              <a:rPr lang="en-US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</a:t>
            </a:r>
            <a:r>
              <a:rPr lang="ru-RU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</a:t>
            </a:r>
            <a:r>
              <a:rPr lang="ru-RU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endParaRPr lang="en-US" b="1" i="1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ru-RU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Отличие</a:t>
            </a:r>
            <a:r>
              <a:rPr lang="en-US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prompt, console, alert, confirm, </a:t>
            </a:r>
            <a:r>
              <a:rPr lang="uk-UA" b="1" i="1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document.write</a:t>
            </a:r>
            <a:r>
              <a:rPr lang="en-US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console.log(“</a:t>
            </a:r>
            <a:r>
              <a:rPr lang="en-US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Hello,world</a:t>
            </a: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”); - 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вывод в консоль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console.log('1+1'); //</a:t>
            </a: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“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1+1</a:t>
            </a: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”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console.log(1 + 1); // 2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alert 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выводит сообщение (модальное окно).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alert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('1+1'); // 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”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1+1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”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alert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(1 + 1); //2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prompt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выводит сообщение и ждёт, пока пользователь введёт текст, а затем возвращает введённое значение или </a:t>
            </a: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null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если ввод отменён (</a:t>
            </a: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CANCEL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</a:t>
            </a: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Esc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).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41960">
              <a:lnSpc>
                <a:spcPct val="115000"/>
              </a:lnSpc>
              <a:spcAft>
                <a:spcPts val="0"/>
              </a:spcAft>
            </a:pP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nameUser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prompt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('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Pls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enter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your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name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!', '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Name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');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41960">
              <a:lnSpc>
                <a:spcPct val="115000"/>
              </a:lnSpc>
              <a:spcAft>
                <a:spcPts val="0"/>
              </a:spcAft>
            </a:pP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document.write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('&lt;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hr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&gt;'+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nameUser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confirm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выводит сообщение и ждёт, пока пользователь нажмёт «</a:t>
            </a: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OK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» или «</a:t>
            </a: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CANCEL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» и возвращает </a:t>
            </a: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true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</a:t>
            </a: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false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real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confirm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('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Are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you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sure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?');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6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44435" y="2367045"/>
            <a:ext cx="9079345" cy="1614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На имя переменной в </a:t>
            </a:r>
            <a:r>
              <a:rPr lang="ru-RU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JavaScript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наложены всего два ограничения:</a:t>
            </a:r>
            <a:endParaRPr lang="en-US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>
              <a:lnSpc>
                <a:spcPct val="115000"/>
              </a:lnSpc>
            </a:pP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1). Имя может состоять из: букв, цифр, символов $ и _</a:t>
            </a:r>
            <a:endParaRPr lang="en-US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914400" lvl="1">
              <a:lnSpc>
                <a:spcPct val="115000"/>
              </a:lnSpc>
            </a:pP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2). Первый символ не должен быть цифрой.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44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7" y="1575255"/>
            <a:ext cx="11183405" cy="370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17" y="1061256"/>
            <a:ext cx="11183766" cy="47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67200" y="2881745"/>
            <a:ext cx="263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Благодарю за внимание!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51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894255" y="4840526"/>
            <a:ext cx="2160000" cy="360000"/>
          </a:xfrm>
          <a:prstGeom prst="rect">
            <a:avLst/>
          </a:prstGeom>
          <a:solidFill>
            <a:srgbClr val="0069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94255" y="3466829"/>
            <a:ext cx="2160000" cy="360000"/>
          </a:xfrm>
          <a:prstGeom prst="rect">
            <a:avLst/>
          </a:prstGeom>
          <a:solidFill>
            <a:srgbClr val="0069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Vue.js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94255" y="2551031"/>
            <a:ext cx="2160000" cy="360000"/>
          </a:xfrm>
          <a:prstGeom prst="rect">
            <a:avLst/>
          </a:prstGeom>
          <a:solidFill>
            <a:srgbClr val="0069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904352" y="4155728"/>
            <a:ext cx="2160000" cy="360000"/>
          </a:xfrm>
          <a:prstGeom prst="rect">
            <a:avLst/>
          </a:prstGeom>
          <a:solidFill>
            <a:srgbClr val="0069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CMS …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94255" y="2093132"/>
            <a:ext cx="2160000" cy="360000"/>
          </a:xfrm>
          <a:prstGeom prst="rect">
            <a:avLst/>
          </a:prstGeom>
          <a:solidFill>
            <a:srgbClr val="0069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94255" y="3924728"/>
            <a:ext cx="2160000" cy="360000"/>
          </a:xfrm>
          <a:prstGeom prst="rect">
            <a:avLst/>
          </a:prstGeom>
          <a:solidFill>
            <a:srgbClr val="0069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Angular.js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894255" y="3008930"/>
            <a:ext cx="2160000" cy="360000"/>
          </a:xfrm>
          <a:prstGeom prst="rect">
            <a:avLst/>
          </a:prstGeom>
          <a:solidFill>
            <a:srgbClr val="0069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904352" y="2101328"/>
            <a:ext cx="2160000" cy="360000"/>
          </a:xfrm>
          <a:prstGeom prst="rect">
            <a:avLst/>
          </a:prstGeom>
          <a:solidFill>
            <a:srgbClr val="0069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894255" y="1177334"/>
            <a:ext cx="2160000" cy="360000"/>
          </a:xfrm>
          <a:prstGeom prst="rect">
            <a:avLst/>
          </a:prstGeom>
          <a:solidFill>
            <a:srgbClr val="0069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CSS, CSS3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894255" y="719435"/>
            <a:ext cx="2160000" cy="360000"/>
          </a:xfrm>
          <a:prstGeom prst="rect">
            <a:avLst/>
          </a:prstGeom>
          <a:solidFill>
            <a:srgbClr val="0069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HTML, HTML5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904352" y="731728"/>
            <a:ext cx="2160000" cy="360000"/>
          </a:xfrm>
          <a:prstGeom prst="rect">
            <a:avLst/>
          </a:prstGeom>
          <a:solidFill>
            <a:srgbClr val="0069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JIRA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3904352" y="1416528"/>
            <a:ext cx="2160000" cy="360000"/>
          </a:xfrm>
          <a:prstGeom prst="rect">
            <a:avLst/>
          </a:prstGeom>
          <a:solidFill>
            <a:srgbClr val="0069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FIGMA, AVOCODE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894255" y="1635233"/>
            <a:ext cx="2160000" cy="360000"/>
          </a:xfrm>
          <a:prstGeom prst="rect">
            <a:avLst/>
          </a:prstGeom>
          <a:solidFill>
            <a:srgbClr val="0069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LESS, SCSS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3904352" y="3470928"/>
            <a:ext cx="2160000" cy="360000"/>
          </a:xfrm>
          <a:prstGeom prst="rect">
            <a:avLst/>
          </a:prstGeom>
          <a:solidFill>
            <a:srgbClr val="0069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894255" y="4382627"/>
            <a:ext cx="2160000" cy="360000"/>
          </a:xfrm>
          <a:prstGeom prst="rect">
            <a:avLst/>
          </a:prstGeom>
          <a:solidFill>
            <a:srgbClr val="0069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JS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3904352" y="2786128"/>
            <a:ext cx="2160000" cy="360000"/>
          </a:xfrm>
          <a:prstGeom prst="rect">
            <a:avLst/>
          </a:prstGeom>
          <a:solidFill>
            <a:srgbClr val="0069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GULP, WEBPACK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73848" y="5525324"/>
            <a:ext cx="5546785" cy="4028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Усі питання – важливі. Глупих питань не буває.</a:t>
            </a:r>
            <a:endParaRPr lang="ru-RU" dirty="0"/>
          </a:p>
        </p:txBody>
      </p:sp>
      <p:sp>
        <p:nvSpPr>
          <p:cNvPr id="4" name="Правая фигурная скобка 3"/>
          <p:cNvSpPr/>
          <p:nvPr/>
        </p:nvSpPr>
        <p:spPr>
          <a:xfrm>
            <a:off x="6533911" y="763218"/>
            <a:ext cx="854015" cy="429562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857485" y="2718645"/>
            <a:ext cx="2605177" cy="384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 </a:t>
            </a:r>
            <a:r>
              <a:rPr lang="en-US" dirty="0" smtClean="0"/>
              <a:t>years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904352" y="4840526"/>
            <a:ext cx="2160000" cy="360000"/>
          </a:xfrm>
          <a:prstGeom prst="rect">
            <a:avLst/>
          </a:prstGeom>
          <a:solidFill>
            <a:srgbClr val="0069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…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24" y="3890439"/>
            <a:ext cx="4671261" cy="1900174"/>
          </a:xfrm>
          <a:prstGeom prst="rect">
            <a:avLst/>
          </a:prstGeom>
        </p:spPr>
      </p:pic>
      <p:pic>
        <p:nvPicPr>
          <p:cNvPr id="23" name="Рисунок 22" descr="domik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78061" y="341475"/>
            <a:ext cx="3089521" cy="215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1461" y="1567873"/>
            <a:ext cx="3932237" cy="4269509"/>
          </a:xfrm>
        </p:spPr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smtClean="0"/>
              <a:t>basic: script, types, math</a:t>
            </a:r>
            <a:endParaRPr lang="en-US" dirty="0"/>
          </a:p>
          <a:p>
            <a:r>
              <a:rPr lang="en-US" dirty="0" smtClean="0"/>
              <a:t>2. </a:t>
            </a:r>
            <a:r>
              <a:rPr lang="en-US" dirty="0"/>
              <a:t>v</a:t>
            </a:r>
            <a:r>
              <a:rPr lang="en-US" dirty="0" smtClean="0"/>
              <a:t>ariable</a:t>
            </a:r>
            <a:r>
              <a:rPr lang="en-US" dirty="0"/>
              <a:t>, if-else, </a:t>
            </a:r>
            <a:r>
              <a:rPr lang="en-US" dirty="0" smtClean="0"/>
              <a:t>cycles</a:t>
            </a:r>
          </a:p>
          <a:p>
            <a:r>
              <a:rPr lang="en-US" dirty="0" smtClean="0"/>
              <a:t>3. arrays</a:t>
            </a:r>
            <a:endParaRPr lang="en-US" dirty="0"/>
          </a:p>
          <a:p>
            <a:r>
              <a:rPr lang="en-US" dirty="0" smtClean="0"/>
              <a:t>4. </a:t>
            </a:r>
            <a:r>
              <a:rPr lang="en-US" dirty="0"/>
              <a:t>objects</a:t>
            </a:r>
          </a:p>
          <a:p>
            <a:r>
              <a:rPr lang="en-US" dirty="0" smtClean="0"/>
              <a:t>5. </a:t>
            </a:r>
            <a:r>
              <a:rPr lang="en-US" dirty="0"/>
              <a:t>function - scope, higher-order function, closure </a:t>
            </a:r>
          </a:p>
          <a:p>
            <a:r>
              <a:rPr lang="en-US" dirty="0" smtClean="0"/>
              <a:t>6. </a:t>
            </a:r>
            <a:r>
              <a:rPr lang="en-US" dirty="0"/>
              <a:t>objects + functions, this </a:t>
            </a:r>
          </a:p>
          <a:p>
            <a:r>
              <a:rPr lang="en-US" dirty="0" smtClean="0"/>
              <a:t>7. </a:t>
            </a:r>
            <a:r>
              <a:rPr lang="en-US" dirty="0"/>
              <a:t>Lexical environment </a:t>
            </a:r>
          </a:p>
          <a:p>
            <a:r>
              <a:rPr lang="en-US" dirty="0" smtClean="0"/>
              <a:t>8. OOP</a:t>
            </a:r>
            <a:endParaRPr lang="en-US" dirty="0"/>
          </a:p>
          <a:p>
            <a:r>
              <a:rPr lang="en-US" dirty="0" smtClean="0"/>
              <a:t>9. BOM </a:t>
            </a:r>
            <a:r>
              <a:rPr lang="en-US" dirty="0"/>
              <a:t>- window, location, screen, history. </a:t>
            </a:r>
          </a:p>
          <a:p>
            <a:r>
              <a:rPr lang="en-US" dirty="0" smtClean="0"/>
              <a:t>10. </a:t>
            </a:r>
            <a:r>
              <a:rPr lang="fr-FR" dirty="0" smtClean="0"/>
              <a:t>DOM </a:t>
            </a:r>
            <a:r>
              <a:rPr lang="en-US" dirty="0" smtClean="0"/>
              <a:t>events</a:t>
            </a:r>
          </a:p>
          <a:p>
            <a:r>
              <a:rPr lang="en-US" dirty="0" smtClean="0"/>
              <a:t>11. jQuery</a:t>
            </a:r>
            <a:endParaRPr lang="en-US" dirty="0"/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543637" y="3240962"/>
            <a:ext cx="28448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b="0" i="0" dirty="0" smtClean="0">
                <a:effectLst/>
                <a:latin typeface="arial" panose="020B0604020202020204" pitchFamily="34" charset="0"/>
              </a:rPr>
              <a:t>ES2020</a:t>
            </a:r>
            <a:r>
              <a:rPr lang="ru-RU" b="0" i="0" dirty="0" smtClean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— это версия </a:t>
            </a:r>
            <a:r>
              <a:rPr lang="ru-RU" b="0" i="0" dirty="0" err="1" smtClean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ECMAScript</a:t>
            </a:r>
            <a:r>
              <a:rPr lang="ru-RU" b="0" i="0" dirty="0" smtClean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, актуальная для 2020 года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589" y="1852666"/>
            <a:ext cx="633185" cy="723197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8950036" y="332509"/>
            <a:ext cx="0" cy="265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50036" y="2105891"/>
            <a:ext cx="85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26784" y="1921225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4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43" y="1646906"/>
            <a:ext cx="10225914" cy="356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8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58109" y="2381011"/>
            <a:ext cx="6096000" cy="21980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Что такое </a:t>
            </a:r>
            <a:r>
              <a:rPr lang="ru-RU" b="1" i="1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Java</a:t>
            </a:r>
            <a:r>
              <a:rPr lang="en-US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ru-RU" b="1" i="1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cript</a:t>
            </a:r>
            <a:r>
              <a:rPr lang="ru-RU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? </a:t>
            </a:r>
            <a:endParaRPr lang="en-US" b="1" i="1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Что такое скрипт?</a:t>
            </a:r>
            <a:endParaRPr lang="en-US" b="1" i="1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Виды подключения скриптов. </a:t>
            </a:r>
            <a:endParaRPr lang="en-US" b="1" i="1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Атрибут </a:t>
            </a:r>
            <a:r>
              <a:rPr lang="ru-RU" b="1" i="1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defer</a:t>
            </a:r>
            <a:r>
              <a:rPr lang="ru-RU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uk-UA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b="1" i="1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uk-UA" b="1" i="1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CamelCase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0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2653" y="939922"/>
            <a:ext cx="10196945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US" b="1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Javascript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 </a:t>
            </a:r>
            <a:r>
              <a:rPr lang="ru-RU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прототипно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-ориентированный скриптовый язык программирования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2653" y="1503339"/>
            <a:ext cx="924560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ru-RU" b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Скрипт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 сценарий, который оптимизирует конкретную задачу.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25598" y="2066756"/>
            <a:ext cx="9144000" cy="4198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1). Внутри </a:t>
            </a:r>
            <a:r>
              <a:rPr lang="ru-RU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head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 сначала выполнится </a:t>
            </a:r>
            <a:r>
              <a:rPr lang="ru-RU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js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потом загрузка DOM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&lt;script&gt;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alert(‘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Привет</a:t>
            </a: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’</a:t>
            </a: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&lt;/script&gt;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Перед закрывающим &lt;/</a:t>
            </a: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body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 – сначала загрузится </a:t>
            </a: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DOM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потом выполнится </a:t>
            </a:r>
            <a:r>
              <a:rPr lang="en-US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js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2). Внешнее подключение внутри </a:t>
            </a:r>
            <a:r>
              <a:rPr lang="ru-RU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head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или перед закрывающим &lt;/</a:t>
            </a: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body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&lt;script   </a:t>
            </a:r>
            <a:r>
              <a:rPr lang="en-US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src</a:t>
            </a: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=” main.js ”&gt;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alert(‘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Привет</a:t>
            </a: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’</a:t>
            </a: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&lt;/</a:t>
            </a: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script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3). В качестве обработчика событий через </a:t>
            </a:r>
            <a:r>
              <a:rPr lang="ru-RU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html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-атрибут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&lt;input type=”button” value=”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Кнопка</a:t>
            </a: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” </a:t>
            </a:r>
            <a:r>
              <a:rPr lang="en-US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onclick</a:t>
            </a: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=”alert(‘Hello’);”&gt;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1273" y="1250081"/>
            <a:ext cx="10566400" cy="359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Атрибут </a:t>
            </a:r>
            <a:r>
              <a:rPr lang="ru-RU" b="1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defer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откладывает выполнение скрипта до тех пор, пока вся страница не будет загружена полностью.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uk-UA" b="1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CamelCase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— стиль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написания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составных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слов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при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котором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несколько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слов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пишутся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слитно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без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пробелов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при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этом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каждое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слово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пишется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с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заглавной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буквы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Имеется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два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основных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подхода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к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именованию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переменных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сamelCase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  //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переменная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объявленная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в 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lowerCamelCase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PascalCase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 //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переменная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объявленная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в  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UpperCamelCase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uk-UA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PascalCase</a:t>
            </a: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uk-UA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ru-RU" b="1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</a:t>
            </a:r>
            <a:r>
              <a:rPr lang="ru-RU" b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b="1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strict</a:t>
            </a:r>
            <a:r>
              <a:rPr lang="ru-RU" b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";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//Эта директива не поддерживается IE9-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... // этот код будет работать по современному стандарту ES5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61818" y="1471541"/>
            <a:ext cx="868218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ru-RU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Компиляция и  интерпретация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Компиляция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 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преобразование всей программы целиком в машинный код</a:t>
            </a:r>
            <a:endParaRPr lang="en-US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ru-RU" b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Интерпретация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 преобразование высокоуровневого языка в низкоуровневый за счет поэтапного конвертирования кода. Каждая часть кода интерпретируется и выполняется отдельно и последовательно, и если в какой-то части будет найдена ошибка, она остановит интерпретацию кода без трансляции (преобразования) следующей части кода.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3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12800" y="1694698"/>
            <a:ext cx="6096000" cy="35794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ru-RU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 вида комментариев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/>
            </a:r>
            <a:b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</a:t>
            </a:r>
            <a:r>
              <a:rPr lang="en-US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трочный</a:t>
            </a: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комментарий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/*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Многострочный</a:t>
            </a: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комментарий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*/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/>
            </a:r>
            <a:br>
              <a:rPr lang="ru-RU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1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246</Words>
  <Application>Microsoft Office PowerPoint</Application>
  <PresentationFormat>Широкоэкранный</PresentationFormat>
  <Paragraphs>98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Times New Roman</vt:lpstr>
      <vt:lpstr>Тема Office</vt:lpstr>
      <vt:lpstr>JS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</dc:title>
  <dc:creator>Serge Niki</dc:creator>
  <cp:lastModifiedBy>Serge Niki</cp:lastModifiedBy>
  <cp:revision>5</cp:revision>
  <dcterms:created xsi:type="dcterms:W3CDTF">2023-02-24T15:07:05Z</dcterms:created>
  <dcterms:modified xsi:type="dcterms:W3CDTF">2023-02-24T15:55:51Z</dcterms:modified>
</cp:coreProperties>
</file>