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871B-45F6-46AC-8DF0-728905435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849C4-171E-41B2-8448-86F62B46F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76DC6-34F4-43C1-B3B0-3DDB2195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5F9C-29C6-4937-ADE5-AB728702E8B4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A8717-568B-4146-BE64-80B212A9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A952B-EBDF-4C3F-B4EB-A715D69F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495-5B79-4D20-B019-7651BD258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24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A7F6-63F8-4CC5-86F0-09D404800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B98BF-353C-4A07-8ACB-E9A37DC47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E1B9A-D928-4B0E-93BA-F447D643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5F9C-29C6-4937-ADE5-AB728702E8B4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36FF3-9D40-4380-942A-16015145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6DBC8-FDA8-4005-A43E-D5A571EB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495-5B79-4D20-B019-7651BD258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94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B79E3-793C-4EC0-9A3B-43098372A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3F058-8B58-4F90-9A68-3A7E612E9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63F8E-9355-474C-9C46-FB7C7468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5F9C-29C6-4937-ADE5-AB728702E8B4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8A22-40EF-42FD-8E39-B8DD5568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DF88A-C3C0-418A-A78B-4652C0AA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495-5B79-4D20-B019-7651BD258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53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296E-52D1-4CFC-ACAB-5B53E911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86615-212A-427A-B087-08755244D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3226-0EE6-4962-982E-89E95300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5F9C-29C6-4937-ADE5-AB728702E8B4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4E1C0-4D10-46E1-B258-7ABC490B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95DE9-F2E8-41F0-BA3F-0E657B15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495-5B79-4D20-B019-7651BD258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05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2DC7-3332-43E6-9D25-57E0A968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E3C3F-4920-494A-B9CF-395BC4A6B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13C11-1A4A-4054-A665-53C00E1F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5F9C-29C6-4937-ADE5-AB728702E8B4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AA384-58AE-42C4-B86A-AD6CD862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AE614-8B5D-473C-BDF3-6E80CB34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495-5B79-4D20-B019-7651BD258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65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BA346-D434-45EA-9E97-5842922B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FAD65-2A4B-4E28-B94C-176DAFFA6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FD4B3-3569-4281-8ACE-663FCFA82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1CC48-8BB1-4AB1-A81C-34A57E88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5F9C-29C6-4937-ADE5-AB728702E8B4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E2B35-A332-42B2-9807-0EE29DB4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52C28-E2B8-4191-B082-79EE82F4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495-5B79-4D20-B019-7651BD258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6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9A7D-ECD1-47E8-B4B6-84B3EFAF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4060C-4F8B-4644-A624-E12232AD8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BA32B-A8B2-4785-A196-7DBBC49B2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7C743-B1E4-4002-B1A3-3990BDFB2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9ABA02-69D2-4247-9BCC-5E571D698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FDC99-C25E-4346-86B4-8D6A5315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5F9C-29C6-4937-ADE5-AB728702E8B4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2FFF2-C771-4940-A9BC-88D48408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491E50-84DB-4432-9A2F-625D94AB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495-5B79-4D20-B019-7651BD258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97AA-D037-4D06-8836-CBF9BDF7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BCB9E-3E25-4C4E-88E6-763A96E2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5F9C-29C6-4937-ADE5-AB728702E8B4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49E9B-8311-492A-8BBF-37D5E66E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3A342-7695-4194-9F8F-E90B03B1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495-5B79-4D20-B019-7651BD258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51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12053-FEC4-4D65-AB61-6D31D8F2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5F9C-29C6-4937-ADE5-AB728702E8B4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29F2D-B8A7-4B8B-8FF6-D67A16BB7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4EA76-DF5C-4AFE-8491-E8D2E3A6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495-5B79-4D20-B019-7651BD258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3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7D9F-CBCE-4822-A751-E1CC37BA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37516-4B27-4228-9D0C-F5A9456A3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056C7-5E49-4713-9B05-E487FC30E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0BE4D-3BD0-40B2-B1BC-CFBF76223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5F9C-29C6-4937-ADE5-AB728702E8B4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A60E5-C1C5-45EE-A759-876A2C60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FD5A7-1825-452C-B0BD-B9AD6CB9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495-5B79-4D20-B019-7651BD258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54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F92B-4AC8-40D5-ADF1-F6EAD9F2E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95106-7462-4484-B563-27A7674CB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964DB-671D-471F-A948-EF42B4B88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A1432-6554-44CE-B249-4C627AB8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5F9C-29C6-4937-ADE5-AB728702E8B4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C5A00-6731-4B8F-A57B-B1CA5EF0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B9AFD-EF10-4F51-B378-862C5355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495-5B79-4D20-B019-7651BD258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49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108FB-837C-4AD3-9C45-D3103D6F8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3959E-E386-41E0-9744-D1800647A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BB9DA-33BC-41C1-895C-444FBF472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25F9C-29C6-4937-ADE5-AB728702E8B4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FD7A2-7AEE-48FF-B270-0D8EA8544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59A87-C57D-4FBE-B78F-CF4A2AE39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99495-5B79-4D20-B019-7651BD258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13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bis.informatik.uni-freiburg.de/content/courses/SS13/Praktikum/Datenbanken%20und%20Cloud%20Computing/mondial/mondial-descripti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75E13-4DBC-40CB-9D5E-DA7C1FA6F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 to last </a:t>
            </a:r>
            <a:r>
              <a:rPr lang="en-US"/>
              <a:t>year questions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DA99D-B317-43D8-8DAC-678BC58683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702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715C-7F47-4F73-BD18-5A1CB736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names of all provinces with at least one million inhabitants through which exactly five rivers flow.</a:t>
            </a:r>
            <a:br>
              <a:rPr lang="en-GB" sz="44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6E1BF-2F32-42BB-84E6-7D73EE1AC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g.Province</a:t>
            </a:r>
            <a:r>
              <a:rPr lang="en-US" dirty="0"/>
              <a:t> FROM </a:t>
            </a:r>
            <a:r>
              <a:rPr lang="en-US" dirty="0" err="1"/>
              <a:t>geoRiver</a:t>
            </a:r>
            <a:r>
              <a:rPr lang="en-US" dirty="0"/>
              <a:t> g </a:t>
            </a:r>
          </a:p>
          <a:p>
            <a:pPr marL="0" indent="0">
              <a:buNone/>
            </a:pPr>
            <a:r>
              <a:rPr lang="en-US" dirty="0"/>
              <a:t>  JOIN province p </a:t>
            </a:r>
          </a:p>
          <a:p>
            <a:pPr marL="0" indent="0">
              <a:buNone/>
            </a:pPr>
            <a:r>
              <a:rPr lang="en-US" dirty="0"/>
              <a:t>  ON </a:t>
            </a:r>
            <a:r>
              <a:rPr lang="en-US" dirty="0" err="1"/>
              <a:t>g.Province</a:t>
            </a:r>
            <a:r>
              <a:rPr lang="en-US" dirty="0"/>
              <a:t> = </a:t>
            </a:r>
            <a:r>
              <a:rPr lang="en-US" dirty="0" err="1"/>
              <a:t>p.Name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AND </a:t>
            </a:r>
            <a:r>
              <a:rPr lang="en-US" dirty="0" err="1"/>
              <a:t>g.Country</a:t>
            </a:r>
            <a:r>
              <a:rPr lang="en-US" dirty="0"/>
              <a:t> = </a:t>
            </a:r>
            <a:r>
              <a:rPr lang="en-US" dirty="0" err="1"/>
              <a:t>p.Country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WHERE </a:t>
            </a:r>
            <a:r>
              <a:rPr lang="en-US" dirty="0" err="1"/>
              <a:t>p.Population</a:t>
            </a:r>
            <a:r>
              <a:rPr lang="en-US" dirty="0"/>
              <a:t> &gt;= 1000000 </a:t>
            </a:r>
          </a:p>
          <a:p>
            <a:pPr marL="0" indent="0">
              <a:buNone/>
            </a:pPr>
            <a:r>
              <a:rPr lang="en-US" dirty="0"/>
              <a:t>  GROUP BY </a:t>
            </a:r>
            <a:r>
              <a:rPr lang="en-US" dirty="0" err="1"/>
              <a:t>g.Province</a:t>
            </a:r>
            <a:r>
              <a:rPr lang="en-US" dirty="0"/>
              <a:t>, </a:t>
            </a:r>
            <a:r>
              <a:rPr lang="en-US" dirty="0" err="1"/>
              <a:t>g.Country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HAVING COUNT(</a:t>
            </a:r>
            <a:r>
              <a:rPr lang="en-US" dirty="0" err="1"/>
              <a:t>g.River</a:t>
            </a:r>
            <a:r>
              <a:rPr lang="en-US" dirty="0"/>
              <a:t>) = 5;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672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EA14CF4-425A-4D7B-A8BA-EA99B45E8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108969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2964957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928392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59011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98033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Name</a:t>
                      </a:r>
                      <a:endParaRPr lang="en-GB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08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40822B-700C-48B2-BE66-273FF22494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1218909"/>
              </p:ext>
            </p:extLst>
          </p:nvPr>
        </p:nvGraphicFramePr>
        <p:xfrm>
          <a:off x="838200" y="3149600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2964957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928392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959011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9803392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1458746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5414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Regnum</a:t>
                      </a:r>
                      <a:endParaRPr lang="en-GB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Market_Value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CName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0841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6D12260-6852-4615-AB4F-DA87658979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8660685"/>
              </p:ext>
            </p:extLst>
          </p:nvPr>
        </p:nvGraphicFramePr>
        <p:xfrm>
          <a:off x="838200" y="4288155"/>
          <a:ext cx="525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2964957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92839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ID</a:t>
                      </a:r>
                      <a:endParaRPr lang="en-GB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084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C224D3E-6073-4191-81AB-C33BD6BC6483}"/>
              </a:ext>
            </a:extLst>
          </p:cNvPr>
          <p:cNvSpPr txBox="1"/>
          <p:nvPr/>
        </p:nvSpPr>
        <p:spPr>
          <a:xfrm>
            <a:off x="780356" y="3971611"/>
            <a:ext cx="102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E58030-B3E8-448D-A621-346D67A5C768}"/>
              </a:ext>
            </a:extLst>
          </p:cNvPr>
          <p:cNvSpPr txBox="1"/>
          <p:nvPr/>
        </p:nvSpPr>
        <p:spPr>
          <a:xfrm>
            <a:off x="838200" y="151205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Club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65F54-F0BF-428B-A003-15C47A383472}"/>
              </a:ext>
            </a:extLst>
          </p:cNvPr>
          <p:cNvSpPr txBox="1"/>
          <p:nvPr/>
        </p:nvSpPr>
        <p:spPr>
          <a:xfrm>
            <a:off x="780356" y="2819163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9558A2-91A9-4DD7-A90B-71DCA814DB8A}"/>
              </a:ext>
            </a:extLst>
          </p:cNvPr>
          <p:cNvCxnSpPr>
            <a:cxnSpLocks/>
          </p:cNvCxnSpPr>
          <p:nvPr/>
        </p:nvCxnSpPr>
        <p:spPr>
          <a:xfrm flipV="1">
            <a:off x="1418856" y="4658995"/>
            <a:ext cx="0" cy="45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95FDB4-35D0-4501-8A24-039A85621C0D}"/>
              </a:ext>
            </a:extLst>
          </p:cNvPr>
          <p:cNvCxnSpPr>
            <a:cxnSpLocks/>
          </p:cNvCxnSpPr>
          <p:nvPr/>
        </p:nvCxnSpPr>
        <p:spPr>
          <a:xfrm flipH="1">
            <a:off x="495300" y="5110166"/>
            <a:ext cx="923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9CE929-922F-417D-831E-82FF77D96E36}"/>
              </a:ext>
            </a:extLst>
          </p:cNvPr>
          <p:cNvCxnSpPr>
            <a:cxnSpLocks/>
          </p:cNvCxnSpPr>
          <p:nvPr/>
        </p:nvCxnSpPr>
        <p:spPr>
          <a:xfrm flipV="1">
            <a:off x="495300" y="1512052"/>
            <a:ext cx="0" cy="3598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BE085E-F726-4463-ABA2-F0E5DE2F802C}"/>
              </a:ext>
            </a:extLst>
          </p:cNvPr>
          <p:cNvCxnSpPr/>
          <p:nvPr/>
        </p:nvCxnSpPr>
        <p:spPr>
          <a:xfrm>
            <a:off x="495300" y="1512052"/>
            <a:ext cx="6638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87A7AD-4D80-41D3-9F42-FD0DC989805B}"/>
              </a:ext>
            </a:extLst>
          </p:cNvPr>
          <p:cNvCxnSpPr>
            <a:cxnSpLocks/>
          </p:cNvCxnSpPr>
          <p:nvPr/>
        </p:nvCxnSpPr>
        <p:spPr>
          <a:xfrm flipH="1">
            <a:off x="7115175" y="1512052"/>
            <a:ext cx="9525" cy="313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2D06D6-80DF-4447-8D1F-99436777E59B}"/>
              </a:ext>
            </a:extLst>
          </p:cNvPr>
          <p:cNvCxnSpPr>
            <a:cxnSpLocks/>
          </p:cNvCxnSpPr>
          <p:nvPr/>
        </p:nvCxnSpPr>
        <p:spPr>
          <a:xfrm>
            <a:off x="2266950" y="3971611"/>
            <a:ext cx="0" cy="31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3830BE-C818-45D7-8747-FEF1F8FD38E3}"/>
              </a:ext>
            </a:extLst>
          </p:cNvPr>
          <p:cNvCxnSpPr>
            <a:cxnSpLocks/>
          </p:cNvCxnSpPr>
          <p:nvPr/>
        </p:nvCxnSpPr>
        <p:spPr>
          <a:xfrm>
            <a:off x="2257425" y="3971611"/>
            <a:ext cx="6438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1AF7F3-F47C-4501-B25F-6CB267CB2DC5}"/>
              </a:ext>
            </a:extLst>
          </p:cNvPr>
          <p:cNvCxnSpPr>
            <a:cxnSpLocks/>
          </p:cNvCxnSpPr>
          <p:nvPr/>
        </p:nvCxnSpPr>
        <p:spPr>
          <a:xfrm flipV="1">
            <a:off x="8696325" y="3520440"/>
            <a:ext cx="0" cy="451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86B076-F3CE-4A47-8D9C-9408026FBF96}"/>
              </a:ext>
            </a:extLst>
          </p:cNvPr>
          <p:cNvCxnSpPr>
            <a:cxnSpLocks/>
          </p:cNvCxnSpPr>
          <p:nvPr/>
        </p:nvCxnSpPr>
        <p:spPr>
          <a:xfrm flipV="1">
            <a:off x="1933575" y="2196465"/>
            <a:ext cx="0" cy="41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7F97ECE-B148-4CA0-B81C-AD5798B32F81}"/>
              </a:ext>
            </a:extLst>
          </p:cNvPr>
          <p:cNvCxnSpPr/>
          <p:nvPr/>
        </p:nvCxnSpPr>
        <p:spPr>
          <a:xfrm>
            <a:off x="1933575" y="2609850"/>
            <a:ext cx="8191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D2D4DD-7240-40A5-AB87-F73D6EC2FF96}"/>
              </a:ext>
            </a:extLst>
          </p:cNvPr>
          <p:cNvCxnSpPr/>
          <p:nvPr/>
        </p:nvCxnSpPr>
        <p:spPr>
          <a:xfrm>
            <a:off x="10125075" y="2609850"/>
            <a:ext cx="0" cy="539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4">
            <a:extLst>
              <a:ext uri="{FF2B5EF4-FFF2-40B4-BE49-F238E27FC236}">
                <a16:creationId xmlns:a16="http://schemas.microsoft.com/office/drawing/2014/main" id="{04C76376-D91D-4B9C-8B6A-872FCCC8B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505144"/>
              </p:ext>
            </p:extLst>
          </p:nvPr>
        </p:nvGraphicFramePr>
        <p:xfrm>
          <a:off x="838200" y="955794"/>
          <a:ext cx="85202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059">
                  <a:extLst>
                    <a:ext uri="{9D8B030D-6E8A-4147-A177-3AD203B41FA5}">
                      <a16:colId xmlns:a16="http://schemas.microsoft.com/office/drawing/2014/main" val="1591229212"/>
                    </a:ext>
                  </a:extLst>
                </a:gridCol>
                <a:gridCol w="1704059">
                  <a:extLst>
                    <a:ext uri="{9D8B030D-6E8A-4147-A177-3AD203B41FA5}">
                      <a16:colId xmlns:a16="http://schemas.microsoft.com/office/drawing/2014/main" val="3419604626"/>
                    </a:ext>
                  </a:extLst>
                </a:gridCol>
                <a:gridCol w="1704059">
                  <a:extLst>
                    <a:ext uri="{9D8B030D-6E8A-4147-A177-3AD203B41FA5}">
                      <a16:colId xmlns:a16="http://schemas.microsoft.com/office/drawing/2014/main" val="1478887155"/>
                    </a:ext>
                  </a:extLst>
                </a:gridCol>
                <a:gridCol w="1704059">
                  <a:extLst>
                    <a:ext uri="{9D8B030D-6E8A-4147-A177-3AD203B41FA5}">
                      <a16:colId xmlns:a16="http://schemas.microsoft.com/office/drawing/2014/main" val="126871638"/>
                    </a:ext>
                  </a:extLst>
                </a:gridCol>
                <a:gridCol w="1704059">
                  <a:extLst>
                    <a:ext uri="{9D8B030D-6E8A-4147-A177-3AD203B41FA5}">
                      <a16:colId xmlns:a16="http://schemas.microsoft.com/office/drawing/2014/main" val="213896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Hostname</a:t>
                      </a:r>
                      <a:endParaRPr lang="en-GB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Guestname</a:t>
                      </a:r>
                      <a:endParaRPr lang="en-GB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756085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871B6FFF-DB92-4F0D-8D28-70428AA1A226}"/>
              </a:ext>
            </a:extLst>
          </p:cNvPr>
          <p:cNvSpPr txBox="1"/>
          <p:nvPr/>
        </p:nvSpPr>
        <p:spPr>
          <a:xfrm>
            <a:off x="1020389" y="410243"/>
            <a:ext cx="157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League_games</a:t>
            </a:r>
            <a:endParaRPr lang="en-GB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3AFA30-9BA4-4039-A991-782A43CC127A}"/>
              </a:ext>
            </a:extLst>
          </p:cNvPr>
          <p:cNvCxnSpPr/>
          <p:nvPr/>
        </p:nvCxnSpPr>
        <p:spPr>
          <a:xfrm>
            <a:off x="1638300" y="1316790"/>
            <a:ext cx="0" cy="48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26C3B5D-D41B-46A7-9DCE-6DF420FD4451}"/>
              </a:ext>
            </a:extLst>
          </p:cNvPr>
          <p:cNvCxnSpPr/>
          <p:nvPr/>
        </p:nvCxnSpPr>
        <p:spPr>
          <a:xfrm>
            <a:off x="2800350" y="1326634"/>
            <a:ext cx="0" cy="49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2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CA0D-1749-4FB5-B715-B69AABA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12B4-B3E3-4081-90B1-FB4161957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Normal form we do not have partial dependency, the league table has a primary key composed of clubs names and  the other columns are functionally dependent on both columns. </a:t>
            </a:r>
          </a:p>
          <a:p>
            <a:r>
              <a:rPr lang="en-US" dirty="0"/>
              <a:t>3nd Normal form, there is no transitive dependency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0754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41B9E-E1E1-499E-AC41-DF5C6BCF0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4C0C1-8C66-44BC-BF96-F8C9E4175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Name, </a:t>
            </a:r>
            <a:r>
              <a:rPr lang="en-US" dirty="0" err="1"/>
              <a:t>Cname</a:t>
            </a:r>
            <a:r>
              <a:rPr lang="en-US" dirty="0"/>
              <a:t>, </a:t>
            </a:r>
            <a:r>
              <a:rPr lang="en-US" dirty="0" err="1"/>
              <a:t>market_value</a:t>
            </a:r>
            <a:r>
              <a:rPr lang="en-US" dirty="0"/>
              <a:t> from player order by </a:t>
            </a:r>
            <a:r>
              <a:rPr lang="en-US" dirty="0" err="1"/>
              <a:t>market_value</a:t>
            </a:r>
            <a:r>
              <a:rPr lang="en-US" dirty="0"/>
              <a:t> DESC Limit 10;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975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80C0-53FC-4699-BDCB-8461EE5C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Mondial database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1F0C9-6383-428B-9093-0F2E79E21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0" indent="457200"/>
            <a:r>
              <a:rPr lang="en-US" sz="18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8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u="sng" dirty="0">
                <a:solidFill>
                  <a:srgbClr val="0563C1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http://dbis.informatik.uni-freiburg.de/content/courses/SS13/Praktikum/Datenbanken%20und%20Cloud%20Computing/mondial/mondial-description.html</a:t>
            </a:r>
            <a:endParaRPr lang="en-GB" sz="96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96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96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718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D97E-AFB3-4490-9070-C6281C0E6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how many countries are in the database.  </a:t>
            </a:r>
            <a:br>
              <a:rPr lang="en-GB" sz="44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8C4A9-81D7-4069-A3C1-FD6E925D0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count(*)  from country;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8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the top 10 countries in terms of population:</a:t>
            </a:r>
          </a:p>
          <a:p>
            <a:r>
              <a:rPr lang="en-US" dirty="0">
                <a:latin typeface="Arial Narrow" panose="020B0606020202030204" pitchFamily="34" charset="0"/>
                <a:cs typeface="Times New Roman" panose="02020603050405020304" pitchFamily="18" charset="0"/>
              </a:rPr>
              <a:t>Select Name, Population from country order by Population DESC LIMIT 10;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211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DDBAA-A025-4314-9260-E22B67076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36810-1E0C-4B36-80A1-DF31C4C6B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+mj-lt"/>
              <a:buAutoNum type="romanLcPeriod"/>
            </a:pPr>
            <a:r>
              <a:rPr lang="en-US" sz="28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all countries code having (a)  GDP is to at least 90% composed of the Service and Industry sectors together, or (b) the inflation is lower than 2%. In Mondial, percentages are stored as NUMERICs in the range from 0 to 100.</a:t>
            </a:r>
            <a:endParaRPr lang="en-GB" sz="28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r>
              <a:rPr lang="en-GB" dirty="0"/>
              <a:t>Select Country from Economy where </a:t>
            </a:r>
            <a:r>
              <a:rPr lang="en-GB" dirty="0" err="1"/>
              <a:t>Service+Industry</a:t>
            </a:r>
            <a:r>
              <a:rPr lang="en-GB" dirty="0"/>
              <a:t>&gt;=90 or Inflation &lt;=2;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78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4C8C-1BB5-4EB8-A3A9-A9B40D2B8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lvl="0" indent="-342900"/>
            <a:r>
              <a:rPr lang="en-US" sz="44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the name of countries which are a member of the NATO.</a:t>
            </a:r>
            <a:br>
              <a:rPr lang="en-GB" sz="44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 marks)</a:t>
            </a:r>
            <a:br>
              <a:rPr lang="en-GB" sz="44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09E97-990E-4874-B7B0-F2AA21EF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country.name </a:t>
            </a:r>
          </a:p>
          <a:p>
            <a:pPr marL="0" indent="0">
              <a:buNone/>
            </a:pPr>
            <a:r>
              <a:rPr lang="en-US" dirty="0"/>
              <a:t> from country </a:t>
            </a:r>
          </a:p>
          <a:p>
            <a:pPr marL="0" indent="0">
              <a:buNone/>
            </a:pPr>
            <a:r>
              <a:rPr lang="en-US" dirty="0"/>
              <a:t>join </a:t>
            </a:r>
            <a:r>
              <a:rPr lang="en-US" dirty="0" err="1"/>
              <a:t>is_member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on </a:t>
            </a:r>
            <a:r>
              <a:rPr lang="en-US" dirty="0" err="1"/>
              <a:t>country.code</a:t>
            </a:r>
            <a:r>
              <a:rPr lang="en-US" dirty="0"/>
              <a:t>= </a:t>
            </a:r>
            <a:r>
              <a:rPr lang="en-US" dirty="0" err="1"/>
              <a:t>is_member.country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is_member</a:t>
            </a:r>
            <a:r>
              <a:rPr lang="en-US" dirty="0"/>
              <a:t>=“NATO”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019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09DB-C231-4AEF-9415-5A287797F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/>
            <a:br>
              <a:rPr lang="en-GB" sz="44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1B582-589A-40DD-8AB7-3FDC9AAB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3651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the name of countries which are a members of organizations established before 1960.</a:t>
            </a:r>
          </a:p>
          <a:p>
            <a:endParaRPr lang="en-US" dirty="0"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6D3F0-03CE-4E02-A3C0-9CA9B6844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80" y="2459400"/>
            <a:ext cx="93535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93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368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Narrow</vt:lpstr>
      <vt:lpstr>Calibri</vt:lpstr>
      <vt:lpstr>Calibri Light</vt:lpstr>
      <vt:lpstr>Office Theme</vt:lpstr>
      <vt:lpstr>Solution to last year questions</vt:lpstr>
      <vt:lpstr>PowerPoint Presentation</vt:lpstr>
      <vt:lpstr>PowerPoint Presentation</vt:lpstr>
      <vt:lpstr>PowerPoint Presentation</vt:lpstr>
      <vt:lpstr>Mondial database</vt:lpstr>
      <vt:lpstr>Display how many countries are in the database.   </vt:lpstr>
      <vt:lpstr>PowerPoint Presentation</vt:lpstr>
      <vt:lpstr>List the name of countries which are a member of the NATO. (5 marks) </vt:lpstr>
      <vt:lpstr> </vt:lpstr>
      <vt:lpstr>The names of all provinces with at least one million inhabitants through which exactly five rivers flow.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to last year questions</dc:title>
  <dc:creator>Hicham Rifai</dc:creator>
  <cp:lastModifiedBy>Hicham Rifai</cp:lastModifiedBy>
  <cp:revision>1</cp:revision>
  <dcterms:created xsi:type="dcterms:W3CDTF">2022-12-15T15:12:59Z</dcterms:created>
  <dcterms:modified xsi:type="dcterms:W3CDTF">2022-12-15T16:44:04Z</dcterms:modified>
</cp:coreProperties>
</file>