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3"/>
  </p:handoutMasterIdLst>
  <p:sldIdLst>
    <p:sldId id="257" r:id="rId2"/>
  </p:sldIdLst>
  <p:sldSz cx="10691813"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p:restoredTop sz="94694"/>
  </p:normalViewPr>
  <p:slideViewPr>
    <p:cSldViewPr snapToGrid="0" snapToObjects="1">
      <p:cViewPr varScale="1">
        <p:scale>
          <a:sx n="31" d="100"/>
          <a:sy n="31" d="100"/>
        </p:scale>
        <p:origin x="2238" y="96"/>
      </p:cViewPr>
      <p:guideLst/>
    </p:cSldViewPr>
  </p:slideViewPr>
  <p:notesTextViewPr>
    <p:cViewPr>
      <p:scale>
        <a:sx n="1" d="1"/>
        <a:sy n="1" d="1"/>
      </p:scale>
      <p:origin x="0" y="0"/>
    </p:cViewPr>
  </p:notesTextViewPr>
  <p:notesViewPr>
    <p:cSldViewPr snapToGrid="0" snapToObjects="1">
      <p:cViewPr varScale="1">
        <p:scale>
          <a:sx n="125" d="100"/>
          <a:sy n="125" d="100"/>
        </p:scale>
        <p:origin x="4472" y="168"/>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1615CC70-876D-0947-8CCF-37B3AAFEB3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4" name="Marcador de Posição do Rodapé 3">
            <a:extLst>
              <a:ext uri="{FF2B5EF4-FFF2-40B4-BE49-F238E27FC236}">
                <a16:creationId xmlns:a16="http://schemas.microsoft.com/office/drawing/2014/main" id="{55DCA205-4204-8840-8411-F7CD707FB6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4D4E647A-7ACB-614C-B3D0-9FDBCC3C23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61E05A-F8BC-7242-A6A9-E2ECF5BA0C96}" type="slidenum">
              <a:rPr lang="pt-PT" smtClean="0"/>
              <a:t>‹#›</a:t>
            </a:fld>
            <a:endParaRPr lang="pt-PT"/>
          </a:p>
        </p:txBody>
      </p:sp>
      <p:sp>
        <p:nvSpPr>
          <p:cNvPr id="6" name="Marcador de Posição da Data 5">
            <a:extLst>
              <a:ext uri="{FF2B5EF4-FFF2-40B4-BE49-F238E27FC236}">
                <a16:creationId xmlns:a16="http://schemas.microsoft.com/office/drawing/2014/main" id="{4B58A406-0516-5F4B-B49E-2091597640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E2C58E-65E8-144A-9659-18C45F25646D}" type="datetimeFigureOut">
              <a:rPr lang="pt-PT" smtClean="0"/>
              <a:t>05/06/2021</a:t>
            </a:fld>
            <a:endParaRPr lang="pt-PT"/>
          </a:p>
        </p:txBody>
      </p:sp>
    </p:spTree>
    <p:extLst>
      <p:ext uri="{BB962C8B-B14F-4D97-AF65-F5344CB8AC3E}">
        <p14:creationId xmlns:p14="http://schemas.microsoft.com/office/powerpoint/2010/main" val="21803689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Obje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001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7B74110-4BB5-0445-ACD8-F847718FEC2B}"/>
              </a:ext>
            </a:extLst>
          </p:cNvPr>
          <p:cNvPicPr>
            <a:picLocks noChangeAspect="1"/>
          </p:cNvPicPr>
          <p:nvPr userDrawn="1"/>
        </p:nvPicPr>
        <p:blipFill>
          <a:blip r:embed="rId3"/>
          <a:stretch>
            <a:fillRect/>
          </a:stretch>
        </p:blipFill>
        <p:spPr>
          <a:xfrm>
            <a:off x="5556" y="3175"/>
            <a:ext cx="10680700" cy="15113000"/>
          </a:xfrm>
          <a:prstGeom prst="rect">
            <a:avLst/>
          </a:prstGeom>
        </p:spPr>
      </p:pic>
      <p:sp>
        <p:nvSpPr>
          <p:cNvPr id="9" name="Title 1">
            <a:extLst>
              <a:ext uri="{FF2B5EF4-FFF2-40B4-BE49-F238E27FC236}">
                <a16:creationId xmlns:a16="http://schemas.microsoft.com/office/drawing/2014/main" id="{352BF0FE-855F-DC45-988A-37CD5CC98E9B}"/>
              </a:ext>
            </a:extLst>
          </p:cNvPr>
          <p:cNvSpPr txBox="1">
            <a:spLocks/>
          </p:cNvSpPr>
          <p:nvPr userDrawn="1"/>
        </p:nvSpPr>
        <p:spPr>
          <a:xfrm>
            <a:off x="390507" y="1639857"/>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en-US" sz="1800" b="1" dirty="0" err="1">
                <a:solidFill>
                  <a:srgbClr val="006D93"/>
                </a:solidFill>
                <a:latin typeface="Calibri" panose="020F0502020204030204" pitchFamily="34" charset="0"/>
                <a:cs typeface="Calibri" panose="020F0502020204030204" pitchFamily="34" charset="0"/>
              </a:rPr>
              <a:t>Projeto</a:t>
            </a:r>
            <a:r>
              <a:rPr lang="en-US" sz="1800" b="1" dirty="0">
                <a:solidFill>
                  <a:srgbClr val="006D93"/>
                </a:solidFill>
                <a:latin typeface="Calibri" panose="020F0502020204030204" pitchFamily="34" charset="0"/>
                <a:cs typeface="Calibri" panose="020F0502020204030204" pitchFamily="34" charset="0"/>
              </a:rPr>
              <a:t>/</a:t>
            </a:r>
            <a:r>
              <a:rPr lang="en-US" sz="1800" b="1" dirty="0" err="1">
                <a:solidFill>
                  <a:srgbClr val="006D93"/>
                </a:solidFill>
                <a:latin typeface="Calibri" panose="020F0502020204030204" pitchFamily="34" charset="0"/>
                <a:cs typeface="Calibri" panose="020F0502020204030204" pitchFamily="34" charset="0"/>
              </a:rPr>
              <a:t>Estágio</a:t>
            </a:r>
            <a:r>
              <a:rPr lang="en-US" sz="1800" b="1" baseline="0" dirty="0">
                <a:solidFill>
                  <a:srgbClr val="006D93"/>
                </a:solidFill>
                <a:latin typeface="Calibri" panose="020F0502020204030204" pitchFamily="34" charset="0"/>
                <a:cs typeface="Calibri" panose="020F0502020204030204" pitchFamily="34" charset="0"/>
              </a:rPr>
              <a:t> 2020/2021</a:t>
            </a:r>
            <a:endParaRPr lang="en-US" sz="1800" b="1" dirty="0">
              <a:solidFill>
                <a:srgbClr val="006D93"/>
              </a:solidFill>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B43D34F5-9C77-6545-B8AE-03E4EA32A902}"/>
              </a:ext>
            </a:extLst>
          </p:cNvPr>
          <p:cNvSpPr txBox="1">
            <a:spLocks/>
          </p:cNvSpPr>
          <p:nvPr userDrawn="1"/>
        </p:nvSpPr>
        <p:spPr>
          <a:xfrm>
            <a:off x="5345906" y="1639857"/>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b="1" dirty="0">
                <a:solidFill>
                  <a:srgbClr val="006D93"/>
                </a:solidFill>
                <a:latin typeface="Calibri" panose="020F0502020204030204" pitchFamily="34" charset="0"/>
                <a:cs typeface="Calibri" panose="020F0502020204030204" pitchFamily="34" charset="0"/>
              </a:rPr>
              <a:t>Orientador ISEP: </a:t>
            </a:r>
            <a:endParaRPr lang="en-US" sz="1800" b="1" dirty="0">
              <a:solidFill>
                <a:srgbClr val="006D93"/>
              </a:solidFill>
              <a:latin typeface="Calibri" panose="020F0502020204030204" pitchFamily="34" charset="0"/>
              <a:cs typeface="Calibri" panose="020F0502020204030204" pitchFamily="34" charset="0"/>
            </a:endParaRPr>
          </a:p>
        </p:txBody>
      </p:sp>
      <p:sp>
        <p:nvSpPr>
          <p:cNvPr id="13" name="Title 1">
            <a:extLst>
              <a:ext uri="{FF2B5EF4-FFF2-40B4-BE49-F238E27FC236}">
                <a16:creationId xmlns:a16="http://schemas.microsoft.com/office/drawing/2014/main" id="{26887125-3BDD-4141-844D-D69F1368F872}"/>
              </a:ext>
            </a:extLst>
          </p:cNvPr>
          <p:cNvSpPr txBox="1">
            <a:spLocks/>
          </p:cNvSpPr>
          <p:nvPr userDrawn="1"/>
        </p:nvSpPr>
        <p:spPr>
          <a:xfrm>
            <a:off x="5345906" y="1982155"/>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b="1" dirty="0">
                <a:solidFill>
                  <a:srgbClr val="006D93"/>
                </a:solidFill>
                <a:latin typeface="Calibri" panose="020F0502020204030204" pitchFamily="34" charset="0"/>
                <a:cs typeface="Calibri" panose="020F0502020204030204" pitchFamily="34" charset="0"/>
              </a:rPr>
              <a:t>Empresa: </a:t>
            </a:r>
            <a:endParaRPr lang="en-US" sz="1800" b="1" dirty="0">
              <a:solidFill>
                <a:srgbClr val="006D93"/>
              </a:solidFill>
              <a:latin typeface="Calibri" panose="020F0502020204030204" pitchFamily="34" charset="0"/>
              <a:cs typeface="Calibri" panose="020F0502020204030204" pitchFamily="34" charset="0"/>
            </a:endParaRPr>
          </a:p>
        </p:txBody>
      </p:sp>
      <p:sp>
        <p:nvSpPr>
          <p:cNvPr id="14" name="Title 1">
            <a:extLst>
              <a:ext uri="{FF2B5EF4-FFF2-40B4-BE49-F238E27FC236}">
                <a16:creationId xmlns:a16="http://schemas.microsoft.com/office/drawing/2014/main" id="{0EFEC71B-B873-5F4E-815D-A92010ABD3E7}"/>
              </a:ext>
            </a:extLst>
          </p:cNvPr>
          <p:cNvSpPr txBox="1">
            <a:spLocks/>
          </p:cNvSpPr>
          <p:nvPr userDrawn="1"/>
        </p:nvSpPr>
        <p:spPr>
          <a:xfrm>
            <a:off x="5345906" y="2304976"/>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b="1" dirty="0">
                <a:solidFill>
                  <a:srgbClr val="006D93"/>
                </a:solidFill>
                <a:latin typeface="Calibri" panose="020F0502020204030204" pitchFamily="34" charset="0"/>
                <a:cs typeface="Calibri" panose="020F0502020204030204" pitchFamily="34" charset="0"/>
              </a:rPr>
              <a:t>Orientador Empresa:</a:t>
            </a:r>
            <a:endParaRPr lang="en-US" sz="1800" b="1" dirty="0">
              <a:solidFill>
                <a:srgbClr val="006D93"/>
              </a:solidFill>
              <a:latin typeface="Calibri" panose="020F0502020204030204" pitchFamily="34" charset="0"/>
              <a:cs typeface="Calibri" panose="020F0502020204030204" pitchFamily="34" charset="0"/>
            </a:endParaRPr>
          </a:p>
        </p:txBody>
      </p:sp>
      <p:pic>
        <p:nvPicPr>
          <p:cNvPr id="15" name="Imagem 14">
            <a:extLst>
              <a:ext uri="{FF2B5EF4-FFF2-40B4-BE49-F238E27FC236}">
                <a16:creationId xmlns:a16="http://schemas.microsoft.com/office/drawing/2014/main" id="{2924D5B3-81A3-4542-845F-CC2CE3600877}"/>
              </a:ext>
            </a:extLst>
          </p:cNvPr>
          <p:cNvPicPr>
            <a:picLocks noChangeAspect="1"/>
          </p:cNvPicPr>
          <p:nvPr userDrawn="1"/>
        </p:nvPicPr>
        <p:blipFill>
          <a:blip r:embed="rId4"/>
          <a:stretch>
            <a:fillRect/>
          </a:stretch>
        </p:blipFill>
        <p:spPr>
          <a:xfrm>
            <a:off x="361156" y="2653246"/>
            <a:ext cx="9969500" cy="38100"/>
          </a:xfrm>
          <a:prstGeom prst="rect">
            <a:avLst/>
          </a:prstGeom>
        </p:spPr>
      </p:pic>
    </p:spTree>
    <p:extLst>
      <p:ext uri="{BB962C8B-B14F-4D97-AF65-F5344CB8AC3E}">
        <p14:creationId xmlns:p14="http://schemas.microsoft.com/office/powerpoint/2010/main" val="4057529324"/>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D50C55-4B74-5A49-BA06-782A599BB20A}"/>
              </a:ext>
            </a:extLst>
          </p:cNvPr>
          <p:cNvSpPr txBox="1">
            <a:spLocks/>
          </p:cNvSpPr>
          <p:nvPr/>
        </p:nvSpPr>
        <p:spPr>
          <a:xfrm>
            <a:off x="6968359" y="1639857"/>
            <a:ext cx="3332946"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dirty="0">
                <a:solidFill>
                  <a:schemeClr val="tx1">
                    <a:lumMod val="75000"/>
                    <a:lumOff val="25000"/>
                  </a:schemeClr>
                </a:solidFill>
                <a:latin typeface="Calibri" panose="020F0502020204030204" pitchFamily="34" charset="0"/>
                <a:cs typeface="Calibri" panose="020F0502020204030204" pitchFamily="34" charset="0"/>
              </a:rPr>
              <a:t>Isabel Gonçalves Vaz</a:t>
            </a:r>
            <a:endParaRPr lang="en-US"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D6165E91-D266-4249-9364-49F9E6CC4F1A}"/>
              </a:ext>
            </a:extLst>
          </p:cNvPr>
          <p:cNvSpPr txBox="1">
            <a:spLocks/>
          </p:cNvSpPr>
          <p:nvPr/>
        </p:nvSpPr>
        <p:spPr>
          <a:xfrm>
            <a:off x="6284602" y="1979866"/>
            <a:ext cx="3120113"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endParaRPr lang="en-US"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3FDCFF96-CB0E-ED4E-8ECE-238511955E8F}"/>
              </a:ext>
            </a:extLst>
          </p:cNvPr>
          <p:cNvSpPr txBox="1">
            <a:spLocks/>
          </p:cNvSpPr>
          <p:nvPr/>
        </p:nvSpPr>
        <p:spPr>
          <a:xfrm>
            <a:off x="7384174" y="2309306"/>
            <a:ext cx="4002982"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endParaRPr lang="en-US"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5" name="Title 1">
            <a:extLst>
              <a:ext uri="{FF2B5EF4-FFF2-40B4-BE49-F238E27FC236}">
                <a16:creationId xmlns:a16="http://schemas.microsoft.com/office/drawing/2014/main" id="{B3DCBE07-E4AB-4D4B-AD4D-459E9B8FEAD7}"/>
              </a:ext>
            </a:extLst>
          </p:cNvPr>
          <p:cNvSpPr txBox="1">
            <a:spLocks/>
          </p:cNvSpPr>
          <p:nvPr/>
        </p:nvSpPr>
        <p:spPr>
          <a:xfrm>
            <a:off x="390507" y="2075460"/>
            <a:ext cx="4955400" cy="255206"/>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r>
              <a:rPr lang="pt-PT" sz="1800" b="1" dirty="0">
                <a:latin typeface="Calibri" panose="020F0502020204030204" pitchFamily="34" charset="0"/>
                <a:cs typeface="Calibri" panose="020F0502020204030204" pitchFamily="34" charset="0"/>
              </a:rPr>
              <a:t>Sérgio Manuel Salazar dos Santos</a:t>
            </a:r>
            <a:endParaRPr lang="en-US" sz="1800" b="1" dirty="0">
              <a:latin typeface="Calibri" panose="020F0502020204030204" pitchFamily="34" charset="0"/>
              <a:cs typeface="Calibri" panose="020F0502020204030204" pitchFamily="34" charset="0"/>
            </a:endParaRPr>
          </a:p>
        </p:txBody>
      </p:sp>
      <p:sp>
        <p:nvSpPr>
          <p:cNvPr id="16" name="Title 1">
            <a:extLst>
              <a:ext uri="{FF2B5EF4-FFF2-40B4-BE49-F238E27FC236}">
                <a16:creationId xmlns:a16="http://schemas.microsoft.com/office/drawing/2014/main" id="{26887125-3BDD-4141-844D-D69F1368F872}"/>
              </a:ext>
            </a:extLst>
          </p:cNvPr>
          <p:cNvSpPr txBox="1">
            <a:spLocks/>
          </p:cNvSpPr>
          <p:nvPr/>
        </p:nvSpPr>
        <p:spPr>
          <a:xfrm>
            <a:off x="0" y="2896376"/>
            <a:ext cx="10686256" cy="478509"/>
          </a:xfrm>
          <a:prstGeom prst="rect">
            <a:avLst/>
          </a:prstGeom>
        </p:spPr>
        <p:txBody>
          <a:bodyPr lIns="0" tIns="0" rIns="0" bIns="0"/>
          <a:lst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a:lstStyle>
          <a:p>
            <a:pPr algn="ctr"/>
            <a:r>
              <a:rPr lang="pt-PT" sz="3600" b="1" dirty="0">
                <a:latin typeface="Calibri" panose="020F0502020204030204" pitchFamily="34" charset="0"/>
                <a:cs typeface="Calibri" panose="020F0502020204030204" pitchFamily="34" charset="0"/>
              </a:rPr>
              <a:t>Balança Digital</a:t>
            </a:r>
            <a:endParaRPr lang="en-US" sz="3600" b="1"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837E63CD-F617-4CDC-A655-315ED15B52FC}"/>
              </a:ext>
            </a:extLst>
          </p:cNvPr>
          <p:cNvSpPr txBox="1"/>
          <p:nvPr/>
        </p:nvSpPr>
        <p:spPr>
          <a:xfrm>
            <a:off x="5557" y="3366691"/>
            <a:ext cx="10686256" cy="2031325"/>
          </a:xfrm>
          <a:prstGeom prst="rect">
            <a:avLst/>
          </a:prstGeom>
          <a:noFill/>
        </p:spPr>
        <p:txBody>
          <a:bodyPr wrap="square" rtlCol="0">
            <a:spAutoFit/>
          </a:bodyPr>
          <a:lstStyle/>
          <a:p>
            <a:r>
              <a:rPr lang="pt-BR" dirty="0"/>
              <a:t>As balanças foram criadas por necessidade durante o desenvolvimento do comercio na antiguidade, medir a massa tornou-se numa variável de medição para a troca de bens.</a:t>
            </a:r>
          </a:p>
          <a:p>
            <a:r>
              <a:rPr lang="pt-BR" dirty="0"/>
              <a:t>As primeiras balanças eram alavancas em equilíbrio que usavam </a:t>
            </a:r>
            <a:r>
              <a:rPr lang="pt-BR" b="1" dirty="0"/>
              <a:t>contra-pesos</a:t>
            </a:r>
            <a:r>
              <a:rPr lang="pt-BR" dirty="0"/>
              <a:t>, apenas na era industrial é que </a:t>
            </a:r>
          </a:p>
          <a:p>
            <a:r>
              <a:rPr lang="pt-BR" dirty="0"/>
              <a:t>houve um avanço technologico que nos deu as conhecidas balanças por molas, </a:t>
            </a:r>
            <a:r>
              <a:rPr lang="pt-BR"/>
              <a:t>recorendo lei </a:t>
            </a:r>
            <a:r>
              <a:rPr lang="pt-BR" b="1" dirty="0"/>
              <a:t>Hooke. </a:t>
            </a:r>
            <a:r>
              <a:rPr lang="pt-BR" dirty="0"/>
              <a:t>Em 1856 o efeito </a:t>
            </a:r>
            <a:r>
              <a:rPr lang="pt-BR" b="1" dirty="0"/>
              <a:t>piezoresistivo</a:t>
            </a:r>
            <a:r>
              <a:rPr lang="pt-BR" dirty="0"/>
              <a:t> foi descoberto por Lord Kelvin e só no século XX é que começou a aperecer aplicações por este fenomeno. Desta descoberta deu origem ao que conhecemos por hoje de </a:t>
            </a:r>
            <a:r>
              <a:rPr lang="pt-BR" i="1" dirty="0"/>
              <a:t>strain gauges </a:t>
            </a:r>
          </a:p>
          <a:p>
            <a:r>
              <a:rPr lang="pt-BR" i="1" dirty="0"/>
              <a:t>(sensor peizoresistivos em fita)</a:t>
            </a:r>
            <a:r>
              <a:rPr lang="pt-BR" dirty="0"/>
              <a:t> e consequentemente as </a:t>
            </a:r>
            <a:r>
              <a:rPr lang="pt-BR" i="1" dirty="0"/>
              <a:t>Load cells</a:t>
            </a:r>
            <a:r>
              <a:rPr lang="pt-BR" dirty="0"/>
              <a:t> (Células de carga).</a:t>
            </a:r>
          </a:p>
        </p:txBody>
      </p:sp>
      <p:sp>
        <p:nvSpPr>
          <p:cNvPr id="3" name="TextBox 2">
            <a:extLst>
              <a:ext uri="{FF2B5EF4-FFF2-40B4-BE49-F238E27FC236}">
                <a16:creationId xmlns:a16="http://schemas.microsoft.com/office/drawing/2014/main" id="{E64A664A-84F8-4A09-9791-4E7D3BA7B9AE}"/>
              </a:ext>
            </a:extLst>
          </p:cNvPr>
          <p:cNvSpPr txBox="1"/>
          <p:nvPr/>
        </p:nvSpPr>
        <p:spPr>
          <a:xfrm>
            <a:off x="3730507" y="5398016"/>
            <a:ext cx="3225242" cy="461665"/>
          </a:xfrm>
          <a:prstGeom prst="rect">
            <a:avLst/>
          </a:prstGeom>
          <a:noFill/>
        </p:spPr>
        <p:txBody>
          <a:bodyPr wrap="square" rtlCol="0">
            <a:spAutoFit/>
          </a:bodyPr>
          <a:lstStyle/>
          <a:p>
            <a:r>
              <a:rPr lang="pt-PT" sz="2400" b="1" dirty="0"/>
              <a:t>Kit de Desenvolvimento</a:t>
            </a:r>
            <a:endParaRPr lang="en-GB" sz="2400" b="1" dirty="0"/>
          </a:p>
        </p:txBody>
      </p:sp>
      <p:pic>
        <p:nvPicPr>
          <p:cNvPr id="5" name="Picture 4" descr="A picture containing text, electronics&#10;&#10;Description automatically generated">
            <a:extLst>
              <a:ext uri="{FF2B5EF4-FFF2-40B4-BE49-F238E27FC236}">
                <a16:creationId xmlns:a16="http://schemas.microsoft.com/office/drawing/2014/main" id="{559A454F-4B03-409A-838E-F94CEF2DB67E}"/>
              </a:ext>
            </a:extLst>
          </p:cNvPr>
          <p:cNvPicPr>
            <a:picLocks noChangeAspect="1"/>
          </p:cNvPicPr>
          <p:nvPr/>
        </p:nvPicPr>
        <p:blipFill>
          <a:blip r:embed="rId2"/>
          <a:stretch>
            <a:fillRect/>
          </a:stretch>
        </p:blipFill>
        <p:spPr>
          <a:xfrm>
            <a:off x="2330961" y="5942788"/>
            <a:ext cx="5513697" cy="3117635"/>
          </a:xfrm>
          <a:prstGeom prst="rect">
            <a:avLst/>
          </a:prstGeom>
        </p:spPr>
      </p:pic>
      <p:sp>
        <p:nvSpPr>
          <p:cNvPr id="6" name="TextBox 5">
            <a:extLst>
              <a:ext uri="{FF2B5EF4-FFF2-40B4-BE49-F238E27FC236}">
                <a16:creationId xmlns:a16="http://schemas.microsoft.com/office/drawing/2014/main" id="{0A1CF231-D7F0-447A-89A4-840353DE0CEE}"/>
              </a:ext>
            </a:extLst>
          </p:cNvPr>
          <p:cNvSpPr txBox="1"/>
          <p:nvPr/>
        </p:nvSpPr>
        <p:spPr>
          <a:xfrm>
            <a:off x="-5552" y="9138972"/>
            <a:ext cx="5345904" cy="2308324"/>
          </a:xfrm>
          <a:prstGeom prst="rect">
            <a:avLst/>
          </a:prstGeom>
          <a:noFill/>
        </p:spPr>
        <p:txBody>
          <a:bodyPr wrap="square" rtlCol="0">
            <a:spAutoFit/>
          </a:bodyPr>
          <a:lstStyle/>
          <a:p>
            <a:pPr algn="ctr"/>
            <a:r>
              <a:rPr lang="pt-BR" b="1" dirty="0">
                <a:solidFill>
                  <a:schemeClr val="accent1">
                    <a:lumMod val="75000"/>
                  </a:schemeClr>
                </a:solidFill>
              </a:rPr>
              <a:t>Sensor</a:t>
            </a:r>
          </a:p>
          <a:p>
            <a:r>
              <a:rPr lang="pt-BR" dirty="0"/>
              <a:t>O sensor é um transdutor utilizado em converter energia de uma natureza para outra como entrada de sinal para um sistema, são os elementos principais de interface com o mundo real para o analógico.</a:t>
            </a:r>
          </a:p>
          <a:p>
            <a:r>
              <a:rPr lang="pt-BR" dirty="0"/>
              <a:t>Neste projecto é o caso de utilizar uma celula de carga, ou seja, sensores piezoresistivos para determinar a massa dos objectos.</a:t>
            </a:r>
            <a:endParaRPr lang="en-GB" dirty="0"/>
          </a:p>
        </p:txBody>
      </p:sp>
      <p:sp>
        <p:nvSpPr>
          <p:cNvPr id="13" name="TextBox 12">
            <a:extLst>
              <a:ext uri="{FF2B5EF4-FFF2-40B4-BE49-F238E27FC236}">
                <a16:creationId xmlns:a16="http://schemas.microsoft.com/office/drawing/2014/main" id="{079FB70B-91D5-4B21-A45B-E67241E2E2E2}"/>
              </a:ext>
            </a:extLst>
          </p:cNvPr>
          <p:cNvSpPr txBox="1"/>
          <p:nvPr/>
        </p:nvSpPr>
        <p:spPr>
          <a:xfrm>
            <a:off x="5351461" y="9138972"/>
            <a:ext cx="5345907" cy="2585323"/>
          </a:xfrm>
          <a:prstGeom prst="rect">
            <a:avLst/>
          </a:prstGeom>
          <a:noFill/>
        </p:spPr>
        <p:txBody>
          <a:bodyPr wrap="square">
            <a:spAutoFit/>
          </a:bodyPr>
          <a:lstStyle/>
          <a:p>
            <a:pPr algn="ctr"/>
            <a:r>
              <a:rPr lang="pt-BR" b="1" dirty="0">
                <a:solidFill>
                  <a:schemeClr val="accent1">
                    <a:lumMod val="75000"/>
                  </a:schemeClr>
                </a:solidFill>
              </a:rPr>
              <a:t>Informação e Controlo</a:t>
            </a:r>
          </a:p>
          <a:p>
            <a:r>
              <a:rPr lang="pt-BR" dirty="0"/>
              <a:t>Tratamento dos valores medidos, conversão de sinal medido pelo sensor para analógico, conversão de analógico para digital usando medidas discretas, tirando varias amostras para obter uma média depois dedução de sua massa.</a:t>
            </a:r>
          </a:p>
          <a:p>
            <a:r>
              <a:rPr lang="pt-BR" dirty="0"/>
              <a:t>Um </a:t>
            </a:r>
            <a:r>
              <a:rPr lang="pt-BR" i="1" dirty="0"/>
              <a:t>Frontend</a:t>
            </a:r>
            <a:r>
              <a:rPr lang="pt-BR" dirty="0"/>
              <a:t> de controlo intuitivo, com respectivo </a:t>
            </a:r>
            <a:r>
              <a:rPr lang="pt-BR" i="1" dirty="0"/>
              <a:t>offset </a:t>
            </a:r>
            <a:r>
              <a:rPr lang="pt-BR" dirty="0"/>
              <a:t>e meio de calibração para a celula que estiver a ser usada.	Uma balança electrónica simples.</a:t>
            </a:r>
            <a:endParaRPr lang="en-GB" dirty="0"/>
          </a:p>
        </p:txBody>
      </p:sp>
      <p:sp>
        <p:nvSpPr>
          <p:cNvPr id="11" name="TextBox 10">
            <a:extLst>
              <a:ext uri="{FF2B5EF4-FFF2-40B4-BE49-F238E27FC236}">
                <a16:creationId xmlns:a16="http://schemas.microsoft.com/office/drawing/2014/main" id="{193ECF62-DEC6-4512-9687-A0F562CEF6B1}"/>
              </a:ext>
            </a:extLst>
          </p:cNvPr>
          <p:cNvSpPr txBox="1"/>
          <p:nvPr/>
        </p:nvSpPr>
        <p:spPr>
          <a:xfrm>
            <a:off x="390507" y="12398930"/>
            <a:ext cx="3553898" cy="1754326"/>
          </a:xfrm>
          <a:prstGeom prst="rect">
            <a:avLst/>
          </a:prstGeom>
          <a:noFill/>
        </p:spPr>
        <p:txBody>
          <a:bodyPr wrap="square" rtlCol="0">
            <a:spAutoFit/>
          </a:bodyPr>
          <a:lstStyle/>
          <a:p>
            <a:r>
              <a:rPr lang="pt-BR" dirty="0"/>
              <a:t>Foi observado os efeitos do:</a:t>
            </a:r>
          </a:p>
          <a:p>
            <a:pPr marL="285750" indent="-285750">
              <a:buFont typeface="Arial" panose="020B0604020202020204" pitchFamily="34" charset="0"/>
              <a:buChar char="•"/>
            </a:pPr>
            <a:r>
              <a:rPr lang="pt-BR" dirty="0"/>
              <a:t>Ruido</a:t>
            </a:r>
          </a:p>
          <a:p>
            <a:pPr marL="285750" indent="-285750">
              <a:buFont typeface="Arial" panose="020B0604020202020204" pitchFamily="34" charset="0"/>
              <a:buChar char="•"/>
            </a:pPr>
            <a:r>
              <a:rPr lang="pt-BR" dirty="0"/>
              <a:t>Temperatura</a:t>
            </a:r>
          </a:p>
          <a:p>
            <a:pPr marL="285750" indent="-285750">
              <a:buFont typeface="Arial" panose="020B0604020202020204" pitchFamily="34" charset="0"/>
              <a:buChar char="•"/>
            </a:pPr>
            <a:r>
              <a:rPr lang="pt-BR" dirty="0"/>
              <a:t>Humidade</a:t>
            </a:r>
          </a:p>
          <a:p>
            <a:pPr marL="285750" indent="-285750">
              <a:buFont typeface="Arial" panose="020B0604020202020204" pitchFamily="34" charset="0"/>
              <a:buChar char="•"/>
            </a:pPr>
            <a:r>
              <a:rPr lang="pt-BR" i="1" dirty="0"/>
              <a:t>Long term shift</a:t>
            </a:r>
          </a:p>
          <a:p>
            <a:pPr marL="285750" indent="-285750">
              <a:buFont typeface="Arial" panose="020B0604020202020204" pitchFamily="34" charset="0"/>
              <a:buChar char="•"/>
            </a:pPr>
            <a:r>
              <a:rPr lang="pt-BR" dirty="0"/>
              <a:t>Histerese</a:t>
            </a:r>
            <a:endParaRPr lang="en-GB" dirty="0"/>
          </a:p>
        </p:txBody>
      </p:sp>
      <p:sp>
        <p:nvSpPr>
          <p:cNvPr id="12" name="TextBox 11">
            <a:extLst>
              <a:ext uri="{FF2B5EF4-FFF2-40B4-BE49-F238E27FC236}">
                <a16:creationId xmlns:a16="http://schemas.microsoft.com/office/drawing/2014/main" id="{CA363F26-1F44-488A-AE88-005412E69AD1}"/>
              </a:ext>
            </a:extLst>
          </p:cNvPr>
          <p:cNvSpPr txBox="1"/>
          <p:nvPr/>
        </p:nvSpPr>
        <p:spPr>
          <a:xfrm>
            <a:off x="3572343" y="12111632"/>
            <a:ext cx="6400727" cy="2308324"/>
          </a:xfrm>
          <a:prstGeom prst="rect">
            <a:avLst/>
          </a:prstGeom>
          <a:noFill/>
        </p:spPr>
        <p:txBody>
          <a:bodyPr wrap="none" rtlCol="0">
            <a:spAutoFit/>
          </a:bodyPr>
          <a:lstStyle/>
          <a:p>
            <a:pPr algn="ctr"/>
            <a:r>
              <a:rPr lang="pt-BR" b="1" dirty="0">
                <a:solidFill>
                  <a:schemeClr val="accent1">
                    <a:lumMod val="75000"/>
                  </a:schemeClr>
                </a:solidFill>
              </a:rPr>
              <a:t>Conclusões</a:t>
            </a:r>
          </a:p>
          <a:p>
            <a:pPr marL="285750" indent="-285750">
              <a:buFont typeface="Arial" panose="020B0604020202020204" pitchFamily="34" charset="0"/>
              <a:buChar char="•"/>
            </a:pPr>
            <a:r>
              <a:rPr lang="pt-BR" dirty="0"/>
              <a:t>Acumolação de conhecimentos adquiridos (</a:t>
            </a:r>
            <a:r>
              <a:rPr lang="pt-BR" dirty="0">
                <a:solidFill>
                  <a:schemeClr val="accent6">
                    <a:lumMod val="50000"/>
                  </a:schemeClr>
                </a:solidFill>
              </a:rPr>
              <a:t>github</a:t>
            </a:r>
            <a:r>
              <a:rPr lang="pt-BR" dirty="0"/>
              <a:t>).</a:t>
            </a:r>
          </a:p>
          <a:p>
            <a:pPr marL="285750" indent="-285750">
              <a:buFont typeface="Arial" panose="020B0604020202020204" pitchFamily="34" charset="0"/>
              <a:buChar char="•"/>
            </a:pPr>
            <a:r>
              <a:rPr lang="pt-BR" dirty="0"/>
              <a:t>Utilização das ferramentas (multimetro, osciloscopio, </a:t>
            </a:r>
            <a:r>
              <a:rPr lang="pt-BR" i="1" dirty="0"/>
              <a:t>IDE</a:t>
            </a:r>
            <a:r>
              <a:rPr lang="pt-BR" dirty="0"/>
              <a:t>, etc).</a:t>
            </a:r>
          </a:p>
          <a:p>
            <a:pPr marL="285750" indent="-285750">
              <a:buFont typeface="Arial" panose="020B0604020202020204" pitchFamily="34" charset="0"/>
              <a:buChar char="•"/>
            </a:pPr>
            <a:r>
              <a:rPr lang="pt-BR" dirty="0"/>
              <a:t>Leitura e interpretação de </a:t>
            </a:r>
            <a:r>
              <a:rPr lang="pt-BR" i="1" dirty="0"/>
              <a:t>datasheets</a:t>
            </a:r>
            <a:r>
              <a:rPr lang="pt-BR" dirty="0"/>
              <a:t> e manuais.</a:t>
            </a:r>
          </a:p>
          <a:p>
            <a:pPr marL="285750" indent="-285750">
              <a:buFont typeface="Arial" panose="020B0604020202020204" pitchFamily="34" charset="0"/>
              <a:buChar char="•"/>
            </a:pPr>
            <a:r>
              <a:rPr lang="pt-BR" dirty="0"/>
              <a:t>Criar uma methologia de trabalho estavel.</a:t>
            </a:r>
          </a:p>
          <a:p>
            <a:pPr marL="285750" indent="-285750">
              <a:buFont typeface="Arial" panose="020B0604020202020204" pitchFamily="34" charset="0"/>
              <a:buChar char="•"/>
            </a:pPr>
            <a:r>
              <a:rPr lang="pt-BR" dirty="0"/>
              <a:t>Pesquisa de literatura.</a:t>
            </a:r>
          </a:p>
          <a:p>
            <a:pPr marL="285750" indent="-285750">
              <a:buFont typeface="Arial" panose="020B0604020202020204" pitchFamily="34" charset="0"/>
              <a:buChar char="•"/>
            </a:pPr>
            <a:r>
              <a:rPr lang="pt-BR" dirty="0"/>
              <a:t>Obter </a:t>
            </a:r>
            <a:r>
              <a:rPr lang="pt-BR" i="1" dirty="0"/>
              <a:t>Know How</a:t>
            </a:r>
            <a:r>
              <a:rPr lang="pt-BR" dirty="0"/>
              <a:t> em diversas areas.</a:t>
            </a:r>
          </a:p>
          <a:p>
            <a:pPr marL="285750" indent="-285750">
              <a:buFont typeface="Arial" panose="020B0604020202020204" pitchFamily="34" charset="0"/>
              <a:buChar char="•"/>
            </a:pPr>
            <a:r>
              <a:rPr lang="pt-BR" dirty="0"/>
              <a:t>Experimentar.</a:t>
            </a:r>
            <a:endParaRPr lang="en-GB" dirty="0"/>
          </a:p>
        </p:txBody>
      </p:sp>
    </p:spTree>
    <p:extLst>
      <p:ext uri="{BB962C8B-B14F-4D97-AF65-F5344CB8AC3E}">
        <p14:creationId xmlns:p14="http://schemas.microsoft.com/office/powerpoint/2010/main" val="376744434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317</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Tema do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Joel Vilas Boas</dc:creator>
  <cp:lastModifiedBy>Sérgio Santos (1020881)</cp:lastModifiedBy>
  <cp:revision>32</cp:revision>
  <dcterms:created xsi:type="dcterms:W3CDTF">2019-06-26T09:31:42Z</dcterms:created>
  <dcterms:modified xsi:type="dcterms:W3CDTF">2021-06-05T10:25:40Z</dcterms:modified>
</cp:coreProperties>
</file>