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glow>
                  <a:schemeClr val="accent1"/>
                </a:glow>
              </a:effectLst>
            </c:spPr>
          </c:dPt>
          <c:cat>
            <c:strRef>
              <c:f>Hoja1!$A$2:$A$3</c:f>
              <c:strCache>
                <c:ptCount val="2"/>
                <c:pt idx="0">
                  <c:v>Ofertas Fraudulentas</c:v>
                </c:pt>
                <c:pt idx="1">
                  <c:v>Ofertas Legitimas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5</c:v>
                </c:pt>
                <c:pt idx="1">
                  <c:v>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outerShdw blurRad="50800" dist="50800" dir="5400000" sx="1000" sy="1000" algn="ctr" rotWithShape="0">
        <a:srgbClr val="000000">
          <a:alpha val="43137"/>
        </a:srgbClr>
      </a:outerShdw>
      <a:softEdge rad="0"/>
    </a:effectLst>
  </c:spPr>
  <c:txPr>
    <a:bodyPr/>
    <a:lstStyle/>
    <a:p>
      <a:pPr>
        <a:defRPr/>
      </a:pPr>
      <a:endParaRPr lang="es-V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VE" dirty="0" smtClean="0"/>
              <a:t>Valores Nulos por Campo</a:t>
            </a:r>
            <a:endParaRPr lang="es-V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VE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No Nulos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department</c:v>
                </c:pt>
                <c:pt idx="1">
                  <c:v>salary_range</c:v>
                </c:pt>
                <c:pt idx="2">
                  <c:v>has_questions</c:v>
                </c:pt>
                <c:pt idx="3">
                  <c:v>telecommuting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35</c:v>
                </c:pt>
                <c:pt idx="1">
                  <c:v>16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Valores Nulos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department</c:v>
                </c:pt>
                <c:pt idx="1">
                  <c:v>salary_range</c:v>
                </c:pt>
                <c:pt idx="2">
                  <c:v>has_questions</c:v>
                </c:pt>
                <c:pt idx="3">
                  <c:v>telecommuting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65</c:v>
                </c:pt>
                <c:pt idx="1">
                  <c:v>84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423744"/>
        <c:axId val="431415512"/>
      </c:barChart>
      <c:catAx>
        <c:axId val="431423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431415512"/>
        <c:crosses val="autoZero"/>
        <c:auto val="1"/>
        <c:lblAlgn val="ctr"/>
        <c:lblOffset val="100"/>
        <c:noMultiLvlLbl val="0"/>
      </c:catAx>
      <c:valAx>
        <c:axId val="431415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43142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V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V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2442-0CAB-4E84-9F76-0B6A648B9609}" type="datetimeFigureOut">
              <a:rPr lang="es-VE" smtClean="0"/>
              <a:t>25/10/2022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9DB1-DAB3-4248-BE2F-AD4B0E834C0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2275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2442-0CAB-4E84-9F76-0B6A648B9609}" type="datetimeFigureOut">
              <a:rPr lang="es-VE" smtClean="0"/>
              <a:t>25/10/2022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9DB1-DAB3-4248-BE2F-AD4B0E834C0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982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2442-0CAB-4E84-9F76-0B6A648B9609}" type="datetimeFigureOut">
              <a:rPr lang="es-VE" smtClean="0"/>
              <a:t>25/10/2022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9DB1-DAB3-4248-BE2F-AD4B0E834C0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0464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2442-0CAB-4E84-9F76-0B6A648B9609}" type="datetimeFigureOut">
              <a:rPr lang="es-VE" smtClean="0"/>
              <a:t>25/10/2022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9DB1-DAB3-4248-BE2F-AD4B0E834C0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45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2442-0CAB-4E84-9F76-0B6A648B9609}" type="datetimeFigureOut">
              <a:rPr lang="es-VE" smtClean="0"/>
              <a:t>25/10/2022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9DB1-DAB3-4248-BE2F-AD4B0E834C0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2822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2442-0CAB-4E84-9F76-0B6A648B9609}" type="datetimeFigureOut">
              <a:rPr lang="es-VE" smtClean="0"/>
              <a:t>25/10/2022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9DB1-DAB3-4248-BE2F-AD4B0E834C0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5861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2442-0CAB-4E84-9F76-0B6A648B9609}" type="datetimeFigureOut">
              <a:rPr lang="es-VE" smtClean="0"/>
              <a:t>25/10/2022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9DB1-DAB3-4248-BE2F-AD4B0E834C0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2024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2442-0CAB-4E84-9F76-0B6A648B9609}" type="datetimeFigureOut">
              <a:rPr lang="es-VE" smtClean="0"/>
              <a:t>25/10/2022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9DB1-DAB3-4248-BE2F-AD4B0E834C0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5657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2442-0CAB-4E84-9F76-0B6A648B9609}" type="datetimeFigureOut">
              <a:rPr lang="es-VE" smtClean="0"/>
              <a:t>25/10/2022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9DB1-DAB3-4248-BE2F-AD4B0E834C0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6072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2442-0CAB-4E84-9F76-0B6A648B9609}" type="datetimeFigureOut">
              <a:rPr lang="es-VE" smtClean="0"/>
              <a:t>25/10/2022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9DB1-DAB3-4248-BE2F-AD4B0E834C0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1210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2442-0CAB-4E84-9F76-0B6A648B9609}" type="datetimeFigureOut">
              <a:rPr lang="es-VE" smtClean="0"/>
              <a:t>25/10/2022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9DB1-DAB3-4248-BE2F-AD4B0E834C0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7359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82442-0CAB-4E84-9F76-0B6A648B9609}" type="datetimeFigureOut">
              <a:rPr lang="es-VE" smtClean="0"/>
              <a:t>25/10/2022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B9DB1-DAB3-4248-BE2F-AD4B0E834C0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7598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728" y="234341"/>
            <a:ext cx="2026347" cy="81053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44639" y="2232858"/>
            <a:ext cx="81435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0" b="1" dirty="0" smtClean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</a:rPr>
              <a:t>Estafas Laborales </a:t>
            </a:r>
            <a:endParaRPr lang="es-VE" sz="8000" b="1" dirty="0">
              <a:solidFill>
                <a:schemeClr val="accent1">
                  <a:lumMod val="5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653438" y="3556297"/>
            <a:ext cx="8776570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s-ES" sz="3200" b="1" i="1" dirty="0" smtClean="0">
                <a:solidFill>
                  <a:schemeClr val="bg1"/>
                </a:solidFill>
              </a:rPr>
              <a:t>¿Cómo reconocer una Oferta Laboral Fraudulenta?</a:t>
            </a:r>
            <a:endParaRPr lang="es-VE" sz="3200" b="1" i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644128" y="4418071"/>
            <a:ext cx="279518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accent1">
                    <a:lumMod val="50000"/>
                  </a:schemeClr>
                </a:solidFill>
              </a:rPr>
              <a:t>AUTOR: David </a:t>
            </a:r>
            <a:r>
              <a:rPr lang="es-ES" sz="2400" dirty="0" err="1" smtClean="0">
                <a:solidFill>
                  <a:schemeClr val="accent1">
                    <a:lumMod val="50000"/>
                  </a:schemeClr>
                </a:solidFill>
              </a:rPr>
              <a:t>Ferere</a:t>
            </a:r>
            <a:endParaRPr lang="es-VE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2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64087" y="463463"/>
            <a:ext cx="215956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</a:rPr>
              <a:t>CONTENIDO</a:t>
            </a:r>
            <a:endParaRPr lang="es-VE" sz="2800" b="1" dirty="0">
              <a:solidFill>
                <a:schemeClr val="accent1">
                  <a:lumMod val="50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62700" y="3581400"/>
            <a:ext cx="5829300" cy="32766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643863" y="1443167"/>
            <a:ext cx="1501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Contexto</a:t>
            </a:r>
            <a:endParaRPr lang="es-V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643863" y="2161261"/>
            <a:ext cx="1527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Hipótesis</a:t>
            </a:r>
            <a:endParaRPr lang="es-V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643863" y="2879355"/>
            <a:ext cx="1600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Metadata</a:t>
            </a:r>
            <a:endParaRPr lang="es-V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43863" y="3597449"/>
            <a:ext cx="3140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Análisis Exploratorio</a:t>
            </a:r>
            <a:endParaRPr lang="es-V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643863" y="4315543"/>
            <a:ext cx="5074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Conclusiones y Recomendaciones</a:t>
            </a:r>
            <a:endParaRPr lang="es-V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1540701" y="1443167"/>
            <a:ext cx="0" cy="52322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1540701" y="2161261"/>
            <a:ext cx="0" cy="52322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540701" y="2879355"/>
            <a:ext cx="0" cy="52322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540701" y="3571417"/>
            <a:ext cx="0" cy="52322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540701" y="4317693"/>
            <a:ext cx="0" cy="52322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7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851769" y="303299"/>
            <a:ext cx="0" cy="52322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992509" y="303299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Bauhaus 93" panose="04030905020B02020C02" pitchFamily="82" charset="0"/>
              </a:rPr>
              <a:t>CONTEXTO</a:t>
            </a:r>
            <a:endParaRPr lang="es-VE" sz="2800" dirty="0">
              <a:solidFill>
                <a:schemeClr val="bg1">
                  <a:lumMod val="5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92509" y="914400"/>
            <a:ext cx="98454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era Post Pandemia se ha visto marcada por una importante recesión económica y un aumento de los niveles de desempleo a nivel mundial, convirtiendo, sobretodo a las economías mas golpeadas, en perfecto caldo de cultivo para las actividades delictivas como el robo, el fraude y las estafas.</a:t>
            </a:r>
          </a:p>
          <a:p>
            <a:endParaRPr lang="es-ES" dirty="0" smtClean="0"/>
          </a:p>
          <a:p>
            <a:r>
              <a:rPr lang="es-ES" dirty="0" smtClean="0"/>
              <a:t>De esta realidad no escapa el mundo laboral, en el que aparecen ofertas laborales fraudulentas con el fin de captar a las poblaciones mas vulnerables, y tomar de ellos datos confidenciales, dinero y hasta redes de trafico humano. </a:t>
            </a:r>
            <a:endParaRPr lang="es-VE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851769" y="3161320"/>
            <a:ext cx="0" cy="52322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992509" y="3161320"/>
            <a:ext cx="3550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Bauhaus 93" panose="04030905020B02020C02" pitchFamily="82" charset="0"/>
              </a:rPr>
              <a:t>AUDIENCIA Y OBJETO</a:t>
            </a:r>
            <a:endParaRPr lang="es-VE" sz="2800" dirty="0">
              <a:solidFill>
                <a:schemeClr val="bg1">
                  <a:lumMod val="5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92509" y="3684540"/>
            <a:ext cx="9845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presente análisis busca entender los distintos patrones y morfologías del fraude en las ofertas laborales, contestar la pregunta ¿Cómo reconocer una oferta laboral fraudulenta?. Este estudio es de interés para aquella población en busca de una oportunidad laboral </a:t>
            </a:r>
            <a:r>
              <a:rPr lang="es-ES" dirty="0" err="1" smtClean="0"/>
              <a:t>asi</a:t>
            </a:r>
            <a:r>
              <a:rPr lang="es-ES" dirty="0" smtClean="0"/>
              <a:t> como investigadores del área de prevención de fraude. </a:t>
            </a:r>
            <a:endParaRPr lang="es-VE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851769" y="5100464"/>
            <a:ext cx="0" cy="52322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992509" y="5100464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Bauhaus 93" panose="04030905020B02020C02" pitchFamily="82" charset="0"/>
              </a:rPr>
              <a:t>LIMITACIONES</a:t>
            </a:r>
            <a:endParaRPr lang="es-VE" sz="2800" dirty="0">
              <a:solidFill>
                <a:schemeClr val="bg1">
                  <a:lumMod val="5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92509" y="5623684"/>
            <a:ext cx="9845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</a:t>
            </a:r>
            <a:r>
              <a:rPr lang="es-ES" dirty="0" err="1" smtClean="0"/>
              <a:t>Dataset</a:t>
            </a:r>
            <a:r>
              <a:rPr lang="es-ES" dirty="0" smtClean="0"/>
              <a:t> a estudiar se encuentra en el idioma ingles lo cual puede representar algunas dificultades para aquellos analistas que no manejen el idioma, adicionalmente, es un </a:t>
            </a:r>
            <a:r>
              <a:rPr lang="es-ES" dirty="0" err="1" smtClean="0"/>
              <a:t>dataset</a:t>
            </a:r>
            <a:r>
              <a:rPr lang="es-ES" dirty="0" smtClean="0"/>
              <a:t> desbalanceado en términos del tipo de ofertas que se puede analizar, en su mayoría legitimas. 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169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851769" y="478663"/>
            <a:ext cx="0" cy="52322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992509" y="478663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Bauhaus 93" panose="04030905020B02020C02" pitchFamily="82" charset="0"/>
              </a:rPr>
              <a:t>HIPOTESIS GENERAL</a:t>
            </a:r>
            <a:endParaRPr lang="es-VE" sz="2800" dirty="0">
              <a:solidFill>
                <a:schemeClr val="bg1">
                  <a:lumMod val="5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80608" y="1452262"/>
            <a:ext cx="479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¿Cómo reconocer una oferta laboral fraudulenta?</a:t>
            </a:r>
            <a:endParaRPr lang="es-VE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851769" y="2271973"/>
            <a:ext cx="0" cy="52322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92509" y="2271973"/>
            <a:ext cx="387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Bauhaus 93" panose="04030905020B02020C02" pitchFamily="82" charset="0"/>
              </a:rPr>
              <a:t>HIPOTESIS ESPECIFICAS</a:t>
            </a:r>
            <a:endParaRPr lang="es-VE" sz="2800" dirty="0">
              <a:solidFill>
                <a:schemeClr val="bg1">
                  <a:lumMod val="5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280608" y="3245572"/>
            <a:ext cx="1000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¿</a:t>
            </a:r>
            <a:r>
              <a:rPr lang="es-ES" dirty="0" smtClean="0"/>
              <a:t>Existe relación </a:t>
            </a:r>
            <a:r>
              <a:rPr lang="es-ES" dirty="0"/>
              <a:t>entre presencia de logo de la </a:t>
            </a:r>
            <a:r>
              <a:rPr lang="es-ES" dirty="0" smtClean="0"/>
              <a:t>compañía reclutadora y la </a:t>
            </a:r>
            <a:r>
              <a:rPr lang="es-ES" dirty="0"/>
              <a:t>legitimidad de las oferta </a:t>
            </a:r>
            <a:r>
              <a:rPr lang="es-ES" dirty="0" smtClean="0"/>
              <a:t>laboral?</a:t>
            </a:r>
            <a:endParaRPr lang="es-VE" dirty="0"/>
          </a:p>
        </p:txBody>
      </p:sp>
      <p:sp>
        <p:nvSpPr>
          <p:cNvPr id="9" name="CuadroTexto 8"/>
          <p:cNvSpPr txBox="1"/>
          <p:nvPr/>
        </p:nvSpPr>
        <p:spPr>
          <a:xfrm>
            <a:off x="1280609" y="3849839"/>
            <a:ext cx="986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¿Las ofertas laborales según su legitimidad se enfoca en un publico con una determinada formación académica?</a:t>
            </a:r>
            <a:endParaRPr lang="es-VE" dirty="0"/>
          </a:p>
        </p:txBody>
      </p:sp>
      <p:sp>
        <p:nvSpPr>
          <p:cNvPr id="10" name="CuadroTexto 9"/>
          <p:cNvSpPr txBox="1"/>
          <p:nvPr/>
        </p:nvSpPr>
        <p:spPr>
          <a:xfrm>
            <a:off x="1280608" y="4731105"/>
            <a:ext cx="771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¿Existen patrones de palabras para identificar una oferta fraudulenta o legitima?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9413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851769" y="478663"/>
            <a:ext cx="0" cy="52322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992509" y="478663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Bauhaus 93" panose="04030905020B02020C02" pitchFamily="82" charset="0"/>
              </a:rPr>
              <a:t>METADATA</a:t>
            </a:r>
            <a:endParaRPr lang="es-VE" sz="2800" dirty="0">
              <a:solidFill>
                <a:schemeClr val="bg1">
                  <a:lumMod val="50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296" t="2386" r="61311" b="74662"/>
          <a:stretch/>
        </p:blipFill>
        <p:spPr>
          <a:xfrm>
            <a:off x="992509" y="1476896"/>
            <a:ext cx="1134194" cy="126834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232561" y="1634015"/>
            <a:ext cx="15431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17880</a:t>
            </a:r>
            <a:r>
              <a:rPr lang="es-ES" sz="2800" dirty="0" smtClean="0"/>
              <a:t> </a:t>
            </a:r>
          </a:p>
          <a:p>
            <a:r>
              <a:rPr lang="es-ES" sz="2800" b="1" dirty="0" smtClean="0">
                <a:solidFill>
                  <a:schemeClr val="accent1">
                    <a:lumMod val="50000"/>
                  </a:schemeClr>
                </a:solidFill>
              </a:rPr>
              <a:t>Registros</a:t>
            </a:r>
            <a:endParaRPr lang="es-VE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0028" t="4320" r="4579" b="72728"/>
          <a:stretch/>
        </p:blipFill>
        <p:spPr>
          <a:xfrm>
            <a:off x="3971237" y="1476895"/>
            <a:ext cx="1134194" cy="126834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117306" y="1634014"/>
            <a:ext cx="13724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18</a:t>
            </a:r>
            <a:r>
              <a:rPr lang="es-ES" sz="2800" dirty="0" smtClean="0"/>
              <a:t> </a:t>
            </a:r>
          </a:p>
          <a:p>
            <a:r>
              <a:rPr lang="es-ES" sz="2800" b="1" dirty="0" smtClean="0">
                <a:solidFill>
                  <a:schemeClr val="accent1">
                    <a:lumMod val="50000"/>
                  </a:schemeClr>
                </a:solidFill>
              </a:rPr>
              <a:t>Campos</a:t>
            </a:r>
            <a:endParaRPr lang="es-VE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4" name="Gráfico 13"/>
          <p:cNvGraphicFramePr/>
          <p:nvPr>
            <p:extLst>
              <p:ext uri="{D42A27DB-BD31-4B8C-83A1-F6EECF244321}">
                <p14:modId xmlns:p14="http://schemas.microsoft.com/office/powerpoint/2010/main" val="1401427212"/>
              </p:ext>
            </p:extLst>
          </p:nvPr>
        </p:nvGraphicFramePr>
        <p:xfrm>
          <a:off x="2292841" y="3476234"/>
          <a:ext cx="5830171" cy="3295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1105690" y="4049538"/>
            <a:ext cx="192655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2">
                    <a:lumMod val="25000"/>
                  </a:schemeClr>
                </a:solidFill>
              </a:rPr>
              <a:t>95% </a:t>
            </a:r>
          </a:p>
          <a:p>
            <a:r>
              <a:rPr lang="es-ES" b="1" i="1" dirty="0" smtClean="0">
                <a:solidFill>
                  <a:schemeClr val="accent2"/>
                </a:solidFill>
              </a:rPr>
              <a:t>Ofertas Legitimas </a:t>
            </a:r>
            <a:endParaRPr lang="es-VE" b="1" i="1" dirty="0">
              <a:solidFill>
                <a:schemeClr val="accent2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105690" y="4989446"/>
            <a:ext cx="223843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2">
                    <a:lumMod val="25000"/>
                  </a:schemeClr>
                </a:solidFill>
              </a:rPr>
              <a:t>5% </a:t>
            </a:r>
          </a:p>
          <a:p>
            <a:r>
              <a:rPr lang="es-ES" b="1" i="1" dirty="0" smtClean="0">
                <a:solidFill>
                  <a:schemeClr val="accent1">
                    <a:lumMod val="50000"/>
                  </a:schemeClr>
                </a:solidFill>
              </a:rPr>
              <a:t>Ofertas Fraudulentas </a:t>
            </a:r>
            <a:endParaRPr lang="es-VE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063067" y="3004742"/>
            <a:ext cx="3355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 smtClean="0">
                <a:solidFill>
                  <a:schemeClr val="bg2">
                    <a:lumMod val="25000"/>
                  </a:schemeClr>
                </a:solidFill>
              </a:rPr>
              <a:t>Tipología del </a:t>
            </a:r>
            <a:r>
              <a:rPr lang="es-ES" sz="2800" b="1" i="1" dirty="0" err="1" smtClean="0">
                <a:solidFill>
                  <a:schemeClr val="bg2">
                    <a:lumMod val="25000"/>
                  </a:schemeClr>
                </a:solidFill>
              </a:rPr>
              <a:t>Dataset</a:t>
            </a:r>
            <a:endParaRPr lang="es-VE" sz="2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1" name="Conector recto 20"/>
          <p:cNvCxnSpPr/>
          <p:nvPr/>
        </p:nvCxnSpPr>
        <p:spPr>
          <a:xfrm flipV="1">
            <a:off x="1105690" y="2829294"/>
            <a:ext cx="5868008" cy="1063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551683" y="1301428"/>
            <a:ext cx="15765" cy="502054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24" t="51138" r="76122" b="22586"/>
          <a:stretch/>
        </p:blipFill>
        <p:spPr>
          <a:xfrm>
            <a:off x="8035583" y="2745241"/>
            <a:ext cx="3256399" cy="3117577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8035583" y="901318"/>
            <a:ext cx="177978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Palabra </a:t>
            </a:r>
          </a:p>
          <a:p>
            <a:r>
              <a:rPr lang="es-ES" i="1" dirty="0" smtClean="0">
                <a:solidFill>
                  <a:schemeClr val="bg2">
                    <a:lumMod val="50000"/>
                  </a:schemeClr>
                </a:solidFill>
              </a:rPr>
              <a:t>que mas aparece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9034443" y="197640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 smtClean="0">
                <a:solidFill>
                  <a:schemeClr val="accent1">
                    <a:lumMod val="50000"/>
                  </a:schemeClr>
                </a:solidFill>
              </a:rPr>
              <a:t>“Sales”</a:t>
            </a:r>
            <a:endParaRPr lang="es-ES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851769" y="478663"/>
            <a:ext cx="0" cy="52322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992509" y="478663"/>
            <a:ext cx="4001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Bauhaus 93" panose="04030905020B02020C02" pitchFamily="82" charset="0"/>
              </a:rPr>
              <a:t>ANALISIS EXPLORATORIO</a:t>
            </a:r>
            <a:endParaRPr lang="es-VE" sz="2800" dirty="0">
              <a:solidFill>
                <a:schemeClr val="bg1">
                  <a:lumMod val="5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60863" y="1490898"/>
            <a:ext cx="53558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Primero realizamos una exploración del 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nivel de relevancia </a:t>
            </a:r>
            <a:r>
              <a:rPr lang="es-ES" dirty="0" smtClean="0"/>
              <a:t>que tienen 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cada uno de las campos </a:t>
            </a:r>
            <a:r>
              <a:rPr lang="es-ES" dirty="0" smtClean="0"/>
              <a:t>de nuestro </a:t>
            </a:r>
            <a:r>
              <a:rPr lang="es-ES" dirty="0" err="1" smtClean="0"/>
              <a:t>Dataset</a:t>
            </a:r>
            <a:r>
              <a:rPr lang="es-ES" dirty="0" smtClean="0"/>
              <a:t>. </a:t>
            </a:r>
          </a:p>
          <a:p>
            <a:endParaRPr lang="es-ES" dirty="0"/>
          </a:p>
          <a:p>
            <a:r>
              <a:rPr lang="es-ES" dirty="0" smtClean="0"/>
              <a:t>Para ello se extrae la cantidad de registros con valores nulos en dicho campo, de esta forma hallamos que campos como 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Salario</a:t>
            </a:r>
            <a:r>
              <a:rPr lang="es-ES" dirty="0" smtClean="0"/>
              <a:t> y 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Departamento</a:t>
            </a:r>
            <a:r>
              <a:rPr lang="es-ES" dirty="0" smtClean="0"/>
              <a:t> cuentan con un 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84%</a:t>
            </a:r>
            <a:r>
              <a:rPr lang="es-ES" dirty="0" smtClean="0"/>
              <a:t> y 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65%</a:t>
            </a:r>
            <a:r>
              <a:rPr lang="es-ES" dirty="0" smtClean="0"/>
              <a:t> de 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valores nulos</a:t>
            </a:r>
            <a:r>
              <a:rPr lang="es-ES" dirty="0" smtClean="0"/>
              <a:t>, respectivamente, lo que puede indicarnos que 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no sean campos de relevancia </a:t>
            </a:r>
            <a:r>
              <a:rPr lang="es-ES" dirty="0" smtClean="0"/>
              <a:t>para alimentar nuestro algoritmo de aprendizaje.</a:t>
            </a:r>
          </a:p>
          <a:p>
            <a:endParaRPr lang="es-ES" dirty="0"/>
          </a:p>
          <a:p>
            <a:r>
              <a:rPr lang="es-ES" dirty="0" smtClean="0"/>
              <a:t>Por otro lado, nos encontramos con campos como </a:t>
            </a:r>
            <a:r>
              <a:rPr lang="es-ES" b="1" dirty="0" err="1" smtClean="0">
                <a:solidFill>
                  <a:schemeClr val="accent5">
                    <a:lumMod val="50000"/>
                  </a:schemeClr>
                </a:solidFill>
              </a:rPr>
              <a:t>has_questions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dirty="0" smtClean="0"/>
              <a:t>y </a:t>
            </a:r>
            <a:r>
              <a:rPr lang="es-ES" b="1" dirty="0" err="1" smtClean="0">
                <a:solidFill>
                  <a:schemeClr val="accent5">
                    <a:lumMod val="50000"/>
                  </a:schemeClr>
                </a:solidFill>
              </a:rPr>
              <a:t>telecommuting</a:t>
            </a:r>
            <a:r>
              <a:rPr lang="es-ES" dirty="0" smtClean="0"/>
              <a:t>, referente a si la oferta laboral cuenta preguntas y ofrece trabajo a distancia, que cuentan con 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0% de valores nulos</a:t>
            </a:r>
            <a:r>
              <a:rPr lang="es-ES" dirty="0" smtClean="0"/>
              <a:t>, esto implica que pueden ser 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campos de alta relevancia </a:t>
            </a:r>
            <a:r>
              <a:rPr lang="es-ES" dirty="0" smtClean="0"/>
              <a:t>para nuestro modelo de aprendizaje. </a:t>
            </a:r>
            <a:endParaRPr lang="es-VE" dirty="0"/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241657545"/>
              </p:ext>
            </p:extLst>
          </p:nvPr>
        </p:nvGraphicFramePr>
        <p:xfrm>
          <a:off x="6890197" y="1004018"/>
          <a:ext cx="422283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39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851769" y="478663"/>
            <a:ext cx="0" cy="52322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992509" y="478663"/>
            <a:ext cx="4001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Bauhaus 93" panose="04030905020B02020C02" pitchFamily="82" charset="0"/>
              </a:rPr>
              <a:t>ANALISIS EXPLORATORIO</a:t>
            </a:r>
            <a:endParaRPr lang="es-VE" sz="2800" dirty="0">
              <a:solidFill>
                <a:schemeClr val="bg1">
                  <a:lumMod val="50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822" y="1001883"/>
            <a:ext cx="5523210" cy="277942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73" y="3781305"/>
            <a:ext cx="5523210" cy="277942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98974" y="1468264"/>
            <a:ext cx="5355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el caso del campo </a:t>
            </a:r>
            <a:r>
              <a:rPr lang="es-ES" dirty="0" err="1" smtClean="0"/>
              <a:t>location</a:t>
            </a:r>
            <a:r>
              <a:rPr lang="es-ES" dirty="0" smtClean="0"/>
              <a:t> nos puede indicar cierto nivel de relevancia debido a que 98% de los registros cuentan con este campo.   </a:t>
            </a:r>
            <a:endParaRPr lang="es-VE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15293" y="2580976"/>
            <a:ext cx="5355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</a:t>
            </a:r>
            <a:r>
              <a:rPr lang="es-ES" dirty="0" err="1" smtClean="0"/>
              <a:t>Treemap</a:t>
            </a:r>
            <a:r>
              <a:rPr lang="es-ES" dirty="0" smtClean="0"/>
              <a:t> de abajo se observa las top 10 locaciones presentes en las ofertas laborales fraudulentas. En la que destaca en primer lugar, con 92 ofertas, Houston – Texas – USA. </a:t>
            </a:r>
            <a:endParaRPr lang="es-VE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922184" y="3970687"/>
            <a:ext cx="5355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Por su parte el </a:t>
            </a:r>
            <a:r>
              <a:rPr lang="es-ES" dirty="0" err="1" smtClean="0"/>
              <a:t>Treemap</a:t>
            </a:r>
            <a:r>
              <a:rPr lang="es-ES" dirty="0" smtClean="0"/>
              <a:t> de arriba presenta el top 10 locaciones presentes en las ofertas laborales Legitimas. En este caso destacan las ciudades de Londres y Nueva York en primer y segundo lugar, con 716 y 638 registros, respectivamente.  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9267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851769" y="478663"/>
            <a:ext cx="0" cy="52322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992509" y="478663"/>
            <a:ext cx="4001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Bauhaus 93" panose="04030905020B02020C02" pitchFamily="82" charset="0"/>
              </a:rPr>
              <a:t>ANALISIS EXPLORATORIO</a:t>
            </a:r>
            <a:endParaRPr lang="es-VE" sz="2800" dirty="0">
              <a:solidFill>
                <a:schemeClr val="bg1">
                  <a:lumMod val="5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55313" y="2343955"/>
            <a:ext cx="464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Sectores de la Industria, Educación y Formación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95386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556</Words>
  <Application>Microsoft Office PowerPoint</Application>
  <PresentationFormat>Panorámica</PresentationFormat>
  <Paragraphs>49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Bauhaus 93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</dc:creator>
  <cp:lastModifiedBy>DAVID MANUEL FERERE PEREZ</cp:lastModifiedBy>
  <cp:revision>49</cp:revision>
  <dcterms:created xsi:type="dcterms:W3CDTF">2022-10-24T16:41:07Z</dcterms:created>
  <dcterms:modified xsi:type="dcterms:W3CDTF">2022-10-26T02:14:47Z</dcterms:modified>
</cp:coreProperties>
</file>