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Viga"/>
      <p:regular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Viga-regular.fntdata"/><Relationship Id="rId12" Type="http://schemas.openxmlformats.org/officeDocument/2006/relationships/slide" Target="slides/slide7.xml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f9e59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bf9e59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b4ddd66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b4ddd66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910a37e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910a37e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910a37e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910a37e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910a37e3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910a37e3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gur.com/a/eNQre2Z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ZoYsoK/Building-Week-1/blob/main/!Report%20Progetto%20Rete.pdf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github.com/ZoYsoK/Building-Week-1/blob/main/!PortScanner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github.com/ZoYsoK/Building-Week-1/blob/main/!MethodsScanner.py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github.com/ZoYsoK/Building-Week-1/blob/main/!Report%20Bruteforce.pdf" TargetMode="External"/><Relationship Id="rId6" Type="http://schemas.openxmlformats.org/officeDocument/2006/relationships/hyperlink" Target="https://github.com/ZoYsoK/Building-Week-1/blob/main/!phpMyAdminBruteForce2.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github.com/ZoYsoK/Building-Week-1/blob/main/!Report%20Bruteforce.pdf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github.com/ZoYsoK/Building-Week-1/blob/main/!DVWABruteFor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775200" y="527325"/>
            <a:ext cx="42261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SIMULAZIONE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VIOLAZIONE RETE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AZIENDALE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Simulazione di un </a:t>
            </a:r>
            <a:r>
              <a:rPr lang="en">
                <a:solidFill>
                  <a:schemeClr val="lt2"/>
                </a:solidFill>
              </a:rPr>
              <a:t>attacco</a:t>
            </a:r>
            <a:r>
              <a:rPr lang="en">
                <a:solidFill>
                  <a:schemeClr val="lt2"/>
                </a:solidFill>
              </a:rPr>
              <a:t> a Theta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cura di “Squirtle Squad”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5527650" y="5402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DI RETE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5180775" y="1154500"/>
            <a:ext cx="36879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Secondo le richieste fatte dal CISO di Theta abbiamo creato un design che aumenta il livello di sicurezza della rete </a:t>
            </a:r>
            <a:r>
              <a:rPr i="1" lang="en" sz="1300"/>
              <a:t>aziendale:</a:t>
            </a:r>
            <a:endParaRPr i="1" sz="13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Abbiamo inserito un WAF a protezione del Server 2 (il WEB server che espone servizi).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Aggiunto un IPS che incrementa il livello di sicurezza, che si trova al interno di una DMZ.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Un router in ogni VLAN che permette di dividere ogni reparto in una sua SUBNET.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Un Firewall e’ un Server Proxy 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Per migliorare la LAN abbiamo aggiunto anche un IDS a proteggere il NAS.</a:t>
            </a:r>
            <a:br>
              <a:rPr i="1" lang="en" sz="1200"/>
            </a:br>
            <a:endParaRPr i="1" sz="1200"/>
          </a:p>
        </p:txBody>
      </p:sp>
      <p:pic>
        <p:nvPicPr>
          <p:cNvPr id="295" name="Google Shape;295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>
            <a:hlinkClick r:id="rId5"/>
          </p:cNvPr>
          <p:cNvSpPr/>
          <p:nvPr/>
        </p:nvSpPr>
        <p:spPr>
          <a:xfrm>
            <a:off x="217875" y="321575"/>
            <a:ext cx="597000" cy="53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308205" y="450361"/>
            <a:ext cx="416341" cy="282140"/>
            <a:chOff x="1817317" y="2480330"/>
            <a:chExt cx="350958" cy="263043"/>
          </a:xfrm>
        </p:grpSpPr>
        <p:sp>
          <p:nvSpPr>
            <p:cNvPr id="298" name="Google Shape;298;p28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8"/>
          <p:cNvSpPr txBox="1"/>
          <p:nvPr/>
        </p:nvSpPr>
        <p:spPr>
          <a:xfrm>
            <a:off x="163250" y="798450"/>
            <a:ext cx="11226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LINK AL REPORT </a:t>
            </a:r>
            <a:endParaRPr b="1" i="1" sz="6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775" y="1274025"/>
            <a:ext cx="4996001" cy="29013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724550" y="732500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SCANSIONE DELLE PORTE</a:t>
            </a:r>
            <a:endParaRPr/>
          </a:p>
        </p:txBody>
      </p:sp>
      <p:sp>
        <p:nvSpPr>
          <p:cNvPr id="310" name="Google Shape;310;p29"/>
          <p:cNvSpPr txBox="1"/>
          <p:nvPr>
            <p:ph idx="1" type="subTitle"/>
          </p:nvPr>
        </p:nvSpPr>
        <p:spPr>
          <a:xfrm>
            <a:off x="891175" y="25973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Abbiamo eseguito uno scan del range di porte </a:t>
            </a:r>
            <a:r>
              <a:rPr i="1" lang="en">
                <a:solidFill>
                  <a:schemeClr val="lt2"/>
                </a:solidFill>
              </a:rPr>
              <a:t>dell'indirizzo</a:t>
            </a:r>
            <a:r>
              <a:rPr i="1" lang="en">
                <a:solidFill>
                  <a:schemeClr val="lt2"/>
                </a:solidFill>
              </a:rPr>
              <a:t> IP richiesto.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125" y="758688"/>
            <a:ext cx="2735225" cy="36261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>
            <a:hlinkClick r:id="rId5"/>
          </p:cNvPr>
          <p:cNvSpPr/>
          <p:nvPr/>
        </p:nvSpPr>
        <p:spPr>
          <a:xfrm>
            <a:off x="365450" y="11312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456083" y="234163"/>
            <a:ext cx="417710" cy="265147"/>
            <a:chOff x="1817317" y="2480330"/>
            <a:chExt cx="350958" cy="263043"/>
          </a:xfrm>
        </p:grpSpPr>
        <p:sp>
          <p:nvSpPr>
            <p:cNvPr id="315" name="Google Shape;315;p29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9"/>
          <p:cNvSpPr txBox="1"/>
          <p:nvPr/>
        </p:nvSpPr>
        <p:spPr>
          <a:xfrm>
            <a:off x="222850" y="54013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4692951" y="41542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SCANSIONE DEI METODI</a:t>
            </a:r>
            <a:endParaRPr/>
          </a:p>
        </p:txBody>
      </p:sp>
      <p:sp>
        <p:nvSpPr>
          <p:cNvPr id="326" name="Google Shape;326;p30"/>
          <p:cNvSpPr txBox="1"/>
          <p:nvPr>
            <p:ph idx="1" type="subTitle"/>
          </p:nvPr>
        </p:nvSpPr>
        <p:spPr>
          <a:xfrm>
            <a:off x="5348425" y="2147600"/>
            <a:ext cx="34335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Scansione dei metodi HTTP abilitati sulla porta 80 del Web Server.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75" y="1738313"/>
            <a:ext cx="3200400" cy="16668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30">
            <a:hlinkClick r:id="rId4"/>
          </p:cNvPr>
          <p:cNvSpPr/>
          <p:nvPr/>
        </p:nvSpPr>
        <p:spPr>
          <a:xfrm>
            <a:off x="365450" y="11312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456083" y="234163"/>
            <a:ext cx="417710" cy="265147"/>
            <a:chOff x="1817317" y="2480330"/>
            <a:chExt cx="350958" cy="263043"/>
          </a:xfrm>
        </p:grpSpPr>
        <p:sp>
          <p:nvSpPr>
            <p:cNvPr id="330" name="Google Shape;330;p30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222850" y="54013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460400" y="511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342" name="Google Shape;342;p31"/>
          <p:cNvSpPr txBox="1"/>
          <p:nvPr>
            <p:ph idx="1" type="subTitle"/>
          </p:nvPr>
        </p:nvSpPr>
        <p:spPr>
          <a:xfrm>
            <a:off x="768625" y="2290575"/>
            <a:ext cx="389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Come richiesto dal CISO abbiamo eseguito una simulazione di attacco bruteforce.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allegato troverete un report con annesse </a:t>
            </a:r>
            <a:r>
              <a:rPr i="1" lang="en"/>
              <a:t>criticità e consigli per migliorare la sicurezza del login.</a:t>
            </a:r>
            <a:r>
              <a:rPr i="1" lang="en"/>
              <a:t>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463" y="732500"/>
            <a:ext cx="2705213" cy="3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>
            <a:hlinkClick r:id="rId5"/>
          </p:cNvPr>
          <p:cNvSpPr/>
          <p:nvPr/>
        </p:nvSpPr>
        <p:spPr>
          <a:xfrm>
            <a:off x="2190800" y="406822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1"/>
          <p:cNvGrpSpPr/>
          <p:nvPr/>
        </p:nvGrpSpPr>
        <p:grpSpPr>
          <a:xfrm>
            <a:off x="2281433" y="4189263"/>
            <a:ext cx="417710" cy="265147"/>
            <a:chOff x="1817317" y="2480330"/>
            <a:chExt cx="350958" cy="263043"/>
          </a:xfrm>
        </p:grpSpPr>
        <p:sp>
          <p:nvSpPr>
            <p:cNvPr id="347" name="Google Shape;347;p31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1"/>
          <p:cNvSpPr txBox="1"/>
          <p:nvPr/>
        </p:nvSpPr>
        <p:spPr>
          <a:xfrm>
            <a:off x="2115050" y="448973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Link Report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3" name="Google Shape;353;p31">
            <a:hlinkClick r:id="rId6"/>
          </p:cNvPr>
          <p:cNvSpPr/>
          <p:nvPr/>
        </p:nvSpPr>
        <p:spPr>
          <a:xfrm>
            <a:off x="230100" y="0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1"/>
          <p:cNvGrpSpPr/>
          <p:nvPr/>
        </p:nvGrpSpPr>
        <p:grpSpPr>
          <a:xfrm>
            <a:off x="320733" y="121038"/>
            <a:ext cx="417710" cy="265147"/>
            <a:chOff x="1817317" y="2480330"/>
            <a:chExt cx="350958" cy="263043"/>
          </a:xfrm>
        </p:grpSpPr>
        <p:sp>
          <p:nvSpPr>
            <p:cNvPr id="355" name="Google Shape;355;p31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1"/>
          <p:cNvSpPr txBox="1"/>
          <p:nvPr/>
        </p:nvSpPr>
        <p:spPr>
          <a:xfrm>
            <a:off x="61500" y="398513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453425" y="732500"/>
            <a:ext cx="64908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BRUTEFORCE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E-COMMERCE SERVER</a:t>
            </a:r>
            <a:endParaRPr sz="4000"/>
          </a:p>
        </p:txBody>
      </p:sp>
      <p:sp>
        <p:nvSpPr>
          <p:cNvPr id="366" name="Google Shape;366;p32"/>
          <p:cNvSpPr txBox="1"/>
          <p:nvPr>
            <p:ph idx="1" type="subTitle"/>
          </p:nvPr>
        </p:nvSpPr>
        <p:spPr>
          <a:xfrm>
            <a:off x="453425" y="1849575"/>
            <a:ext cx="43809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Successivamente ,sempre sotto richiesta del CISO, </a:t>
            </a:r>
            <a:r>
              <a:rPr i="1" lang="en"/>
              <a:t>abbiamo eseguito una simulazione di attacco bruteforce all’application server.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Anche in questo caso vi alleghiamo il link al report con i vari consigli e </a:t>
            </a:r>
            <a:r>
              <a:rPr i="1" lang="en"/>
              <a:t>criticità</a:t>
            </a:r>
            <a:r>
              <a:rPr i="1" lang="en"/>
              <a:t>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2">
            <a:hlinkClick r:id="rId4"/>
          </p:cNvPr>
          <p:cNvSpPr/>
          <p:nvPr/>
        </p:nvSpPr>
        <p:spPr>
          <a:xfrm>
            <a:off x="1526050" y="365227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32"/>
          <p:cNvGrpSpPr/>
          <p:nvPr/>
        </p:nvGrpSpPr>
        <p:grpSpPr>
          <a:xfrm>
            <a:off x="1616683" y="3773313"/>
            <a:ext cx="417710" cy="265147"/>
            <a:chOff x="1817317" y="2480330"/>
            <a:chExt cx="350958" cy="263043"/>
          </a:xfrm>
        </p:grpSpPr>
        <p:sp>
          <p:nvSpPr>
            <p:cNvPr id="370" name="Google Shape;370;p32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2"/>
          <p:cNvSpPr txBox="1"/>
          <p:nvPr/>
        </p:nvSpPr>
        <p:spPr>
          <a:xfrm>
            <a:off x="1450300" y="407378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Link Report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300" y="1811525"/>
            <a:ext cx="3227500" cy="25151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32">
            <a:hlinkClick r:id="rId6"/>
          </p:cNvPr>
          <p:cNvSpPr/>
          <p:nvPr/>
        </p:nvSpPr>
        <p:spPr>
          <a:xfrm>
            <a:off x="190900" y="16575"/>
            <a:ext cx="599100" cy="5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2"/>
          <p:cNvGrpSpPr/>
          <p:nvPr/>
        </p:nvGrpSpPr>
        <p:grpSpPr>
          <a:xfrm>
            <a:off x="281533" y="137613"/>
            <a:ext cx="417710" cy="265147"/>
            <a:chOff x="1817317" y="2480330"/>
            <a:chExt cx="350958" cy="263043"/>
          </a:xfrm>
        </p:grpSpPr>
        <p:sp>
          <p:nvSpPr>
            <p:cNvPr id="379" name="Google Shape;379;p32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2"/>
          <p:cNvSpPr txBox="1"/>
          <p:nvPr/>
        </p:nvSpPr>
        <p:spPr>
          <a:xfrm>
            <a:off x="48300" y="443588"/>
            <a:ext cx="23061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Codice in python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del programma</a:t>
            </a:r>
            <a:endParaRPr b="1" i="1" sz="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470650" y="40322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GRAZIE!</a:t>
            </a:r>
            <a:endParaRPr sz="5000"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437225" y="1122725"/>
            <a:ext cx="7657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Crediti:</a:t>
            </a:r>
            <a:endParaRPr b="1" sz="2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Kristiano Kamenica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Marco D’Antoni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Gerardo Carrabs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Georges Fotsing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Samuel Capoti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Gabriel Goldy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Prince Dylan Colletta Ehichioya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Sergio Bodron</a:t>
            </a:r>
            <a:br>
              <a:rPr i="1" lang="en"/>
            </a:br>
            <a:endParaRPr i="1"/>
          </a:p>
        </p:txBody>
      </p:sp>
      <p:sp>
        <p:nvSpPr>
          <p:cNvPr id="391" name="Google Shape;391;p33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575"/>
            <a:ext cx="661026" cy="99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650" y="825887"/>
            <a:ext cx="3776850" cy="3773075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