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Viga"/>
      <p:regular r:id="rId13"/>
    </p:embeddedFont>
    <p:embeddedFont>
      <p:font typeface="DM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1" orient="horz"/>
        <p:guide pos="2880"/>
        <p:guide pos="456"/>
        <p:guide pos="1732" orient="horz"/>
        <p:guide pos="26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Viga-regular.fntdata"/><Relationship Id="rId12" Type="http://schemas.openxmlformats.org/officeDocument/2006/relationships/slide" Target="slides/slide7.xml"/><Relationship Id="rId15" Type="http://schemas.openxmlformats.org/officeDocument/2006/relationships/font" Target="fonts/DMSans-bold.fntdata"/><Relationship Id="rId14" Type="http://schemas.openxmlformats.org/officeDocument/2006/relationships/font" Target="fonts/DMSans-regular.fntdata"/><Relationship Id="rId17" Type="http://schemas.openxmlformats.org/officeDocument/2006/relationships/font" Target="fonts/DMSans-boldItalic.fntdata"/><Relationship Id="rId16" Type="http://schemas.openxmlformats.org/officeDocument/2006/relationships/font" Target="fonts/DM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bf9e599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bf9e599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bb4ddd667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bb4ddd667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910a37e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910a37e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910a37e3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910a37e3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a910a37e3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a910a37e3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bb4ddd66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bb4ddd66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2" type="ctrTitle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3" type="subTitle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4" type="ctrTitle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5" type="subTitle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5" type="ctrTitle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6" type="subTitle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7" type="ctrTitle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8" type="subTitle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9" type="ctrTitle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20" type="subTitle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6" name="Google Shape;66;p1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" name="Google Shape;70;p1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title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1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6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7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7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ONE_COLUMN_TEXT_1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title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4" type="title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hasCustomPrompt="1" idx="2" type="title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2" name="Google Shape;102;p2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1_1_1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title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21"/>
          <p:cNvSpPr txBox="1"/>
          <p:nvPr>
            <p:ph idx="3" type="body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4" type="title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1"/>
          <p:cNvSpPr txBox="1"/>
          <p:nvPr>
            <p:ph idx="5" type="body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6" type="title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1"/>
          <p:cNvSpPr txBox="1"/>
          <p:nvPr>
            <p:ph idx="7" type="body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8" type="title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hasCustomPrompt="1" idx="2" type="title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2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title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23"/>
          <p:cNvSpPr txBox="1"/>
          <p:nvPr>
            <p:ph idx="3" type="body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4" type="title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23"/>
          <p:cNvSpPr txBox="1"/>
          <p:nvPr>
            <p:ph idx="5" type="body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6" type="title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3"/>
          <p:cNvSpPr txBox="1"/>
          <p:nvPr>
            <p:ph idx="7" type="body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8" type="title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3"/>
          <p:cNvSpPr txBox="1"/>
          <p:nvPr>
            <p:ph idx="9" type="body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3" type="title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3"/>
          <p:cNvSpPr txBox="1"/>
          <p:nvPr>
            <p:ph idx="14" type="body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5" type="title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ONE_COLUMN_TEXT_1_1_1_1_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2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4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24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HEADER_1_1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26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" name="Google Shape;18;p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5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" name="Google Shape;37;p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imgur.com/a/eNQre2Z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s://github.com/ZoYsoK/Building-Week-1/blob/main/!Report%20Progetto%20Rete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hyperlink" Target="https://github.com/ZoYsoK/Building-Week-1/blob/main/!PortScanner.p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github.com/ZoYsoK/Building-Week-1/blob/main/!MethodsScanner.py" TargetMode="External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s://github.com/ZoYsoK/Building-Week-1/blob/main/!Report%20Bruteforce.pdf" TargetMode="External"/><Relationship Id="rId6" Type="http://schemas.openxmlformats.org/officeDocument/2006/relationships/hyperlink" Target="https://github.com/ZoYsoK/Building-Week-1/blob/main/!phpMyAdminBruteForce2.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github.com/ZoYsoK/Building-Week-1/blob/main/!Report%20Bruteforce.pdf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github.com/ZoYsoK/Building-Week-1/blob/main/!DVWABruteForc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-7509504">
            <a:off x="5455916" y="207622"/>
            <a:ext cx="5179224" cy="573271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type="ctrTitle"/>
          </p:nvPr>
        </p:nvSpPr>
        <p:spPr>
          <a:xfrm>
            <a:off x="4775200" y="527325"/>
            <a:ext cx="42261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SIMULAZIONE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VIOLAZIONE RETE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AZIENDALE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Simulazione di un </a:t>
            </a:r>
            <a:r>
              <a:rPr lang="en">
                <a:solidFill>
                  <a:schemeClr val="lt2"/>
                </a:solidFill>
              </a:rPr>
              <a:t>attacco</a:t>
            </a:r>
            <a:r>
              <a:rPr lang="en">
                <a:solidFill>
                  <a:schemeClr val="lt2"/>
                </a:solidFill>
              </a:rPr>
              <a:t> a Theta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 cura di “Squirtle Squad”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58" name="Google Shape;158;p27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9" name="Google Shape;159;p27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rect b="b" l="l" r="r" t="t"/>
                <a:pathLst>
                  <a:path extrusionOk="0" h="2336" w="2428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0" name="Google Shape;160;p27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1" name="Google Shape;161;p27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rect b="b" l="l" r="r" t="t"/>
                  <a:pathLst>
                    <a:path extrusionOk="0" h="7644" w="100364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rect b="b" l="l" r="r" t="t"/>
                  <a:pathLst>
                    <a:path extrusionOk="0" h="8166" w="101063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rect b="b" l="l" r="r" t="t"/>
                  <a:pathLst>
                    <a:path extrusionOk="0" h="5698" w="81183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27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rect b="b" l="l" r="r" t="t"/>
                  <a:pathLst>
                    <a:path extrusionOk="0" h="7086" w="100364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27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rect b="b" l="l" r="r" t="t"/>
                  <a:pathLst>
                    <a:path extrusionOk="0" h="7606" w="100885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rect b="b" l="l" r="r" t="t"/>
                  <a:pathLst>
                    <a:path extrusionOk="0" h="7644" w="114565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rect b="b" l="l" r="r" t="t"/>
                  <a:pathLst>
                    <a:path extrusionOk="0" h="8164" w="115255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rect b="b" l="l" r="r" t="t"/>
                  <a:pathLst>
                    <a:path extrusionOk="0" h="7459" w="114525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rect b="b" l="l" r="r" t="t"/>
                  <a:pathLst>
                    <a:path extrusionOk="0" h="7979" w="115045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rect b="b" l="l" r="r" t="t"/>
                  <a:pathLst>
                    <a:path extrusionOk="0" h="67703" w="18656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rect b="b" l="l" r="r" t="t"/>
                  <a:pathLst>
                    <a:path extrusionOk="0" h="19828" w="522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rect b="b" l="l" r="r" t="t"/>
                  <a:pathLst>
                    <a:path extrusionOk="0" h="13207" w="96577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rect b="b" l="l" r="r" t="t"/>
                  <a:pathLst>
                    <a:path extrusionOk="0" h="67932" w="13207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rect b="b" l="l" r="r" t="t"/>
                  <a:pathLst>
                    <a:path extrusionOk="0" h="37091" w="12947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rect b="b" l="l" r="r" t="t"/>
                  <a:pathLst>
                    <a:path extrusionOk="0" h="39695" w="625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27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rect b="b" l="l" r="r" t="t"/>
                  <a:pathLst>
                    <a:path extrusionOk="0" h="12388" w="36421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rect b="b" l="l" r="r" t="t"/>
                  <a:pathLst>
                    <a:path extrusionOk="0" h="22768" w="2727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27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rect b="b" l="l" r="r" t="t"/>
                  <a:pathLst>
                    <a:path extrusionOk="0" h="16221" w="34636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rect b="b" l="l" r="r" t="t"/>
                  <a:pathLst>
                    <a:path extrusionOk="0" h="2856" w="2968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rect b="b" l="l" r="r" t="t"/>
                  <a:pathLst>
                    <a:path extrusionOk="0" h="2337" w="2428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rect b="b" l="l" r="r" t="t"/>
                  <a:pathLst>
                    <a:path extrusionOk="0" h="2335" w="2427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rect b="b" l="l" r="r" t="t"/>
                  <a:pathLst>
                    <a:path extrusionOk="0" h="2857" w="297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rect b="b" l="l" r="r" t="t"/>
                  <a:pathLst>
                    <a:path extrusionOk="0" h="2858" w="2969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rect b="b" l="l" r="r" t="t"/>
                  <a:pathLst>
                    <a:path extrusionOk="0" h="20937" w="39712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rect b="b" l="l" r="r" t="t"/>
                  <a:pathLst>
                    <a:path extrusionOk="0" h="21457" w="40393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rect b="b" l="l" r="r" t="t"/>
                  <a:pathLst>
                    <a:path extrusionOk="0" h="17267" w="34299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rect b="b" l="l" r="r" t="t"/>
                  <a:pathLst>
                    <a:path extrusionOk="0" h="90146" w="12277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rect b="b" l="l" r="r" t="t"/>
                  <a:pathLst>
                    <a:path extrusionOk="0" h="90667" w="123291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rect b="b" l="l" r="r" t="t"/>
                  <a:pathLst>
                    <a:path extrusionOk="0" h="14012" w="12277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rect b="b" l="l" r="r" t="t"/>
                  <a:pathLst>
                    <a:path extrusionOk="0" h="14533" w="123291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rect b="b" l="l" r="r" t="t"/>
                  <a:pathLst>
                    <a:path extrusionOk="0" h="63690" w="11042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rect b="b" l="l" r="r" t="t"/>
                  <a:pathLst>
                    <a:path extrusionOk="0" h="4435" w="4528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rect b="b" l="l" r="r" t="t"/>
                  <a:pathLst>
                    <a:path extrusionOk="0" h="4954" w="505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rect b="b" l="l" r="r" t="t"/>
                  <a:pathLst>
                    <a:path extrusionOk="0" h="1815" w="39721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rect b="b" l="l" r="r" t="t"/>
                  <a:pathLst>
                    <a:path extrusionOk="0" h="2336" w="40241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rect b="b" l="l" r="r" t="t"/>
                  <a:pathLst>
                    <a:path extrusionOk="0" h="73064" w="6736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rect b="b" l="l" r="r" t="t"/>
                  <a:pathLst>
                    <a:path extrusionOk="0" h="73586" w="67885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rect b="b" l="l" r="r" t="t"/>
                  <a:pathLst>
                    <a:path extrusionOk="0" h="73064" w="33681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rect b="b" l="l" r="r" t="t"/>
                  <a:pathLst>
                    <a:path extrusionOk="0" h="73587" w="34204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rect b="b" l="l" r="r" t="t"/>
                  <a:pathLst>
                    <a:path extrusionOk="0" h="7996" w="123528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rect b="b" l="l" r="r" t="t"/>
                  <a:pathLst>
                    <a:path extrusionOk="0" h="8519" w="12405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rect b="b" l="l" r="r" t="t"/>
                  <a:pathLst>
                    <a:path extrusionOk="0" h="27948" w="29274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rect b="b" l="l" r="r" t="t"/>
                  <a:pathLst>
                    <a:path extrusionOk="0" h="28468" w="29793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rect b="b" l="l" r="r" t="t"/>
                  <a:pathLst>
                    <a:path extrusionOk="0" h="26436" w="31959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rect b="b" l="l" r="r" t="t"/>
                  <a:pathLst>
                    <a:path extrusionOk="0" h="26956" w="3248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rect b="b" l="l" r="r" t="t"/>
                  <a:pathLst>
                    <a:path extrusionOk="0" h="12409" w="6958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27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rect b="b" l="l" r="r" t="t"/>
                  <a:pathLst>
                    <a:path extrusionOk="0" h="12930" w="748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1" name="Google Shape;281;p27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2" name="Google Shape;282;p27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rect b="b" l="l" r="r" t="t"/>
                <a:pathLst>
                  <a:path extrusionOk="0" h="39695" w="625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rect b="b" l="l" r="r" t="t"/>
                <a:pathLst>
                  <a:path extrusionOk="0" h="2856" w="2969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7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5" name="Google Shape;285;p27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rect b="b" l="l" r="r" t="t"/>
                <a:pathLst>
                  <a:path extrusionOk="0" h="19828" w="522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rect b="b" l="l" r="r" t="t"/>
                <a:pathLst>
                  <a:path extrusionOk="0" h="2336" w="2428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rect b="b" l="l" r="r" t="t"/>
                <a:pathLst>
                  <a:path extrusionOk="0" h="2856" w="2968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88" name="Google Shape;2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1575"/>
            <a:ext cx="661026" cy="99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title"/>
          </p:nvPr>
        </p:nvSpPr>
        <p:spPr>
          <a:xfrm>
            <a:off x="5527650" y="540225"/>
            <a:ext cx="3572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MODELLO DI RETE</a:t>
            </a:r>
            <a:endParaRPr/>
          </a:p>
        </p:txBody>
      </p:sp>
      <p:sp>
        <p:nvSpPr>
          <p:cNvPr id="294" name="Google Shape;294;p28"/>
          <p:cNvSpPr txBox="1"/>
          <p:nvPr>
            <p:ph idx="1" type="body"/>
          </p:nvPr>
        </p:nvSpPr>
        <p:spPr>
          <a:xfrm>
            <a:off x="5180775" y="1154500"/>
            <a:ext cx="36879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Secondo le richieste fatte dal CISO di Theta abbiamo creato un design che aumenta il livello di sicurezza della rete </a:t>
            </a:r>
            <a:r>
              <a:rPr i="1" lang="en" sz="1300"/>
              <a:t>aziendale:</a:t>
            </a:r>
            <a:endParaRPr i="1" sz="13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Abbiamo inserito un WAF a protezione del Server 2 (il WEB server che espone servizi).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Aggiunto un IPS che incrementa il livello di sicurezza, che si trova al interno di una DMZ.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Un router in ogni VLAN che permette di dividere ogni reparto in una sua SUBNET.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Un Firewall e’ un Server Proxy .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Per migliorare la LAN abbiamo aggiunto anche un IDS a proteggere il NAS.</a:t>
            </a:r>
            <a:br>
              <a:rPr i="1" lang="en" sz="1200"/>
            </a:br>
            <a:endParaRPr i="1" sz="1200"/>
          </a:p>
        </p:txBody>
      </p:sp>
      <p:pic>
        <p:nvPicPr>
          <p:cNvPr id="295" name="Google Shape;2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0" y="1458600"/>
            <a:ext cx="4881825" cy="247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51575"/>
            <a:ext cx="661026" cy="9919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>
            <a:hlinkClick r:id="rId6"/>
          </p:cNvPr>
          <p:cNvSpPr/>
          <p:nvPr/>
        </p:nvSpPr>
        <p:spPr>
          <a:xfrm>
            <a:off x="217875" y="321575"/>
            <a:ext cx="597000" cy="53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28"/>
          <p:cNvGrpSpPr/>
          <p:nvPr/>
        </p:nvGrpSpPr>
        <p:grpSpPr>
          <a:xfrm>
            <a:off x="308205" y="450361"/>
            <a:ext cx="416341" cy="282140"/>
            <a:chOff x="1817317" y="2480330"/>
            <a:chExt cx="350958" cy="263043"/>
          </a:xfrm>
        </p:grpSpPr>
        <p:sp>
          <p:nvSpPr>
            <p:cNvPr id="299" name="Google Shape;299;p28"/>
            <p:cNvSpPr/>
            <p:nvPr/>
          </p:nvSpPr>
          <p:spPr>
            <a:xfrm>
              <a:off x="1817317" y="2480330"/>
              <a:ext cx="350958" cy="191426"/>
            </a:xfrm>
            <a:custGeom>
              <a:rect b="b" l="l" r="r" t="t"/>
              <a:pathLst>
                <a:path extrusionOk="0" h="6014" w="11026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926844" y="2568626"/>
              <a:ext cx="131140" cy="174747"/>
            </a:xfrm>
            <a:custGeom>
              <a:rect b="b" l="l" r="r" t="t"/>
              <a:pathLst>
                <a:path extrusionOk="0" h="5490" w="412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965485" y="2639893"/>
              <a:ext cx="55002" cy="70885"/>
            </a:xfrm>
            <a:custGeom>
              <a:rect b="b" l="l" r="r" t="t"/>
              <a:pathLst>
                <a:path extrusionOk="0" h="2227" w="1728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965103" y="2503406"/>
              <a:ext cx="43989" cy="31162"/>
            </a:xfrm>
            <a:custGeom>
              <a:rect b="b" l="l" r="r" t="t"/>
              <a:pathLst>
                <a:path extrusionOk="0" h="979" w="1382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2052668" y="2537369"/>
              <a:ext cx="34504" cy="30175"/>
            </a:xfrm>
            <a:custGeom>
              <a:rect b="b" l="l" r="r" t="t"/>
              <a:pathLst>
                <a:path extrusionOk="0" h="948" w="1084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28"/>
          <p:cNvSpPr txBox="1"/>
          <p:nvPr/>
        </p:nvSpPr>
        <p:spPr>
          <a:xfrm>
            <a:off x="163250" y="798450"/>
            <a:ext cx="11226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LINK AL REPORT </a:t>
            </a:r>
            <a:endParaRPr b="1" i="1" sz="6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724550" y="732500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SCANSIONE DELLE PORTE</a:t>
            </a:r>
            <a:endParaRPr/>
          </a:p>
        </p:txBody>
      </p:sp>
      <p:sp>
        <p:nvSpPr>
          <p:cNvPr id="310" name="Google Shape;310;p29"/>
          <p:cNvSpPr txBox="1"/>
          <p:nvPr>
            <p:ph idx="1" type="subTitle"/>
          </p:nvPr>
        </p:nvSpPr>
        <p:spPr>
          <a:xfrm>
            <a:off x="891175" y="25973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Abbiamo eseguito uno scan del range di porte </a:t>
            </a:r>
            <a:r>
              <a:rPr i="1" lang="en">
                <a:solidFill>
                  <a:schemeClr val="lt2"/>
                </a:solidFill>
              </a:rPr>
              <a:t>dell'indirizzo</a:t>
            </a:r>
            <a:r>
              <a:rPr i="1" lang="en">
                <a:solidFill>
                  <a:schemeClr val="lt2"/>
                </a:solidFill>
              </a:rPr>
              <a:t> IP richiesto.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311" name="Google Shape;3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125" y="758688"/>
            <a:ext cx="2735225" cy="36261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2" name="Google Shape;3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51575"/>
            <a:ext cx="661026" cy="9919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>
            <a:hlinkClick r:id="rId5"/>
          </p:cNvPr>
          <p:cNvSpPr/>
          <p:nvPr/>
        </p:nvSpPr>
        <p:spPr>
          <a:xfrm>
            <a:off x="365450" y="113125"/>
            <a:ext cx="599100" cy="5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29"/>
          <p:cNvGrpSpPr/>
          <p:nvPr/>
        </p:nvGrpSpPr>
        <p:grpSpPr>
          <a:xfrm>
            <a:off x="456083" y="234163"/>
            <a:ext cx="417710" cy="265147"/>
            <a:chOff x="1817317" y="2480330"/>
            <a:chExt cx="350958" cy="263043"/>
          </a:xfrm>
        </p:grpSpPr>
        <p:sp>
          <p:nvSpPr>
            <p:cNvPr id="315" name="Google Shape;315;p29"/>
            <p:cNvSpPr/>
            <p:nvPr/>
          </p:nvSpPr>
          <p:spPr>
            <a:xfrm>
              <a:off x="1817317" y="2480330"/>
              <a:ext cx="350958" cy="191426"/>
            </a:xfrm>
            <a:custGeom>
              <a:rect b="b" l="l" r="r" t="t"/>
              <a:pathLst>
                <a:path extrusionOk="0" h="6014" w="11026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926844" y="2568626"/>
              <a:ext cx="131140" cy="174747"/>
            </a:xfrm>
            <a:custGeom>
              <a:rect b="b" l="l" r="r" t="t"/>
              <a:pathLst>
                <a:path extrusionOk="0" h="5490" w="412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965485" y="2639893"/>
              <a:ext cx="55002" cy="70885"/>
            </a:xfrm>
            <a:custGeom>
              <a:rect b="b" l="l" r="r" t="t"/>
              <a:pathLst>
                <a:path extrusionOk="0" h="2227" w="1728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1965103" y="2503406"/>
              <a:ext cx="43989" cy="31162"/>
            </a:xfrm>
            <a:custGeom>
              <a:rect b="b" l="l" r="r" t="t"/>
              <a:pathLst>
                <a:path extrusionOk="0" h="979" w="1382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052668" y="2537369"/>
              <a:ext cx="34504" cy="30175"/>
            </a:xfrm>
            <a:custGeom>
              <a:rect b="b" l="l" r="r" t="t"/>
              <a:pathLst>
                <a:path extrusionOk="0" h="948" w="1084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29"/>
          <p:cNvSpPr txBox="1"/>
          <p:nvPr/>
        </p:nvSpPr>
        <p:spPr>
          <a:xfrm>
            <a:off x="222850" y="540138"/>
            <a:ext cx="2306100" cy="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Codice in python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del programma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type="title"/>
          </p:nvPr>
        </p:nvSpPr>
        <p:spPr>
          <a:xfrm>
            <a:off x="4692951" y="41542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SCANSIONE DEI METODI</a:t>
            </a:r>
            <a:endParaRPr/>
          </a:p>
        </p:txBody>
      </p:sp>
      <p:sp>
        <p:nvSpPr>
          <p:cNvPr id="326" name="Google Shape;326;p30"/>
          <p:cNvSpPr txBox="1"/>
          <p:nvPr>
            <p:ph idx="1" type="subTitle"/>
          </p:nvPr>
        </p:nvSpPr>
        <p:spPr>
          <a:xfrm>
            <a:off x="5348425" y="2147600"/>
            <a:ext cx="34335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Scansione dei metodi HTTP abilitati sulla porta 80 del Web Server.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75" y="1738313"/>
            <a:ext cx="3200400" cy="166687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p30">
            <a:hlinkClick r:id="rId4"/>
          </p:cNvPr>
          <p:cNvSpPr/>
          <p:nvPr/>
        </p:nvSpPr>
        <p:spPr>
          <a:xfrm>
            <a:off x="365450" y="113125"/>
            <a:ext cx="599100" cy="5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456083" y="234163"/>
            <a:ext cx="417710" cy="265147"/>
            <a:chOff x="1817317" y="2480330"/>
            <a:chExt cx="350958" cy="263043"/>
          </a:xfrm>
        </p:grpSpPr>
        <p:sp>
          <p:nvSpPr>
            <p:cNvPr id="330" name="Google Shape;330;p30"/>
            <p:cNvSpPr/>
            <p:nvPr/>
          </p:nvSpPr>
          <p:spPr>
            <a:xfrm>
              <a:off x="1817317" y="2480330"/>
              <a:ext cx="350958" cy="191426"/>
            </a:xfrm>
            <a:custGeom>
              <a:rect b="b" l="l" r="r" t="t"/>
              <a:pathLst>
                <a:path extrusionOk="0" h="6014" w="11026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1926844" y="2568626"/>
              <a:ext cx="131140" cy="174747"/>
            </a:xfrm>
            <a:custGeom>
              <a:rect b="b" l="l" r="r" t="t"/>
              <a:pathLst>
                <a:path extrusionOk="0" h="5490" w="412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965485" y="2639893"/>
              <a:ext cx="55002" cy="70885"/>
            </a:xfrm>
            <a:custGeom>
              <a:rect b="b" l="l" r="r" t="t"/>
              <a:pathLst>
                <a:path extrusionOk="0" h="2227" w="1728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1965103" y="2503406"/>
              <a:ext cx="43989" cy="31162"/>
            </a:xfrm>
            <a:custGeom>
              <a:rect b="b" l="l" r="r" t="t"/>
              <a:pathLst>
                <a:path extrusionOk="0" h="979" w="1382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052668" y="2537369"/>
              <a:ext cx="34504" cy="30175"/>
            </a:xfrm>
            <a:custGeom>
              <a:rect b="b" l="l" r="r" t="t"/>
              <a:pathLst>
                <a:path extrusionOk="0" h="948" w="1084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0"/>
          <p:cNvSpPr txBox="1"/>
          <p:nvPr/>
        </p:nvSpPr>
        <p:spPr>
          <a:xfrm>
            <a:off x="222850" y="540138"/>
            <a:ext cx="2306100" cy="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Codice in python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del programma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6" name="Google Shape;33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51575"/>
            <a:ext cx="661026" cy="99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460400" y="5119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BRUTEFORCE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sp>
        <p:nvSpPr>
          <p:cNvPr id="342" name="Google Shape;342;p31"/>
          <p:cNvSpPr txBox="1"/>
          <p:nvPr>
            <p:ph idx="1" type="subTitle"/>
          </p:nvPr>
        </p:nvSpPr>
        <p:spPr>
          <a:xfrm>
            <a:off x="768625" y="2290575"/>
            <a:ext cx="3891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Come richiesto dal CISO abbiamo eseguito una simulazione di attacco bruteforce.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 allegato troverete un report con annesse </a:t>
            </a:r>
            <a:r>
              <a:rPr i="1" lang="en"/>
              <a:t>criticità e consigli per migliorare la sicurezza del login.</a:t>
            </a:r>
            <a:r>
              <a:rPr i="1" lang="en"/>
              <a:t>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463" y="732500"/>
            <a:ext cx="2705213" cy="37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51575"/>
            <a:ext cx="661026" cy="99192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>
            <a:hlinkClick r:id="rId5"/>
          </p:cNvPr>
          <p:cNvSpPr/>
          <p:nvPr/>
        </p:nvSpPr>
        <p:spPr>
          <a:xfrm>
            <a:off x="2190800" y="4068225"/>
            <a:ext cx="599100" cy="5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31"/>
          <p:cNvGrpSpPr/>
          <p:nvPr/>
        </p:nvGrpSpPr>
        <p:grpSpPr>
          <a:xfrm>
            <a:off x="2281433" y="4189263"/>
            <a:ext cx="417710" cy="265147"/>
            <a:chOff x="1817317" y="2480330"/>
            <a:chExt cx="350958" cy="263043"/>
          </a:xfrm>
        </p:grpSpPr>
        <p:sp>
          <p:nvSpPr>
            <p:cNvPr id="347" name="Google Shape;347;p31"/>
            <p:cNvSpPr/>
            <p:nvPr/>
          </p:nvSpPr>
          <p:spPr>
            <a:xfrm>
              <a:off x="1817317" y="2480330"/>
              <a:ext cx="350958" cy="191426"/>
            </a:xfrm>
            <a:custGeom>
              <a:rect b="b" l="l" r="r" t="t"/>
              <a:pathLst>
                <a:path extrusionOk="0" h="6014" w="11026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1926844" y="2568626"/>
              <a:ext cx="131140" cy="174747"/>
            </a:xfrm>
            <a:custGeom>
              <a:rect b="b" l="l" r="r" t="t"/>
              <a:pathLst>
                <a:path extrusionOk="0" h="5490" w="412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1965485" y="2639893"/>
              <a:ext cx="55002" cy="70885"/>
            </a:xfrm>
            <a:custGeom>
              <a:rect b="b" l="l" r="r" t="t"/>
              <a:pathLst>
                <a:path extrusionOk="0" h="2227" w="1728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1965103" y="2503406"/>
              <a:ext cx="43989" cy="31162"/>
            </a:xfrm>
            <a:custGeom>
              <a:rect b="b" l="l" r="r" t="t"/>
              <a:pathLst>
                <a:path extrusionOk="0" h="979" w="1382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2052668" y="2537369"/>
              <a:ext cx="34504" cy="30175"/>
            </a:xfrm>
            <a:custGeom>
              <a:rect b="b" l="l" r="r" t="t"/>
              <a:pathLst>
                <a:path extrusionOk="0" h="948" w="1084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31"/>
          <p:cNvSpPr txBox="1"/>
          <p:nvPr/>
        </p:nvSpPr>
        <p:spPr>
          <a:xfrm>
            <a:off x="2115050" y="4489738"/>
            <a:ext cx="2306100" cy="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Link Report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3" name="Google Shape;353;p31">
            <a:hlinkClick r:id="rId6"/>
          </p:cNvPr>
          <p:cNvSpPr/>
          <p:nvPr/>
        </p:nvSpPr>
        <p:spPr>
          <a:xfrm>
            <a:off x="230100" y="0"/>
            <a:ext cx="599100" cy="5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31"/>
          <p:cNvGrpSpPr/>
          <p:nvPr/>
        </p:nvGrpSpPr>
        <p:grpSpPr>
          <a:xfrm>
            <a:off x="320733" y="121038"/>
            <a:ext cx="417710" cy="265147"/>
            <a:chOff x="1817317" y="2480330"/>
            <a:chExt cx="350958" cy="263043"/>
          </a:xfrm>
        </p:grpSpPr>
        <p:sp>
          <p:nvSpPr>
            <p:cNvPr id="355" name="Google Shape;355;p31"/>
            <p:cNvSpPr/>
            <p:nvPr/>
          </p:nvSpPr>
          <p:spPr>
            <a:xfrm>
              <a:off x="1817317" y="2480330"/>
              <a:ext cx="350958" cy="191426"/>
            </a:xfrm>
            <a:custGeom>
              <a:rect b="b" l="l" r="r" t="t"/>
              <a:pathLst>
                <a:path extrusionOk="0" h="6014" w="11026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1926844" y="2568626"/>
              <a:ext cx="131140" cy="174747"/>
            </a:xfrm>
            <a:custGeom>
              <a:rect b="b" l="l" r="r" t="t"/>
              <a:pathLst>
                <a:path extrusionOk="0" h="5490" w="412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1965485" y="2639893"/>
              <a:ext cx="55002" cy="70885"/>
            </a:xfrm>
            <a:custGeom>
              <a:rect b="b" l="l" r="r" t="t"/>
              <a:pathLst>
                <a:path extrusionOk="0" h="2227" w="1728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1965103" y="2503406"/>
              <a:ext cx="43989" cy="31162"/>
            </a:xfrm>
            <a:custGeom>
              <a:rect b="b" l="l" r="r" t="t"/>
              <a:pathLst>
                <a:path extrusionOk="0" h="979" w="1382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2052668" y="2537369"/>
              <a:ext cx="34504" cy="30175"/>
            </a:xfrm>
            <a:custGeom>
              <a:rect b="b" l="l" r="r" t="t"/>
              <a:pathLst>
                <a:path extrusionOk="0" h="948" w="1084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31"/>
          <p:cNvSpPr txBox="1"/>
          <p:nvPr/>
        </p:nvSpPr>
        <p:spPr>
          <a:xfrm>
            <a:off x="61500" y="398513"/>
            <a:ext cx="2306100" cy="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Codice in python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Del programma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title"/>
          </p:nvPr>
        </p:nvSpPr>
        <p:spPr>
          <a:xfrm>
            <a:off x="453425" y="732500"/>
            <a:ext cx="6490800" cy="1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BRUTEFORCE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E-COMMERCE SERVER</a:t>
            </a:r>
            <a:endParaRPr sz="4000"/>
          </a:p>
        </p:txBody>
      </p:sp>
      <p:sp>
        <p:nvSpPr>
          <p:cNvPr id="366" name="Google Shape;366;p32"/>
          <p:cNvSpPr txBox="1"/>
          <p:nvPr>
            <p:ph idx="1" type="subTitle"/>
          </p:nvPr>
        </p:nvSpPr>
        <p:spPr>
          <a:xfrm>
            <a:off x="453425" y="1849575"/>
            <a:ext cx="43809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Successivamente ,sempre sotto richiesta del CISO, </a:t>
            </a:r>
            <a:r>
              <a:rPr i="1" lang="en"/>
              <a:t>abbiamo eseguito una simulazione di attacco bruteforce all’application server.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Anche in questo caso vi alleghiamo il link al report con i vari consigli e </a:t>
            </a:r>
            <a:r>
              <a:rPr i="1" lang="en"/>
              <a:t>criticità</a:t>
            </a:r>
            <a:r>
              <a:rPr i="1" lang="en"/>
              <a:t>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1575"/>
            <a:ext cx="661026" cy="99192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2">
            <a:hlinkClick r:id="rId4"/>
          </p:cNvPr>
          <p:cNvSpPr/>
          <p:nvPr/>
        </p:nvSpPr>
        <p:spPr>
          <a:xfrm>
            <a:off x="1526050" y="3652275"/>
            <a:ext cx="599100" cy="5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32"/>
          <p:cNvGrpSpPr/>
          <p:nvPr/>
        </p:nvGrpSpPr>
        <p:grpSpPr>
          <a:xfrm>
            <a:off x="1616683" y="3773313"/>
            <a:ext cx="417710" cy="265147"/>
            <a:chOff x="1817317" y="2480330"/>
            <a:chExt cx="350958" cy="263043"/>
          </a:xfrm>
        </p:grpSpPr>
        <p:sp>
          <p:nvSpPr>
            <p:cNvPr id="370" name="Google Shape;370;p32"/>
            <p:cNvSpPr/>
            <p:nvPr/>
          </p:nvSpPr>
          <p:spPr>
            <a:xfrm>
              <a:off x="1817317" y="2480330"/>
              <a:ext cx="350958" cy="191426"/>
            </a:xfrm>
            <a:custGeom>
              <a:rect b="b" l="l" r="r" t="t"/>
              <a:pathLst>
                <a:path extrusionOk="0" h="6014" w="11026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1926844" y="2568626"/>
              <a:ext cx="131140" cy="174747"/>
            </a:xfrm>
            <a:custGeom>
              <a:rect b="b" l="l" r="r" t="t"/>
              <a:pathLst>
                <a:path extrusionOk="0" h="5490" w="412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1965485" y="2639893"/>
              <a:ext cx="55002" cy="70885"/>
            </a:xfrm>
            <a:custGeom>
              <a:rect b="b" l="l" r="r" t="t"/>
              <a:pathLst>
                <a:path extrusionOk="0" h="2227" w="1728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1965103" y="2503406"/>
              <a:ext cx="43989" cy="31162"/>
            </a:xfrm>
            <a:custGeom>
              <a:rect b="b" l="l" r="r" t="t"/>
              <a:pathLst>
                <a:path extrusionOk="0" h="979" w="1382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052668" y="2537369"/>
              <a:ext cx="34504" cy="30175"/>
            </a:xfrm>
            <a:custGeom>
              <a:rect b="b" l="l" r="r" t="t"/>
              <a:pathLst>
                <a:path extrusionOk="0" h="948" w="1084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32"/>
          <p:cNvSpPr txBox="1"/>
          <p:nvPr/>
        </p:nvSpPr>
        <p:spPr>
          <a:xfrm>
            <a:off x="1450300" y="4073788"/>
            <a:ext cx="2306100" cy="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Link Report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2300" y="1811525"/>
            <a:ext cx="3227500" cy="251517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7" name="Google Shape;377;p32">
            <a:hlinkClick r:id="rId6"/>
          </p:cNvPr>
          <p:cNvSpPr/>
          <p:nvPr/>
        </p:nvSpPr>
        <p:spPr>
          <a:xfrm>
            <a:off x="190900" y="16575"/>
            <a:ext cx="599100" cy="5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32"/>
          <p:cNvGrpSpPr/>
          <p:nvPr/>
        </p:nvGrpSpPr>
        <p:grpSpPr>
          <a:xfrm>
            <a:off x="281533" y="137613"/>
            <a:ext cx="417710" cy="265147"/>
            <a:chOff x="1817317" y="2480330"/>
            <a:chExt cx="350958" cy="263043"/>
          </a:xfrm>
        </p:grpSpPr>
        <p:sp>
          <p:nvSpPr>
            <p:cNvPr id="379" name="Google Shape;379;p32"/>
            <p:cNvSpPr/>
            <p:nvPr/>
          </p:nvSpPr>
          <p:spPr>
            <a:xfrm>
              <a:off x="1817317" y="2480330"/>
              <a:ext cx="350958" cy="191426"/>
            </a:xfrm>
            <a:custGeom>
              <a:rect b="b" l="l" r="r" t="t"/>
              <a:pathLst>
                <a:path extrusionOk="0" h="6014" w="11026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926844" y="2568626"/>
              <a:ext cx="131140" cy="174747"/>
            </a:xfrm>
            <a:custGeom>
              <a:rect b="b" l="l" r="r" t="t"/>
              <a:pathLst>
                <a:path extrusionOk="0" h="5490" w="412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965485" y="2639893"/>
              <a:ext cx="55002" cy="70885"/>
            </a:xfrm>
            <a:custGeom>
              <a:rect b="b" l="l" r="r" t="t"/>
              <a:pathLst>
                <a:path extrusionOk="0" h="2227" w="1728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965103" y="2503406"/>
              <a:ext cx="43989" cy="31162"/>
            </a:xfrm>
            <a:custGeom>
              <a:rect b="b" l="l" r="r" t="t"/>
              <a:pathLst>
                <a:path extrusionOk="0" h="979" w="1382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2052668" y="2537369"/>
              <a:ext cx="34504" cy="30175"/>
            </a:xfrm>
            <a:custGeom>
              <a:rect b="b" l="l" r="r" t="t"/>
              <a:pathLst>
                <a:path extrusionOk="0" h="948" w="1084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32"/>
          <p:cNvSpPr txBox="1"/>
          <p:nvPr/>
        </p:nvSpPr>
        <p:spPr>
          <a:xfrm>
            <a:off x="48300" y="443588"/>
            <a:ext cx="2306100" cy="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Codice in python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del programma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/>
          <p:nvPr>
            <p:ph type="title"/>
          </p:nvPr>
        </p:nvSpPr>
        <p:spPr>
          <a:xfrm>
            <a:off x="470650" y="40322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GRAZIE!</a:t>
            </a:r>
            <a:endParaRPr sz="5000"/>
          </a:p>
        </p:txBody>
      </p:sp>
      <p:sp>
        <p:nvSpPr>
          <p:cNvPr id="390" name="Google Shape;390;p33"/>
          <p:cNvSpPr txBox="1"/>
          <p:nvPr>
            <p:ph idx="1" type="body"/>
          </p:nvPr>
        </p:nvSpPr>
        <p:spPr>
          <a:xfrm>
            <a:off x="437225" y="1122725"/>
            <a:ext cx="7657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/>
              <a:t>Crediti:</a:t>
            </a:r>
            <a:endParaRPr b="1" sz="2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Kristiano Kamenica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Marco D’Antoni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Gerardo Carrabs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Georges Fotsing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Samuel Capoti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Gabriel Goldy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Prince Dylan Colletta Ehichioya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Sergio Bodron</a:t>
            </a:r>
            <a:br>
              <a:rPr i="1" lang="en"/>
            </a:br>
            <a:endParaRPr i="1"/>
          </a:p>
        </p:txBody>
      </p:sp>
      <p:sp>
        <p:nvSpPr>
          <p:cNvPr id="391" name="Google Shape;391;p33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1575"/>
            <a:ext cx="661026" cy="99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650" y="825887"/>
            <a:ext cx="3776850" cy="3773075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