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6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46672-3D34-714E-A239-914E73229C57}" type="datetimeFigureOut">
              <a:rPr lang="en-US" smtClean="0"/>
              <a:t>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DD41E4-6184-C548-9BB1-A4B8769F9893}" type="slidenum">
              <a:rPr lang="en-US" smtClean="0"/>
              <a:t>‹#›</a:t>
            </a:fld>
            <a:endParaRPr lang="en-US"/>
          </a:p>
        </p:txBody>
      </p:sp>
    </p:spTree>
    <p:extLst>
      <p:ext uri="{BB962C8B-B14F-4D97-AF65-F5344CB8AC3E}">
        <p14:creationId xmlns:p14="http://schemas.microsoft.com/office/powerpoint/2010/main" val="23221651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code in /home/</a:t>
            </a:r>
            <a:r>
              <a:rPr lang="en-US" dirty="0" err="1" smtClean="0"/>
              <a:t>sergio</a:t>
            </a:r>
            <a:r>
              <a:rPr lang="en-US" dirty="0" smtClean="0"/>
              <a:t>/KCARTA/TEST/TEST_370_385_400ppmCO2_LBLRTM/final_results_compare_370_385_400ppm.m</a:t>
            </a:r>
            <a:endParaRPr lang="en-US" dirty="0"/>
          </a:p>
        </p:txBody>
      </p:sp>
      <p:sp>
        <p:nvSpPr>
          <p:cNvPr id="4" name="Slide Number Placeholder 3"/>
          <p:cNvSpPr>
            <a:spLocks noGrp="1"/>
          </p:cNvSpPr>
          <p:nvPr>
            <p:ph type="sldNum" sz="quarter" idx="10"/>
          </p:nvPr>
        </p:nvSpPr>
        <p:spPr/>
        <p:txBody>
          <a:bodyPr/>
          <a:lstStyle/>
          <a:p>
            <a:fld id="{48DD41E4-6184-C548-9BB1-A4B8769F9893}" type="slidenum">
              <a:rPr lang="en-US" smtClean="0"/>
              <a:t>4</a:t>
            </a:fld>
            <a:endParaRPr lang="en-US"/>
          </a:p>
        </p:txBody>
      </p:sp>
    </p:spTree>
    <p:extLst>
      <p:ext uri="{BB962C8B-B14F-4D97-AF65-F5344CB8AC3E}">
        <p14:creationId xmlns:p14="http://schemas.microsoft.com/office/powerpoint/2010/main" val="323168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code in /home/</a:t>
            </a:r>
            <a:r>
              <a:rPr lang="en-US" dirty="0" err="1" smtClean="0"/>
              <a:t>sergio</a:t>
            </a:r>
            <a:r>
              <a:rPr lang="en-US" smtClean="0"/>
              <a:t>/KCARTA</a:t>
            </a:r>
            <a:r>
              <a:rPr lang="en-US" dirty="0" smtClean="0"/>
              <a:t>/TEST</a:t>
            </a:r>
            <a:r>
              <a:rPr lang="en-US" smtClean="0"/>
              <a:t>/TEST_370_385_400ppmCO2_LBLRTM/final_results_compare_370_385_400ppm.m</a:t>
            </a:r>
            <a:endParaRPr lang="en-US" dirty="0"/>
          </a:p>
        </p:txBody>
      </p:sp>
      <p:sp>
        <p:nvSpPr>
          <p:cNvPr id="4" name="Slide Number Placeholder 3"/>
          <p:cNvSpPr>
            <a:spLocks noGrp="1"/>
          </p:cNvSpPr>
          <p:nvPr>
            <p:ph type="sldNum" sz="quarter" idx="10"/>
          </p:nvPr>
        </p:nvSpPr>
        <p:spPr/>
        <p:txBody>
          <a:bodyPr/>
          <a:lstStyle/>
          <a:p>
            <a:fld id="{48DD41E4-6184-C548-9BB1-A4B8769F9893}" type="slidenum">
              <a:rPr lang="en-US" smtClean="0"/>
              <a:t>5</a:t>
            </a:fld>
            <a:endParaRPr lang="en-US"/>
          </a:p>
        </p:txBody>
      </p:sp>
    </p:spTree>
    <p:extLst>
      <p:ext uri="{BB962C8B-B14F-4D97-AF65-F5344CB8AC3E}">
        <p14:creationId xmlns:p14="http://schemas.microsoft.com/office/powerpoint/2010/main" val="3231687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sbroad</a:t>
            </a:r>
            <a:r>
              <a:rPr lang="en-US" sz="1200" dirty="0" smtClean="0"/>
              <a:t> = str2num(lm(50:54));</a:t>
            </a:r>
          </a:p>
          <a:p>
            <a:r>
              <a:rPr lang="en-US" sz="1200" dirty="0" err="1" smtClean="0"/>
              <a:t>sbroad</a:t>
            </a:r>
            <a:r>
              <a:rPr lang="en-US" sz="1200" dirty="0" smtClean="0"/>
              <a:t> = num2str(sbraod,'%5.3f');</a:t>
            </a:r>
          </a:p>
          <a:p>
            <a:r>
              <a:rPr lang="en-US" sz="1200" dirty="0" smtClean="0"/>
              <a:t>hitnew3 = [lm(1:25) lm(26:35) lm(36:40)     </a:t>
            </a:r>
            <a:r>
              <a:rPr lang="en-US" sz="1200" dirty="0" err="1" smtClean="0"/>
              <a:t>sbroad</a:t>
            </a:r>
            <a:r>
              <a:rPr lang="en-US" sz="1200" dirty="0" smtClean="0"/>
              <a:t> lm(64:73) lm(74:77)];</a:t>
            </a:r>
          </a:p>
          <a:p>
            <a:r>
              <a:rPr lang="en-US" sz="1200" dirty="0" smtClean="0"/>
              <a:t>  hitnew3(length(hitnew3)+2:160) = '0';</a:t>
            </a:r>
          </a:p>
          <a:p>
            <a:r>
              <a:rPr lang="en-US" sz="1200" dirty="0" smtClean="0"/>
              <a:t>  hitnew3(68:117) = lm(090:139);   %% space/junk with spectroscopic </a:t>
            </a:r>
            <a:r>
              <a:rPr lang="en-US" sz="1200" dirty="0" err="1" smtClean="0"/>
              <a:t>params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48DD41E4-6184-C548-9BB1-A4B8769F9893}" type="slidenum">
              <a:rPr lang="en-US" smtClean="0"/>
              <a:t>6</a:t>
            </a:fld>
            <a:endParaRPr lang="en-US"/>
          </a:p>
        </p:txBody>
      </p:sp>
    </p:spTree>
    <p:extLst>
      <p:ext uri="{BB962C8B-B14F-4D97-AF65-F5344CB8AC3E}">
        <p14:creationId xmlns:p14="http://schemas.microsoft.com/office/powerpoint/2010/main" val="137007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umbc</a:t>
            </a:r>
            <a:r>
              <a:rPr lang="en-US" dirty="0" smtClean="0"/>
              <a:t>/xfs2/</a:t>
            </a:r>
            <a:r>
              <a:rPr lang="en-US" dirty="0" err="1" smtClean="0"/>
              <a:t>strow</a:t>
            </a:r>
            <a:r>
              <a:rPr lang="en-US" dirty="0" smtClean="0"/>
              <a:t>/</a:t>
            </a:r>
            <a:r>
              <a:rPr lang="en-US" dirty="0" err="1" smtClean="0"/>
              <a:t>asl</a:t>
            </a:r>
            <a:r>
              <a:rPr lang="en-US" dirty="0" smtClean="0"/>
              <a:t>/s1/</a:t>
            </a:r>
            <a:r>
              <a:rPr lang="en-US" dirty="0" err="1" smtClean="0"/>
              <a:t>sergio</a:t>
            </a:r>
            <a:r>
              <a:rPr lang="en-US" dirty="0" smtClean="0"/>
              <a:t>/home/HITRAN2UMBCLBL/JMHartmann_HITRANXY_CO2LM/compare_voigt_LM_run8.m</a:t>
            </a:r>
            <a:br>
              <a:rPr lang="en-US" dirty="0" smtClean="0"/>
            </a:br>
            <a:r>
              <a:rPr lang="en-US" dirty="0" err="1" smtClean="0"/>
              <a:t>toffset</a:t>
            </a:r>
            <a:r>
              <a:rPr lang="en-US" dirty="0" smtClean="0"/>
              <a:t> = 6 (us </a:t>
            </a:r>
            <a:r>
              <a:rPr lang="en-US" dirty="0" err="1" smtClean="0"/>
              <a:t>Std</a:t>
            </a:r>
            <a:r>
              <a:rPr lang="en-US" dirty="0" smtClean="0"/>
              <a:t>)</a:t>
            </a:r>
            <a:endParaRPr lang="en-US" dirty="0"/>
          </a:p>
        </p:txBody>
      </p:sp>
      <p:sp>
        <p:nvSpPr>
          <p:cNvPr id="4" name="Slide Number Placeholder 3"/>
          <p:cNvSpPr>
            <a:spLocks noGrp="1"/>
          </p:cNvSpPr>
          <p:nvPr>
            <p:ph type="sldNum" sz="quarter" idx="10"/>
          </p:nvPr>
        </p:nvSpPr>
        <p:spPr/>
        <p:txBody>
          <a:bodyPr/>
          <a:lstStyle/>
          <a:p>
            <a:fld id="{48DD41E4-6184-C548-9BB1-A4B8769F9893}" type="slidenum">
              <a:rPr lang="en-US" smtClean="0"/>
              <a:t>7</a:t>
            </a:fld>
            <a:endParaRPr lang="en-US"/>
          </a:p>
        </p:txBody>
      </p:sp>
    </p:spTree>
    <p:extLst>
      <p:ext uri="{BB962C8B-B14F-4D97-AF65-F5344CB8AC3E}">
        <p14:creationId xmlns:p14="http://schemas.microsoft.com/office/powerpoint/2010/main" val="323168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D387C3-54E8-A34B-A47D-FF5315EB8927}"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194367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387C3-54E8-A34B-A47D-FF5315EB8927}"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388783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387C3-54E8-A34B-A47D-FF5315EB8927}"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169924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387C3-54E8-A34B-A47D-FF5315EB8927}"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35007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D387C3-54E8-A34B-A47D-FF5315EB8927}"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4609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D387C3-54E8-A34B-A47D-FF5315EB8927}" type="datetimeFigureOut">
              <a:rPr lang="en-US" smtClean="0"/>
              <a:t>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126618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D387C3-54E8-A34B-A47D-FF5315EB8927}" type="datetimeFigureOut">
              <a:rPr lang="en-US" smtClean="0"/>
              <a:t>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46144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D387C3-54E8-A34B-A47D-FF5315EB8927}" type="datetimeFigureOut">
              <a:rPr lang="en-US" smtClean="0"/>
              <a:t>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199628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387C3-54E8-A34B-A47D-FF5315EB8927}" type="datetimeFigureOut">
              <a:rPr lang="en-US" smtClean="0"/>
              <a:t>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23892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387C3-54E8-A34B-A47D-FF5315EB8927}" type="datetimeFigureOut">
              <a:rPr lang="en-US" smtClean="0"/>
              <a:t>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70418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387C3-54E8-A34B-A47D-FF5315EB8927}" type="datetimeFigureOut">
              <a:rPr lang="en-US" smtClean="0"/>
              <a:t>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5C9A7-E74B-7749-B2EC-35E169E92F24}" type="slidenum">
              <a:rPr lang="en-US" smtClean="0"/>
              <a:t>‹#›</a:t>
            </a:fld>
            <a:endParaRPr lang="en-US"/>
          </a:p>
        </p:txBody>
      </p:sp>
    </p:spTree>
    <p:extLst>
      <p:ext uri="{BB962C8B-B14F-4D97-AF65-F5344CB8AC3E}">
        <p14:creationId xmlns:p14="http://schemas.microsoft.com/office/powerpoint/2010/main" val="34498770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387C3-54E8-A34B-A47D-FF5315EB8927}" type="datetimeFigureOut">
              <a:rPr lang="en-US" smtClean="0"/>
              <a:t>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5C9A7-E74B-7749-B2EC-35E169E92F24}" type="slidenum">
              <a:rPr lang="en-US" smtClean="0"/>
              <a:t>‹#›</a:t>
            </a:fld>
            <a:endParaRPr lang="en-US"/>
          </a:p>
        </p:txBody>
      </p:sp>
    </p:spTree>
    <p:extLst>
      <p:ext uri="{BB962C8B-B14F-4D97-AF65-F5344CB8AC3E}">
        <p14:creationId xmlns:p14="http://schemas.microsoft.com/office/powerpoint/2010/main" val="168783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Comparing LM CO2 </a:t>
            </a:r>
            <a:r>
              <a:rPr lang="en-US" sz="3600" dirty="0" err="1" smtClean="0"/>
              <a:t>ods</a:t>
            </a:r>
            <a:r>
              <a:rPr lang="en-US" sz="3600" dirty="0" smtClean="0"/>
              <a:t> versus UMBC and LBLRTM </a:t>
            </a:r>
            <a:r>
              <a:rPr lang="en-US" sz="3600" dirty="0" err="1" smtClean="0"/>
              <a:t>ods</a:t>
            </a:r>
            <a:endParaRPr lang="en-US" sz="3600" dirty="0"/>
          </a:p>
        </p:txBody>
      </p:sp>
      <p:sp>
        <p:nvSpPr>
          <p:cNvPr id="3" name="Subtitle 2"/>
          <p:cNvSpPr>
            <a:spLocks noGrp="1"/>
          </p:cNvSpPr>
          <p:nvPr>
            <p:ph type="subTitle" idx="1"/>
          </p:nvPr>
        </p:nvSpPr>
        <p:spPr/>
        <p:txBody>
          <a:bodyPr>
            <a:normAutofit/>
          </a:bodyPr>
          <a:lstStyle/>
          <a:p>
            <a:r>
              <a:rPr lang="en-US" sz="2000" dirty="0" smtClean="0"/>
              <a:t>Sergio </a:t>
            </a:r>
            <a:r>
              <a:rPr lang="en-US" sz="2000" dirty="0" err="1" smtClean="0"/>
              <a:t>DeSouza</a:t>
            </a:r>
            <a:r>
              <a:rPr lang="en-US" sz="2000" dirty="0" smtClean="0"/>
              <a:t>-Machado</a:t>
            </a:r>
          </a:p>
          <a:p>
            <a:r>
              <a:rPr lang="en-US" sz="2000" dirty="0" smtClean="0"/>
              <a:t>UMBC, March 20, 2018</a:t>
            </a:r>
            <a:endParaRPr lang="en-US" sz="2000" dirty="0"/>
          </a:p>
        </p:txBody>
      </p:sp>
    </p:spTree>
    <p:extLst>
      <p:ext uri="{BB962C8B-B14F-4D97-AF65-F5344CB8AC3E}">
        <p14:creationId xmlns:p14="http://schemas.microsoft.com/office/powerpoint/2010/main" val="157013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7173"/>
          </a:xfrm>
        </p:spPr>
        <p:txBody>
          <a:bodyPr>
            <a:normAutofit/>
          </a:bodyPr>
          <a:lstStyle/>
          <a:p>
            <a:r>
              <a:rPr lang="en-US" sz="2400" dirty="0" smtClean="0"/>
              <a:t>Work Done	</a:t>
            </a:r>
            <a:endParaRPr lang="en-US" sz="2400" dirty="0"/>
          </a:p>
        </p:txBody>
      </p:sp>
      <p:sp>
        <p:nvSpPr>
          <p:cNvPr id="3" name="Content Placeholder 2"/>
          <p:cNvSpPr>
            <a:spLocks noGrp="1"/>
          </p:cNvSpPr>
          <p:nvPr>
            <p:ph idx="1"/>
          </p:nvPr>
        </p:nvSpPr>
        <p:spPr>
          <a:xfrm>
            <a:off x="457200" y="1087274"/>
            <a:ext cx="8229600" cy="5038890"/>
          </a:xfrm>
        </p:spPr>
        <p:txBody>
          <a:bodyPr>
            <a:normAutofit/>
          </a:bodyPr>
          <a:lstStyle/>
          <a:p>
            <a:r>
              <a:rPr lang="en-US" sz="1800" dirty="0" smtClean="0"/>
              <a:t>We are generating a new compressed database for </a:t>
            </a:r>
            <a:r>
              <a:rPr lang="en-US" sz="1800" dirty="0" err="1" smtClean="0"/>
              <a:t>kCARTA</a:t>
            </a:r>
            <a:r>
              <a:rPr lang="en-US" sz="1800" dirty="0" smtClean="0"/>
              <a:t> (our pseudo-monochromatic LBL </a:t>
            </a:r>
            <a:r>
              <a:rPr lang="en-US" sz="1800" dirty="0" err="1" smtClean="0"/>
              <a:t>radiative</a:t>
            </a:r>
            <a:r>
              <a:rPr lang="en-US" sz="1800" dirty="0" smtClean="0"/>
              <a:t> transfer code), using HITRAN 2016. This will be used to develop fast models for AIRS, </a:t>
            </a:r>
            <a:r>
              <a:rPr lang="en-US" sz="1800" dirty="0" err="1" smtClean="0"/>
              <a:t>CrIS</a:t>
            </a:r>
            <a:r>
              <a:rPr lang="en-US" sz="1800" dirty="0" smtClean="0"/>
              <a:t> and IASI</a:t>
            </a:r>
          </a:p>
          <a:p>
            <a:r>
              <a:rPr lang="en-US" sz="1800" dirty="0" smtClean="0"/>
              <a:t>All gases (except CO2) will have optical depths computed using UMBC_LBL, which is a monochromatic code based on GENLN2. </a:t>
            </a:r>
            <a:r>
              <a:rPr lang="en-US" sz="1800" dirty="0" err="1" smtClean="0"/>
              <a:t>Lineshape</a:t>
            </a:r>
            <a:r>
              <a:rPr lang="en-US" sz="1800" dirty="0" smtClean="0"/>
              <a:t> used is Voigt (though for water vapor we also use the “without basement” term so we can add in a continuum from AER).</a:t>
            </a:r>
          </a:p>
          <a:p>
            <a:r>
              <a:rPr lang="en-US" sz="1800" dirty="0" smtClean="0"/>
              <a:t>For CO2 we  previously had a code I developed using </a:t>
            </a:r>
            <a:r>
              <a:rPr lang="en-US" sz="1800" dirty="0" err="1" smtClean="0"/>
              <a:t>Strow</a:t>
            </a:r>
            <a:r>
              <a:rPr lang="en-US" sz="1800" dirty="0" smtClean="0"/>
              <a:t>/Tobin/Machado </a:t>
            </a:r>
            <a:r>
              <a:rPr lang="en-US" sz="1800" dirty="0" err="1" smtClean="0"/>
              <a:t>linemixing</a:t>
            </a:r>
            <a:r>
              <a:rPr lang="en-US" sz="1800" dirty="0" smtClean="0"/>
              <a:t> for the 15 um and 4 um regions, based on lab data from Rutherford Appleton Lab and HITRAN 2000. Bit old so …..</a:t>
            </a:r>
          </a:p>
          <a:p>
            <a:r>
              <a:rPr lang="en-US" sz="1800" dirty="0" smtClean="0"/>
              <a:t>More recently (two years ago) we used the LBLRTM 12.4 CO2 optical depths. Averaged over 49 regression profiles, the typical BT differences between the our ODs and LBLRTM ODs are on the order of 0.2 K or less (convolved over AIRS and </a:t>
            </a:r>
            <a:r>
              <a:rPr lang="en-US" sz="1800" dirty="0" err="1" smtClean="0"/>
              <a:t>CrIS</a:t>
            </a:r>
            <a:r>
              <a:rPr lang="en-US" sz="1800" dirty="0" smtClean="0"/>
              <a:t>).</a:t>
            </a:r>
          </a:p>
          <a:p>
            <a:r>
              <a:rPr lang="en-US" sz="1800" dirty="0" smtClean="0"/>
              <a:t>I downloaded the LM package included with HITRAN 2016, generated ODs and found in the 720-780 cm-1 region the mean BT differences compared to LBLRTM are much larger, on the order of 0.6 K (convolved over AIRS and </a:t>
            </a:r>
            <a:r>
              <a:rPr lang="en-US" sz="1800" dirty="0" err="1" smtClean="0"/>
              <a:t>CriS</a:t>
            </a:r>
            <a:r>
              <a:rPr lang="en-US" sz="1800" dirty="0"/>
              <a:t>)</a:t>
            </a:r>
            <a:endParaRPr lang="en-US" sz="1800" dirty="0" smtClean="0"/>
          </a:p>
          <a:p>
            <a:pPr marL="0" indent="0">
              <a:buNone/>
            </a:pPr>
            <a:endParaRPr lang="en-US" sz="1800" dirty="0"/>
          </a:p>
        </p:txBody>
      </p:sp>
    </p:spTree>
    <p:extLst>
      <p:ext uri="{BB962C8B-B14F-4D97-AF65-F5344CB8AC3E}">
        <p14:creationId xmlns:p14="http://schemas.microsoft.com/office/powerpoint/2010/main" val="290144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Comparisons over 49 regression profiles</a:t>
            </a:r>
            <a:endParaRPr lang="en-US" sz="2400" dirty="0"/>
          </a:p>
        </p:txBody>
      </p:sp>
      <p:sp>
        <p:nvSpPr>
          <p:cNvPr id="3" name="Content Placeholder 2"/>
          <p:cNvSpPr>
            <a:spLocks noGrp="1"/>
          </p:cNvSpPr>
          <p:nvPr>
            <p:ph idx="1"/>
          </p:nvPr>
        </p:nvSpPr>
        <p:spPr/>
        <p:txBody>
          <a:bodyPr>
            <a:normAutofit lnSpcReduction="10000"/>
          </a:bodyPr>
          <a:lstStyle/>
          <a:p>
            <a:r>
              <a:rPr lang="en-US" sz="1800" dirty="0" smtClean="0"/>
              <a:t>400 ppm atmospheric CO2 Optical depths computed using</a:t>
            </a:r>
          </a:p>
          <a:p>
            <a:pPr marL="0" indent="0">
              <a:buNone/>
            </a:pPr>
            <a:r>
              <a:rPr lang="en-US" sz="1800" dirty="0"/>
              <a:t>	</a:t>
            </a:r>
            <a:r>
              <a:rPr lang="en-US" sz="1800" dirty="0" smtClean="0"/>
              <a:t>	-UMBC </a:t>
            </a:r>
            <a:r>
              <a:rPr lang="en-US" sz="1800" dirty="0" err="1" smtClean="0"/>
              <a:t>linemixing</a:t>
            </a:r>
            <a:endParaRPr lang="en-US" sz="1800" dirty="0" smtClean="0"/>
          </a:p>
          <a:p>
            <a:pPr marL="0" indent="0">
              <a:buNone/>
            </a:pPr>
            <a:r>
              <a:rPr lang="en-US" sz="1800" dirty="0"/>
              <a:t>	</a:t>
            </a:r>
            <a:r>
              <a:rPr lang="en-US" sz="1800" dirty="0" smtClean="0"/>
              <a:t>	-LBLRTM 12.4</a:t>
            </a:r>
          </a:p>
          <a:p>
            <a:pPr marL="0" indent="0">
              <a:buNone/>
            </a:pPr>
            <a:r>
              <a:rPr lang="en-US" sz="1800" dirty="0" smtClean="0"/>
              <a:t>		-LBLRTM 12.8</a:t>
            </a:r>
          </a:p>
          <a:p>
            <a:pPr marL="0" indent="0">
              <a:buNone/>
            </a:pPr>
            <a:r>
              <a:rPr lang="en-US" sz="1800" dirty="0"/>
              <a:t>	</a:t>
            </a:r>
            <a:r>
              <a:rPr lang="en-US" sz="1800" dirty="0" smtClean="0"/>
              <a:t>	-LM 2016 with first order </a:t>
            </a:r>
            <a:r>
              <a:rPr lang="en-US" sz="1800" dirty="0" err="1" smtClean="0"/>
              <a:t>linemixing</a:t>
            </a:r>
            <a:endParaRPr lang="en-US" sz="1800" dirty="0" smtClean="0"/>
          </a:p>
          <a:p>
            <a:pPr marL="0" indent="0">
              <a:buNone/>
            </a:pPr>
            <a:r>
              <a:rPr lang="en-US" sz="1800" dirty="0"/>
              <a:t>	</a:t>
            </a:r>
            <a:r>
              <a:rPr lang="en-US" sz="1800" dirty="0" smtClean="0"/>
              <a:t>	-LM with full </a:t>
            </a:r>
            <a:r>
              <a:rPr lang="en-US" sz="1800" dirty="0" err="1" smtClean="0"/>
              <a:t>linemixing</a:t>
            </a:r>
            <a:endParaRPr lang="en-US" sz="1800" dirty="0" smtClean="0"/>
          </a:p>
          <a:p>
            <a:pPr marL="0" indent="0">
              <a:buNone/>
            </a:pPr>
            <a:endParaRPr lang="en-US" sz="1800" dirty="0"/>
          </a:p>
          <a:p>
            <a:r>
              <a:rPr lang="en-US" sz="1800" dirty="0" smtClean="0"/>
              <a:t>The optical depths were compressed for use with </a:t>
            </a:r>
            <a:r>
              <a:rPr lang="en-US" sz="1800" dirty="0" err="1" smtClean="0"/>
              <a:t>kCARTA</a:t>
            </a:r>
            <a:endParaRPr lang="en-US" sz="1800" dirty="0" smtClean="0"/>
          </a:p>
          <a:p>
            <a:r>
              <a:rPr lang="en-US" sz="1800" dirty="0" smtClean="0"/>
              <a:t>TOA radiances computed for 49 regression profiles (US </a:t>
            </a:r>
            <a:r>
              <a:rPr lang="en-US" sz="1800" dirty="0" err="1" smtClean="0"/>
              <a:t>Std</a:t>
            </a:r>
            <a:r>
              <a:rPr lang="en-US" sz="1800" dirty="0" smtClean="0"/>
              <a:t>, Tropical, MLS, MLW, SAS, SAW </a:t>
            </a:r>
            <a:r>
              <a:rPr lang="en-US" sz="1800" dirty="0" err="1" smtClean="0"/>
              <a:t>etc</a:t>
            </a:r>
            <a:r>
              <a:rPr lang="en-US" sz="1800" dirty="0" smtClean="0"/>
              <a:t>)</a:t>
            </a:r>
          </a:p>
          <a:p>
            <a:r>
              <a:rPr lang="en-US" sz="1800" dirty="0" smtClean="0"/>
              <a:t>Plots shown on following two pages, all versus LBLRTM12.4</a:t>
            </a:r>
          </a:p>
          <a:p>
            <a:pPr lvl="2"/>
            <a:r>
              <a:rPr lang="en-US" sz="1800" dirty="0" smtClean="0"/>
              <a:t>Vertical axis is delta(BT) and horizontal axis is wavenumber</a:t>
            </a:r>
          </a:p>
          <a:p>
            <a:pPr lvl="2"/>
            <a:r>
              <a:rPr lang="en-US" sz="1800" dirty="0" smtClean="0"/>
              <a:t>Mean and </a:t>
            </a:r>
            <a:r>
              <a:rPr lang="en-US" sz="1800" dirty="0" err="1" smtClean="0"/>
              <a:t>std</a:t>
            </a:r>
            <a:r>
              <a:rPr lang="en-US" sz="1800" dirty="0" smtClean="0"/>
              <a:t> deviation over the 49 regression profiles</a:t>
            </a:r>
          </a:p>
          <a:p>
            <a:pPr marL="0" indent="0">
              <a:buNone/>
            </a:pPr>
            <a:r>
              <a:rPr lang="en-US" sz="1800" dirty="0"/>
              <a:t>	</a:t>
            </a:r>
            <a:r>
              <a:rPr lang="en-US" sz="1800" dirty="0" smtClean="0"/>
              <a:t>	</a:t>
            </a:r>
            <a:endParaRPr lang="en-US" sz="1000"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49995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UMBC and LBLRTM12.8</a:t>
            </a:r>
            <a:endParaRPr lang="en-US" sz="2400" dirty="0"/>
          </a:p>
        </p:txBody>
      </p:sp>
      <p:sp>
        <p:nvSpPr>
          <p:cNvPr id="3" name="Content Placeholder 2"/>
          <p:cNvSpPr>
            <a:spLocks noGrp="1"/>
          </p:cNvSpPr>
          <p:nvPr>
            <p:ph idx="1"/>
          </p:nvPr>
        </p:nvSpPr>
        <p:spPr/>
        <p:txBody>
          <a:bodyPr/>
          <a:lstStyle/>
          <a:p>
            <a:r>
              <a:rPr lang="en-US" dirty="0" err="1" smtClean="0"/>
              <a:t>Umbc</a:t>
            </a:r>
            <a:r>
              <a:rPr lang="en-US" dirty="0" smtClean="0"/>
              <a:t> </a:t>
            </a:r>
            <a:r>
              <a:rPr lang="en-US" dirty="0" err="1" smtClean="0"/>
              <a:t>linemix</a:t>
            </a:r>
            <a:r>
              <a:rPr lang="en-US" dirty="0" smtClean="0"/>
              <a:t>                       </a:t>
            </a:r>
            <a:r>
              <a:rPr lang="en-US" dirty="0" err="1" smtClean="0"/>
              <a:t>lblrtm</a:t>
            </a:r>
            <a:r>
              <a:rPr lang="en-US" dirty="0" smtClean="0"/>
              <a:t> 12.8</a:t>
            </a:r>
            <a:endParaRPr lang="en-US" dirty="0"/>
          </a:p>
        </p:txBody>
      </p:sp>
      <p:pic>
        <p:nvPicPr>
          <p:cNvPr id="4" name="Picture 3" descr="Screen Shot 2018-03-20 at 7.08.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6" y="2318077"/>
            <a:ext cx="4547645" cy="3754639"/>
          </a:xfrm>
          <a:prstGeom prst="rect">
            <a:avLst/>
          </a:prstGeom>
        </p:spPr>
      </p:pic>
      <p:pic>
        <p:nvPicPr>
          <p:cNvPr id="5" name="Picture 4" descr="Screen Shot 2018-03-20 at 7.07.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349" y="2318077"/>
            <a:ext cx="4610651" cy="3808086"/>
          </a:xfrm>
          <a:prstGeom prst="rect">
            <a:avLst/>
          </a:prstGeom>
        </p:spPr>
      </p:pic>
    </p:spTree>
    <p:extLst>
      <p:ext uri="{BB962C8B-B14F-4D97-AF65-F5344CB8AC3E}">
        <p14:creationId xmlns:p14="http://schemas.microsoft.com/office/powerpoint/2010/main" val="324410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LM 2016</a:t>
            </a:r>
            <a:endParaRPr lang="en-US" sz="2400" dirty="0"/>
          </a:p>
        </p:txBody>
      </p:sp>
      <p:sp>
        <p:nvSpPr>
          <p:cNvPr id="3" name="Content Placeholder 2"/>
          <p:cNvSpPr>
            <a:spLocks noGrp="1"/>
          </p:cNvSpPr>
          <p:nvPr>
            <p:ph idx="1"/>
          </p:nvPr>
        </p:nvSpPr>
        <p:spPr/>
        <p:txBody>
          <a:bodyPr/>
          <a:lstStyle/>
          <a:p>
            <a:r>
              <a:rPr lang="en-US" dirty="0" smtClean="0"/>
              <a:t>LM First Order                       LM Full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71524"/>
            <a:ext cx="4513641" cy="37546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349" y="2318791"/>
            <a:ext cx="4610651" cy="3806658"/>
          </a:xfrm>
          <a:prstGeom prst="rect">
            <a:avLst/>
          </a:prstGeom>
        </p:spPr>
      </p:pic>
    </p:spTree>
    <p:extLst>
      <p:ext uri="{BB962C8B-B14F-4D97-AF65-F5344CB8AC3E}">
        <p14:creationId xmlns:p14="http://schemas.microsoft.com/office/powerpoint/2010/main" val="306557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Doing Voigt </a:t>
            </a:r>
            <a:r>
              <a:rPr lang="en-US" sz="2400" dirty="0" err="1" smtClean="0"/>
              <a:t>Calcs</a:t>
            </a:r>
            <a:endParaRPr lang="en-US" sz="2400" dirty="0"/>
          </a:p>
        </p:txBody>
      </p:sp>
      <p:sp>
        <p:nvSpPr>
          <p:cNvPr id="3" name="Content Placeholder 2"/>
          <p:cNvSpPr>
            <a:spLocks noGrp="1"/>
          </p:cNvSpPr>
          <p:nvPr>
            <p:ph idx="1"/>
          </p:nvPr>
        </p:nvSpPr>
        <p:spPr/>
        <p:txBody>
          <a:bodyPr>
            <a:normAutofit fontScale="92500" lnSpcReduction="20000"/>
          </a:bodyPr>
          <a:lstStyle/>
          <a:p>
            <a:r>
              <a:rPr lang="en-US" sz="1800" dirty="0" smtClean="0"/>
              <a:t>Since LM package also outputs Voigt ODs, I went generated a CO2 </a:t>
            </a:r>
            <a:r>
              <a:rPr lang="en-US" sz="1800" dirty="0" err="1" smtClean="0"/>
              <a:t>Ods</a:t>
            </a:r>
            <a:r>
              <a:rPr lang="en-US" sz="1800" dirty="0" smtClean="0"/>
              <a:t> using both the LM Voigt OD output  and our UMBC LBL code with HITRAN 2016</a:t>
            </a:r>
          </a:p>
          <a:p>
            <a:r>
              <a:rPr lang="en-US" sz="1800" dirty="0" err="1" smtClean="0"/>
              <a:t>Ods</a:t>
            </a:r>
            <a:r>
              <a:rPr lang="en-US" sz="1800" dirty="0" smtClean="0"/>
              <a:t> were noticeably different; did simple clear sky </a:t>
            </a:r>
            <a:r>
              <a:rPr lang="en-US" sz="1800" dirty="0" err="1" smtClean="0"/>
              <a:t>radiative</a:t>
            </a:r>
            <a:r>
              <a:rPr lang="en-US" sz="1800" dirty="0" smtClean="0"/>
              <a:t> transfer (</a:t>
            </a:r>
            <a:r>
              <a:rPr lang="en-US" sz="1800" dirty="0" err="1" smtClean="0"/>
              <a:t>emiss</a:t>
            </a:r>
            <a:r>
              <a:rPr lang="en-US" sz="1800" dirty="0" smtClean="0"/>
              <a:t> = 1, no background thermal) in the 15 um region and noticed that the BTDs between LM and UMBC looked very similar to what was shown on previous slide!</a:t>
            </a:r>
          </a:p>
          <a:p>
            <a:r>
              <a:rPr lang="en-US" sz="1800" dirty="0" smtClean="0"/>
              <a:t>Looked at the </a:t>
            </a:r>
            <a:r>
              <a:rPr lang="en-US" sz="1800" dirty="0" err="1" smtClean="0"/>
              <a:t>lineparameter</a:t>
            </a:r>
            <a:r>
              <a:rPr lang="en-US" sz="1800" dirty="0" smtClean="0"/>
              <a:t> files included with the LM package and noticed</a:t>
            </a:r>
          </a:p>
          <a:p>
            <a:pPr lvl="2"/>
            <a:r>
              <a:rPr lang="en-US" sz="1800" dirty="0" smtClean="0"/>
              <a:t>HITRAN2016 line centers and line strengths are the same</a:t>
            </a:r>
          </a:p>
          <a:p>
            <a:pPr lvl="2"/>
            <a:r>
              <a:rPr lang="en-US" sz="1800" dirty="0" smtClean="0"/>
              <a:t>HITRAN 2016 line widths (air-broad and self-broad) are different!</a:t>
            </a:r>
          </a:p>
          <a:p>
            <a:pPr lvl="2"/>
            <a:endParaRPr lang="en-US" sz="1800" dirty="0"/>
          </a:p>
          <a:p>
            <a:pPr marL="320040" lvl="2"/>
            <a:r>
              <a:rPr lang="en-US" sz="1800" dirty="0" smtClean="0"/>
              <a:t>Created a new line file for UMBC by reading in the (about 6500) LM line parameter files, and editing the individual strings so that </a:t>
            </a:r>
            <a:r>
              <a:rPr lang="en-US" sz="1800" dirty="0" err="1" smtClean="0"/>
              <a:t>sbroad</a:t>
            </a:r>
            <a:r>
              <a:rPr lang="en-US" sz="1800" dirty="0" smtClean="0"/>
              <a:t>/abroad are in the same locations as in the HITRAN 2016 tapes</a:t>
            </a:r>
          </a:p>
          <a:p>
            <a:pPr marL="320040" lvl="2"/>
            <a:r>
              <a:rPr lang="en-US" sz="1800" dirty="0" smtClean="0"/>
              <a:t>Ran off our UMBC LBL Voigt code with these LM parameters, </a:t>
            </a:r>
            <a:r>
              <a:rPr lang="en-US" sz="1800" dirty="0" smtClean="0">
                <a:solidFill>
                  <a:srgbClr val="FF6600"/>
                </a:solidFill>
              </a:rPr>
              <a:t>and saw the differences with the LM Voigt ODs noticeably shrink down </a:t>
            </a:r>
            <a:r>
              <a:rPr lang="en-US" sz="1800" dirty="0" smtClean="0"/>
              <a:t>(BT diffs less than 0.1 K, at 0.0025 cm-1 resolution there seem to be some differences on top of lines - at AIRS resolution this is about 0.02 K – not tracked it down but I know UMBC uses fixed temperature dependence for self-broad while looks like LM has a parameter for self-broad temperature dependence)</a:t>
            </a:r>
            <a:endParaRPr lang="en-US" sz="1800" dirty="0" smtClean="0"/>
          </a:p>
          <a:p>
            <a:pPr marL="914400" lvl="2" indent="0">
              <a:buNone/>
            </a:pPr>
            <a:endParaRPr lang="en-US" sz="1800" dirty="0" smtClean="0"/>
          </a:p>
          <a:p>
            <a:pPr lvl="2"/>
            <a:endParaRPr lang="en-US" sz="1000" dirty="0"/>
          </a:p>
        </p:txBody>
      </p:sp>
    </p:spTree>
    <p:extLst>
      <p:ext uri="{BB962C8B-B14F-4D97-AF65-F5344CB8AC3E}">
        <p14:creationId xmlns:p14="http://schemas.microsoft.com/office/powerpoint/2010/main" val="362789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Simple </a:t>
            </a:r>
            <a:r>
              <a:rPr lang="en-US" sz="2400" dirty="0" err="1" smtClean="0"/>
              <a:t>Radiative</a:t>
            </a:r>
            <a:r>
              <a:rPr lang="en-US" sz="2400" dirty="0" smtClean="0"/>
              <a:t> Transfer using </a:t>
            </a:r>
            <a:r>
              <a:rPr lang="en-US" sz="2400" dirty="0" err="1" smtClean="0"/>
              <a:t>voigt</a:t>
            </a:r>
            <a:r>
              <a:rPr lang="en-US" sz="2400" dirty="0" smtClean="0"/>
              <a:t> </a:t>
            </a:r>
            <a:r>
              <a:rPr lang="en-US" sz="2400" dirty="0" err="1" smtClean="0"/>
              <a:t>lineshape</a:t>
            </a:r>
            <a:r>
              <a:rPr lang="en-US" sz="2400" dirty="0" smtClean="0"/>
              <a:t/>
            </a:r>
            <a:br>
              <a:rPr lang="en-US" sz="2400" dirty="0" smtClean="0"/>
            </a:br>
            <a:r>
              <a:rPr lang="en-US" sz="2400" dirty="0" smtClean="0"/>
              <a:t>TOA BTD between (UMBC LBL Voigt) – (LM Voigt)</a:t>
            </a:r>
            <a:endParaRPr lang="en-US" sz="2400" dirty="0"/>
          </a:p>
        </p:txBody>
      </p:sp>
      <p:sp>
        <p:nvSpPr>
          <p:cNvPr id="3" name="Content Placeholder 2"/>
          <p:cNvSpPr>
            <a:spLocks noGrp="1"/>
          </p:cNvSpPr>
          <p:nvPr>
            <p:ph idx="1"/>
          </p:nvPr>
        </p:nvSpPr>
        <p:spPr/>
        <p:txBody>
          <a:bodyPr/>
          <a:lstStyle/>
          <a:p>
            <a:r>
              <a:rPr lang="en-US" dirty="0" smtClean="0"/>
              <a:t>UMBC with H2016                       UMBC with LM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8065"/>
            <a:ext cx="4513641" cy="33615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349" y="2482943"/>
            <a:ext cx="4610651" cy="3478353"/>
          </a:xfrm>
          <a:prstGeom prst="rect">
            <a:avLst/>
          </a:prstGeom>
        </p:spPr>
      </p:pic>
    </p:spTree>
    <p:extLst>
      <p:ext uri="{BB962C8B-B14F-4D97-AF65-F5344CB8AC3E}">
        <p14:creationId xmlns:p14="http://schemas.microsoft.com/office/powerpoint/2010/main" val="29968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Summary</a:t>
            </a:r>
            <a:endParaRPr lang="en-US" sz="2400" dirty="0"/>
          </a:p>
        </p:txBody>
      </p:sp>
      <p:sp>
        <p:nvSpPr>
          <p:cNvPr id="3" name="Content Placeholder 2"/>
          <p:cNvSpPr>
            <a:spLocks noGrp="1"/>
          </p:cNvSpPr>
          <p:nvPr>
            <p:ph idx="1"/>
          </p:nvPr>
        </p:nvSpPr>
        <p:spPr/>
        <p:txBody>
          <a:bodyPr>
            <a:normAutofit lnSpcReduction="10000"/>
          </a:bodyPr>
          <a:lstStyle/>
          <a:p>
            <a:r>
              <a:rPr lang="en-US" sz="1800" dirty="0" smtClean="0"/>
              <a:t>Large differences in TOA brightness temperatures (about 0.6 K) in the 700-760 cm-1 region between LBLRTM 12.4 </a:t>
            </a:r>
            <a:r>
              <a:rPr lang="en-US" sz="1800" dirty="0" err="1" smtClean="0"/>
              <a:t>Ods</a:t>
            </a:r>
            <a:r>
              <a:rPr lang="en-US" sz="1800" dirty="0" smtClean="0"/>
              <a:t> and those computed using LM code, seen in Slide 5</a:t>
            </a:r>
          </a:p>
          <a:p>
            <a:r>
              <a:rPr lang="en-US" sz="1800" dirty="0" smtClean="0"/>
              <a:t>Left panel of Slide 7 shows that when we use UMBC LBL Voigt code with HITRAN 2016 line parameters (for US </a:t>
            </a:r>
            <a:r>
              <a:rPr lang="en-US" sz="1800" dirty="0" err="1" smtClean="0"/>
              <a:t>Std</a:t>
            </a:r>
            <a:r>
              <a:rPr lang="en-US" sz="1800" dirty="0" smtClean="0"/>
              <a:t> profile), and compare to calculations using LM2016 Voigt, differences resemble what is in Slide 4 (LBLRTM 12.4 CO2 </a:t>
            </a:r>
            <a:r>
              <a:rPr lang="en-US" sz="1800" dirty="0" err="1" smtClean="0"/>
              <a:t>ods</a:t>
            </a:r>
            <a:r>
              <a:rPr lang="en-US" sz="1800" dirty="0" smtClean="0"/>
              <a:t> compared to LM2016)</a:t>
            </a:r>
          </a:p>
          <a:p>
            <a:r>
              <a:rPr lang="en-US" sz="1800" dirty="0" smtClean="0"/>
              <a:t>Right panel of Slide 7 shows when we use UMBC LBL Voigt code with LM parameters, the differences shrink down to less than 0.04 K (convolved with an AIRS-like SRF).</a:t>
            </a:r>
          </a:p>
          <a:p>
            <a:pPr lvl="2"/>
            <a:r>
              <a:rPr lang="en-US" sz="1800" dirty="0" smtClean="0"/>
              <a:t>Note that the LM line parameters differ from HITRAN 2016 parameters in the self and air broadening; line centers and </a:t>
            </a:r>
            <a:r>
              <a:rPr lang="en-US" sz="1800" dirty="0" err="1" smtClean="0"/>
              <a:t>strenghts</a:t>
            </a:r>
            <a:r>
              <a:rPr lang="en-US" sz="1800" dirty="0" smtClean="0"/>
              <a:t> are the same </a:t>
            </a:r>
          </a:p>
          <a:p>
            <a:r>
              <a:rPr lang="en-US" sz="1800" dirty="0" err="1" smtClean="0"/>
              <a:t>Larrabee</a:t>
            </a:r>
            <a:r>
              <a:rPr lang="en-US" sz="1800" dirty="0" smtClean="0"/>
              <a:t> does say he could give me some </a:t>
            </a:r>
            <a:r>
              <a:rPr lang="en-US" sz="1800" dirty="0" err="1" smtClean="0"/>
              <a:t>CriS</a:t>
            </a:r>
            <a:r>
              <a:rPr lang="en-US" sz="1800" dirty="0" smtClean="0"/>
              <a:t> gas cell spectra …..</a:t>
            </a:r>
          </a:p>
          <a:p>
            <a:r>
              <a:rPr lang="en-US" sz="1800" dirty="0" smtClean="0"/>
              <a:t>But first I’d like someone to verify my conclusions that the differences </a:t>
            </a:r>
            <a:r>
              <a:rPr lang="en-US" sz="1800" dirty="0" smtClean="0"/>
              <a:t>between LBLTM 12.4 and LM </a:t>
            </a:r>
            <a:r>
              <a:rPr lang="en-US" sz="1800" dirty="0" err="1" smtClean="0"/>
              <a:t>linemixing</a:t>
            </a:r>
            <a:r>
              <a:rPr lang="en-US" sz="1800" dirty="0" smtClean="0"/>
              <a:t>  are partly (probably </a:t>
            </a:r>
            <a:r>
              <a:rPr lang="en-US" sz="1800" smtClean="0"/>
              <a:t>not wholly) due </a:t>
            </a:r>
            <a:r>
              <a:rPr lang="en-US" sz="1800" dirty="0" smtClean="0"/>
              <a:t>to </a:t>
            </a:r>
            <a:r>
              <a:rPr lang="en-US" sz="1800" dirty="0" smtClean="0"/>
              <a:t>the LM line broadening parameters!</a:t>
            </a:r>
          </a:p>
          <a:p>
            <a:endParaRPr lang="en-US" sz="1800" dirty="0"/>
          </a:p>
        </p:txBody>
      </p:sp>
    </p:spTree>
    <p:extLst>
      <p:ext uri="{BB962C8B-B14F-4D97-AF65-F5344CB8AC3E}">
        <p14:creationId xmlns:p14="http://schemas.microsoft.com/office/powerpoint/2010/main" val="106910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TotalTime>
  <Words>885</Words>
  <Application>Microsoft Macintosh PowerPoint</Application>
  <PresentationFormat>On-screen Show (4:3)</PresentationFormat>
  <Paragraphs>57</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Comparing LM CO2 ods versus UMBC and LBLRTM ods</vt:lpstr>
      <vt:lpstr>Work Done </vt:lpstr>
      <vt:lpstr>Comparisons over 49 regression profiles</vt:lpstr>
      <vt:lpstr>UMBC and LBLRTM12.8</vt:lpstr>
      <vt:lpstr>LM 2016</vt:lpstr>
      <vt:lpstr>Doing Voigt Calcs</vt:lpstr>
      <vt:lpstr>Simple Radiative Transfer using voigt lineshape TOA BTD between (UMBC LBL Voigt) – (LM Voigt)</vt:lpstr>
      <vt:lpstr>Summary</vt:lpstr>
    </vt:vector>
  </TitlesOfParts>
  <Company>UMBC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LM Voigt versus UMBC Voigt</dc:title>
  <dc:creator>SSE Department</dc:creator>
  <cp:lastModifiedBy>SSE Department</cp:lastModifiedBy>
  <cp:revision>29</cp:revision>
  <dcterms:created xsi:type="dcterms:W3CDTF">2018-03-20T22:21:00Z</dcterms:created>
  <dcterms:modified xsi:type="dcterms:W3CDTF">2018-03-21T00:36:45Z</dcterms:modified>
</cp:coreProperties>
</file>