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2"/>
  </p:sldMasterIdLst>
  <p:notesMasterIdLst>
    <p:notesMasterId r:id="rId18"/>
  </p:notesMasterIdLst>
  <p:sldIdLst>
    <p:sldId id="256" r:id="rId3"/>
    <p:sldId id="258" r:id="rId4"/>
    <p:sldId id="259" r:id="rId5"/>
    <p:sldId id="260" r:id="rId6"/>
    <p:sldId id="257" r:id="rId7"/>
    <p:sldId id="261" r:id="rId8"/>
    <p:sldId id="262" r:id="rId9"/>
    <p:sldId id="268" r:id="rId10"/>
    <p:sldId id="263" r:id="rId11"/>
    <p:sldId id="264" r:id="rId12"/>
    <p:sldId id="269" r:id="rId13"/>
    <p:sldId id="266" r:id="rId14"/>
    <p:sldId id="270" r:id="rId15"/>
    <p:sldId id="271" r:id="rId16"/>
    <p:sldId id="267" r:id="rId17"/>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0" autoAdjust="0"/>
  </p:normalViewPr>
  <p:slideViewPr>
    <p:cSldViewPr>
      <p:cViewPr varScale="1">
        <p:scale>
          <a:sx n="114" d="100"/>
          <a:sy n="114" d="100"/>
        </p:scale>
        <p:origin x="78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it-IT"/>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it-IT"/>
          </a:p>
        </p:txBody>
      </p:sp>
      <p:sp>
        <p:nvSpPr>
          <p:cNvPr id="235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it-IT"/>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D83222FE-3499-45B9-B742-BB48DFD9A7FC}" type="slidenum">
              <a:rPr lang="it-IT"/>
              <a:pPr/>
              <a:t>‹N›</a:t>
            </a:fld>
            <a:endParaRPr lang="it-IT"/>
          </a:p>
        </p:txBody>
      </p:sp>
    </p:spTree>
    <p:extLst>
      <p:ext uri="{BB962C8B-B14F-4D97-AF65-F5344CB8AC3E}">
        <p14:creationId xmlns:p14="http://schemas.microsoft.com/office/powerpoint/2010/main" val="24638923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360F3-D22B-4001-957C-FFD289ED9C6E}" type="slidenum">
              <a:rPr lang="it-IT"/>
              <a:pPr/>
              <a:t>1</a:t>
            </a:fld>
            <a:endParaRPr lang="it-IT"/>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it-IT" noProof="0"/>
              <a:t>Fare clic per modificare lo stile del titolo</a:t>
            </a:r>
          </a:p>
        </p:txBody>
      </p:sp>
      <p:sp>
        <p:nvSpPr>
          <p:cNvPr id="1638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pPr lvl="0"/>
            <a:r>
              <a:rPr lang="it-IT" noProof="0"/>
              <a:t>Fare clic per modificare lo stile del sottotitolo dello schema</a:t>
            </a:r>
          </a:p>
        </p:txBody>
      </p:sp>
      <p:sp>
        <p:nvSpPr>
          <p:cNvPr id="16388" name="Rectangle 4"/>
          <p:cNvSpPr>
            <a:spLocks noGrp="1" noChangeArrowheads="1"/>
          </p:cNvSpPr>
          <p:nvPr>
            <p:ph type="dt" sz="half" idx="2"/>
          </p:nvPr>
        </p:nvSpPr>
        <p:spPr/>
        <p:txBody>
          <a:bodyPr/>
          <a:lstStyle>
            <a:lvl1pPr>
              <a:defRPr/>
            </a:lvl1pPr>
          </a:lstStyle>
          <a:p>
            <a:endParaRPr lang="it-IT"/>
          </a:p>
        </p:txBody>
      </p:sp>
      <p:sp>
        <p:nvSpPr>
          <p:cNvPr id="16389" name="Rectangle 5"/>
          <p:cNvSpPr>
            <a:spLocks noGrp="1" noChangeArrowheads="1"/>
          </p:cNvSpPr>
          <p:nvPr>
            <p:ph type="ftr" sz="quarter" idx="3"/>
          </p:nvPr>
        </p:nvSpPr>
        <p:spPr/>
        <p:txBody>
          <a:bodyPr/>
          <a:lstStyle>
            <a:lvl1pPr>
              <a:defRPr/>
            </a:lvl1pPr>
          </a:lstStyle>
          <a:p>
            <a:endParaRPr lang="it-IT"/>
          </a:p>
        </p:txBody>
      </p:sp>
      <p:sp>
        <p:nvSpPr>
          <p:cNvPr id="16390" name="Rectangle 6"/>
          <p:cNvSpPr>
            <a:spLocks noGrp="1" noChangeArrowheads="1"/>
          </p:cNvSpPr>
          <p:nvPr>
            <p:ph type="sldNum" sz="quarter" idx="4"/>
          </p:nvPr>
        </p:nvSpPr>
        <p:spPr/>
        <p:txBody>
          <a:bodyPr/>
          <a:lstStyle>
            <a:lvl1pPr>
              <a:defRPr/>
            </a:lvl1pPr>
          </a:lstStyle>
          <a:p>
            <a:fld id="{2C47219F-C6E6-4B93-9CFB-AB8508F9F99A}" type="slidenum">
              <a:rPr lang="it-IT"/>
              <a:pPr/>
              <a:t>‹N›</a:t>
            </a:fld>
            <a:endParaRPr lang="it-IT"/>
          </a:p>
        </p:txBody>
      </p:sp>
      <p:sp>
        <p:nvSpPr>
          <p:cNvPr id="16392" name="Rectangle 8" descr="Gold bar"/>
          <p:cNvSpPr>
            <a:spLocks noChangeArrowheads="1"/>
          </p:cNvSpPr>
          <p:nvPr/>
        </p:nvSpPr>
        <p:spPr bwMode="auto">
          <a:xfrm>
            <a:off x="228600" y="2889250"/>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3" name="Rectangle 9" descr="Orange bar"/>
          <p:cNvSpPr>
            <a:spLocks noChangeArrowheads="1"/>
          </p:cNvSpPr>
          <p:nvPr/>
        </p:nvSpPr>
        <p:spPr bwMode="auto">
          <a:xfrm>
            <a:off x="3098800" y="2889250"/>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4" name="Rectangle 10" descr="Slate bar"/>
          <p:cNvSpPr>
            <a:spLocks noChangeArrowheads="1"/>
          </p:cNvSpPr>
          <p:nvPr/>
        </p:nvSpPr>
        <p:spPr bwMode="auto">
          <a:xfrm>
            <a:off x="5969000" y="2889250"/>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lvl1pPr>
              <a:defRPr/>
            </a:lvl1pPr>
          </a:lstStyle>
          <a:p>
            <a:endParaRPr lang="it-IT"/>
          </a:p>
        </p:txBody>
      </p:sp>
      <p:sp>
        <p:nvSpPr>
          <p:cNvPr id="5" name="Footer Placeholder 4"/>
          <p:cNvSpPr>
            <a:spLocks noGrp="1"/>
          </p:cNvSpPr>
          <p:nvPr>
            <p:ph type="ftr" sz="quarter" idx="11"/>
          </p:nvPr>
        </p:nvSpPr>
        <p:spPr/>
        <p:txBody>
          <a:bodyPr/>
          <a:lstStyle>
            <a:lvl1pPr>
              <a:defRPr/>
            </a:lvl1pPr>
          </a:lstStyle>
          <a:p>
            <a:endParaRPr lang="it-IT"/>
          </a:p>
        </p:txBody>
      </p:sp>
      <p:sp>
        <p:nvSpPr>
          <p:cNvPr id="6" name="Slide Number Placeholder 5"/>
          <p:cNvSpPr>
            <a:spLocks noGrp="1"/>
          </p:cNvSpPr>
          <p:nvPr>
            <p:ph type="sldNum" sz="quarter" idx="12"/>
          </p:nvPr>
        </p:nvSpPr>
        <p:spPr/>
        <p:txBody>
          <a:bodyPr/>
          <a:lstStyle>
            <a:lvl1pPr>
              <a:defRPr/>
            </a:lvl1pPr>
          </a:lstStyle>
          <a:p>
            <a:fld id="{0908255E-CC81-4BF6-B49D-99BDB1394C6E}" type="slidenum">
              <a:rPr lang="it-IT"/>
              <a:pPr/>
              <a:t>‹N›</a:t>
            </a:fld>
            <a:endParaRPr lang="it-IT"/>
          </a:p>
        </p:txBody>
      </p:sp>
    </p:spTree>
    <p:extLst>
      <p:ext uri="{BB962C8B-B14F-4D97-AF65-F5344CB8AC3E}">
        <p14:creationId xmlns:p14="http://schemas.microsoft.com/office/powerpoint/2010/main" val="3121903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it-IT"/>
              <a:t>Fare clic per modificare lo stile del titolo</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lvl1pPr>
              <a:defRPr/>
            </a:lvl1pPr>
          </a:lstStyle>
          <a:p>
            <a:endParaRPr lang="it-IT"/>
          </a:p>
        </p:txBody>
      </p:sp>
      <p:sp>
        <p:nvSpPr>
          <p:cNvPr id="5" name="Footer Placeholder 4"/>
          <p:cNvSpPr>
            <a:spLocks noGrp="1"/>
          </p:cNvSpPr>
          <p:nvPr>
            <p:ph type="ftr" sz="quarter" idx="11"/>
          </p:nvPr>
        </p:nvSpPr>
        <p:spPr/>
        <p:txBody>
          <a:bodyPr/>
          <a:lstStyle>
            <a:lvl1pPr>
              <a:defRPr/>
            </a:lvl1pPr>
          </a:lstStyle>
          <a:p>
            <a:endParaRPr lang="it-IT"/>
          </a:p>
        </p:txBody>
      </p:sp>
      <p:sp>
        <p:nvSpPr>
          <p:cNvPr id="6" name="Slide Number Placeholder 5"/>
          <p:cNvSpPr>
            <a:spLocks noGrp="1"/>
          </p:cNvSpPr>
          <p:nvPr>
            <p:ph type="sldNum" sz="quarter" idx="12"/>
          </p:nvPr>
        </p:nvSpPr>
        <p:spPr/>
        <p:txBody>
          <a:bodyPr/>
          <a:lstStyle>
            <a:lvl1pPr>
              <a:defRPr/>
            </a:lvl1pPr>
          </a:lstStyle>
          <a:p>
            <a:fld id="{A77E352F-BCAB-4B43-B155-467698B02450}" type="slidenum">
              <a:rPr lang="it-IT"/>
              <a:pPr/>
              <a:t>‹N›</a:t>
            </a:fld>
            <a:endParaRPr lang="it-IT"/>
          </a:p>
        </p:txBody>
      </p:sp>
    </p:spTree>
    <p:extLst>
      <p:ext uri="{BB962C8B-B14F-4D97-AF65-F5344CB8AC3E}">
        <p14:creationId xmlns:p14="http://schemas.microsoft.com/office/powerpoint/2010/main" val="3787128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olo, testo e contenuto 2">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it-IT"/>
              <a:t>Fare clic per modificare lo stile del titolo</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endParaRPr lang="it-IT"/>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it-IT"/>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5C88C6B3-A296-4F02-B169-A2DFBE690C9A}" type="slidenum">
              <a:rPr lang="it-IT"/>
              <a:pPr/>
              <a:t>‹N›</a:t>
            </a:fld>
            <a:endParaRPr lang="it-IT"/>
          </a:p>
        </p:txBody>
      </p:sp>
    </p:spTree>
    <p:extLst>
      <p:ext uri="{BB962C8B-B14F-4D97-AF65-F5344CB8AC3E}">
        <p14:creationId xmlns:p14="http://schemas.microsoft.com/office/powerpoint/2010/main" val="1845181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olo, testo e Clip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it-IT"/>
              <a:t>Fare clic per modificare lo stile del titolo</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lipArt Placeholder 3"/>
          <p:cNvSpPr>
            <a:spLocks noGrp="1"/>
          </p:cNvSpPr>
          <p:nvPr>
            <p:ph type="clipArt" sz="half" idx="2"/>
          </p:nvPr>
        </p:nvSpPr>
        <p:spPr>
          <a:xfrm>
            <a:off x="4648200" y="1600200"/>
            <a:ext cx="4038600" cy="4530725"/>
          </a:xfrm>
        </p:spPr>
        <p:txBody>
          <a:bodyPr/>
          <a:lstStyle/>
          <a:p>
            <a:r>
              <a:rPr lang="it-IT"/>
              <a:t>Fare clic sull'icona per aggiungere un'immagine online</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it-IT"/>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it-IT"/>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91450503-8D9C-40B2-BCF6-CFEB02B23CAF}" type="slidenum">
              <a:rPr lang="it-IT"/>
              <a:pPr/>
              <a:t>‹N›</a:t>
            </a:fld>
            <a:endParaRPr lang="it-IT"/>
          </a:p>
        </p:txBody>
      </p:sp>
    </p:spTree>
    <p:extLst>
      <p:ext uri="{BB962C8B-B14F-4D97-AF65-F5344CB8AC3E}">
        <p14:creationId xmlns:p14="http://schemas.microsoft.com/office/powerpoint/2010/main" val="1543588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lvl1pPr>
              <a:defRPr/>
            </a:lvl1pPr>
          </a:lstStyle>
          <a:p>
            <a:endParaRPr lang="it-IT"/>
          </a:p>
        </p:txBody>
      </p:sp>
      <p:sp>
        <p:nvSpPr>
          <p:cNvPr id="5" name="Footer Placeholder 4"/>
          <p:cNvSpPr>
            <a:spLocks noGrp="1"/>
          </p:cNvSpPr>
          <p:nvPr>
            <p:ph type="ftr" sz="quarter" idx="11"/>
          </p:nvPr>
        </p:nvSpPr>
        <p:spPr/>
        <p:txBody>
          <a:bodyPr/>
          <a:lstStyle>
            <a:lvl1pPr>
              <a:defRPr/>
            </a:lvl1pPr>
          </a:lstStyle>
          <a:p>
            <a:endParaRPr lang="it-IT"/>
          </a:p>
        </p:txBody>
      </p:sp>
      <p:sp>
        <p:nvSpPr>
          <p:cNvPr id="6" name="Slide Number Placeholder 5"/>
          <p:cNvSpPr>
            <a:spLocks noGrp="1"/>
          </p:cNvSpPr>
          <p:nvPr>
            <p:ph type="sldNum" sz="quarter" idx="12"/>
          </p:nvPr>
        </p:nvSpPr>
        <p:spPr/>
        <p:txBody>
          <a:bodyPr/>
          <a:lstStyle>
            <a:lvl1pPr>
              <a:defRPr/>
            </a:lvl1pPr>
          </a:lstStyle>
          <a:p>
            <a:fld id="{78159F4B-EFA9-4D65-9A9A-52D9E80659E1}" type="slidenum">
              <a:rPr lang="it-IT"/>
              <a:pPr/>
              <a:t>‹N›</a:t>
            </a:fld>
            <a:endParaRPr lang="it-IT"/>
          </a:p>
        </p:txBody>
      </p:sp>
    </p:spTree>
    <p:extLst>
      <p:ext uri="{BB962C8B-B14F-4D97-AF65-F5344CB8AC3E}">
        <p14:creationId xmlns:p14="http://schemas.microsoft.com/office/powerpoint/2010/main" val="686258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Modifica gli stili del testo dello schema</a:t>
            </a:r>
          </a:p>
        </p:txBody>
      </p:sp>
      <p:sp>
        <p:nvSpPr>
          <p:cNvPr id="4" name="Date Placeholder 3"/>
          <p:cNvSpPr>
            <a:spLocks noGrp="1"/>
          </p:cNvSpPr>
          <p:nvPr>
            <p:ph type="dt" sz="half" idx="10"/>
          </p:nvPr>
        </p:nvSpPr>
        <p:spPr/>
        <p:txBody>
          <a:bodyPr/>
          <a:lstStyle>
            <a:lvl1pPr>
              <a:defRPr/>
            </a:lvl1pPr>
          </a:lstStyle>
          <a:p>
            <a:endParaRPr lang="it-IT"/>
          </a:p>
        </p:txBody>
      </p:sp>
      <p:sp>
        <p:nvSpPr>
          <p:cNvPr id="5" name="Footer Placeholder 4"/>
          <p:cNvSpPr>
            <a:spLocks noGrp="1"/>
          </p:cNvSpPr>
          <p:nvPr>
            <p:ph type="ftr" sz="quarter" idx="11"/>
          </p:nvPr>
        </p:nvSpPr>
        <p:spPr/>
        <p:txBody>
          <a:bodyPr/>
          <a:lstStyle>
            <a:lvl1pPr>
              <a:defRPr/>
            </a:lvl1pPr>
          </a:lstStyle>
          <a:p>
            <a:endParaRPr lang="it-IT"/>
          </a:p>
        </p:txBody>
      </p:sp>
      <p:sp>
        <p:nvSpPr>
          <p:cNvPr id="6" name="Slide Number Placeholder 5"/>
          <p:cNvSpPr>
            <a:spLocks noGrp="1"/>
          </p:cNvSpPr>
          <p:nvPr>
            <p:ph type="sldNum" sz="quarter" idx="12"/>
          </p:nvPr>
        </p:nvSpPr>
        <p:spPr/>
        <p:txBody>
          <a:bodyPr/>
          <a:lstStyle>
            <a:lvl1pPr>
              <a:defRPr/>
            </a:lvl1pPr>
          </a:lstStyle>
          <a:p>
            <a:fld id="{22EC86BA-8125-49C4-8C94-C9C9DF701753}" type="slidenum">
              <a:rPr lang="it-IT"/>
              <a:pPr/>
              <a:t>‹N›</a:t>
            </a:fld>
            <a:endParaRPr lang="it-IT"/>
          </a:p>
        </p:txBody>
      </p:sp>
    </p:spTree>
    <p:extLst>
      <p:ext uri="{BB962C8B-B14F-4D97-AF65-F5344CB8AC3E}">
        <p14:creationId xmlns:p14="http://schemas.microsoft.com/office/powerpoint/2010/main" val="3070571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lvl1pPr>
              <a:defRPr/>
            </a:lvl1pPr>
          </a:lstStyle>
          <a:p>
            <a:endParaRPr lang="it-IT"/>
          </a:p>
        </p:txBody>
      </p:sp>
      <p:sp>
        <p:nvSpPr>
          <p:cNvPr id="6" name="Footer Placeholder 5"/>
          <p:cNvSpPr>
            <a:spLocks noGrp="1"/>
          </p:cNvSpPr>
          <p:nvPr>
            <p:ph type="ftr" sz="quarter" idx="11"/>
          </p:nvPr>
        </p:nvSpPr>
        <p:spPr/>
        <p:txBody>
          <a:bodyPr/>
          <a:lstStyle>
            <a:lvl1pPr>
              <a:defRPr/>
            </a:lvl1pPr>
          </a:lstStyle>
          <a:p>
            <a:endParaRPr lang="it-IT"/>
          </a:p>
        </p:txBody>
      </p:sp>
      <p:sp>
        <p:nvSpPr>
          <p:cNvPr id="7" name="Slide Number Placeholder 6"/>
          <p:cNvSpPr>
            <a:spLocks noGrp="1"/>
          </p:cNvSpPr>
          <p:nvPr>
            <p:ph type="sldNum" sz="quarter" idx="12"/>
          </p:nvPr>
        </p:nvSpPr>
        <p:spPr/>
        <p:txBody>
          <a:bodyPr/>
          <a:lstStyle>
            <a:lvl1pPr>
              <a:defRPr/>
            </a:lvl1pPr>
          </a:lstStyle>
          <a:p>
            <a:fld id="{A91CE22E-F18D-4E3C-926E-284595E6C51D}" type="slidenum">
              <a:rPr lang="it-IT"/>
              <a:pPr/>
              <a:t>‹N›</a:t>
            </a:fld>
            <a:endParaRPr lang="it-IT"/>
          </a:p>
        </p:txBody>
      </p:sp>
    </p:spTree>
    <p:extLst>
      <p:ext uri="{BB962C8B-B14F-4D97-AF65-F5344CB8AC3E}">
        <p14:creationId xmlns:p14="http://schemas.microsoft.com/office/powerpoint/2010/main" val="1710221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it-IT"/>
              <a:t>Fare clic per modificare lo stile del titolo</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lvl1pPr>
              <a:defRPr/>
            </a:lvl1pPr>
          </a:lstStyle>
          <a:p>
            <a:endParaRPr lang="it-IT"/>
          </a:p>
        </p:txBody>
      </p:sp>
      <p:sp>
        <p:nvSpPr>
          <p:cNvPr id="8" name="Footer Placeholder 7"/>
          <p:cNvSpPr>
            <a:spLocks noGrp="1"/>
          </p:cNvSpPr>
          <p:nvPr>
            <p:ph type="ftr" sz="quarter" idx="11"/>
          </p:nvPr>
        </p:nvSpPr>
        <p:spPr/>
        <p:txBody>
          <a:bodyPr/>
          <a:lstStyle>
            <a:lvl1pPr>
              <a:defRPr/>
            </a:lvl1pPr>
          </a:lstStyle>
          <a:p>
            <a:endParaRPr lang="it-IT"/>
          </a:p>
        </p:txBody>
      </p:sp>
      <p:sp>
        <p:nvSpPr>
          <p:cNvPr id="9" name="Slide Number Placeholder 8"/>
          <p:cNvSpPr>
            <a:spLocks noGrp="1"/>
          </p:cNvSpPr>
          <p:nvPr>
            <p:ph type="sldNum" sz="quarter" idx="12"/>
          </p:nvPr>
        </p:nvSpPr>
        <p:spPr/>
        <p:txBody>
          <a:bodyPr/>
          <a:lstStyle>
            <a:lvl1pPr>
              <a:defRPr/>
            </a:lvl1pPr>
          </a:lstStyle>
          <a:p>
            <a:fld id="{124BFCBC-2831-4365-B8AA-AE5CF387FF92}" type="slidenum">
              <a:rPr lang="it-IT"/>
              <a:pPr/>
              <a:t>‹N›</a:t>
            </a:fld>
            <a:endParaRPr lang="it-IT"/>
          </a:p>
        </p:txBody>
      </p:sp>
    </p:spTree>
    <p:extLst>
      <p:ext uri="{BB962C8B-B14F-4D97-AF65-F5344CB8AC3E}">
        <p14:creationId xmlns:p14="http://schemas.microsoft.com/office/powerpoint/2010/main" val="3743337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Date Placeholder 2"/>
          <p:cNvSpPr>
            <a:spLocks noGrp="1"/>
          </p:cNvSpPr>
          <p:nvPr>
            <p:ph type="dt" sz="half" idx="10"/>
          </p:nvPr>
        </p:nvSpPr>
        <p:spPr/>
        <p:txBody>
          <a:bodyPr/>
          <a:lstStyle>
            <a:lvl1pPr>
              <a:defRPr/>
            </a:lvl1pPr>
          </a:lstStyle>
          <a:p>
            <a:endParaRPr lang="it-IT"/>
          </a:p>
        </p:txBody>
      </p:sp>
      <p:sp>
        <p:nvSpPr>
          <p:cNvPr id="4" name="Footer Placeholder 3"/>
          <p:cNvSpPr>
            <a:spLocks noGrp="1"/>
          </p:cNvSpPr>
          <p:nvPr>
            <p:ph type="ftr" sz="quarter" idx="11"/>
          </p:nvPr>
        </p:nvSpPr>
        <p:spPr/>
        <p:txBody>
          <a:bodyPr/>
          <a:lstStyle>
            <a:lvl1pPr>
              <a:defRPr/>
            </a:lvl1pPr>
          </a:lstStyle>
          <a:p>
            <a:endParaRPr lang="it-IT"/>
          </a:p>
        </p:txBody>
      </p:sp>
      <p:sp>
        <p:nvSpPr>
          <p:cNvPr id="5" name="Slide Number Placeholder 4"/>
          <p:cNvSpPr>
            <a:spLocks noGrp="1"/>
          </p:cNvSpPr>
          <p:nvPr>
            <p:ph type="sldNum" sz="quarter" idx="12"/>
          </p:nvPr>
        </p:nvSpPr>
        <p:spPr/>
        <p:txBody>
          <a:bodyPr/>
          <a:lstStyle>
            <a:lvl1pPr>
              <a:defRPr/>
            </a:lvl1pPr>
          </a:lstStyle>
          <a:p>
            <a:fld id="{4E7DC522-79C2-4B3F-A4EA-D9C28927F7EC}" type="slidenum">
              <a:rPr lang="it-IT"/>
              <a:pPr/>
              <a:t>‹N›</a:t>
            </a:fld>
            <a:endParaRPr lang="it-IT"/>
          </a:p>
        </p:txBody>
      </p:sp>
    </p:spTree>
    <p:extLst>
      <p:ext uri="{BB962C8B-B14F-4D97-AF65-F5344CB8AC3E}">
        <p14:creationId xmlns:p14="http://schemas.microsoft.com/office/powerpoint/2010/main" val="354194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it-IT"/>
          </a:p>
        </p:txBody>
      </p:sp>
      <p:sp>
        <p:nvSpPr>
          <p:cNvPr id="3" name="Footer Placeholder 2"/>
          <p:cNvSpPr>
            <a:spLocks noGrp="1"/>
          </p:cNvSpPr>
          <p:nvPr>
            <p:ph type="ftr" sz="quarter" idx="11"/>
          </p:nvPr>
        </p:nvSpPr>
        <p:spPr/>
        <p:txBody>
          <a:bodyPr/>
          <a:lstStyle>
            <a:lvl1pPr>
              <a:defRPr/>
            </a:lvl1pPr>
          </a:lstStyle>
          <a:p>
            <a:endParaRPr lang="it-IT"/>
          </a:p>
        </p:txBody>
      </p:sp>
      <p:sp>
        <p:nvSpPr>
          <p:cNvPr id="4" name="Slide Number Placeholder 3"/>
          <p:cNvSpPr>
            <a:spLocks noGrp="1"/>
          </p:cNvSpPr>
          <p:nvPr>
            <p:ph type="sldNum" sz="quarter" idx="12"/>
          </p:nvPr>
        </p:nvSpPr>
        <p:spPr/>
        <p:txBody>
          <a:bodyPr/>
          <a:lstStyle>
            <a:lvl1pPr>
              <a:defRPr/>
            </a:lvl1pPr>
          </a:lstStyle>
          <a:p>
            <a:fld id="{51DC6AE9-28EC-4AD7-8CBA-BDB49C021B4B}" type="slidenum">
              <a:rPr lang="it-IT"/>
              <a:pPr/>
              <a:t>‹N›</a:t>
            </a:fld>
            <a:endParaRPr lang="it-IT"/>
          </a:p>
        </p:txBody>
      </p:sp>
    </p:spTree>
    <p:extLst>
      <p:ext uri="{BB962C8B-B14F-4D97-AF65-F5344CB8AC3E}">
        <p14:creationId xmlns:p14="http://schemas.microsoft.com/office/powerpoint/2010/main" val="838760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it-IT"/>
              <a:t>Fare clic per modificare lo stile del titolo</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lvl1pPr>
              <a:defRPr/>
            </a:lvl1pPr>
          </a:lstStyle>
          <a:p>
            <a:endParaRPr lang="it-IT"/>
          </a:p>
        </p:txBody>
      </p:sp>
      <p:sp>
        <p:nvSpPr>
          <p:cNvPr id="6" name="Footer Placeholder 5"/>
          <p:cNvSpPr>
            <a:spLocks noGrp="1"/>
          </p:cNvSpPr>
          <p:nvPr>
            <p:ph type="ftr" sz="quarter" idx="11"/>
          </p:nvPr>
        </p:nvSpPr>
        <p:spPr/>
        <p:txBody>
          <a:bodyPr/>
          <a:lstStyle>
            <a:lvl1pPr>
              <a:defRPr/>
            </a:lvl1pPr>
          </a:lstStyle>
          <a:p>
            <a:endParaRPr lang="it-IT"/>
          </a:p>
        </p:txBody>
      </p:sp>
      <p:sp>
        <p:nvSpPr>
          <p:cNvPr id="7" name="Slide Number Placeholder 6"/>
          <p:cNvSpPr>
            <a:spLocks noGrp="1"/>
          </p:cNvSpPr>
          <p:nvPr>
            <p:ph type="sldNum" sz="quarter" idx="12"/>
          </p:nvPr>
        </p:nvSpPr>
        <p:spPr/>
        <p:txBody>
          <a:bodyPr/>
          <a:lstStyle>
            <a:lvl1pPr>
              <a:defRPr/>
            </a:lvl1pPr>
          </a:lstStyle>
          <a:p>
            <a:fld id="{B3061E39-F197-4A4F-934B-656DEECFAE05}" type="slidenum">
              <a:rPr lang="it-IT"/>
              <a:pPr/>
              <a:t>‹N›</a:t>
            </a:fld>
            <a:endParaRPr lang="it-IT"/>
          </a:p>
        </p:txBody>
      </p:sp>
    </p:spTree>
    <p:extLst>
      <p:ext uri="{BB962C8B-B14F-4D97-AF65-F5344CB8AC3E}">
        <p14:creationId xmlns:p14="http://schemas.microsoft.com/office/powerpoint/2010/main" val="3579266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it-IT"/>
              <a:t>Fare clic per modificare lo stile del titolo</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lvl1pPr>
              <a:defRPr/>
            </a:lvl1pPr>
          </a:lstStyle>
          <a:p>
            <a:endParaRPr lang="it-IT"/>
          </a:p>
        </p:txBody>
      </p:sp>
      <p:sp>
        <p:nvSpPr>
          <p:cNvPr id="6" name="Footer Placeholder 5"/>
          <p:cNvSpPr>
            <a:spLocks noGrp="1"/>
          </p:cNvSpPr>
          <p:nvPr>
            <p:ph type="ftr" sz="quarter" idx="11"/>
          </p:nvPr>
        </p:nvSpPr>
        <p:spPr/>
        <p:txBody>
          <a:bodyPr/>
          <a:lstStyle>
            <a:lvl1pPr>
              <a:defRPr/>
            </a:lvl1pPr>
          </a:lstStyle>
          <a:p>
            <a:endParaRPr lang="it-IT"/>
          </a:p>
        </p:txBody>
      </p:sp>
      <p:sp>
        <p:nvSpPr>
          <p:cNvPr id="7" name="Slide Number Placeholder 6"/>
          <p:cNvSpPr>
            <a:spLocks noGrp="1"/>
          </p:cNvSpPr>
          <p:nvPr>
            <p:ph type="sldNum" sz="quarter" idx="12"/>
          </p:nvPr>
        </p:nvSpPr>
        <p:spPr/>
        <p:txBody>
          <a:bodyPr/>
          <a:lstStyle>
            <a:lvl1pPr>
              <a:defRPr/>
            </a:lvl1pPr>
          </a:lstStyle>
          <a:p>
            <a:fld id="{CAB89352-ED33-4A6B-9C53-A64846B7C91D}" type="slidenum">
              <a:rPr lang="it-IT"/>
              <a:pPr/>
              <a:t>‹N›</a:t>
            </a:fld>
            <a:endParaRPr lang="it-IT"/>
          </a:p>
        </p:txBody>
      </p:sp>
    </p:spTree>
    <p:extLst>
      <p:ext uri="{BB962C8B-B14F-4D97-AF65-F5344CB8AC3E}">
        <p14:creationId xmlns:p14="http://schemas.microsoft.com/office/powerpoint/2010/main" val="1734954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it-IT"/>
              <a:t>Fare clic per modificare lo stile del titolo</a:t>
            </a:r>
          </a:p>
        </p:txBody>
      </p:sp>
      <p:sp>
        <p:nvSpPr>
          <p:cNvPr id="15363"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5364"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it-IT"/>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it-IT"/>
          </a:p>
        </p:txBody>
      </p:sp>
      <p:sp>
        <p:nvSpPr>
          <p:cNvPr id="15366"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80CF4546-AE09-4F14-AF51-D4D6420A4BA1}" type="slidenum">
              <a:rPr lang="it-IT"/>
              <a:pPr/>
              <a:t>‹N›</a:t>
            </a:fld>
            <a:endParaRPr lang="it-IT"/>
          </a:p>
        </p:txBody>
      </p:sp>
      <p:sp>
        <p:nvSpPr>
          <p:cNvPr id="15367" name="Rectangle 7" descr="Gold ba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it-IT" sz="2400">
              <a:latin typeface="Times New Roman" pitchFamily="18" charset="0"/>
            </a:endParaRPr>
          </a:p>
        </p:txBody>
      </p:sp>
      <p:sp>
        <p:nvSpPr>
          <p:cNvPr id="15368"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Rectangle 9" descr="Orange ba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it-IT" sz="2400">
              <a:latin typeface="Times New Roman" pitchFamily="18" charset="0"/>
            </a:endParaRPr>
          </a:p>
        </p:txBody>
      </p:sp>
      <p:sp>
        <p:nvSpPr>
          <p:cNvPr id="15370" name="Rectangle 10" descr="Slate bar"/>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it-IT"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3568" y="332656"/>
            <a:ext cx="7772400" cy="2127250"/>
          </a:xfrm>
        </p:spPr>
        <p:txBody>
          <a:bodyPr/>
          <a:lstStyle/>
          <a:p>
            <a:r>
              <a:rPr lang="en-US" dirty="0">
                <a:solidFill>
                  <a:schemeClr val="tx1"/>
                </a:solidFill>
              </a:rPr>
              <a:t>Software Engineering 2</a:t>
            </a:r>
            <a:br>
              <a:rPr lang="en-US" dirty="0">
                <a:solidFill>
                  <a:schemeClr val="tx1"/>
                </a:solidFill>
              </a:rPr>
            </a:br>
            <a:r>
              <a:rPr lang="en-US" sz="3200" dirty="0">
                <a:solidFill>
                  <a:schemeClr val="tx1"/>
                </a:solidFill>
              </a:rPr>
              <a:t>AA 2016/2017</a:t>
            </a:r>
            <a:endParaRPr lang="en-US" dirty="0">
              <a:solidFill>
                <a:schemeClr val="tx1"/>
              </a:solidFill>
            </a:endParaRPr>
          </a:p>
        </p:txBody>
      </p:sp>
      <p:sp>
        <p:nvSpPr>
          <p:cNvPr id="2051" name="Rectangle 3"/>
          <p:cNvSpPr>
            <a:spLocks noGrp="1" noChangeArrowheads="1"/>
          </p:cNvSpPr>
          <p:nvPr>
            <p:ph type="subTitle" idx="1"/>
          </p:nvPr>
        </p:nvSpPr>
        <p:spPr>
          <a:xfrm>
            <a:off x="2411760" y="4437112"/>
            <a:ext cx="6400800" cy="2123058"/>
          </a:xfrm>
        </p:spPr>
        <p:txBody>
          <a:bodyPr/>
          <a:lstStyle/>
          <a:p>
            <a:pPr algn="r"/>
            <a:r>
              <a:rPr lang="en-US" sz="2400" b="1" dirty="0"/>
              <a:t>Authors</a:t>
            </a:r>
          </a:p>
          <a:p>
            <a:pPr algn="r"/>
            <a:r>
              <a:rPr lang="en-US" sz="2400" dirty="0"/>
              <a:t>Sergio CAPRARA</a:t>
            </a:r>
          </a:p>
          <a:p>
            <a:pPr algn="r"/>
            <a:r>
              <a:rPr lang="en-US" sz="2400" dirty="0" err="1"/>
              <a:t>Soheil</a:t>
            </a:r>
            <a:r>
              <a:rPr lang="en-US" sz="2400" dirty="0"/>
              <a:t> GHANBARI</a:t>
            </a:r>
          </a:p>
          <a:p>
            <a:pPr algn="r"/>
            <a:r>
              <a:rPr lang="en-US" sz="2400" dirty="0"/>
              <a:t>Erica TINTI</a:t>
            </a:r>
            <a:endParaRPr lang="en-US" dirty="0"/>
          </a:p>
        </p:txBody>
      </p:sp>
      <p:sp>
        <p:nvSpPr>
          <p:cNvPr id="2" name="CasellaDiTesto 1"/>
          <p:cNvSpPr txBox="1"/>
          <p:nvPr/>
        </p:nvSpPr>
        <p:spPr>
          <a:xfrm>
            <a:off x="248774" y="3140968"/>
            <a:ext cx="8561040" cy="769441"/>
          </a:xfrm>
          <a:prstGeom prst="rect">
            <a:avLst/>
          </a:prstGeom>
          <a:noFill/>
        </p:spPr>
        <p:txBody>
          <a:bodyPr wrap="square" rtlCol="0">
            <a:spAutoFit/>
          </a:bodyPr>
          <a:lstStyle/>
          <a:p>
            <a:pPr algn="ctr"/>
            <a:r>
              <a:rPr lang="en-US" sz="4400" b="1" dirty="0">
                <a:latin typeface="+mj-lt"/>
              </a:rPr>
              <a:t>“</a:t>
            </a:r>
            <a:r>
              <a:rPr lang="en-US" sz="4400" b="1" dirty="0" err="1">
                <a:latin typeface="+mj-lt"/>
              </a:rPr>
              <a:t>PowerEnjoy</a:t>
            </a:r>
            <a:r>
              <a:rPr lang="en-US" sz="4400" b="1" dirty="0">
                <a:latin typeface="+mj-lt"/>
              </a:rPr>
              <a:t>”</a:t>
            </a:r>
            <a:endParaRPr lang="it-IT" sz="4400" b="1" dirty="0">
              <a:latin typeface="+mj-lt"/>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tx1"/>
                </a:solidFill>
              </a:rPr>
              <a:t>State </a:t>
            </a:r>
            <a:r>
              <a:rPr lang="it-IT" dirty="0" err="1">
                <a:solidFill>
                  <a:schemeClr val="tx1"/>
                </a:solidFill>
              </a:rPr>
              <a:t>diagram</a:t>
            </a:r>
            <a:r>
              <a:rPr lang="it-IT" dirty="0">
                <a:solidFill>
                  <a:schemeClr val="tx1"/>
                </a:solidFill>
              </a:rPr>
              <a:t> </a:t>
            </a:r>
            <a:r>
              <a:rPr lang="it-IT" dirty="0" err="1">
                <a:solidFill>
                  <a:schemeClr val="tx1"/>
                </a:solidFill>
              </a:rPr>
              <a:t>example</a:t>
            </a:r>
            <a:endParaRPr lang="it-IT" dirty="0">
              <a:solidFill>
                <a:schemeClr val="tx1"/>
              </a:solidFill>
            </a:endParaRP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932" y="1772816"/>
            <a:ext cx="7938135" cy="3960495"/>
          </a:xfrm>
          <a:prstGeom prst="rect">
            <a:avLst/>
          </a:prstGeom>
        </p:spPr>
      </p:pic>
    </p:spTree>
    <p:extLst>
      <p:ext uri="{BB962C8B-B14F-4D97-AF65-F5344CB8AC3E}">
        <p14:creationId xmlns:p14="http://schemas.microsoft.com/office/powerpoint/2010/main" val="260081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tx1"/>
                </a:solidFill>
              </a:rPr>
              <a:t>State </a:t>
            </a:r>
            <a:r>
              <a:rPr lang="it-IT" dirty="0" err="1">
                <a:solidFill>
                  <a:schemeClr val="tx1"/>
                </a:solidFill>
              </a:rPr>
              <a:t>diagrams</a:t>
            </a:r>
            <a:endParaRPr lang="it-IT" dirty="0">
              <a:solidFill>
                <a:schemeClr val="tx1"/>
              </a:solidFill>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132856"/>
            <a:ext cx="5089219" cy="2376264"/>
          </a:xfrm>
          <a:prstGeom prst="rect">
            <a:avLst/>
          </a:prstGeom>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5013176"/>
            <a:ext cx="6797421" cy="1353693"/>
          </a:xfrm>
          <a:prstGeom prst="rect">
            <a:avLst/>
          </a:prstGeom>
        </p:spPr>
      </p:pic>
      <p:sp>
        <p:nvSpPr>
          <p:cNvPr id="6" name="CasellaDiTesto 5"/>
          <p:cNvSpPr txBox="1"/>
          <p:nvPr/>
        </p:nvSpPr>
        <p:spPr>
          <a:xfrm>
            <a:off x="471082" y="1614761"/>
            <a:ext cx="1384546" cy="461665"/>
          </a:xfrm>
          <a:prstGeom prst="rect">
            <a:avLst/>
          </a:prstGeom>
          <a:noFill/>
        </p:spPr>
        <p:txBody>
          <a:bodyPr wrap="none" rtlCol="0">
            <a:spAutoFit/>
          </a:bodyPr>
          <a:lstStyle/>
          <a:p>
            <a:r>
              <a:rPr lang="it-IT" sz="2400" b="1" dirty="0">
                <a:latin typeface="+mj-lt"/>
              </a:rPr>
              <a:t>Car state</a:t>
            </a:r>
          </a:p>
        </p:txBody>
      </p:sp>
      <p:sp>
        <p:nvSpPr>
          <p:cNvPr id="7" name="CasellaDiTesto 6"/>
          <p:cNvSpPr txBox="1"/>
          <p:nvPr/>
        </p:nvSpPr>
        <p:spPr>
          <a:xfrm>
            <a:off x="471082" y="4509120"/>
            <a:ext cx="1607363" cy="461665"/>
          </a:xfrm>
          <a:prstGeom prst="rect">
            <a:avLst/>
          </a:prstGeom>
          <a:noFill/>
        </p:spPr>
        <p:txBody>
          <a:bodyPr wrap="none" rtlCol="0">
            <a:spAutoFit/>
          </a:bodyPr>
          <a:lstStyle/>
          <a:p>
            <a:r>
              <a:rPr lang="it-IT" sz="2400" b="1" dirty="0">
                <a:latin typeface="+mj-lt"/>
              </a:rPr>
              <a:t>User </a:t>
            </a:r>
            <a:r>
              <a:rPr lang="it-IT" sz="2400" b="1" dirty="0" err="1">
                <a:latin typeface="+mj-lt"/>
              </a:rPr>
              <a:t>states</a:t>
            </a:r>
            <a:endParaRPr lang="it-IT" sz="2400" b="1" dirty="0">
              <a:latin typeface="+mj-lt"/>
            </a:endParaRPr>
          </a:p>
        </p:txBody>
      </p:sp>
    </p:spTree>
    <p:extLst>
      <p:ext uri="{BB962C8B-B14F-4D97-AF65-F5344CB8AC3E}">
        <p14:creationId xmlns:p14="http://schemas.microsoft.com/office/powerpoint/2010/main" val="1311279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tx1"/>
                </a:solidFill>
              </a:rPr>
              <a:t>User </a:t>
            </a:r>
            <a:r>
              <a:rPr lang="it-IT" dirty="0" err="1">
                <a:solidFill>
                  <a:schemeClr val="tx1"/>
                </a:solidFill>
              </a:rPr>
              <a:t>interface</a:t>
            </a:r>
            <a:endParaRPr lang="it-IT" dirty="0">
              <a:solidFill>
                <a:schemeClr val="tx1"/>
              </a:solidFill>
            </a:endParaRPr>
          </a:p>
        </p:txBody>
      </p:sp>
      <p:pic>
        <p:nvPicPr>
          <p:cNvPr id="9" name="Immagine 8"/>
          <p:cNvPicPr>
            <a:picLocks noChangeAspect="1"/>
          </p:cNvPicPr>
          <p:nvPr/>
        </p:nvPicPr>
        <p:blipFill rotWithShape="1">
          <a:blip r:embed="rId2" cstate="print">
            <a:extLst>
              <a:ext uri="{28A0092B-C50C-407E-A947-70E740481C1C}">
                <a14:useLocalDpi xmlns:a14="http://schemas.microsoft.com/office/drawing/2010/main" val="0"/>
              </a:ext>
            </a:extLst>
          </a:blip>
          <a:srcRect l="18504" r="19787"/>
          <a:stretch/>
        </p:blipFill>
        <p:spPr bwMode="auto">
          <a:xfrm>
            <a:off x="6733789" y="2355888"/>
            <a:ext cx="1512941" cy="2684907"/>
          </a:xfrm>
          <a:prstGeom prst="rect">
            <a:avLst/>
          </a:prstGeom>
          <a:ln>
            <a:noFill/>
          </a:ln>
          <a:extLst>
            <a:ext uri="{53640926-AAD7-44D8-BBD7-CCE9431645EC}">
              <a14:shadowObscured xmlns:a14="http://schemas.microsoft.com/office/drawing/2010/main"/>
            </a:ext>
          </a:extLst>
        </p:spPr>
      </p:pic>
      <p:pic>
        <p:nvPicPr>
          <p:cNvPr id="10" name="Immagine 9"/>
          <p:cNvPicPr>
            <a:picLocks noChangeAspect="1"/>
          </p:cNvPicPr>
          <p:nvPr/>
        </p:nvPicPr>
        <p:blipFill rotWithShape="1">
          <a:blip r:embed="rId3" cstate="print">
            <a:extLst>
              <a:ext uri="{28A0092B-C50C-407E-A947-70E740481C1C}">
                <a14:useLocalDpi xmlns:a14="http://schemas.microsoft.com/office/drawing/2010/main" val="0"/>
              </a:ext>
            </a:extLst>
          </a:blip>
          <a:srcRect l="17475" r="17929"/>
          <a:stretch/>
        </p:blipFill>
        <p:spPr bwMode="auto">
          <a:xfrm>
            <a:off x="899592" y="2348880"/>
            <a:ext cx="1583723" cy="2684907"/>
          </a:xfrm>
          <a:prstGeom prst="rect">
            <a:avLst/>
          </a:prstGeom>
          <a:ln>
            <a:noFill/>
          </a:ln>
          <a:extLst>
            <a:ext uri="{53640926-AAD7-44D8-BBD7-CCE9431645EC}">
              <a14:shadowObscured xmlns:a14="http://schemas.microsoft.com/office/drawing/2010/main"/>
            </a:ext>
          </a:extLst>
        </p:spPr>
      </p:pic>
      <p:pic>
        <p:nvPicPr>
          <p:cNvPr id="11" name="Immagine 10"/>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0" b="100000" l="9371" r="92727"/>
                    </a14:imgEffect>
                  </a14:imgLayer>
                </a14:imgProps>
              </a:ext>
              <a:ext uri="{28A0092B-C50C-407E-A947-70E740481C1C}">
                <a14:useLocalDpi xmlns:a14="http://schemas.microsoft.com/office/drawing/2010/main" val="0"/>
              </a:ext>
            </a:extLst>
          </a:blip>
          <a:srcRect l="18185" r="20668"/>
          <a:stretch/>
        </p:blipFill>
        <p:spPr bwMode="auto">
          <a:xfrm>
            <a:off x="2872368" y="2355888"/>
            <a:ext cx="1499372" cy="2685282"/>
          </a:xfrm>
          <a:prstGeom prst="rect">
            <a:avLst/>
          </a:prstGeom>
          <a:ln>
            <a:noFill/>
          </a:ln>
          <a:extLst>
            <a:ext uri="{53640926-AAD7-44D8-BBD7-CCE9431645EC}">
              <a14:shadowObscured xmlns:a14="http://schemas.microsoft.com/office/drawing/2010/main"/>
            </a:ext>
          </a:extLst>
        </p:spPr>
      </p:pic>
      <p:pic>
        <p:nvPicPr>
          <p:cNvPr id="12" name="Immagine 11"/>
          <p:cNvPicPr>
            <a:picLocks noChangeAspect="1"/>
          </p:cNvPicPr>
          <p:nvPr/>
        </p:nvPicPr>
        <p:blipFill rotWithShape="1">
          <a:blip r:embed="rId6" cstate="print">
            <a:extLst>
              <a:ext uri="{28A0092B-C50C-407E-A947-70E740481C1C}">
                <a14:useLocalDpi xmlns:a14="http://schemas.microsoft.com/office/drawing/2010/main" val="0"/>
              </a:ext>
            </a:extLst>
          </a:blip>
          <a:srcRect l="17936" r="18811"/>
          <a:stretch/>
        </p:blipFill>
        <p:spPr bwMode="auto">
          <a:xfrm>
            <a:off x="4804261" y="2359558"/>
            <a:ext cx="1550796" cy="268490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69438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3600" dirty="0">
                <a:solidFill>
                  <a:schemeClr val="tx1"/>
                </a:solidFill>
              </a:rPr>
              <a:t>User </a:t>
            </a:r>
            <a:r>
              <a:rPr lang="it-IT" sz="3600" dirty="0" err="1">
                <a:solidFill>
                  <a:schemeClr val="tx1"/>
                </a:solidFill>
              </a:rPr>
              <a:t>interface</a:t>
            </a:r>
            <a:r>
              <a:rPr lang="it-IT" sz="3600" dirty="0">
                <a:solidFill>
                  <a:schemeClr val="tx1"/>
                </a:solidFill>
              </a:rPr>
              <a:t>:</a:t>
            </a:r>
            <a:br>
              <a:rPr lang="it-IT" sz="3600" dirty="0">
                <a:solidFill>
                  <a:schemeClr val="tx1"/>
                </a:solidFill>
              </a:rPr>
            </a:br>
            <a:r>
              <a:rPr lang="it-IT" sz="3600" dirty="0">
                <a:solidFill>
                  <a:schemeClr val="tx1"/>
                </a:solidFill>
              </a:rPr>
              <a:t>parking area and power station</a:t>
            </a:r>
            <a:endParaRPr lang="it-IT" sz="3600" dirty="0"/>
          </a:p>
        </p:txBody>
      </p:sp>
      <p:pic>
        <p:nvPicPr>
          <p:cNvPr id="5" name="Immagine 4"/>
          <p:cNvPicPr/>
          <p:nvPr/>
        </p:nvPicPr>
        <p:blipFill rotWithShape="1">
          <a:blip r:embed="rId2" cstate="print">
            <a:extLst>
              <a:ext uri="{28A0092B-C50C-407E-A947-70E740481C1C}">
                <a14:useLocalDpi xmlns:a14="http://schemas.microsoft.com/office/drawing/2010/main" val="0"/>
              </a:ext>
            </a:extLst>
          </a:blip>
          <a:srcRect l="17083" r="15539"/>
          <a:stretch/>
        </p:blipFill>
        <p:spPr bwMode="auto">
          <a:xfrm>
            <a:off x="3576637" y="2230685"/>
            <a:ext cx="1990725" cy="3234690"/>
          </a:xfrm>
          <a:prstGeom prst="rect">
            <a:avLst/>
          </a:prstGeom>
          <a:ln>
            <a:noFill/>
          </a:ln>
          <a:extLst>
            <a:ext uri="{53640926-AAD7-44D8-BBD7-CCE9431645EC}">
              <a14:shadowObscured xmlns:a14="http://schemas.microsoft.com/office/drawing/2010/main"/>
            </a:ext>
          </a:extLst>
        </p:spPr>
      </p:pic>
      <p:pic>
        <p:nvPicPr>
          <p:cNvPr id="6" name="Immagine 5"/>
          <p:cNvPicPr/>
          <p:nvPr/>
        </p:nvPicPr>
        <p:blipFill rotWithShape="1">
          <a:blip r:embed="rId3" cstate="print">
            <a:extLst>
              <a:ext uri="{28A0092B-C50C-407E-A947-70E740481C1C}">
                <a14:useLocalDpi xmlns:a14="http://schemas.microsoft.com/office/drawing/2010/main" val="0"/>
              </a:ext>
            </a:extLst>
          </a:blip>
          <a:srcRect l="18718" r="18992"/>
          <a:stretch/>
        </p:blipFill>
        <p:spPr bwMode="auto">
          <a:xfrm>
            <a:off x="6377889" y="2230685"/>
            <a:ext cx="1838325" cy="3228340"/>
          </a:xfrm>
          <a:prstGeom prst="rect">
            <a:avLst/>
          </a:prstGeom>
          <a:ln>
            <a:noFill/>
          </a:ln>
          <a:extLst>
            <a:ext uri="{53640926-AAD7-44D8-BBD7-CCE9431645EC}">
              <a14:shadowObscured xmlns:a14="http://schemas.microsoft.com/office/drawing/2010/main"/>
            </a:ext>
          </a:extLst>
        </p:spPr>
      </p:pic>
      <p:pic>
        <p:nvPicPr>
          <p:cNvPr id="7" name="Immagine 6"/>
          <p:cNvPicPr/>
          <p:nvPr/>
        </p:nvPicPr>
        <p:blipFill rotWithShape="1">
          <a:blip r:embed="rId4" cstate="print">
            <a:extLst>
              <a:ext uri="{28A0092B-C50C-407E-A947-70E740481C1C}">
                <a14:useLocalDpi xmlns:a14="http://schemas.microsoft.com/office/drawing/2010/main" val="0"/>
              </a:ext>
            </a:extLst>
          </a:blip>
          <a:srcRect l="19462" t="210" r="19327" b="-210"/>
          <a:stretch/>
        </p:blipFill>
        <p:spPr bwMode="auto">
          <a:xfrm>
            <a:off x="971600" y="2280609"/>
            <a:ext cx="1794510" cy="32099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87433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tx1"/>
                </a:solidFill>
              </a:rPr>
              <a:t>Operator </a:t>
            </a:r>
            <a:r>
              <a:rPr lang="it-IT" dirty="0" err="1">
                <a:solidFill>
                  <a:schemeClr val="tx1"/>
                </a:solidFill>
              </a:rPr>
              <a:t>interfaces</a:t>
            </a:r>
            <a:endParaRPr lang="it-IT" dirty="0">
              <a:solidFill>
                <a:schemeClr val="tx1"/>
              </a:solidFill>
            </a:endParaRPr>
          </a:p>
        </p:txBody>
      </p:sp>
      <p:pic>
        <p:nvPicPr>
          <p:cNvPr id="5" name="Immagine 4"/>
          <p:cNvPicPr/>
          <p:nvPr/>
        </p:nvPicPr>
        <p:blipFill rotWithShape="1">
          <a:blip r:embed="rId2" cstate="print">
            <a:extLst>
              <a:ext uri="{28A0092B-C50C-407E-A947-70E740481C1C}">
                <a14:useLocalDpi xmlns:a14="http://schemas.microsoft.com/office/drawing/2010/main" val="0"/>
              </a:ext>
            </a:extLst>
          </a:blip>
          <a:srcRect l="19347" r="18990"/>
          <a:stretch/>
        </p:blipFill>
        <p:spPr bwMode="auto">
          <a:xfrm>
            <a:off x="2267744" y="2152433"/>
            <a:ext cx="1815465" cy="3225165"/>
          </a:xfrm>
          <a:prstGeom prst="rect">
            <a:avLst/>
          </a:prstGeom>
          <a:ln>
            <a:noFill/>
          </a:ln>
          <a:extLst>
            <a:ext uri="{53640926-AAD7-44D8-BBD7-CCE9431645EC}">
              <a14:shadowObscured xmlns:a14="http://schemas.microsoft.com/office/drawing/2010/main"/>
            </a:ext>
          </a:extLst>
        </p:spPr>
      </p:pic>
      <p:pic>
        <p:nvPicPr>
          <p:cNvPr id="6" name="Immagine 5"/>
          <p:cNvPicPr/>
          <p:nvPr/>
        </p:nvPicPr>
        <p:blipFill rotWithShape="1">
          <a:blip r:embed="rId3" cstate="print">
            <a:extLst>
              <a:ext uri="{28A0092B-C50C-407E-A947-70E740481C1C}">
                <a14:useLocalDpi xmlns:a14="http://schemas.microsoft.com/office/drawing/2010/main" val="0"/>
              </a:ext>
            </a:extLst>
          </a:blip>
          <a:srcRect l="17105" r="17704"/>
          <a:stretch/>
        </p:blipFill>
        <p:spPr bwMode="auto">
          <a:xfrm>
            <a:off x="5436096" y="2132856"/>
            <a:ext cx="1924050" cy="32321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3196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solidFill>
                  <a:schemeClr val="tx1"/>
                </a:solidFill>
              </a:rPr>
              <a:t>Alloy</a:t>
            </a:r>
            <a:r>
              <a:rPr lang="it-IT" dirty="0">
                <a:solidFill>
                  <a:schemeClr val="tx1"/>
                </a:solidFill>
              </a:rPr>
              <a:t> model</a:t>
            </a:r>
          </a:p>
        </p:txBody>
      </p:sp>
      <p:pic>
        <p:nvPicPr>
          <p:cNvPr id="5" name="Immagine 4"/>
          <p:cNvPicPr>
            <a:picLocks noChangeAspect="1"/>
          </p:cNvPicPr>
          <p:nvPr/>
        </p:nvPicPr>
        <p:blipFill>
          <a:blip r:embed="rId2"/>
          <a:stretch>
            <a:fillRect/>
          </a:stretch>
        </p:blipFill>
        <p:spPr>
          <a:xfrm>
            <a:off x="323528" y="1772816"/>
            <a:ext cx="8659082" cy="4008501"/>
          </a:xfrm>
          <a:prstGeom prst="rect">
            <a:avLst/>
          </a:prstGeom>
        </p:spPr>
      </p:pic>
    </p:spTree>
    <p:extLst>
      <p:ext uri="{BB962C8B-B14F-4D97-AF65-F5344CB8AC3E}">
        <p14:creationId xmlns:p14="http://schemas.microsoft.com/office/powerpoint/2010/main" val="750091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solidFill>
                  <a:schemeClr val="tx1"/>
                </a:solidFill>
              </a:rPr>
              <a:t>Actors of the proposed system</a:t>
            </a:r>
          </a:p>
        </p:txBody>
      </p:sp>
      <p:sp>
        <p:nvSpPr>
          <p:cNvPr id="18435" name="Rectangle 3"/>
          <p:cNvSpPr>
            <a:spLocks noGrp="1" noChangeArrowheads="1"/>
          </p:cNvSpPr>
          <p:nvPr>
            <p:ph type="body" idx="1"/>
          </p:nvPr>
        </p:nvSpPr>
        <p:spPr/>
        <p:txBody>
          <a:bodyPr/>
          <a:lstStyle/>
          <a:p>
            <a:pPr marR="1386205" lvl="0" algn="just">
              <a:lnSpc>
                <a:spcPct val="110000"/>
              </a:lnSpc>
              <a:spcAft>
                <a:spcPts val="600"/>
              </a:spcAft>
              <a:buFont typeface="Symbol" panose="05050102010706020507" pitchFamily="18" charset="2"/>
              <a:buChar char=""/>
            </a:pPr>
            <a:r>
              <a:rPr lang="en-GB" b="1" dirty="0">
                <a:solidFill>
                  <a:srgbClr val="000000"/>
                </a:solidFill>
                <a:latin typeface="Calibri" panose="020F0502020204030204" pitchFamily="34" charset="0"/>
                <a:ea typeface="Times New Roman" panose="02020603050405020304" pitchFamily="18" charset="0"/>
              </a:rPr>
              <a:t>User</a:t>
            </a:r>
            <a:r>
              <a:rPr lang="en-GB" dirty="0">
                <a:solidFill>
                  <a:srgbClr val="000000"/>
                </a:solidFill>
                <a:latin typeface="Calibri" panose="020F0502020204030204" pitchFamily="34" charset="0"/>
                <a:ea typeface="Times New Roman" panose="02020603050405020304" pitchFamily="18" charset="0"/>
              </a:rPr>
              <a:t>: the person that registers to the system and interacts through the </a:t>
            </a:r>
            <a:r>
              <a:rPr lang="en-GB" dirty="0" err="1">
                <a:solidFill>
                  <a:srgbClr val="000000"/>
                </a:solidFill>
                <a:latin typeface="Calibri" panose="020F0502020204030204" pitchFamily="34" charset="0"/>
                <a:ea typeface="Times New Roman" panose="02020603050405020304" pitchFamily="18" charset="0"/>
              </a:rPr>
              <a:t>PowerEnjoy</a:t>
            </a:r>
            <a:r>
              <a:rPr lang="en-GB" dirty="0">
                <a:solidFill>
                  <a:srgbClr val="000000"/>
                </a:solidFill>
                <a:latin typeface="Calibri" panose="020F0502020204030204" pitchFamily="34" charset="0"/>
                <a:ea typeface="Times New Roman" panose="02020603050405020304" pitchFamily="18" charset="0"/>
              </a:rPr>
              <a:t> app installed on his phone.</a:t>
            </a:r>
          </a:p>
          <a:p>
            <a:pPr marL="0" marR="1386205" lvl="0" indent="0" algn="just">
              <a:lnSpc>
                <a:spcPct val="110000"/>
              </a:lnSpc>
              <a:spcAft>
                <a:spcPts val="600"/>
              </a:spcAft>
              <a:buNone/>
            </a:pPr>
            <a:endParaRPr lang="it-IT" sz="3200" dirty="0">
              <a:solidFill>
                <a:srgbClr val="000000"/>
              </a:solidFill>
              <a:latin typeface="Times New Roman" panose="02020603050405020304" pitchFamily="18" charset="0"/>
              <a:ea typeface="Times New Roman" panose="02020603050405020304" pitchFamily="18" charset="0"/>
            </a:endParaRPr>
          </a:p>
          <a:p>
            <a:pPr marR="1386205" lvl="0" algn="just">
              <a:lnSpc>
                <a:spcPct val="110000"/>
              </a:lnSpc>
              <a:spcAft>
                <a:spcPts val="600"/>
              </a:spcAft>
              <a:buFont typeface="Symbol" panose="05050102010706020507" pitchFamily="18" charset="2"/>
              <a:buChar char=""/>
            </a:pPr>
            <a:r>
              <a:rPr lang="en-GB" b="1" dirty="0">
                <a:solidFill>
                  <a:srgbClr val="000000"/>
                </a:solidFill>
                <a:latin typeface="Calibri" panose="020F0502020204030204" pitchFamily="34" charset="0"/>
                <a:ea typeface="Times New Roman" panose="02020603050405020304" pitchFamily="18" charset="0"/>
              </a:rPr>
              <a:t>Operator</a:t>
            </a:r>
            <a:r>
              <a:rPr lang="en-GB" dirty="0">
                <a:solidFill>
                  <a:srgbClr val="000000"/>
                </a:solidFill>
                <a:latin typeface="Calibri" panose="020F0502020204030204" pitchFamily="34" charset="0"/>
                <a:ea typeface="Times New Roman" panose="02020603050405020304" pitchFamily="18" charset="0"/>
              </a:rPr>
              <a:t>: a person, already known by the system, that can access to the list of the cars that have low battery or that need technical assistance.</a:t>
            </a:r>
            <a:endParaRPr lang="it-IT" sz="3200" dirty="0">
              <a:solidFill>
                <a:srgbClr val="000000"/>
              </a:solidFill>
              <a:latin typeface="Times New Roman" panose="02020603050405020304" pitchFamily="18" charset="0"/>
              <a:ea typeface="Times New Roman" panose="02020603050405020304" pitchFamily="18"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err="1">
                <a:solidFill>
                  <a:schemeClr val="tx1"/>
                </a:solidFill>
              </a:rPr>
              <a:t>Goals</a:t>
            </a:r>
            <a:r>
              <a:rPr lang="it-IT" dirty="0">
                <a:solidFill>
                  <a:schemeClr val="tx1"/>
                </a:solidFill>
              </a:rPr>
              <a:t> of the system</a:t>
            </a:r>
          </a:p>
        </p:txBody>
      </p:sp>
      <p:sp>
        <p:nvSpPr>
          <p:cNvPr id="19459" name="Rectangle 3"/>
          <p:cNvSpPr>
            <a:spLocks noGrp="1" noChangeArrowheads="1"/>
          </p:cNvSpPr>
          <p:nvPr>
            <p:ph sz="half" idx="1"/>
          </p:nvPr>
        </p:nvSpPr>
        <p:spPr>
          <a:xfrm>
            <a:off x="4637811" y="1768569"/>
            <a:ext cx="4038600" cy="4530725"/>
          </a:xfrm>
        </p:spPr>
        <p:txBody>
          <a:bodyPr/>
          <a:lstStyle/>
          <a:p>
            <a:r>
              <a:rPr lang="en-US" sz="1400" dirty="0"/>
              <a:t>After the rental, the user should be able to inform the system that he is leaving the car.</a:t>
            </a:r>
          </a:p>
          <a:p>
            <a:r>
              <a:rPr lang="en-US" sz="1400" dirty="0"/>
              <a:t>The user should be able to see all the parking areas.</a:t>
            </a:r>
          </a:p>
          <a:p>
            <a:r>
              <a:rPr lang="en-US" sz="1400" dirty="0"/>
              <a:t>The user should be able to see all the special parking areas.</a:t>
            </a:r>
          </a:p>
          <a:p>
            <a:endParaRPr lang="en-US" sz="1400" dirty="0"/>
          </a:p>
          <a:p>
            <a:pPr marL="0" indent="0">
              <a:buNone/>
            </a:pPr>
            <a:r>
              <a:rPr lang="en-US" sz="1400" b="1" dirty="0"/>
              <a:t>Operator goals</a:t>
            </a:r>
          </a:p>
          <a:p>
            <a:r>
              <a:rPr lang="en-US" sz="1400" dirty="0"/>
              <a:t>Operators should be allowed to login to the system.</a:t>
            </a:r>
          </a:p>
          <a:p>
            <a:r>
              <a:rPr lang="en-US" sz="1400" dirty="0"/>
              <a:t>Operators should be allowed to see the list of cars that need maintenance and their details.</a:t>
            </a:r>
          </a:p>
          <a:p>
            <a:r>
              <a:rPr lang="en-US" sz="1400" dirty="0"/>
              <a:t>Operators should be allowed to notify the take in charge of a car and the end of the maintenance.</a:t>
            </a:r>
          </a:p>
        </p:txBody>
      </p:sp>
      <p:sp>
        <p:nvSpPr>
          <p:cNvPr id="5" name="Segnaposto contenuto 4"/>
          <p:cNvSpPr>
            <a:spLocks noGrp="1"/>
          </p:cNvSpPr>
          <p:nvPr>
            <p:ph sz="half" idx="2"/>
          </p:nvPr>
        </p:nvSpPr>
        <p:spPr>
          <a:xfrm>
            <a:off x="457200" y="1768569"/>
            <a:ext cx="4038600" cy="4530725"/>
          </a:xfrm>
        </p:spPr>
        <p:txBody>
          <a:bodyPr/>
          <a:lstStyle/>
          <a:p>
            <a:pPr marL="0" indent="0">
              <a:buNone/>
            </a:pPr>
            <a:r>
              <a:rPr lang="en-US" sz="1400" b="1" dirty="0"/>
              <a:t>User goals</a:t>
            </a:r>
          </a:p>
          <a:p>
            <a:r>
              <a:rPr lang="en-US" sz="1400" dirty="0"/>
              <a:t>The user should be able to register to the system.</a:t>
            </a:r>
          </a:p>
          <a:p>
            <a:r>
              <a:rPr lang="en-US" sz="1400" dirty="0"/>
              <a:t>Already registered users should be allowed to login.</a:t>
            </a:r>
          </a:p>
          <a:p>
            <a:r>
              <a:rPr lang="en-US" sz="1400" dirty="0"/>
              <a:t>The user should be able to find available cars around him.</a:t>
            </a:r>
          </a:p>
          <a:p>
            <a:r>
              <a:rPr lang="en-US" sz="1400" dirty="0"/>
              <a:t>The user should see the battery level of a car before making a reservation.</a:t>
            </a:r>
          </a:p>
          <a:p>
            <a:r>
              <a:rPr lang="en-US" sz="1400" dirty="0"/>
              <a:t>The user should be able to reserve a car.</a:t>
            </a:r>
          </a:p>
          <a:p>
            <a:r>
              <a:rPr lang="en-US" sz="1400" dirty="0"/>
              <a:t>The user should be granted the access to the reserved car once he reaches it.</a:t>
            </a:r>
          </a:p>
          <a:p>
            <a:r>
              <a:rPr lang="en-US" sz="1400" dirty="0"/>
              <a:t>The user should be allowed to cancel a reservation.</a:t>
            </a:r>
          </a:p>
          <a:p>
            <a:r>
              <a:rPr lang="en-US" sz="1400" dirty="0"/>
              <a:t>The user should be able to access profile and payment method and make changes.</a:t>
            </a:r>
          </a:p>
          <a:p>
            <a:r>
              <a:rPr lang="en-US" sz="1400" dirty="0"/>
              <a:t>The user should be informed of the amount he has been charged of.</a:t>
            </a:r>
          </a:p>
          <a:p>
            <a:endParaRPr lang="en-US" sz="1400" dirty="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7"/>
          <p:cNvSpPr>
            <a:spLocks noGrp="1" noChangeArrowheads="1"/>
          </p:cNvSpPr>
          <p:nvPr>
            <p:ph type="title"/>
          </p:nvPr>
        </p:nvSpPr>
        <p:spPr/>
        <p:txBody>
          <a:bodyPr/>
          <a:lstStyle/>
          <a:p>
            <a:r>
              <a:rPr lang="en-US" dirty="0">
                <a:solidFill>
                  <a:schemeClr val="tx1"/>
                </a:solidFill>
              </a:rPr>
              <a:t>Assumptions (partial)</a:t>
            </a:r>
          </a:p>
        </p:txBody>
      </p:sp>
      <p:sp>
        <p:nvSpPr>
          <p:cNvPr id="2" name="Segnaposto contenuto 1"/>
          <p:cNvSpPr>
            <a:spLocks noGrp="1"/>
          </p:cNvSpPr>
          <p:nvPr>
            <p:ph sz="half" idx="1"/>
          </p:nvPr>
        </p:nvSpPr>
        <p:spPr/>
        <p:txBody>
          <a:bodyPr/>
          <a:lstStyle/>
          <a:p>
            <a:r>
              <a:rPr lang="en-GB" sz="1600" dirty="0"/>
              <a:t>The user has internet access enabled on his phone.</a:t>
            </a:r>
            <a:endParaRPr lang="it-IT" sz="1600" dirty="0"/>
          </a:p>
          <a:p>
            <a:r>
              <a:rPr lang="en-GB" sz="1600" dirty="0"/>
              <a:t>Special parking areas are a subset of safe parking areas and correspond to the ones with power plugs reserved to </a:t>
            </a:r>
            <a:r>
              <a:rPr lang="en-GB" sz="1600" dirty="0" err="1"/>
              <a:t>PowerEnjoy</a:t>
            </a:r>
            <a:r>
              <a:rPr lang="en-GB" sz="1600" dirty="0"/>
              <a:t> cars exclusively. </a:t>
            </a:r>
            <a:r>
              <a:rPr lang="en-GB" sz="1600" dirty="0" err="1"/>
              <a:t>PowerEnjoy</a:t>
            </a:r>
            <a:r>
              <a:rPr lang="en-GB" sz="1600" dirty="0"/>
              <a:t> cars can only be charged and plugged in special parking areas. </a:t>
            </a:r>
            <a:endParaRPr lang="it-IT" sz="1600" dirty="0"/>
          </a:p>
          <a:p>
            <a:r>
              <a:rPr lang="en-GB" sz="1600" dirty="0"/>
              <a:t>Safe parking areas and special parking areas are already defined and identified by coordinates: the system is initialized at start-up time with such a set of areas.</a:t>
            </a:r>
            <a:endParaRPr lang="it-IT" sz="1600" dirty="0"/>
          </a:p>
          <a:p>
            <a:r>
              <a:rPr lang="en-GB" sz="1600" dirty="0"/>
              <a:t>A car is unavailable for reservations when it has less than 5% of battery level, has technical issues, or it is already in use or reserved by another user. Otherwise, it is available.</a:t>
            </a:r>
            <a:endParaRPr lang="it-IT" sz="1600" dirty="0"/>
          </a:p>
          <a:p>
            <a:endParaRPr lang="it-IT" sz="1600" dirty="0"/>
          </a:p>
        </p:txBody>
      </p:sp>
      <p:sp>
        <p:nvSpPr>
          <p:cNvPr id="3" name="Segnaposto contenuto 2"/>
          <p:cNvSpPr>
            <a:spLocks noGrp="1"/>
          </p:cNvSpPr>
          <p:nvPr>
            <p:ph sz="half" idx="2"/>
          </p:nvPr>
        </p:nvSpPr>
        <p:spPr/>
        <p:txBody>
          <a:bodyPr/>
          <a:lstStyle/>
          <a:p>
            <a:r>
              <a:rPr lang="en-GB" sz="1600" dirty="0"/>
              <a:t>Only registrations by users having a European driving licence are supported.</a:t>
            </a:r>
            <a:endParaRPr lang="it-IT" sz="1600" dirty="0"/>
          </a:p>
          <a:p>
            <a:r>
              <a:rPr lang="en-GB" sz="1600" dirty="0"/>
              <a:t>Operators are already registered to the system.</a:t>
            </a:r>
          </a:p>
          <a:p>
            <a:r>
              <a:rPr lang="en-GB" sz="1600" dirty="0"/>
              <a:t>The system can always access to the real-time information of the car, such as its position, the number of people inside it, the battery level, the charging status and control unit information. Depending on this information, the system can manage the status of the car.</a:t>
            </a:r>
          </a:p>
          <a:p>
            <a:r>
              <a:rPr lang="en-GB" sz="1600" dirty="0"/>
              <a:t>The system can check the availability of power plugs of all special parking areas at any time through a third part system collecting and providing this information. The system can also set the status of a power plug if needed.</a:t>
            </a:r>
            <a:endParaRPr lang="it-IT" sz="1600" dirty="0"/>
          </a:p>
          <a:p>
            <a:endParaRPr lang="it-IT" sz="1600" dirty="0"/>
          </a:p>
          <a:p>
            <a:endParaRPr lang="it-IT" sz="1600"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US" dirty="0">
                <a:solidFill>
                  <a:schemeClr val="tx1"/>
                </a:solidFill>
              </a:rPr>
              <a:t>Requirements (partial)</a:t>
            </a:r>
          </a:p>
        </p:txBody>
      </p:sp>
      <p:sp>
        <p:nvSpPr>
          <p:cNvPr id="6" name="Segnaposto contenuto 4"/>
          <p:cNvSpPr txBox="1">
            <a:spLocks/>
          </p:cNvSpPr>
          <p:nvPr/>
        </p:nvSpPr>
        <p:spPr bwMode="auto">
          <a:xfrm>
            <a:off x="457200" y="1556792"/>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GB" sz="1600" b="1" dirty="0"/>
              <a:t>The user should be able to reserve a car:</a:t>
            </a:r>
            <a:endParaRPr lang="it-IT" sz="1600" b="1" dirty="0"/>
          </a:p>
          <a:p>
            <a:pPr lvl="0"/>
            <a:r>
              <a:rPr lang="en-GB" sz="1600" dirty="0"/>
              <a:t>The user should be able to select one of the cars to see its status and reserve it.</a:t>
            </a:r>
            <a:endParaRPr lang="it-IT" sz="1600" dirty="0"/>
          </a:p>
          <a:p>
            <a:pPr lvl="0"/>
            <a:r>
              <a:rPr lang="en-GB" sz="1600" dirty="0"/>
              <a:t>The system should make the car unavailable to other users once the user confirms his choice.</a:t>
            </a:r>
            <a:endParaRPr lang="it-IT" sz="1600" dirty="0"/>
          </a:p>
          <a:p>
            <a:pPr lvl="0"/>
            <a:r>
              <a:rPr lang="en-GB" sz="1600" dirty="0"/>
              <a:t>The system should retain the reservation for an hour and cancel it when the time limit is reached. In this case a 1 EUR fee should be charged.</a:t>
            </a:r>
          </a:p>
          <a:p>
            <a:pPr lvl="0"/>
            <a:endParaRPr lang="en-GB" sz="1600" dirty="0"/>
          </a:p>
          <a:p>
            <a:pPr marL="0" indent="0">
              <a:buNone/>
            </a:pPr>
            <a:r>
              <a:rPr lang="en-GB" sz="1600" b="1" dirty="0"/>
              <a:t>After the rental, the user should be able to inform the system that he is leaving the car:</a:t>
            </a:r>
            <a:endParaRPr lang="it-IT" sz="1600" b="1" dirty="0"/>
          </a:p>
          <a:p>
            <a:pPr lvl="0"/>
            <a:r>
              <a:rPr lang="en-GB" sz="1600" dirty="0"/>
              <a:t>The user should have a way to notify the system he has finished using the car.</a:t>
            </a:r>
            <a:endParaRPr lang="it-IT" sz="1600" dirty="0"/>
          </a:p>
          <a:p>
            <a:pPr lvl="0"/>
            <a:r>
              <a:rPr lang="en-GB" sz="1600" dirty="0"/>
              <a:t>The system should verify the status of the car and check the parking.</a:t>
            </a:r>
            <a:endParaRPr lang="it-IT" sz="1600" dirty="0"/>
          </a:p>
          <a:p>
            <a:r>
              <a:rPr lang="en-GB" sz="1600" dirty="0"/>
              <a:t>If all is correct the system should lock the car and make it available again.</a:t>
            </a:r>
          </a:p>
          <a:p>
            <a:endParaRPr lang="en-GB" sz="1600" dirty="0"/>
          </a:p>
          <a:p>
            <a:pPr marL="0" indent="0">
              <a:buNone/>
            </a:pPr>
            <a:r>
              <a:rPr lang="en-GB" sz="1600" b="1" dirty="0"/>
              <a:t>Operators should be allowed to notify the take in charge of a car and the end of the maintenance:</a:t>
            </a:r>
            <a:endParaRPr lang="it-IT" sz="1600" b="1" dirty="0"/>
          </a:p>
          <a:p>
            <a:pPr lvl="0"/>
            <a:r>
              <a:rPr lang="en-GB" sz="1600" dirty="0"/>
              <a:t>The system should provide a way to take in charge a car.</a:t>
            </a:r>
            <a:endParaRPr lang="it-IT" sz="1600" dirty="0"/>
          </a:p>
          <a:p>
            <a:pPr lvl="0"/>
            <a:r>
              <a:rPr lang="en-GB" sz="1600" dirty="0"/>
              <a:t>The operator should be able to notify the system that the maintenance has finished.</a:t>
            </a:r>
          </a:p>
          <a:p>
            <a:pPr marL="0" lvl="0" indent="0">
              <a:buNone/>
            </a:pPr>
            <a:endParaRPr lang="it-IT" sz="1400" dirty="0"/>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solidFill>
                  <a:schemeClr val="tx1"/>
                </a:solidFill>
              </a:rPr>
              <a:t>Example</a:t>
            </a:r>
            <a:r>
              <a:rPr lang="it-IT" dirty="0">
                <a:solidFill>
                  <a:schemeClr val="tx1"/>
                </a:solidFill>
              </a:rPr>
              <a:t> of scenario</a:t>
            </a:r>
          </a:p>
        </p:txBody>
      </p:sp>
      <p:sp>
        <p:nvSpPr>
          <p:cNvPr id="5" name="Segnaposto contenuto 4"/>
          <p:cNvSpPr>
            <a:spLocks noGrp="1"/>
          </p:cNvSpPr>
          <p:nvPr>
            <p:ph idx="1"/>
          </p:nvPr>
        </p:nvSpPr>
        <p:spPr/>
        <p:txBody>
          <a:bodyPr/>
          <a:lstStyle/>
          <a:p>
            <a:pPr marL="0" indent="0">
              <a:buNone/>
            </a:pPr>
            <a:r>
              <a:rPr lang="en-GB" sz="1600" dirty="0" err="1"/>
              <a:t>Klarissa</a:t>
            </a:r>
            <a:r>
              <a:rPr lang="en-GB" sz="1600" dirty="0"/>
              <a:t> is a student and she likes to save money. </a:t>
            </a:r>
          </a:p>
          <a:p>
            <a:pPr marL="0" indent="0">
              <a:buNone/>
            </a:pPr>
            <a:r>
              <a:rPr lang="en-GB" sz="1600" dirty="0"/>
              <a:t>By night, even if busses are cheaper, she prefers to move by car because she thinks it will be safer. </a:t>
            </a:r>
          </a:p>
          <a:p>
            <a:pPr marL="0" indent="0">
              <a:buNone/>
            </a:pPr>
            <a:r>
              <a:rPr lang="en-GB" sz="1600" dirty="0"/>
              <a:t>Like every weekend, she's out with her friends, and now it's time to get back home. Her friends don't live far from her, and since they are only in 4, she offers them to bring them all home too, this way she knows she will have the 10% off. </a:t>
            </a:r>
          </a:p>
          <a:p>
            <a:pPr marL="0" indent="0">
              <a:buNone/>
            </a:pPr>
            <a:r>
              <a:rPr lang="en-GB" sz="1600" dirty="0"/>
              <a:t>She finds a car close to them and she reserve it. The car has the 40% of energy, then she will not receive this kind of discount but anyway it's enough to bring everyone home. </a:t>
            </a:r>
          </a:p>
          <a:p>
            <a:pPr marL="0" indent="0">
              <a:buNone/>
            </a:pPr>
            <a:r>
              <a:rPr lang="en-GB" sz="1600" dirty="0"/>
              <a:t>When she gets into the car, she activates the save mode, and then she enters his address. </a:t>
            </a:r>
          </a:p>
          <a:p>
            <a:pPr marL="0" indent="0">
              <a:buNone/>
            </a:pPr>
            <a:r>
              <a:rPr lang="en-GB" sz="1600" dirty="0"/>
              <a:t>The system shows the possible special parking areas close to her destination and she chose one that is just 300mt from home. The system informs her that it has reserved the charging column 4 at the selected special parking area. </a:t>
            </a:r>
          </a:p>
          <a:p>
            <a:pPr marL="0" indent="0">
              <a:buNone/>
            </a:pPr>
            <a:r>
              <a:rPr lang="en-GB" sz="1600" dirty="0"/>
              <a:t>She drives her friends home and then goes to the selected special parking area and plugs the car in the right energy tower. </a:t>
            </a:r>
          </a:p>
          <a:p>
            <a:pPr marL="0" indent="0">
              <a:buNone/>
            </a:pPr>
            <a:r>
              <a:rPr lang="en-GB" sz="1600" dirty="0"/>
              <a:t>When she closes the car, she gets notified on her phone that she achieved a total discount of 40%, then she only spent 2€! Not bad!</a:t>
            </a:r>
            <a:endParaRPr lang="it-IT" sz="1600" dirty="0"/>
          </a:p>
        </p:txBody>
      </p:sp>
    </p:spTree>
    <p:extLst>
      <p:ext uri="{BB962C8B-B14F-4D97-AF65-F5344CB8AC3E}">
        <p14:creationId xmlns:p14="http://schemas.microsoft.com/office/powerpoint/2010/main" val="58439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tx1"/>
                </a:solidFill>
              </a:rPr>
              <a:t>Use </a:t>
            </a:r>
            <a:r>
              <a:rPr lang="it-IT" dirty="0" err="1">
                <a:solidFill>
                  <a:schemeClr val="tx1"/>
                </a:solidFill>
              </a:rPr>
              <a:t>cases</a:t>
            </a:r>
            <a:endParaRPr lang="it-IT" dirty="0">
              <a:solidFill>
                <a:schemeClr val="tx1"/>
              </a:solidFill>
            </a:endParaRPr>
          </a:p>
        </p:txBody>
      </p:sp>
      <p:pic>
        <p:nvPicPr>
          <p:cNvPr id="5" name="Immagine 4"/>
          <p:cNvPicPr/>
          <p:nvPr/>
        </p:nvPicPr>
        <p:blipFill rotWithShape="1">
          <a:blip r:embed="rId2">
            <a:extLst>
              <a:ext uri="{28A0092B-C50C-407E-A947-70E740481C1C}">
                <a14:useLocalDpi xmlns:a14="http://schemas.microsoft.com/office/drawing/2010/main" val="0"/>
              </a:ext>
            </a:extLst>
          </a:blip>
          <a:srcRect r="3457"/>
          <a:stretch/>
        </p:blipFill>
        <p:spPr bwMode="auto">
          <a:xfrm>
            <a:off x="539552" y="1417638"/>
            <a:ext cx="7992888" cy="56837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02205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sz="3600" dirty="0">
                <a:solidFill>
                  <a:schemeClr val="tx1"/>
                </a:solidFill>
              </a:rPr>
              <a:t>Use case:</a:t>
            </a:r>
            <a:br>
              <a:rPr lang="it-IT" sz="3600" dirty="0">
                <a:solidFill>
                  <a:schemeClr val="tx1"/>
                </a:solidFill>
              </a:rPr>
            </a:br>
            <a:r>
              <a:rPr lang="en-GB" sz="3600" dirty="0">
                <a:solidFill>
                  <a:schemeClr val="tx1"/>
                </a:solidFill>
              </a:rPr>
              <a:t>User chooses money saving mode</a:t>
            </a:r>
            <a:endParaRPr lang="it-IT" sz="3600" dirty="0">
              <a:solidFill>
                <a:schemeClr val="tx1"/>
              </a:solidFill>
            </a:endParaRPr>
          </a:p>
        </p:txBody>
      </p:sp>
      <p:sp>
        <p:nvSpPr>
          <p:cNvPr id="6" name="Segnaposto contenuto 5"/>
          <p:cNvSpPr>
            <a:spLocks noGrp="1"/>
          </p:cNvSpPr>
          <p:nvPr>
            <p:ph idx="1"/>
          </p:nvPr>
        </p:nvSpPr>
        <p:spPr/>
        <p:txBody>
          <a:bodyPr/>
          <a:lstStyle/>
          <a:p>
            <a:pPr marL="0" indent="0">
              <a:buNone/>
            </a:pPr>
            <a:r>
              <a:rPr lang="it-IT" sz="1400" b="1" dirty="0"/>
              <a:t>Actors</a:t>
            </a:r>
            <a:r>
              <a:rPr lang="it-IT" sz="1400" dirty="0"/>
              <a:t> </a:t>
            </a:r>
            <a:r>
              <a:rPr lang="en-GB" sz="1400" dirty="0"/>
              <a:t>User</a:t>
            </a:r>
            <a:endParaRPr lang="it-IT" sz="1400" dirty="0"/>
          </a:p>
          <a:p>
            <a:pPr marL="0" indent="0">
              <a:buNone/>
            </a:pPr>
            <a:r>
              <a:rPr lang="it-IT" sz="1400" b="1" dirty="0"/>
              <a:t>Entry </a:t>
            </a:r>
            <a:r>
              <a:rPr lang="it-IT" sz="1400" b="1" dirty="0" err="1"/>
              <a:t>Conditions</a:t>
            </a:r>
            <a:r>
              <a:rPr lang="it-IT" sz="1400" dirty="0"/>
              <a:t> </a:t>
            </a:r>
            <a:r>
              <a:rPr lang="en-GB" sz="1400" dirty="0"/>
              <a:t>The user has entered the car.</a:t>
            </a:r>
            <a:endParaRPr lang="it-IT" sz="1400" dirty="0"/>
          </a:p>
          <a:p>
            <a:pPr marL="0" indent="0">
              <a:buNone/>
            </a:pPr>
            <a:r>
              <a:rPr lang="it-IT" sz="1400" b="1" dirty="0"/>
              <a:t>Flow</a:t>
            </a:r>
            <a:r>
              <a:rPr lang="en-GB" sz="1400" b="1" dirty="0"/>
              <a:t> of events</a:t>
            </a:r>
            <a:endParaRPr lang="it-IT" sz="1400" dirty="0"/>
          </a:p>
          <a:p>
            <a:pPr lvl="0"/>
            <a:r>
              <a:rPr lang="en-GB" sz="1400" dirty="0"/>
              <a:t>The system asks the user for the final destination.</a:t>
            </a:r>
            <a:endParaRPr lang="it-IT" sz="1400" dirty="0"/>
          </a:p>
          <a:p>
            <a:pPr lvl="0"/>
            <a:r>
              <a:rPr lang="en-GB" sz="1400" dirty="0"/>
              <a:t>The user enters the address.</a:t>
            </a:r>
            <a:endParaRPr lang="it-IT" sz="1400" dirty="0"/>
          </a:p>
          <a:p>
            <a:pPr lvl="0"/>
            <a:r>
              <a:rPr lang="en-GB" sz="1400" dirty="0"/>
              <a:t>The system checks entered address and looks for free power plugs in close stations</a:t>
            </a:r>
            <a:r>
              <a:rPr lang="it-IT" sz="1400" dirty="0"/>
              <a:t>.</a:t>
            </a:r>
          </a:p>
          <a:p>
            <a:pPr lvl="0"/>
            <a:r>
              <a:rPr lang="en-GB" sz="1400" dirty="0"/>
              <a:t>The system shows the result to the user asking for confirmation.</a:t>
            </a:r>
            <a:endParaRPr lang="it-IT" sz="1400" dirty="0"/>
          </a:p>
          <a:p>
            <a:pPr lvl="0"/>
            <a:r>
              <a:rPr lang="en-GB" sz="1400" dirty="0"/>
              <a:t>The user accepts to park in the station selected by the system.</a:t>
            </a:r>
            <a:endParaRPr lang="it-IT" sz="1400" dirty="0"/>
          </a:p>
          <a:p>
            <a:pPr lvl="0"/>
            <a:r>
              <a:rPr lang="en-GB" sz="1400" dirty="0"/>
              <a:t>The system reserves the free power plug.</a:t>
            </a:r>
            <a:endParaRPr lang="it-IT" sz="1400" dirty="0"/>
          </a:p>
          <a:p>
            <a:pPr lvl="0"/>
            <a:r>
              <a:rPr lang="en-GB" sz="1400" dirty="0"/>
              <a:t>The system provides the address and number of the slot reserved for the power supply.</a:t>
            </a:r>
            <a:endParaRPr lang="it-IT" sz="1400" dirty="0"/>
          </a:p>
          <a:p>
            <a:pPr marL="0" indent="0">
              <a:buNone/>
            </a:pPr>
            <a:r>
              <a:rPr lang="it-IT" sz="1400" b="1" dirty="0"/>
              <a:t>Exit </a:t>
            </a:r>
            <a:r>
              <a:rPr lang="it-IT" sz="1400" b="1" dirty="0" err="1"/>
              <a:t>conditions</a:t>
            </a:r>
            <a:endParaRPr lang="it-IT" sz="1400" dirty="0"/>
          </a:p>
          <a:p>
            <a:r>
              <a:rPr lang="en-GB" sz="1400" dirty="0"/>
              <a:t>The user sees information and directions to the slot and the power station.</a:t>
            </a:r>
            <a:endParaRPr lang="it-IT" sz="1400" dirty="0"/>
          </a:p>
          <a:p>
            <a:pPr marL="0" indent="0">
              <a:buNone/>
            </a:pPr>
            <a:r>
              <a:rPr lang="it-IT" sz="1400" b="1" dirty="0" err="1"/>
              <a:t>Exceptions</a:t>
            </a:r>
            <a:endParaRPr lang="it-IT" sz="1400" dirty="0"/>
          </a:p>
          <a:p>
            <a:r>
              <a:rPr lang="en-GB" sz="1400" dirty="0"/>
              <a:t>The address entered by the user does not exist or is out of the area: the system informs the user of the error and suggests to retry. </a:t>
            </a:r>
          </a:p>
          <a:p>
            <a:r>
              <a:rPr lang="en-GB" sz="1400" dirty="0"/>
              <a:t>The user refuses to park in the suggested station: the system suggests to retry the search to find a better result. </a:t>
            </a:r>
          </a:p>
          <a:p>
            <a:r>
              <a:rPr lang="en-GB" sz="1400" dirty="0"/>
              <a:t>No free slots available: the system informs the user that there are no charging slots available, so it suggests the user to retry later.</a:t>
            </a:r>
            <a:endParaRPr lang="it-IT" sz="1400" dirty="0"/>
          </a:p>
          <a:p>
            <a:endParaRPr lang="it-IT" sz="1600" dirty="0"/>
          </a:p>
        </p:txBody>
      </p:sp>
    </p:spTree>
    <p:extLst>
      <p:ext uri="{BB962C8B-B14F-4D97-AF65-F5344CB8AC3E}">
        <p14:creationId xmlns:p14="http://schemas.microsoft.com/office/powerpoint/2010/main" val="4150364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tx1"/>
                </a:solidFill>
              </a:rPr>
              <a:t>Class </a:t>
            </a:r>
            <a:r>
              <a:rPr lang="it-IT" dirty="0" err="1">
                <a:solidFill>
                  <a:schemeClr val="tx1"/>
                </a:solidFill>
              </a:rPr>
              <a:t>diagram</a:t>
            </a:r>
            <a:endParaRPr lang="it-IT" dirty="0">
              <a:solidFill>
                <a:schemeClr val="tx1"/>
              </a:solidFill>
            </a:endParaRP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466039"/>
            <a:ext cx="7656957" cy="5491353"/>
          </a:xfrm>
          <a:prstGeom prst="rect">
            <a:avLst/>
          </a:prstGeom>
        </p:spPr>
      </p:pic>
    </p:spTree>
    <p:extLst>
      <p:ext uri="{BB962C8B-B14F-4D97-AF65-F5344CB8AC3E}">
        <p14:creationId xmlns:p14="http://schemas.microsoft.com/office/powerpoint/2010/main" val="3781180213"/>
      </p:ext>
    </p:extLst>
  </p:cSld>
  <p:clrMapOvr>
    <a:masterClrMapping/>
  </p:clrMapOvr>
</p:sld>
</file>

<file path=ppt/theme/theme1.xml><?xml version="1.0" encoding="utf-8"?>
<a:theme xmlns:a="http://schemas.openxmlformats.org/drawingml/2006/main" name="Level">
  <a:themeElements>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Level">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4135EFF-344C-4017-860F-84267D8417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Presentazione (tema livello)</Template>
  <TotalTime>113</TotalTime>
  <Words>1174</Words>
  <Application>Microsoft Office PowerPoint</Application>
  <PresentationFormat>Presentazione su schermo (4:3)</PresentationFormat>
  <Paragraphs>89</Paragraphs>
  <Slides>15</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15</vt:i4>
      </vt:variant>
    </vt:vector>
  </HeadingPairs>
  <TitlesOfParts>
    <vt:vector size="21" baseType="lpstr">
      <vt:lpstr>Arial</vt:lpstr>
      <vt:lpstr>Calibri</vt:lpstr>
      <vt:lpstr>Symbol</vt:lpstr>
      <vt:lpstr>Times New Roman</vt:lpstr>
      <vt:lpstr>Wingdings</vt:lpstr>
      <vt:lpstr>Level</vt:lpstr>
      <vt:lpstr>Software Engineering 2 AA 2016/2017</vt:lpstr>
      <vt:lpstr>Actors of the proposed system</vt:lpstr>
      <vt:lpstr>Goals of the system</vt:lpstr>
      <vt:lpstr>Assumptions (partial)</vt:lpstr>
      <vt:lpstr>Requirements (partial)</vt:lpstr>
      <vt:lpstr>Example of scenario</vt:lpstr>
      <vt:lpstr>Use cases</vt:lpstr>
      <vt:lpstr>Use case: User chooses money saving mode</vt:lpstr>
      <vt:lpstr>Class diagram</vt:lpstr>
      <vt:lpstr>State diagram example</vt:lpstr>
      <vt:lpstr>State diagrams</vt:lpstr>
      <vt:lpstr>User interface</vt:lpstr>
      <vt:lpstr>User interface: parking area and power station</vt:lpstr>
      <vt:lpstr>Operator interfaces</vt:lpstr>
      <vt:lpstr>Alloy model</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 AA 2016/2017</dc:title>
  <dc:subject/>
  <dc:creator>Sergio Caprara</dc:creator>
  <cp:keywords/>
  <dc:description/>
  <cp:lastModifiedBy>Sergio Caprara</cp:lastModifiedBy>
  <cp:revision>9</cp:revision>
  <dcterms:created xsi:type="dcterms:W3CDTF">2016-11-15T17:16:51Z</dcterms:created>
  <dcterms:modified xsi:type="dcterms:W3CDTF">2016-11-15T19:09:54Z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TC060874521040</vt:lpwstr>
  </property>
</Properties>
</file>