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2"/>
  </p:sldMasterIdLst>
  <p:notesMasterIdLst>
    <p:notesMasterId r:id="rId32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7" r:id="rId17"/>
    <p:sldId id="286" r:id="rId18"/>
    <p:sldId id="288" r:id="rId19"/>
    <p:sldId id="289" r:id="rId20"/>
    <p:sldId id="290" r:id="rId21"/>
    <p:sldId id="291" r:id="rId22"/>
    <p:sldId id="293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7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2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8" autoAdjust="0"/>
    <p:restoredTop sz="94343" autoAdjust="0"/>
  </p:normalViewPr>
  <p:slideViewPr>
    <p:cSldViewPr>
      <p:cViewPr varScale="1">
        <p:scale>
          <a:sx n="65" d="100"/>
          <a:sy n="65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077072"/>
            <a:ext cx="8568952" cy="2209800"/>
          </a:xfrm>
        </p:spPr>
        <p:txBody>
          <a:bodyPr/>
          <a:lstStyle/>
          <a:p>
            <a:r>
              <a:rPr lang="en-US" sz="2800" b="1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spc="-150" dirty="0" err="1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tx2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VIEW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en-GB" sz="1600" dirty="0"/>
              <a:t>User Application</a:t>
            </a:r>
            <a:endParaRPr lang="it-IT" sz="1600" dirty="0"/>
          </a:p>
          <a:p>
            <a:pPr lvl="0"/>
            <a:r>
              <a:rPr lang="en-GB" sz="1600" dirty="0"/>
              <a:t>Operator Application</a:t>
            </a:r>
            <a:endParaRPr lang="it-IT" sz="1600" dirty="0"/>
          </a:p>
          <a:p>
            <a:pPr lvl="0"/>
            <a:r>
              <a:rPr lang="en-GB" sz="1600" dirty="0"/>
              <a:t>Controller</a:t>
            </a:r>
            <a:endParaRPr lang="it-IT" sz="1600" dirty="0"/>
          </a:p>
          <a:p>
            <a:pPr lvl="0"/>
            <a:r>
              <a:rPr lang="en-GB" sz="1600" dirty="0"/>
              <a:t>Model</a:t>
            </a:r>
            <a:endParaRPr lang="it-IT" sz="1600" dirty="0"/>
          </a:p>
          <a:p>
            <a:pPr lvl="0"/>
            <a:r>
              <a:rPr lang="en-GB" sz="1600" dirty="0"/>
              <a:t>Database</a:t>
            </a:r>
          </a:p>
          <a:p>
            <a:pPr marL="0" lv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listed components are divided into lower level components, that will need integration testing.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More in detail, the Controller is composed by </a:t>
            </a:r>
            <a:r>
              <a:rPr lang="en-GB" sz="1600" dirty="0" err="1"/>
              <a:t>WebService</a:t>
            </a:r>
            <a:r>
              <a:rPr lang="en-GB" sz="1600" dirty="0"/>
              <a:t>, Authentication, Maintenance Controller, Reservation Controller, Calculation Controller.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Model has DAO components and some </a:t>
            </a:r>
            <a:r>
              <a:rPr lang="en-GB" sz="1600" dirty="0" err="1"/>
              <a:t>Pojo</a:t>
            </a:r>
            <a:r>
              <a:rPr lang="en-GB" sz="1600" dirty="0"/>
              <a:t> components. The last one don’t need to be considered for integration. Note that DAO components won’t be unit tested.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Data low level components are the </a:t>
            </a:r>
            <a:r>
              <a:rPr lang="en-GB" sz="1600" dirty="0" err="1"/>
              <a:t>DataService</a:t>
            </a:r>
            <a:r>
              <a:rPr lang="en-GB" sz="1600" dirty="0"/>
              <a:t> and the Database.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Concerning the two mobile applications, we will only integrate the User App Controller and Operator App Controller with the rest of the system. </a:t>
            </a:r>
            <a:endParaRPr lang="it-IT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8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Due to the many critical points of our system, this strategy represents for us a safer way for testing and an easier method for finding and correcting software faults. We refer in particular to Data components and </a:t>
            </a:r>
            <a:r>
              <a:rPr lang="en-GB" sz="2000" dirty="0" err="1"/>
              <a:t>ReservationController</a:t>
            </a:r>
            <a:r>
              <a:rPr lang="en-GB" sz="2000" dirty="0"/>
              <a:t>, because most of the interactions of our system use them.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use of drivers, 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employs </a:t>
            </a:r>
            <a:r>
              <a:rPr lang="it-IT" sz="2800" b="1" dirty="0" smtClean="0">
                <a:solidFill>
                  <a:schemeClr val="tx1"/>
                </a:solidFill>
              </a:rPr>
              <a:t>ELECTIC 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TOOLS</a:t>
            </a:r>
          </a:p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it-IT" sz="1600" dirty="0" err="1"/>
              <a:t>Junit</a:t>
            </a:r>
            <a:r>
              <a:rPr lang="it-IT" sz="1600" dirty="0"/>
              <a:t>, </a:t>
            </a:r>
            <a:r>
              <a:rPr lang="en-GB" sz="1600" dirty="0"/>
              <a:t>useful to check the result returned by methods. We will use it for both unit testing and writing drivers.</a:t>
            </a:r>
            <a:endParaRPr lang="it-IT" sz="1600" dirty="0"/>
          </a:p>
          <a:p>
            <a:pPr lvl="0"/>
            <a:r>
              <a:rPr lang="it-IT" sz="1600" dirty="0" err="1"/>
              <a:t>Arquillian</a:t>
            </a:r>
            <a:r>
              <a:rPr lang="it-IT" sz="1600" dirty="0"/>
              <a:t>, an </a:t>
            </a:r>
            <a:r>
              <a:rPr lang="it-IT" sz="1600" dirty="0" err="1"/>
              <a:t>integration</a:t>
            </a:r>
            <a:r>
              <a:rPr lang="it-IT" sz="1600" dirty="0"/>
              <a:t> </a:t>
            </a:r>
            <a:r>
              <a:rPr lang="it-IT" sz="1600" dirty="0" err="1"/>
              <a:t>testing</a:t>
            </a:r>
            <a:r>
              <a:rPr lang="it-IT" sz="1600" dirty="0"/>
              <a:t> framework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integrates</a:t>
            </a:r>
            <a:r>
              <a:rPr lang="it-IT" sz="1600" dirty="0"/>
              <a:t> </a:t>
            </a:r>
            <a:r>
              <a:rPr lang="it-IT" sz="1600" dirty="0" err="1"/>
              <a:t>Junit</a:t>
            </a:r>
            <a:r>
              <a:rPr lang="it-IT" sz="1600" dirty="0"/>
              <a:t>.</a:t>
            </a:r>
            <a:r>
              <a:rPr lang="en-GB" sz="1600" dirty="0"/>
              <a:t>It makes the integration testing phase simpler, for example, making easier the management of the container lifecycle, the deployment of the archive to test and the capture of results and failures.</a:t>
            </a:r>
            <a:endParaRPr lang="it-IT" sz="1600" dirty="0"/>
          </a:p>
          <a:p>
            <a:r>
              <a:rPr lang="en-GB" sz="1600" dirty="0"/>
              <a:t>Manual tests, to evaluate usability and reactivity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EQUIPMENT</a:t>
            </a:r>
          </a:p>
          <a:p>
            <a:pPr marL="0" indent="0">
              <a:buNone/>
            </a:pPr>
            <a:r>
              <a:rPr lang="en-GB" sz="1600" dirty="0"/>
              <a:t>Central application: deployed on a machine explicitly </a:t>
            </a:r>
            <a:r>
              <a:rPr lang="en-GB" sz="1600" dirty="0" err="1"/>
              <a:t>ment</a:t>
            </a:r>
            <a:r>
              <a:rPr lang="en-GB" sz="1600" dirty="0"/>
              <a:t> for integration tests, called Testing Server.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Client side: user and operator applications will be tested using a set of different smartphones.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628800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323528" y="1570608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391573" y="2245207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2863690" y="2376413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457200" y="3094212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244725" y="5190153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271147" y="5620910"/>
            <a:ext cx="6602293" cy="4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480719" y="1844824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498376" y="2524128"/>
            <a:ext cx="6302963" cy="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7513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</a:t>
            </a:r>
            <a:r>
              <a:rPr lang="it-IT" b="1" dirty="0" smtClean="0"/>
              <a:t>INTERNET CONNECTION</a:t>
            </a:r>
            <a:endParaRPr lang="it-IT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3702" y="465313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LOSS </a:t>
            </a:r>
            <a:r>
              <a:rPr lang="it-IT" b="1" dirty="0" smtClean="0"/>
              <a:t>OF </a:t>
            </a:r>
            <a:r>
              <a:rPr lang="it-IT" b="1" dirty="0" smtClean="0"/>
              <a:t>DATA</a:t>
            </a:r>
            <a:endParaRPr lang="it-IT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33161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ELECTRICITY</a:t>
            </a:r>
            <a:endParaRPr lang="it-IT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51920" y="1670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NATURAL EVENTS</a:t>
            </a:r>
            <a:endParaRPr lang="it-IT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35696" y="57062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REACH OFFICE</a:t>
            </a:r>
            <a:endParaRPr lang="it-IT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20272" y="3898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RESIGNATION</a:t>
            </a:r>
            <a:endParaRPr lang="it-I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130" y="23137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LAW CHANGE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PowerEnjoy’s</a:t>
            </a:r>
            <a:r>
              <a:rPr lang="en-GB" sz="1700" dirty="0" smtClean="0">
                <a:solidFill>
                  <a:schemeClr val="tx1"/>
                </a:solidFill>
              </a:rPr>
              <a:t> 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67388" y="2258398"/>
            <a:ext cx="3616282" cy="3159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b="1" dirty="0" smtClean="0">
                <a:solidFill>
                  <a:schemeClr val="tx1"/>
                </a:solidFill>
              </a:rPr>
              <a:t>Entry </a:t>
            </a:r>
            <a:r>
              <a:rPr lang="it-IT" sz="1200" b="1" dirty="0">
                <a:solidFill>
                  <a:schemeClr val="tx1"/>
                </a:solidFill>
              </a:rPr>
              <a:t>Conditions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The user has entered the car.</a:t>
            </a:r>
            <a:endParaRPr lang="it-IT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chemeClr val="tx1"/>
                </a:solidFill>
              </a:rPr>
              <a:t>Flow</a:t>
            </a:r>
            <a:r>
              <a:rPr lang="en-GB" sz="1200" b="1" dirty="0">
                <a:solidFill>
                  <a:schemeClr val="tx1"/>
                </a:solidFill>
              </a:rPr>
              <a:t> of events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enters the address.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2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reserves the free power plug.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200" dirty="0" smtClean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957</TotalTime>
  <Words>1409</Words>
  <Application>Microsoft Office PowerPoint</Application>
  <PresentationFormat>On-screen Show (4:3)</PresentationFormat>
  <Paragraphs>326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</vt:lpstr>
      <vt:lpstr>USER EXPERIENCE SAVING MONEY OPTION MOCK-UPs</vt:lpstr>
      <vt:lpstr>INTEGRATION TEST COMPONENTS</vt:lpstr>
      <vt:lpstr>INTEGRATION TEST DIAGRAM</vt:lpstr>
      <vt:lpstr>INTEGRATION TEST THE BOTTOM-UP APPROACH</vt:lpstr>
      <vt:lpstr>INTEGRATION TEST COMPONENT INTEGRATION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85</cp:revision>
  <dcterms:created xsi:type="dcterms:W3CDTF">2016-12-14T09:26:40Z</dcterms:created>
  <dcterms:modified xsi:type="dcterms:W3CDTF">2017-02-22T17:17:29Z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