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Caprara" initials="SC" lastIdx="11" clrIdx="0">
    <p:extLst>
      <p:ext uri="{19B8F6BF-5375-455C-9EA6-DF929625EA0E}">
        <p15:presenceInfo xmlns:p15="http://schemas.microsoft.com/office/powerpoint/2012/main" userId="572e62b76cc247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866"/>
    <a:srgbClr val="7AFF7A"/>
    <a:srgbClr val="B3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9" autoAdjust="0"/>
    <p:restoredTop sz="94600" autoAdjust="0"/>
  </p:normalViewPr>
  <p:slideViewPr>
    <p:cSldViewPr>
      <p:cViewPr varScale="1">
        <p:scale>
          <a:sx n="111" d="100"/>
          <a:sy n="111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3:40.108" idx="1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4:21.159" idx="3">
    <p:pos x="10" y="10"/>
    <p:text>PERSON 3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4:59.107" idx="6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3.540" idx="7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8.755" idx="8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12.818" idx="9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3:53.183" idx="2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48.751" idx="10">
    <p:pos x="10" y="10"/>
    <p:text>PERSON 3 (maybe we can remove this slide)</p:text>
    <p:extLst>
      <p:ext uri="{C676402C-5697-4E1C-873F-D02D1690AC5C}">
        <p15:threadingInfo xmlns:p15="http://schemas.microsoft.com/office/powerpoint/2012/main" timeZoneBias="-60"/>
      </p:ext>
    </p:extLst>
  </p:cm>
  <p:cm authorId="1" dt="2016-12-14T11:31:19.575" idx="11">
    <p:pos x="10" y="146"/>
    <p:text>the text sucks I know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4:32.707" idx="5">
    <p:pos x="10" y="10"/>
    <p:text>PERSON 3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4:26.619" idx="4">
    <p:pos x="10" y="10"/>
    <p:text>PERSON 3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83222FE-3499-45B9-B742-BB48DFD9A7FC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892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360F3-D22B-4001-957C-FFD289ED9C6E}" type="slidenum">
              <a:rPr lang="it-IT"/>
              <a:pPr/>
              <a:t>1</a:t>
            </a:fld>
            <a:endParaRPr lang="it-IT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it-IT" noProof="0"/>
              <a:t>Fare clic per modificare lo stile del titolo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C47219F-C6E6-4B93-9CFB-AB8508F9F99A}" type="slidenum">
              <a:rPr lang="it-IT"/>
              <a:pPr/>
              <a:t>‹N›</a:t>
            </a:fld>
            <a:endParaRPr lang="it-IT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8255E-CC81-4BF6-B49D-99BDB1394C6E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90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E352F-BCAB-4B43-B155-467698B02450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12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181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it-IT"/>
              <a:t>Fare clic sull'icona per aggiungere un'immagine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1450503-8D9C-40B2-BCF6-CFEB02B23CA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58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59F4B-EFA9-4D65-9A9A-52D9E80659E1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25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C86BA-8125-49C4-8C94-C9C9DF701753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57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CE22E-F18D-4E3C-926E-284595E6C51D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22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BFCBC-2831-4365-B8AA-AE5CF387FF92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33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DC522-79C2-4B3F-A4EA-D9C28927F7EC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9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C6AE9-28EC-4AD7-8CBA-BDB49C021B4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76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61E39-F197-4A4F-934B-656DEECFAE05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26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89352-ED33-4A6B-9C53-A64846B7C91D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95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it-IT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it-IT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0CF4546-AE09-4F14-AF51-D4D6420A4BA1}" type="slidenum">
              <a:rPr lang="it-IT"/>
              <a:pPr/>
              <a:t>‹N›</a:t>
            </a:fld>
            <a:endParaRPr lang="it-IT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 Narrow" panose="020B0606020202030204" pitchFamily="34" charset="0"/>
              </a:rPr>
              <a:t>POWER ENJOY</a:t>
            </a:r>
            <a:br>
              <a:rPr lang="en-US" sz="6000" b="1" dirty="0">
                <a:latin typeface="Arial Narrow" panose="020B0606020202030204" pitchFamily="34" charset="0"/>
              </a:rPr>
            </a:br>
            <a:r>
              <a:rPr lang="en-US" sz="3200" b="1" dirty="0">
                <a:latin typeface="Arial Narrow" panose="020B0606020202030204" pitchFamily="34" charset="0"/>
              </a:rPr>
              <a:t>SOFTWARE ENGINEERING 2</a:t>
            </a:r>
            <a:br>
              <a:rPr lang="en-US" sz="3200" b="1" dirty="0">
                <a:latin typeface="Arial Narrow" panose="020B0606020202030204" pitchFamily="34" charset="0"/>
              </a:rPr>
            </a:br>
            <a:r>
              <a:rPr lang="en-US" sz="3200" b="1" dirty="0">
                <a:latin typeface="Arial Narrow" panose="020B0606020202030204" pitchFamily="34" charset="0"/>
              </a:rPr>
              <a:t>2016/2017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3573016"/>
            <a:ext cx="8568952" cy="2209800"/>
          </a:xfrm>
        </p:spPr>
        <p:txBody>
          <a:bodyPr/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Sergio CAPRARA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Soheil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GHANBARI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Erica TINTI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ALGORITHMS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534380" y="1628800"/>
            <a:ext cx="8430108" cy="4824536"/>
          </a:xfrm>
        </p:spPr>
        <p:txBody>
          <a:bodyPr/>
          <a:lstStyle/>
          <a:p>
            <a:pPr marL="0" indent="0">
              <a:buNone/>
            </a:pP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calculateFinalAmount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(car)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float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timeUsed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car.getTripLength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float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passengerDiscount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0,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batteryDiscount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0,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plugDiscount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0,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lowBatteryFee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0;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float total =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timeUsed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System.pricePerMinute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car.getPassengersNum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 &gt; 1) {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passengerDiscount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total * 0.1;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car.getBatteryLevel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 &gt; 50) {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batteryDiscount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total * 0.2;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car.isCharging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 == true) {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plugDiscount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total * 0.3;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car.getBatteryLevel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 &lt; 20 and 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checkDistanceBetween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findClosestStation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car.getPosition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()), car) &gt; 3) {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lowBatteryFee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total * 0.3;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float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finalCharge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total –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passengerDiscount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batteryDiscount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plugDiscount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lowBatteryFee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return </a:t>
            </a:r>
            <a:r>
              <a:rPr lang="en-GB" sz="1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finalCharge</a:t>
            </a: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51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 Narrow" panose="020B0606020202030204" pitchFamily="34" charset="0"/>
              </a:rPr>
              <a:t>USER EXPERIENCE</a:t>
            </a:r>
            <a:br>
              <a:rPr lang="it-IT" sz="4000" dirty="0">
                <a:latin typeface="Arial Narrow" panose="020B0606020202030204" pitchFamily="34" charset="0"/>
              </a:rPr>
            </a:br>
            <a:r>
              <a:rPr lang="en-GB" sz="3600" b="1" dirty="0">
                <a:latin typeface="Arial Narrow" panose="020B0606020202030204" pitchFamily="34" charset="0"/>
              </a:rPr>
              <a:t>OPERATOR DIAGRAM</a:t>
            </a:r>
            <a:endParaRPr lang="it-IT" sz="4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4824"/>
            <a:ext cx="6528395" cy="47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QUESTIONS?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960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Arial Narrow" panose="020B0606020202030204" pitchFamily="34" charset="0"/>
              </a:rPr>
              <a:t>OVERALL SYSTEM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" t="20671" r="12869" b="24800"/>
          <a:stretch/>
        </p:blipFill>
        <p:spPr>
          <a:xfrm>
            <a:off x="1979712" y="1484784"/>
            <a:ext cx="5184576" cy="517784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 Narrow" panose="020B0606020202030204" pitchFamily="34" charset="0"/>
              </a:rPr>
              <a:t>OVERALL SYSTEM</a:t>
            </a:r>
            <a:br>
              <a:rPr lang="it-IT" sz="4000" dirty="0">
                <a:latin typeface="Arial Narrow" panose="020B0606020202030204" pitchFamily="34" charset="0"/>
              </a:rPr>
            </a:br>
            <a:r>
              <a:rPr lang="en-GB" sz="3600" b="1" dirty="0">
                <a:latin typeface="Arial Narrow" panose="020B0606020202030204" pitchFamily="34" charset="0"/>
              </a:rPr>
              <a:t>THREE-TIER ARCHITECTURE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4" name="Segnaposto contenuto 4"/>
          <p:cNvSpPr txBox="1">
            <a:spLocks/>
          </p:cNvSpPr>
          <p:nvPr/>
        </p:nvSpPr>
        <p:spPr bwMode="auto">
          <a:xfrm>
            <a:off x="4915948" y="1857740"/>
            <a:ext cx="3741489" cy="119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GB" sz="1600" b="1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PRESENTATION TIER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GB" sz="1600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The </a:t>
            </a:r>
            <a:r>
              <a:rPr lang="en-GB" sz="1600" b="1" i="1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views</a:t>
            </a:r>
            <a:r>
              <a:rPr lang="en-GB" sz="1600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 are provided to the users and operators through the application on their </a:t>
            </a:r>
            <a:r>
              <a:rPr lang="en-GB" sz="1600" b="1" i="1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mobile phones</a:t>
            </a:r>
            <a:r>
              <a:rPr lang="en-GB" sz="1600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8" t="13456" r="16605" b="35168"/>
          <a:stretch/>
        </p:blipFill>
        <p:spPr>
          <a:xfrm>
            <a:off x="412726" y="1556792"/>
            <a:ext cx="4591321" cy="488191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918786" y="3354189"/>
            <a:ext cx="3741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BUSINESS LOGIC TIER</a:t>
            </a:r>
          </a:p>
          <a:p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The Central System contains the </a:t>
            </a:r>
            <a:r>
              <a:rPr lang="en-GB" sz="1600" b="1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main logic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of the application and </a:t>
            </a:r>
            <a:r>
              <a:rPr lang="en-GB" sz="1600" b="1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communicates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 with the user devices and the Data System.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915949" y="4773336"/>
            <a:ext cx="3741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DATA TIER</a:t>
            </a:r>
            <a:endParaRPr lang="it-IT" sz="16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The Data System </a:t>
            </a:r>
            <a:r>
              <a:rPr lang="en-GB" sz="1600" b="1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collects the data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of all the cars, users and operators into a database and </a:t>
            </a:r>
            <a:r>
              <a:rPr lang="en-GB" sz="1600" b="1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interacts with cars and power plugs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 to change or get their status.</a:t>
            </a:r>
            <a:endParaRPr lang="it-IT" sz="160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HIGH-LEVEL COMPONENTS</a:t>
            </a:r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366914" y="1894055"/>
            <a:ext cx="2003499" cy="64633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and Operator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899592" y="3645024"/>
            <a:ext cx="1272849" cy="64633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12788" y="5445224"/>
            <a:ext cx="1262782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Persistence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05" y="1700808"/>
            <a:ext cx="5276331" cy="4896544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7295736" y="3552690"/>
            <a:ext cx="992760" cy="83099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 Narrow" panose="020B0606020202030204" pitchFamily="34" charset="0"/>
              </a:rPr>
              <a:t>COMPONENTS</a:t>
            </a:r>
            <a:br>
              <a:rPr lang="it-IT" sz="4000" dirty="0">
                <a:latin typeface="Arial Narrow" panose="020B0606020202030204" pitchFamily="34" charset="0"/>
              </a:rPr>
            </a:br>
            <a:r>
              <a:rPr lang="en-GB" sz="3600" b="1" dirty="0">
                <a:latin typeface="Arial Narrow" panose="020B0606020202030204" pitchFamily="34" charset="0"/>
              </a:rPr>
              <a:t>CENTRAL APPLICATION</a:t>
            </a:r>
            <a:endParaRPr lang="en-US" sz="36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6877502" cy="434001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 Narrow" panose="020B0606020202030204" pitchFamily="34" charset="0"/>
              </a:rPr>
              <a:t>COMPONENTS</a:t>
            </a:r>
            <a:br>
              <a:rPr lang="it-IT" sz="4000" dirty="0">
                <a:latin typeface="Arial Narrow" panose="020B0606020202030204" pitchFamily="34" charset="0"/>
              </a:rPr>
            </a:br>
            <a:r>
              <a:rPr lang="en-GB" sz="3600" b="1" dirty="0">
                <a:latin typeface="Arial Narrow" panose="020B0606020202030204" pitchFamily="34" charset="0"/>
              </a:rPr>
              <a:t>PERSISTENCE</a:t>
            </a:r>
            <a:endParaRPr lang="it-IT" sz="36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2285231" cy="260907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644008" y="5245986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Storage of the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our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system</a:t>
            </a:r>
          </a:p>
        </p:txBody>
      </p:sp>
      <p:cxnSp>
        <p:nvCxnSpPr>
          <p:cNvPr id="9" name="Connettore diritto 8"/>
          <p:cNvCxnSpPr>
            <a:stCxn id="7" idx="1"/>
          </p:cNvCxnSpPr>
          <p:nvPr/>
        </p:nvCxnSpPr>
        <p:spPr bwMode="auto">
          <a:xfrm flipH="1" flipV="1">
            <a:off x="2771800" y="4653136"/>
            <a:ext cx="1872208" cy="7775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asellaDiTesto 10"/>
          <p:cNvSpPr txBox="1"/>
          <p:nvPr/>
        </p:nvSpPr>
        <p:spPr>
          <a:xfrm>
            <a:off x="4644008" y="2295547"/>
            <a:ext cx="340277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Provides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a way to </a:t>
            </a:r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</a:rPr>
              <a:t>interact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</a:rPr>
              <a:t> with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the system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installed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on </a:t>
            </a:r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</a:rPr>
              <a:t>cars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and with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</a:rPr>
              <a:t>power plugs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</a:rPr>
              <a:t>Gets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information and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</a:rPr>
              <a:t>can set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power plug status.</a:t>
            </a:r>
          </a:p>
        </p:txBody>
      </p:sp>
      <p:cxnSp>
        <p:nvCxnSpPr>
          <p:cNvPr id="12" name="Connettore diritto 11"/>
          <p:cNvCxnSpPr>
            <a:stCxn id="11" idx="1"/>
          </p:cNvCxnSpPr>
          <p:nvPr/>
        </p:nvCxnSpPr>
        <p:spPr bwMode="auto">
          <a:xfrm flipH="1">
            <a:off x="2771800" y="3034211"/>
            <a:ext cx="1872208" cy="972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ttore diritto 14"/>
          <p:cNvCxnSpPr/>
          <p:nvPr/>
        </p:nvCxnSpPr>
        <p:spPr bwMode="auto">
          <a:xfrm>
            <a:off x="4644008" y="2295547"/>
            <a:ext cx="0" cy="14773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/>
          <p:cNvCxnSpPr/>
          <p:nvPr/>
        </p:nvCxnSpPr>
        <p:spPr bwMode="auto">
          <a:xfrm>
            <a:off x="4644008" y="5229200"/>
            <a:ext cx="0" cy="409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1408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RUNTIME VIEW</a:t>
            </a:r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251520" y="1700808"/>
            <a:ext cx="8712968" cy="4877561"/>
            <a:chOff x="251520" y="1700808"/>
            <a:chExt cx="8712968" cy="4877561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679"/>
            <a:stretch/>
          </p:blipFill>
          <p:spPr>
            <a:xfrm>
              <a:off x="251520" y="1700808"/>
              <a:ext cx="8712968" cy="4877561"/>
            </a:xfrm>
            <a:prstGeom prst="rect">
              <a:avLst/>
            </a:prstGeom>
          </p:spPr>
        </p:pic>
        <p:cxnSp>
          <p:nvCxnSpPr>
            <p:cNvPr id="7" name="Connettore diritto 6"/>
            <p:cNvCxnSpPr/>
            <p:nvPr/>
          </p:nvCxnSpPr>
          <p:spPr bwMode="auto">
            <a:xfrm>
              <a:off x="8964488" y="1772816"/>
              <a:ext cx="0" cy="45365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7680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 Narrow" panose="020B0606020202030204" pitchFamily="34" charset="0"/>
              </a:rPr>
              <a:t>INTERFACES</a:t>
            </a:r>
            <a:r>
              <a:rPr lang="en-US" sz="3200" b="1">
                <a:latin typeface="Arial Narrow" panose="020B0606020202030204" pitchFamily="34" charset="0"/>
              </a:rPr>
              <a:t> AND SOME METHODS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633061" y="1556792"/>
            <a:ext cx="3555837" cy="4530725"/>
          </a:xfrm>
        </p:spPr>
        <p:txBody>
          <a:bodyPr/>
          <a:lstStyle/>
          <a:p>
            <a:pPr marL="0" indent="0">
              <a:buNone/>
            </a:pPr>
            <a:r>
              <a:rPr lang="it-IT" sz="24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WSINTERFACE</a:t>
            </a:r>
          </a:p>
          <a:p>
            <a:pPr marL="0" indent="0">
              <a:buNone/>
            </a:pPr>
            <a:endParaRPr lang="it-IT" sz="2400" b="1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it-IT" sz="2400" b="1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it-IT" sz="1600" b="1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it-IT" sz="24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MANAGEINFORMATION</a:t>
            </a:r>
          </a:p>
          <a:p>
            <a:pPr marL="0" indent="0">
              <a:buNone/>
            </a:pPr>
            <a:endParaRPr lang="it-IT" sz="2400" b="1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it-IT" sz="2400" b="1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it-IT" sz="1600" b="1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it-IT" sz="24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DATAINTERFACE</a:t>
            </a:r>
          </a:p>
          <a:p>
            <a:pPr marL="0" indent="0">
              <a:buNone/>
            </a:pPr>
            <a:endParaRPr lang="it-IT" sz="2400" b="1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it-IT" sz="2400" b="1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6743" y="2181019"/>
            <a:ext cx="9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Mobile </a:t>
            </a:r>
            <a:r>
              <a:rPr lang="it-IT" sz="1400" b="1" dirty="0" err="1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App</a:t>
            </a:r>
            <a:endParaRPr lang="it-IT" sz="1400" b="1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755581" y="2180083"/>
            <a:ext cx="1017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WebService</a:t>
            </a:r>
            <a:endParaRPr lang="it-IT" sz="1400" b="1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393067" y="3841303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Controller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841255" y="3841302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Model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292080" y="5445224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Model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6511053" y="5445224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DataService</a:t>
            </a:r>
            <a:endParaRPr lang="it-IT" sz="1400" b="1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" name="Connettore 2 13"/>
          <p:cNvCxnSpPr>
            <a:stCxn id="9" idx="3"/>
            <a:endCxn id="10" idx="1"/>
          </p:cNvCxnSpPr>
          <p:nvPr/>
        </p:nvCxnSpPr>
        <p:spPr bwMode="auto">
          <a:xfrm flipV="1">
            <a:off x="6283054" y="3995191"/>
            <a:ext cx="55820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2 17"/>
          <p:cNvCxnSpPr/>
          <p:nvPr/>
        </p:nvCxnSpPr>
        <p:spPr bwMode="auto">
          <a:xfrm flipV="1">
            <a:off x="5952852" y="5599111"/>
            <a:ext cx="55820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ttore 2 18"/>
          <p:cNvCxnSpPr/>
          <p:nvPr/>
        </p:nvCxnSpPr>
        <p:spPr bwMode="auto">
          <a:xfrm flipV="1">
            <a:off x="6191177" y="2333972"/>
            <a:ext cx="55820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ttangolo 19"/>
          <p:cNvSpPr/>
          <p:nvPr/>
        </p:nvSpPr>
        <p:spPr>
          <a:xfrm>
            <a:off x="919096" y="2073622"/>
            <a:ext cx="26243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logIn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(user, pass)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reserveCar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(user,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carId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finishRental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(user, car)</a:t>
            </a: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928966" y="3657798"/>
            <a:ext cx="15983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get(id)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getAll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update(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obj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it-IT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970938" y="5241974"/>
            <a:ext cx="25206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getCarInfo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carId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getAllPowerPlugs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setPowerPlug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plugId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it-IT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2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 Narrow" panose="020B0606020202030204" pitchFamily="34" charset="0"/>
              </a:rPr>
              <a:t>ARCHITECTURAL STYLES AND PATTERNS</a:t>
            </a:r>
            <a:endParaRPr lang="it-IT" sz="36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88884" y="171646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Client-Server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94172" y="339066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Model-</a:t>
            </a:r>
            <a:r>
              <a:rPr lang="it-IT" sz="2000" b="1" dirty="0" err="1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View</a:t>
            </a:r>
            <a:r>
              <a:rPr lang="it-IT" sz="20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-Controller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94172" y="4653136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Data Access Objects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19572" y="2106955"/>
            <a:ext cx="7704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Communication between mobile applications and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WebService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using JSON.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The Server-side application uses Java EE 7.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Central Application runs on IBM WebSphere Application Server (Liberty profile) that fully supports Java EE 7 and allows the integration with Open Source software.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On the Database Server: IBM WebSphere AS (Liberty profile) and IBM DB2 DBMS.</a:t>
            </a:r>
          </a:p>
        </p:txBody>
      </p:sp>
    </p:spTree>
    <p:extLst>
      <p:ext uri="{BB962C8B-B14F-4D97-AF65-F5344CB8AC3E}">
        <p14:creationId xmlns:p14="http://schemas.microsoft.com/office/powerpoint/2010/main" val="379180579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135EFF-344C-4017-860F-84267D8417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(tema livello)</Template>
  <TotalTime>139</TotalTime>
  <Words>420</Words>
  <Application>Microsoft Office PowerPoint</Application>
  <PresentationFormat>Presentazione su schermo (4:3)</PresentationFormat>
  <Paragraphs>83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Calibri</vt:lpstr>
      <vt:lpstr>Consolas</vt:lpstr>
      <vt:lpstr>Tahoma</vt:lpstr>
      <vt:lpstr>Times New Roman</vt:lpstr>
      <vt:lpstr>Wingdings</vt:lpstr>
      <vt:lpstr>Level</vt:lpstr>
      <vt:lpstr>POWER ENJOY SOFTWARE ENGINEERING 2 2016/2017</vt:lpstr>
      <vt:lpstr>OVERALL SYSTEM</vt:lpstr>
      <vt:lpstr>OVERALL SYSTEM THREE-TIER ARCHITECTURE</vt:lpstr>
      <vt:lpstr>HIGH-LEVEL COMPONENTS</vt:lpstr>
      <vt:lpstr>COMPONENTS CENTRAL APPLICATION</vt:lpstr>
      <vt:lpstr>COMPONENTS PERSISTENCE</vt:lpstr>
      <vt:lpstr>RUNTIME VIEW</vt:lpstr>
      <vt:lpstr>INTERFACES AND SOME METHODS</vt:lpstr>
      <vt:lpstr>ARCHITECTURAL STYLES AND PATTERNS</vt:lpstr>
      <vt:lpstr>ALGORITHMS</vt:lpstr>
      <vt:lpstr>USER EXPERIENCE OPERATOR DIAGRAM</vt:lpstr>
      <vt:lpstr>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Sergio Caprara</dc:creator>
  <cp:keywords/>
  <dc:description/>
  <cp:lastModifiedBy>Sergio Caprara</cp:lastModifiedBy>
  <cp:revision>19</cp:revision>
  <dcterms:created xsi:type="dcterms:W3CDTF">2016-12-14T09:26:40Z</dcterms:created>
  <dcterms:modified xsi:type="dcterms:W3CDTF">2016-12-14T23:26:02Z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TC060874521040</vt:lpwstr>
  </property>
</Properties>
</file>