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2"/>
  </p:sldMasterIdLst>
  <p:notesMasterIdLst>
    <p:notesMasterId r:id="rId31"/>
  </p:notesMasterIdLst>
  <p:sldIdLst>
    <p:sldId id="256" r:id="rId3"/>
    <p:sldId id="270" r:id="rId4"/>
    <p:sldId id="309" r:id="rId5"/>
    <p:sldId id="271" r:id="rId6"/>
    <p:sldId id="272" r:id="rId7"/>
    <p:sldId id="273" r:id="rId8"/>
    <p:sldId id="274" r:id="rId9"/>
    <p:sldId id="282" r:id="rId10"/>
    <p:sldId id="277" r:id="rId11"/>
    <p:sldId id="258" r:id="rId12"/>
    <p:sldId id="260" r:id="rId13"/>
    <p:sldId id="261" r:id="rId14"/>
    <p:sldId id="262" r:id="rId15"/>
    <p:sldId id="268" r:id="rId16"/>
    <p:sldId id="286" r:id="rId17"/>
    <p:sldId id="288" r:id="rId18"/>
    <p:sldId id="289" r:id="rId19"/>
    <p:sldId id="290" r:id="rId20"/>
    <p:sldId id="291" r:id="rId21"/>
    <p:sldId id="293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267" r:id="rId3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o Caprara" initials="SC" lastIdx="11" clrIdx="0">
    <p:extLst>
      <p:ext uri="{19B8F6BF-5375-455C-9EA6-DF929625EA0E}">
        <p15:presenceInfo xmlns:p15="http://schemas.microsoft.com/office/powerpoint/2012/main" userId="572e62b76cc247f0" providerId="Windows Live"/>
      </p:ext>
    </p:extLst>
  </p:cmAuthor>
  <p:cmAuthor id="2" name="Tinti Erica" initials="TE" lastIdx="3" clrIdx="1">
    <p:extLst>
      <p:ext uri="{19B8F6BF-5375-455C-9EA6-DF929625EA0E}">
        <p15:presenceInfo xmlns:p15="http://schemas.microsoft.com/office/powerpoint/2012/main" userId="S-1-5-21-417365229-399659180-1714775081-1911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866"/>
    <a:srgbClr val="7AFF7A"/>
    <a:srgbClr val="B3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8" autoAdjust="0"/>
    <p:restoredTop sz="94343" autoAdjust="0"/>
  </p:normalViewPr>
  <p:slideViewPr>
    <p:cSldViewPr>
      <p:cViewPr varScale="1">
        <p:scale>
          <a:sx n="76" d="100"/>
          <a:sy n="76" d="100"/>
        </p:scale>
        <p:origin x="1290" y="96"/>
      </p:cViewPr>
      <p:guideLst/>
    </p:cSldViewPr>
  </p:slideViewPr>
  <p:outlineViewPr>
    <p:cViewPr>
      <p:scale>
        <a:sx n="33" d="100"/>
        <a:sy n="33" d="100"/>
      </p:scale>
      <p:origin x="0" y="-1770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21T15:39:53.348" idx="1">
    <p:pos x="10" y="10"/>
    <p:text>SAY WHO EXPLAIN WHAT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21T18:59:07.525" idx="2">
    <p:pos x="10" y="10"/>
    <p:text>TO REMOVE?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3:40.108" idx="1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03.540" idx="7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12.818" idx="9">
    <p:pos x="10" y="10"/>
    <p:text>PERSON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08.755" idx="8">
    <p:pos x="10" y="10"/>
    <p:text>PERSON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22T18:41:03.255" idx="3">
    <p:pos x="10" y="10"/>
    <p:text>3.67 IS C THAT'S A CONSTANT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83222FE-3499-45B9-B742-BB48DFD9A7FC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892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360F3-D22B-4001-957C-FFD289ED9C6E}" type="slidenum">
              <a:rPr lang="it-IT"/>
              <a:pPr/>
              <a:t>1</a:t>
            </a:fld>
            <a:endParaRPr lang="it-IT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40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616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Exceptions</a:t>
            </a:r>
          </a:p>
          <a:p>
            <a:r>
              <a:rPr lang="en-GB" sz="1200" dirty="0" smtClean="0"/>
              <a:t>The address entered by the user does not exist or is out of the area: the system informs the user of the error and suggests to retry. </a:t>
            </a:r>
          </a:p>
          <a:p>
            <a:r>
              <a:rPr lang="en-GB" sz="1200" dirty="0" smtClean="0"/>
              <a:t>The user refuses to park in the suggested station: the system suggests to retry the search to find a better result. </a:t>
            </a:r>
          </a:p>
          <a:p>
            <a:r>
              <a:rPr lang="en-GB" sz="1200" dirty="0" smtClean="0"/>
              <a:t>No free slots available: the system informs the user that there are no charging slots available, so it suggests the user to retry later.</a:t>
            </a:r>
            <a:endParaRPr lang="it-IT" sz="1200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99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378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3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87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0585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it-IT"/>
              <a:t>Fare clic sull'icona per aggiungere un'immagine online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9252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54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499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018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440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83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748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5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820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 smtClean="0"/>
              <a:pPr/>
              <a:t>‹#›</a:t>
            </a:fld>
            <a:r>
              <a:rPr lang="it-IT" dirty="0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89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11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POWER ENJOY</a:t>
            </a:r>
            <a:b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SOFTWARE ENGINEERING 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91880" y="4941168"/>
            <a:ext cx="2088232" cy="447067"/>
          </a:xfrm>
        </p:spPr>
        <p:txBody>
          <a:bodyPr>
            <a:normAutofit/>
          </a:bodyPr>
          <a:lstStyle/>
          <a:p>
            <a:r>
              <a:rPr lang="en-US" sz="2000" b="1" spc="-150" dirty="0" smtClean="0">
                <a:solidFill>
                  <a:schemeClr val="bg1">
                    <a:lumMod val="9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AUTHORS</a:t>
            </a:r>
            <a:endParaRPr lang="en-US" sz="2800" b="1" spc="-150" dirty="0">
              <a:solidFill>
                <a:schemeClr val="bg1">
                  <a:lumMod val="9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59832" y="5721921"/>
            <a:ext cx="2952328" cy="453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-150" dirty="0" err="1">
                <a:solidFill>
                  <a:schemeClr val="bg1">
                    <a:lumMod val="9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Soheil</a:t>
            </a:r>
            <a:r>
              <a:rPr lang="en-US" sz="2800" spc="-150" dirty="0">
                <a:solidFill>
                  <a:schemeClr val="bg1">
                    <a:lumMod val="9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 GHANBARI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371406" y="5721921"/>
            <a:ext cx="2160240" cy="453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-150" dirty="0" smtClean="0">
                <a:solidFill>
                  <a:schemeClr val="bg1">
                    <a:lumMod val="9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Erica TINTI</a:t>
            </a:r>
            <a:endParaRPr lang="en-US" spc="-150" dirty="0">
              <a:solidFill>
                <a:schemeClr val="bg1">
                  <a:lumMod val="9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721921"/>
            <a:ext cx="2160240" cy="453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-150" dirty="0">
                <a:solidFill>
                  <a:schemeClr val="bg1">
                    <a:lumMod val="9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Sergio CAPRARA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60648"/>
            <a:ext cx="7406640" cy="135636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 DESIGN: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" t="20671" r="12869" b="24800"/>
          <a:stretch/>
        </p:blipFill>
        <p:spPr>
          <a:xfrm>
            <a:off x="1968282" y="1412776"/>
            <a:ext cx="5184576" cy="51778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7148" y="6223829"/>
            <a:ext cx="1279663" cy="365125"/>
          </a:xfrm>
        </p:spPr>
        <p:txBody>
          <a:bodyPr/>
          <a:lstStyle/>
          <a:p>
            <a:fld id="{80CF4546-AE09-4F14-AF51-D4D6420A4BA1}" type="slidenum">
              <a:rPr lang="it-IT" smtClean="0"/>
              <a:pPr/>
              <a:t>10</a:t>
            </a:fld>
            <a:r>
              <a:rPr lang="it-IT" smtClean="0"/>
              <a:t>/28</a:t>
            </a: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HIGH-LEVEL COMPONENTS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366914" y="1894055"/>
            <a:ext cx="2003499" cy="92333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and Operator </a:t>
            </a:r>
          </a:p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815306" y="3645024"/>
            <a:ext cx="1441421" cy="64633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</a:t>
            </a:r>
          </a:p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12788" y="5445224"/>
            <a:ext cx="1479892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05" y="1700808"/>
            <a:ext cx="5276331" cy="4896544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7295735" y="3552690"/>
            <a:ext cx="1106617" cy="83099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C6B3-A296-4F02-B169-A2DFBE690C9A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endParaRPr lang="it-I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2285231" cy="260907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644008" y="5245986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Storage of the </a:t>
            </a:r>
            <a:r>
              <a:rPr lang="it-IT" b="1" i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</a:p>
        </p:txBody>
      </p:sp>
      <p:cxnSp>
        <p:nvCxnSpPr>
          <p:cNvPr id="9" name="Connettore diritto 8"/>
          <p:cNvCxnSpPr>
            <a:stCxn id="7" idx="1"/>
          </p:cNvCxnSpPr>
          <p:nvPr/>
        </p:nvCxnSpPr>
        <p:spPr bwMode="auto">
          <a:xfrm flipH="1" flipV="1">
            <a:off x="2771800" y="4653136"/>
            <a:ext cx="1872208" cy="7775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asellaDiTesto 10"/>
          <p:cNvSpPr txBox="1"/>
          <p:nvPr/>
        </p:nvSpPr>
        <p:spPr>
          <a:xfrm>
            <a:off x="4644008" y="2295547"/>
            <a:ext cx="340277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Interact with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PHISICAL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and with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POWER PLUGS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it-IT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set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2" name="Connettore diritto 11"/>
          <p:cNvCxnSpPr>
            <a:stCxn id="11" idx="1"/>
          </p:cNvCxnSpPr>
          <p:nvPr/>
        </p:nvCxnSpPr>
        <p:spPr bwMode="auto">
          <a:xfrm flipH="1">
            <a:off x="2771800" y="3034211"/>
            <a:ext cx="1872208" cy="972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ttore diritto 14"/>
          <p:cNvCxnSpPr/>
          <p:nvPr/>
        </p:nvCxnSpPr>
        <p:spPr bwMode="auto">
          <a:xfrm>
            <a:off x="4644008" y="2295547"/>
            <a:ext cx="0" cy="14773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diritto 17"/>
          <p:cNvCxnSpPr/>
          <p:nvPr/>
        </p:nvCxnSpPr>
        <p:spPr bwMode="auto">
          <a:xfrm>
            <a:off x="4644008" y="5229200"/>
            <a:ext cx="0" cy="409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91450503-8D9C-40B2-BCF6-CFEB02B23CAF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0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RUNTIME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CLOSING CAR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251520" y="1700808"/>
            <a:ext cx="8712968" cy="4877561"/>
            <a:chOff x="251520" y="1700808"/>
            <a:chExt cx="8712968" cy="4877561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679"/>
            <a:stretch/>
          </p:blipFill>
          <p:spPr>
            <a:xfrm>
              <a:off x="251520" y="1700808"/>
              <a:ext cx="8712968" cy="4877561"/>
            </a:xfrm>
            <a:prstGeom prst="rect">
              <a:avLst/>
            </a:prstGeom>
          </p:spPr>
        </p:pic>
        <p:cxnSp>
          <p:nvCxnSpPr>
            <p:cNvPr id="7" name="Connettore diritto 6"/>
            <p:cNvCxnSpPr/>
            <p:nvPr/>
          </p:nvCxnSpPr>
          <p:spPr bwMode="auto">
            <a:xfrm>
              <a:off x="8964488" y="1772816"/>
              <a:ext cx="0" cy="453650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91450503-8D9C-40B2-BCF6-CFEB02B23CAF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8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USER EXPERIENCE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SAVING MONEY OPTION MOCK-UPs</a:t>
            </a:r>
            <a:endParaRPr lang="it-I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r="21363"/>
          <a:stretch/>
        </p:blipFill>
        <p:spPr>
          <a:xfrm>
            <a:off x="755576" y="2276872"/>
            <a:ext cx="1756686" cy="3284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6" r="21624"/>
          <a:stretch/>
        </p:blipFill>
        <p:spPr>
          <a:xfrm>
            <a:off x="2766460" y="2276872"/>
            <a:ext cx="1705648" cy="3317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2" r="18914"/>
          <a:stretch/>
        </p:blipFill>
        <p:spPr>
          <a:xfrm>
            <a:off x="6588224" y="2276872"/>
            <a:ext cx="1846709" cy="3325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114" y="2276872"/>
            <a:ext cx="1699494" cy="336887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91450503-8D9C-40B2-BCF6-CFEB02B23CAF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48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5"/>
          <a:stretch/>
        </p:blipFill>
        <p:spPr bwMode="auto">
          <a:xfrm>
            <a:off x="395536" y="1656184"/>
            <a:ext cx="8517014" cy="5157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91450503-8D9C-40B2-BCF6-CFEB02B23CAF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70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539552" y="1556792"/>
            <a:ext cx="814724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Test will </a:t>
            </a:r>
            <a:r>
              <a:rPr lang="en-GB" sz="2000" dirty="0"/>
              <a:t>proceed starting from the bottom of the hierarchy and moving to the top on each step. </a:t>
            </a:r>
            <a:endParaRPr lang="it-IT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This approach will include the </a:t>
            </a:r>
            <a:r>
              <a:rPr lang="en-GB" sz="2000" b="1" u="sng" dirty="0" smtClean="0"/>
              <a:t>USE OF DRIVERS</a:t>
            </a:r>
            <a:r>
              <a:rPr lang="en-GB" sz="2000" dirty="0" smtClean="0"/>
              <a:t>, </a:t>
            </a:r>
            <a:r>
              <a:rPr lang="en-GB" sz="2000" dirty="0"/>
              <a:t>for the case in which a component is ready to be tested and its direct parent is not completely written yet.</a:t>
            </a:r>
            <a:endParaRPr lang="it-IT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THE BOTTOM-UP APPROACH</a:t>
            </a:r>
            <a:endParaRPr lang="it-IT" sz="40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3102059"/>
            <a:ext cx="221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/>
              <a:t>SAFER WAY </a:t>
            </a:r>
          </a:p>
          <a:p>
            <a:pPr algn="ctr"/>
            <a:r>
              <a:rPr lang="it-IT" sz="2400" b="1" dirty="0" smtClean="0"/>
              <a:t>FOR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2751309"/>
            <a:ext cx="3130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/>
              <a:t>EASIER (= faster) METHOD FOR FINDING AND CORRECTING FAULTS</a:t>
            </a:r>
            <a:endParaRPr lang="it-IT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02428" y="3212974"/>
            <a:ext cx="739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+</a:t>
            </a:r>
            <a:endParaRPr lang="it-IT" sz="24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91450503-8D9C-40B2-BCF6-CFEB02B23CAF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23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673224" y="1556792"/>
            <a:ext cx="814724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it-IT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COMPONENT </a:t>
            </a:r>
            <a:r>
              <a:rPr lang="en-GB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INTEGRATION SEQUENCE</a:t>
            </a:r>
            <a:endParaRPr lang="it-IT" sz="4000" b="1" dirty="0">
              <a:latin typeface="+mn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43555" b="30845"/>
          <a:stretch/>
        </p:blipFill>
        <p:spPr>
          <a:xfrm>
            <a:off x="467544" y="1662338"/>
            <a:ext cx="3960045" cy="443095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t="67744" r="43555"/>
          <a:stretch/>
        </p:blipFill>
        <p:spPr>
          <a:xfrm>
            <a:off x="4716016" y="1716707"/>
            <a:ext cx="3970784" cy="20723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91450503-8D9C-40B2-BCF6-CFEB02B23CAF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430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673224" y="1556792"/>
            <a:ext cx="814724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it-IT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COMPONENT INTEGRATION EXAMPLE</a:t>
            </a:r>
            <a:endParaRPr lang="it-IT" sz="3600" b="1" dirty="0"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r="20355"/>
          <a:stretch/>
        </p:blipFill>
        <p:spPr>
          <a:xfrm>
            <a:off x="1596246" y="2060848"/>
            <a:ext cx="5951507" cy="390983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91450503-8D9C-40B2-BCF6-CFEB02B23CAF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34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498376" y="1556792"/>
            <a:ext cx="818842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000" b="1" dirty="0"/>
              <a:t>TOOLS</a:t>
            </a:r>
          </a:p>
          <a:p>
            <a:pPr lvl="0"/>
            <a:r>
              <a:rPr lang="it-IT" sz="1600" b="1" dirty="0" smtClean="0"/>
              <a:t>JUNIT</a:t>
            </a:r>
            <a:r>
              <a:rPr lang="it-IT" sz="1600" dirty="0"/>
              <a:t>:</a:t>
            </a:r>
            <a:r>
              <a:rPr lang="it-IT" sz="1600" dirty="0" smtClean="0"/>
              <a:t> </a:t>
            </a:r>
            <a:r>
              <a:rPr lang="en-GB" sz="1600" dirty="0"/>
              <a:t>useful to </a:t>
            </a:r>
            <a:r>
              <a:rPr lang="en-GB" sz="1600" b="1" u="sng" dirty="0"/>
              <a:t>check the result </a:t>
            </a:r>
            <a:r>
              <a:rPr lang="en-GB" sz="1600" dirty="0"/>
              <a:t>returned by methods. </a:t>
            </a:r>
            <a:r>
              <a:rPr lang="en-GB" sz="1600" dirty="0" smtClean="0"/>
              <a:t>Both </a:t>
            </a:r>
            <a:r>
              <a:rPr lang="en-GB" sz="1600" dirty="0"/>
              <a:t>unit testing and writing </a:t>
            </a:r>
            <a:r>
              <a:rPr lang="en-GB" sz="1600" dirty="0" smtClean="0"/>
              <a:t>drivers.</a:t>
            </a:r>
          </a:p>
          <a:p>
            <a:pPr marL="0" lvl="0" indent="0">
              <a:buNone/>
            </a:pPr>
            <a:endParaRPr lang="it-IT" sz="1600" dirty="0"/>
          </a:p>
          <a:p>
            <a:pPr lvl="0"/>
            <a:r>
              <a:rPr lang="it-IT" sz="1600" b="1" dirty="0" smtClean="0"/>
              <a:t>ARQUILLIAN:</a:t>
            </a:r>
            <a:r>
              <a:rPr lang="it-IT" sz="1600" dirty="0" smtClean="0"/>
              <a:t> integration </a:t>
            </a:r>
            <a:r>
              <a:rPr lang="it-IT" sz="1600" dirty="0"/>
              <a:t>testing </a:t>
            </a:r>
            <a:r>
              <a:rPr lang="it-IT" sz="1600" b="1" u="sng" dirty="0"/>
              <a:t>framework</a:t>
            </a:r>
            <a:r>
              <a:rPr lang="it-IT" sz="1600" dirty="0"/>
              <a:t> that integrates Junit.</a:t>
            </a:r>
            <a:r>
              <a:rPr lang="en-GB" sz="1600" dirty="0"/>
              <a:t>It makes the integration testing </a:t>
            </a:r>
            <a:r>
              <a:rPr lang="en-GB" sz="1600" dirty="0" smtClean="0"/>
              <a:t>simpler (ex: Management </a:t>
            </a:r>
            <a:r>
              <a:rPr lang="en-GB" sz="1600" dirty="0"/>
              <a:t>of the container lifecycle, the </a:t>
            </a:r>
            <a:r>
              <a:rPr lang="en-GB" sz="1600" dirty="0" smtClean="0"/>
              <a:t>deployment)</a:t>
            </a:r>
          </a:p>
          <a:p>
            <a:pPr marL="0" lvl="0" indent="0">
              <a:buNone/>
            </a:pPr>
            <a:endParaRPr lang="it-IT" sz="1600" dirty="0"/>
          </a:p>
          <a:p>
            <a:r>
              <a:rPr lang="en-GB" sz="1600" b="1" dirty="0" smtClean="0"/>
              <a:t>MANUAL TESTS</a:t>
            </a:r>
            <a:r>
              <a:rPr lang="en-GB" sz="1600" dirty="0"/>
              <a:t>:</a:t>
            </a:r>
            <a:r>
              <a:rPr lang="en-GB" sz="1600" dirty="0" smtClean="0"/>
              <a:t> </a:t>
            </a:r>
            <a:r>
              <a:rPr lang="en-GB" sz="1600" dirty="0"/>
              <a:t>to evaluate </a:t>
            </a:r>
            <a:r>
              <a:rPr lang="en-GB" sz="1600" b="1" u="sng" dirty="0"/>
              <a:t>usability</a:t>
            </a:r>
            <a:r>
              <a:rPr lang="en-GB" sz="1600" dirty="0"/>
              <a:t> and </a:t>
            </a:r>
            <a:r>
              <a:rPr lang="en-GB" sz="1600" b="1" u="sng" dirty="0"/>
              <a:t>reactivity</a:t>
            </a:r>
            <a:r>
              <a:rPr lang="en-GB" sz="1600" dirty="0"/>
              <a:t> of the system through the mobile application, and the interaction with the provided user interface.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2000" b="1" dirty="0"/>
              <a:t>EQUIPMENT</a:t>
            </a:r>
          </a:p>
          <a:p>
            <a:r>
              <a:rPr lang="en-GB" sz="1600" dirty="0" smtClean="0"/>
              <a:t>A dedicated </a:t>
            </a:r>
            <a:r>
              <a:rPr lang="en-GB" sz="1600" b="1" dirty="0" smtClean="0"/>
              <a:t>TESTING SERVER </a:t>
            </a:r>
            <a:r>
              <a:rPr lang="en-GB" sz="1600" dirty="0" smtClean="0"/>
              <a:t>for the Central Application.</a:t>
            </a:r>
            <a:endParaRPr lang="it-IT" sz="1600" dirty="0"/>
          </a:p>
          <a:p>
            <a:r>
              <a:rPr lang="en-GB" sz="1600" b="1" dirty="0" smtClean="0"/>
              <a:t>DIFFERENT SMARTPHONES </a:t>
            </a:r>
            <a:r>
              <a:rPr lang="en-GB" sz="1600" dirty="0" smtClean="0"/>
              <a:t>for testing user and operator applications.</a:t>
            </a:r>
            <a:endParaRPr lang="it-IT" sz="1600" dirty="0"/>
          </a:p>
          <a:p>
            <a:pPr lvl="0"/>
            <a:endParaRPr lang="en-GB" sz="16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USED TOOLS AND EQUIPMENT</a:t>
            </a:r>
            <a:endParaRPr lang="it-IT" sz="4000" b="1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91450503-8D9C-40B2-BCF6-CFEB02B23CAF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521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PowerEnjoy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IT?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9" y="3359602"/>
            <a:ext cx="8496944" cy="573454"/>
          </a:xfrm>
        </p:spPr>
        <p:txBody>
          <a:bodyPr>
            <a:normAutofit/>
          </a:bodyPr>
          <a:lstStyle/>
          <a:p>
            <a:pPr marL="34290" indent="0" algn="ctr">
              <a:buNone/>
            </a:pPr>
            <a:r>
              <a:rPr lang="it-IT" sz="2800" dirty="0" smtClean="0">
                <a:solidFill>
                  <a:schemeClr val="tx1"/>
                </a:solidFill>
              </a:rPr>
              <a:t>for a </a:t>
            </a:r>
            <a:r>
              <a:rPr lang="it-IT" sz="2800" b="1" dirty="0" smtClean="0">
                <a:solidFill>
                  <a:schemeClr val="tx1"/>
                </a:solidFill>
              </a:rPr>
              <a:t>CAR SHARING </a:t>
            </a:r>
            <a:r>
              <a:rPr lang="it-IT" sz="2800" dirty="0" smtClean="0">
                <a:solidFill>
                  <a:schemeClr val="tx1"/>
                </a:solidFill>
              </a:rPr>
              <a:t>service 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323528" y="2837372"/>
            <a:ext cx="8496944" cy="51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Font typeface="Corbel" pitchFamily="34" charset="0"/>
              <a:buNone/>
            </a:pPr>
            <a:r>
              <a:rPr lang="it-IT" sz="2800" dirty="0" smtClean="0">
                <a:solidFill>
                  <a:schemeClr val="tx1"/>
                </a:solidFill>
              </a:rPr>
              <a:t>«Develop a </a:t>
            </a:r>
            <a:r>
              <a:rPr lang="it-IT" sz="2800" b="1" dirty="0" smtClean="0">
                <a:solidFill>
                  <a:schemeClr val="tx1"/>
                </a:solidFill>
              </a:rPr>
              <a:t>DIGITAL MANAGEMENT SYSTEM 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323529" y="3840088"/>
            <a:ext cx="8496943" cy="74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Font typeface="Corbel" pitchFamily="34" charset="0"/>
              <a:buNone/>
            </a:pPr>
            <a:r>
              <a:rPr lang="it-IT" sz="2800" dirty="0" smtClean="0">
                <a:solidFill>
                  <a:schemeClr val="tx1"/>
                </a:solidFill>
              </a:rPr>
              <a:t>that exclusively employs </a:t>
            </a:r>
            <a:r>
              <a:rPr lang="it-IT" sz="2800" b="1" dirty="0" smtClean="0">
                <a:solidFill>
                  <a:schemeClr val="tx1"/>
                </a:solidFill>
              </a:rPr>
              <a:t>ELECTRIC </a:t>
            </a:r>
            <a:r>
              <a:rPr lang="it-IT" sz="2800" b="1" dirty="0" smtClean="0">
                <a:solidFill>
                  <a:schemeClr val="tx1"/>
                </a:solidFill>
              </a:rPr>
              <a:t>CARS</a:t>
            </a:r>
            <a:r>
              <a:rPr lang="it-IT" sz="2800" dirty="0" smtClean="0">
                <a:solidFill>
                  <a:schemeClr val="tx1"/>
                </a:solidFill>
              </a:rPr>
              <a:t>»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7148" y="6223829"/>
            <a:ext cx="1279663" cy="365125"/>
          </a:xfrm>
        </p:spPr>
        <p:txBody>
          <a:bodyPr/>
          <a:lstStyle/>
          <a:p>
            <a:fld id="{80CF4546-AE09-4F14-AF51-D4D6420A4BA1}" type="slidenum">
              <a:rPr lang="it-IT" smtClean="0"/>
              <a:pPr/>
              <a:t>2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137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498376" y="2564905"/>
            <a:ext cx="814724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IBM DB2 Test Database Generator, </a:t>
            </a:r>
            <a:r>
              <a:rPr lang="en-GB" sz="1800" dirty="0"/>
              <a:t>provided by IBM, can be used for generating data. It allows the definition of:</a:t>
            </a:r>
            <a:endParaRPr lang="it-IT" sz="1800" dirty="0"/>
          </a:p>
          <a:p>
            <a:pPr lvl="0"/>
            <a:r>
              <a:rPr lang="en-GB" sz="1800" dirty="0"/>
              <a:t>the structure of the table,</a:t>
            </a:r>
            <a:endParaRPr lang="it-IT" sz="1800" dirty="0"/>
          </a:p>
          <a:p>
            <a:pPr lvl="0"/>
            <a:r>
              <a:rPr lang="en-GB" sz="1800" dirty="0"/>
              <a:t>constraints on how the data should be generated,</a:t>
            </a:r>
            <a:endParaRPr lang="it-IT" sz="1800" dirty="0"/>
          </a:p>
          <a:p>
            <a:pPr lvl="0"/>
            <a:r>
              <a:rPr lang="en-GB" sz="1800" dirty="0"/>
              <a:t>the output format (SQL, CSV, XML).</a:t>
            </a:r>
            <a:endParaRPr lang="it-IT" sz="1800" dirty="0"/>
          </a:p>
          <a:p>
            <a:r>
              <a:rPr lang="en-GB" sz="1800" dirty="0"/>
              <a:t>Using this tool will be helpful as it will accelerate the testing phase.</a:t>
            </a:r>
            <a:endParaRPr lang="it-IT" sz="1800" dirty="0"/>
          </a:p>
          <a:p>
            <a:endParaRPr lang="it-IT" sz="18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  <a:endParaRPr lang="it-IT" sz="4000" b="1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91450503-8D9C-40B2-BCF6-CFEB02B23CAF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507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87903"/>
              </p:ext>
            </p:extLst>
          </p:nvPr>
        </p:nvGraphicFramePr>
        <p:xfrm>
          <a:off x="1804864" y="2204864"/>
          <a:ext cx="5554960" cy="2304253"/>
        </p:xfrm>
        <a:graphic>
          <a:graphicData uri="http://schemas.openxmlformats.org/drawingml/2006/table">
            <a:tbl>
              <a:tblPr firstRow="1" firstCol="1" bandRow="1"/>
              <a:tblGrid>
                <a:gridCol w="4421748">
                  <a:extLst>
                    <a:ext uri="{9D8B030D-6E8A-4147-A177-3AD203B41FA5}">
                      <a16:colId xmlns:a16="http://schemas.microsoft.com/office/drawing/2014/main" val="2909183560"/>
                    </a:ext>
                  </a:extLst>
                </a:gridCol>
                <a:gridCol w="1133212">
                  <a:extLst>
                    <a:ext uri="{9D8B030D-6E8A-4147-A177-3AD203B41FA5}">
                      <a16:colId xmlns:a16="http://schemas.microsoft.com/office/drawing/2014/main" val="2867773056"/>
                    </a:ext>
                  </a:extLst>
                </a:gridCol>
              </a:tblGrid>
              <a:tr h="356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Component</a:t>
                      </a:r>
                      <a:endParaRPr lang="it-IT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FPs</a:t>
                      </a:r>
                      <a:endParaRPr lang="it-IT" sz="18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35532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Inputs</a:t>
                      </a:r>
                      <a:endParaRPr lang="it-IT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05247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Outputs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575038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Inquiries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058182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Internal Logic Files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046980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Interface Files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0507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it-IT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154</a:t>
                      </a:r>
                      <a:endParaRPr lang="it-IT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87005"/>
                  </a:ext>
                </a:extLst>
              </a:tr>
            </a:tbl>
          </a:graphicData>
        </a:graphic>
      </p:graphicFrame>
      <p:sp>
        <p:nvSpPr>
          <p:cNvPr id="4" name="Titolo 2"/>
          <p:cNvSpPr txBox="1">
            <a:spLocks/>
          </p:cNvSpPr>
          <p:nvPr/>
        </p:nvSpPr>
        <p:spPr>
          <a:xfrm>
            <a:off x="467544" y="260648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PROJECT PLAN</a:t>
            </a:r>
            <a:b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POINTS - COCOMOII</a:t>
            </a:r>
            <a:endParaRPr lang="it-IT" b="1" dirty="0">
              <a:latin typeface="+mn-lt"/>
            </a:endParaRPr>
          </a:p>
        </p:txBody>
      </p:sp>
      <p:pic>
        <p:nvPicPr>
          <p:cNvPr id="7" name="Immagine 7"/>
          <p:cNvPicPr>
            <a:picLocks noChangeAspect="1"/>
          </p:cNvPicPr>
          <p:nvPr/>
        </p:nvPicPr>
        <p:blipFill rotWithShape="1">
          <a:blip r:embed="rId2"/>
          <a:srcRect t="38200" r="25385"/>
          <a:stretch/>
        </p:blipFill>
        <p:spPr>
          <a:xfrm>
            <a:off x="1591618" y="5501508"/>
            <a:ext cx="5866699" cy="384342"/>
          </a:xfrm>
          <a:prstGeom prst="rect">
            <a:avLst/>
          </a:prstGeom>
        </p:spPr>
      </p:pic>
      <p:pic>
        <p:nvPicPr>
          <p:cNvPr id="8" name="Immagine 10"/>
          <p:cNvPicPr>
            <a:picLocks noChangeAspect="1"/>
          </p:cNvPicPr>
          <p:nvPr/>
        </p:nvPicPr>
        <p:blipFill rotWithShape="1">
          <a:blip r:embed="rId3"/>
          <a:srcRect l="2578" t="-20222" r="25243" b="6043"/>
          <a:stretch/>
        </p:blipFill>
        <p:spPr>
          <a:xfrm>
            <a:off x="1691680" y="5157192"/>
            <a:ext cx="5834808" cy="2979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91450503-8D9C-40B2-BCF6-CFEB02B23CAF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68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SCALE DRIVERS</a:t>
            </a:r>
            <a:endParaRPr lang="it-IT" sz="3600" b="1" dirty="0">
              <a:latin typeface="+mn-lt"/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4764"/>
              </p:ext>
            </p:extLst>
          </p:nvPr>
        </p:nvGraphicFramePr>
        <p:xfrm>
          <a:off x="457201" y="1628801"/>
          <a:ext cx="8075241" cy="4968550"/>
        </p:xfrm>
        <a:graphic>
          <a:graphicData uri="http://schemas.openxmlformats.org/drawingml/2006/table">
            <a:tbl>
              <a:tblPr firstRow="1" firstCol="1" bandRow="1"/>
              <a:tblGrid>
                <a:gridCol w="807525">
                  <a:extLst>
                    <a:ext uri="{9D8B030D-6E8A-4147-A177-3AD203B41FA5}">
                      <a16:colId xmlns:a16="http://schemas.microsoft.com/office/drawing/2014/main" val="3829124591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1415245975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409161183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1602626607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2426973411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3618322612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2844653107"/>
                    </a:ext>
                  </a:extLst>
                </a:gridCol>
              </a:tblGrid>
              <a:tr h="5533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Factors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Low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Extra High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043619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thoroughly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unprecedented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largely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unprecedented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somewhat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unprecedented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familiar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largely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familiar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thoroughly familiar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288801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4.96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3.72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942552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FLEX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rigorous 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occasional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relaxation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relaxation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conformity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conformity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 goals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028321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5.07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4.05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47233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RESL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little (20%)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 (40%)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often (60%)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generally (75%)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mostly (90%)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full (100%)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709901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7.07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5.65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2.83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756476"/>
                  </a:ext>
                </a:extLst>
              </a:tr>
              <a:tr h="73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TEAM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very difficult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basically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cooperative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largely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cooperative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cooperative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seamless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621207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5.48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4.38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3.29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2.19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478581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PMAT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2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3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5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1005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7.80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4.68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3.12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1.56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74825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91450503-8D9C-40B2-BCF6-CFEB02B23CAF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35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COST DRIVERS</a:t>
            </a:r>
            <a:endParaRPr lang="it-IT" sz="3600" b="1" dirty="0">
              <a:latin typeface="+mn-lt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09973"/>
              </p:ext>
            </p:extLst>
          </p:nvPr>
        </p:nvGraphicFramePr>
        <p:xfrm>
          <a:off x="971600" y="1628800"/>
          <a:ext cx="7056783" cy="5018244"/>
        </p:xfrm>
        <a:graphic>
          <a:graphicData uri="http://schemas.openxmlformats.org/drawingml/2006/table">
            <a:tbl>
              <a:tblPr firstRow="1" firstCol="1" bandRow="1"/>
              <a:tblGrid>
                <a:gridCol w="4032448">
                  <a:extLst>
                    <a:ext uri="{9D8B030D-6E8A-4147-A177-3AD203B41FA5}">
                      <a16:colId xmlns:a16="http://schemas.microsoft.com/office/drawing/2014/main" val="390159545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058335292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844744341"/>
                    </a:ext>
                  </a:extLst>
                </a:gridCol>
              </a:tblGrid>
              <a:tr h="279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Driver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09183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 Software Reliability (RELY)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477975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Base Size (DATA)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1.14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59900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 Complexity (CPLX)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815388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Developed for Reusability (RUSE)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710486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 Match to Life-Cycle Needs (DOCU)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706205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Execution Time Constraint (TIME)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1430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Main Storage Constraint (STOR)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487062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 Volatility (PVOL)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48957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Analyst Capability (ACAP)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1.19</a:t>
                      </a:r>
                      <a:endParaRPr lang="it-IT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69356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Programmer Capability (PCAP)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11304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Personnel Continuity (PCON)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42949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Applications Experience (APEX)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398095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 Experience (PLEX)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843794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Language and Tool Experience (LTEX)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7387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of Software Tools (TOOL)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716212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Multisite Development (SITE)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02242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 Development Schedule (SCED)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786710"/>
                  </a:ext>
                </a:extLst>
              </a:tr>
              <a:tr h="26295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it-IT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0.6472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65704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91450503-8D9C-40B2-BCF6-CFEB02B23CAF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166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endParaRPr lang="it-IT" sz="4000" b="1" dirty="0">
              <a:latin typeface="+mn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21912" r="45866"/>
          <a:stretch/>
        </p:blipFill>
        <p:spPr>
          <a:xfrm>
            <a:off x="5221692" y="533993"/>
            <a:ext cx="2330698" cy="61486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l="23201" r="47154" b="1092"/>
          <a:stretch/>
        </p:blipFill>
        <p:spPr>
          <a:xfrm>
            <a:off x="1763688" y="1739075"/>
            <a:ext cx="2026599" cy="61781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4"/>
          <a:srcRect l="6444" r="32977" b="19999"/>
          <a:stretch/>
        </p:blipFill>
        <p:spPr>
          <a:xfrm>
            <a:off x="4355975" y="1956950"/>
            <a:ext cx="4062131" cy="39993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5"/>
          <a:srcRect r="23014"/>
          <a:stretch/>
        </p:blipFill>
        <p:spPr>
          <a:xfrm>
            <a:off x="2123728" y="3510613"/>
            <a:ext cx="5309066" cy="793132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 rotWithShape="1">
          <a:blip r:embed="rId6"/>
          <a:srcRect l="9764" r="33524"/>
          <a:stretch/>
        </p:blipFill>
        <p:spPr>
          <a:xfrm>
            <a:off x="1331640" y="5371429"/>
            <a:ext cx="6476309" cy="373765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 rotWithShape="1">
          <a:blip r:embed="rId7"/>
          <a:srcRect l="9392" t="-5703" r="32792" b="-1"/>
          <a:stretch/>
        </p:blipFill>
        <p:spPr>
          <a:xfrm>
            <a:off x="1268647" y="5803825"/>
            <a:ext cx="6602293" cy="433487"/>
          </a:xfrm>
          <a:prstGeom prst="rect">
            <a:avLst/>
          </a:prstGeom>
        </p:spPr>
      </p:pic>
      <p:sp>
        <p:nvSpPr>
          <p:cNvPr id="10" name="Chevron 9"/>
          <p:cNvSpPr/>
          <p:nvPr/>
        </p:nvSpPr>
        <p:spPr>
          <a:xfrm rot="5400000">
            <a:off x="4196647" y="4424006"/>
            <a:ext cx="322750" cy="423542"/>
          </a:xfrm>
          <a:prstGeom prst="chevron">
            <a:avLst>
              <a:gd name="adj" fmla="val 61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 rot="5400000">
            <a:off x="4196647" y="2873819"/>
            <a:ext cx="322750" cy="423542"/>
          </a:xfrm>
          <a:prstGeom prst="chevron">
            <a:avLst>
              <a:gd name="adj" fmla="val 61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9474" y="4924133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PERSON MONTHS</a:t>
            </a:r>
            <a:endParaRPr lang="it-IT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08513" y="3296133"/>
            <a:ext cx="229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EFFORT MULTIPLIER</a:t>
            </a:r>
            <a:endParaRPr lang="it-IT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91450503-8D9C-40B2-BCF6-CFEB02B23CAF}" type="slidenum">
              <a:rPr lang="it-IT" smtClean="0"/>
              <a:pPr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121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SCHEDULE ESTIMATION</a:t>
            </a:r>
            <a:endParaRPr lang="it-IT" sz="4000" b="1" dirty="0"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l="6177" t="-28760" r="29377" b="-28760"/>
          <a:stretch/>
        </p:blipFill>
        <p:spPr>
          <a:xfrm>
            <a:off x="1547664" y="4349753"/>
            <a:ext cx="6302963" cy="504237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6177" t="-21781" r="29377" b="-21784"/>
          <a:stretch/>
        </p:blipFill>
        <p:spPr>
          <a:xfrm>
            <a:off x="1547664" y="5157011"/>
            <a:ext cx="6302963" cy="504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75856" y="2276872"/>
                <a:ext cx="25163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𝑇𝐷𝐸𝑉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∙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276872"/>
                <a:ext cx="25163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60181" y="2974815"/>
                <a:ext cx="4623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=0.28+0.2 ∙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1.0699−0.91</m:t>
                          </m:r>
                        </m:e>
                      </m:d>
                      <m:r>
                        <a:rPr lang="it-IT" i="0">
                          <a:latin typeface="Cambria Math" panose="02040503050406030204" pitchFamily="18" charset="0"/>
                        </a:rPr>
                        <m:t>=0.31198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181" y="2974815"/>
                <a:ext cx="46236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hevron 7"/>
          <p:cNvSpPr/>
          <p:nvPr/>
        </p:nvSpPr>
        <p:spPr>
          <a:xfrm rot="5400000">
            <a:off x="4372641" y="3596772"/>
            <a:ext cx="322750" cy="423542"/>
          </a:xfrm>
          <a:prstGeom prst="chevron">
            <a:avLst>
              <a:gd name="adj" fmla="val 61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91450503-8D9C-40B2-BCF6-CFEB02B23CAF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2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GANTT CHART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SCHEDULE AND RESOURCES</a:t>
            </a:r>
            <a:endParaRPr lang="it-IT" sz="4000" b="1" dirty="0">
              <a:latin typeface="+mn-lt"/>
            </a:endParaRPr>
          </a:p>
        </p:txBody>
      </p:sp>
      <p:pic>
        <p:nvPicPr>
          <p:cNvPr id="4" name="Immagin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6" y="1395535"/>
            <a:ext cx="7787208" cy="51923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91450503-8D9C-40B2-BCF6-CFEB02B23CAF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52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RISK MANAGEMENT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PARTIAL)</a:t>
            </a:r>
            <a:endParaRPr lang="it-IT" sz="4800" dirty="0">
              <a:latin typeface="+mn-lt"/>
            </a:endParaRPr>
          </a:p>
        </p:txBody>
      </p:sp>
      <p:pic>
        <p:nvPicPr>
          <p:cNvPr id="1026" name="Picture 2" descr="Risultati immagini per NUCLEAR EXPLO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636912"/>
            <a:ext cx="3960440" cy="21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175132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NO INTERNET CONNECTION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702" y="465313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LOSS OF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331615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NO ELECTRICITY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1920" y="167032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NATURAL EVENTS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5696" y="57062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REACH OFFICE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20272" y="389847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RESIGNATION</a:t>
            </a:r>
            <a:endParaRPr lang="it-IT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02971" y="529191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LAW CHANGE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01408" y="2214220"/>
            <a:ext cx="1919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REQUIREMENTS CHANGES</a:t>
            </a:r>
            <a:endParaRPr lang="it-IT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07417" y="5617925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REQUIREMENTS</a:t>
            </a:r>
          </a:p>
          <a:p>
            <a:r>
              <a:rPr lang="it-IT" b="1" dirty="0" smtClean="0"/>
              <a:t>MISUNDERSTANDING</a:t>
            </a:r>
            <a:endParaRPr lang="it-IT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91450503-8D9C-40B2-BCF6-CFEB02B23CAF}" type="slidenum">
              <a:rPr lang="it-IT" smtClean="0"/>
              <a:pPr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6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0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39552" y="2147969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RASD</a:t>
            </a: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REQUIREMENTS ANALISYS SPECIFICATIONS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72438" y="2147969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DD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ARCHITECTURE DESIGN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05324" y="2147969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TP</a:t>
            </a: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INTEGRATION TEST PLAN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3000111" y="2688029"/>
            <a:ext cx="288032" cy="288032"/>
          </a:xfrm>
          <a:prstGeom prst="chevron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832997" y="2687974"/>
            <a:ext cx="288032" cy="288032"/>
          </a:xfrm>
          <a:prstGeom prst="chevron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2438" y="4581128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PP</a:t>
            </a: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PROJECT PLAN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92078" y="4005064"/>
            <a:ext cx="77243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7148" y="6223829"/>
            <a:ext cx="1279663" cy="365125"/>
          </a:xfrm>
        </p:spPr>
        <p:txBody>
          <a:bodyPr/>
          <a:lstStyle/>
          <a:p>
            <a:fld id="{80CF4546-AE09-4F14-AF51-D4D6420A4BA1}" type="slidenum">
              <a:rPr lang="it-IT" smtClean="0"/>
              <a:pPr/>
              <a:t>3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98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ACTORS</a:t>
            </a:r>
            <a:r>
              <a:rPr lang="it-IT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OF THE SYSTEM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1386205" lvl="0" algn="just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800" b="1" dirty="0">
                <a:solidFill>
                  <a:srgbClr val="000000"/>
                </a:solidFill>
                <a:ea typeface="Times New Roman" panose="02020603050405020304" pitchFamily="18" charset="0"/>
              </a:rPr>
              <a:t>User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: the person that registers to the system and interacts through the </a:t>
            </a:r>
            <a:r>
              <a:rPr lang="en-GB" dirty="0" err="1">
                <a:solidFill>
                  <a:srgbClr val="000000"/>
                </a:solidFill>
                <a:ea typeface="Times New Roman" panose="02020603050405020304" pitchFamily="18" charset="0"/>
              </a:rPr>
              <a:t>PowerEnjoy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 app installed on his phone.</a:t>
            </a:r>
          </a:p>
          <a:p>
            <a:pPr marL="0" marR="1386205" lvl="0" indent="0" algn="just">
              <a:lnSpc>
                <a:spcPct val="110000"/>
              </a:lnSpc>
              <a:spcAft>
                <a:spcPts val="600"/>
              </a:spcAft>
              <a:buNone/>
            </a:pPr>
            <a:endParaRPr lang="it-IT" sz="32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1386205" lvl="0" algn="just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800" b="1" dirty="0">
                <a:solidFill>
                  <a:srgbClr val="000000"/>
                </a:solidFill>
                <a:ea typeface="Times New Roman" panose="02020603050405020304" pitchFamily="18" charset="0"/>
              </a:rPr>
              <a:t>Operator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: a person, already known by the system, that can access to the list of the cars that have low battery or that need technical assistance.</a:t>
            </a:r>
            <a:endParaRPr lang="it-IT" sz="3200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97148" y="6223829"/>
            <a:ext cx="1279663" cy="365125"/>
          </a:xfrm>
        </p:spPr>
        <p:txBody>
          <a:bodyPr/>
          <a:lstStyle/>
          <a:p>
            <a:fld id="{80CF4546-AE09-4F14-AF51-D4D6420A4BA1}" type="slidenum">
              <a:rPr lang="it-IT" smtClean="0"/>
              <a:pPr/>
              <a:t>4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358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GOALS</a:t>
            </a:r>
            <a:r>
              <a:rPr lang="it-IT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OF THE SYSTEM</a:t>
            </a:r>
            <a:endParaRPr lang="it-IT" dirty="0">
              <a:latin typeface="+mn-lt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16016" y="2132856"/>
            <a:ext cx="4038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 smtClean="0">
                <a:solidFill>
                  <a:schemeClr val="tx1"/>
                </a:solidFill>
              </a:rPr>
              <a:t>OPERATOR </a:t>
            </a:r>
            <a:r>
              <a:rPr lang="en-US" sz="1500" b="1" dirty="0">
                <a:solidFill>
                  <a:schemeClr val="tx1"/>
                </a:solidFill>
              </a:rPr>
              <a:t>GOALS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LOGIN 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SEE CARS THAT NEED MAINTENANCE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NOTIFY END OF THE MAINTENANCE.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857250" y="2132856"/>
            <a:ext cx="4038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USER GOALS</a:t>
            </a:r>
          </a:p>
          <a:p>
            <a:r>
              <a:rPr lang="en-US" sz="1300" b="1" dirty="0" smtClean="0">
                <a:solidFill>
                  <a:schemeClr val="tx1"/>
                </a:solidFill>
              </a:rPr>
              <a:t>REGISTRATION</a:t>
            </a:r>
            <a:endParaRPr lang="en-US" sz="1300" b="1" dirty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LOGIN</a:t>
            </a:r>
            <a:endParaRPr lang="en-US" sz="1300" b="1" dirty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FIND </a:t>
            </a:r>
            <a:r>
              <a:rPr lang="en-US" sz="1300" b="1" dirty="0">
                <a:solidFill>
                  <a:schemeClr val="tx1"/>
                </a:solidFill>
              </a:rPr>
              <a:t>AVAILABLE CARS </a:t>
            </a:r>
            <a:endParaRPr lang="en-US" sz="1300" b="1" dirty="0" smtClean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VIEW BATTERY </a:t>
            </a:r>
            <a:r>
              <a:rPr lang="en-US" sz="1300" b="1" dirty="0">
                <a:solidFill>
                  <a:schemeClr val="tx1"/>
                </a:solidFill>
              </a:rPr>
              <a:t>LEVEL</a:t>
            </a:r>
            <a:r>
              <a:rPr lang="en-US" sz="1300" dirty="0" smtClean="0">
                <a:solidFill>
                  <a:schemeClr val="tx1"/>
                </a:solidFill>
              </a:rPr>
              <a:t>.</a:t>
            </a:r>
            <a:endParaRPr lang="en-US" sz="1300" b="1" dirty="0" smtClean="0">
              <a:solidFill>
                <a:schemeClr val="tx1"/>
              </a:solidFill>
            </a:endParaRPr>
          </a:p>
          <a:p>
            <a:r>
              <a:rPr lang="en-US" sz="1300" b="1" dirty="0">
                <a:solidFill>
                  <a:schemeClr val="tx1"/>
                </a:solidFill>
              </a:rPr>
              <a:t>SEE PARKING AREAS.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SEE SPECIAL PARKING AREAS</a:t>
            </a:r>
            <a:r>
              <a:rPr lang="en-US" sz="13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300" b="1" dirty="0" smtClean="0">
                <a:solidFill>
                  <a:schemeClr val="tx1"/>
                </a:solidFill>
              </a:rPr>
              <a:t>RESERVE A CAR</a:t>
            </a:r>
            <a:r>
              <a:rPr lang="en-US" sz="1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300" b="1" dirty="0" smtClean="0">
                <a:solidFill>
                  <a:schemeClr val="tx1"/>
                </a:solidFill>
              </a:rPr>
              <a:t>OPEN THE </a:t>
            </a:r>
            <a:r>
              <a:rPr lang="en-US" sz="1300" b="1" dirty="0">
                <a:solidFill>
                  <a:schemeClr val="tx1"/>
                </a:solidFill>
              </a:rPr>
              <a:t>RESERVED CAR </a:t>
            </a:r>
            <a:endParaRPr lang="en-US" sz="1300" b="1" dirty="0" smtClean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CANCEL A RESERVATION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NOTIFY FINISH </a:t>
            </a:r>
            <a:r>
              <a:rPr lang="en-US" sz="1300" b="1" dirty="0" smtClean="0">
                <a:solidFill>
                  <a:schemeClr val="tx1"/>
                </a:solidFill>
              </a:rPr>
              <a:t>RENTING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AMOUNT </a:t>
            </a:r>
            <a:r>
              <a:rPr lang="en-US" sz="1300" b="1" dirty="0" smtClean="0">
                <a:solidFill>
                  <a:schemeClr val="tx1"/>
                </a:solidFill>
              </a:rPr>
              <a:t>CHARGED</a:t>
            </a:r>
            <a:endParaRPr lang="en-US" sz="1300" b="1" dirty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ACCESS AND MODIFY PROFILE INFO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7148" y="6223829"/>
            <a:ext cx="1279663" cy="365125"/>
          </a:xfrm>
        </p:spPr>
        <p:txBody>
          <a:bodyPr/>
          <a:lstStyle/>
          <a:p>
            <a:fld id="{80CF4546-AE09-4F14-AF51-D4D6420A4BA1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0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SOME ASSUMPTIONS</a:t>
            </a:r>
            <a:endParaRPr lang="en-US" dirty="0">
              <a:latin typeface="+mn-lt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700" dirty="0">
                <a:solidFill>
                  <a:schemeClr val="tx1"/>
                </a:solidFill>
              </a:rPr>
              <a:t>The user has </a:t>
            </a:r>
            <a:r>
              <a:rPr lang="en-GB" sz="1500" b="1" dirty="0">
                <a:solidFill>
                  <a:schemeClr val="tx1"/>
                </a:solidFill>
              </a:rPr>
              <a:t>INTERNET ACCESS</a:t>
            </a:r>
            <a:r>
              <a:rPr lang="en-GB" sz="1700" dirty="0">
                <a:solidFill>
                  <a:schemeClr val="tx1"/>
                </a:solidFill>
              </a:rPr>
              <a:t> enabled on his phone.</a:t>
            </a:r>
            <a:endParaRPr lang="it-IT" sz="17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500" b="1" dirty="0">
                <a:solidFill>
                  <a:schemeClr val="tx1"/>
                </a:solidFill>
              </a:rPr>
              <a:t>SPECIAL PARKING AREAS </a:t>
            </a:r>
            <a:r>
              <a:rPr lang="en-GB" sz="1700" dirty="0">
                <a:solidFill>
                  <a:schemeClr val="tx1"/>
                </a:solidFill>
              </a:rPr>
              <a:t>are a subset of safe parking areas and correspond to the ones with </a:t>
            </a:r>
            <a:r>
              <a:rPr lang="en-GB" sz="1700" dirty="0" err="1" smtClean="0">
                <a:solidFill>
                  <a:schemeClr val="tx1"/>
                </a:solidFill>
              </a:rPr>
              <a:t>PowerEnjoy’s</a:t>
            </a:r>
            <a:r>
              <a:rPr lang="en-GB" sz="1700" dirty="0" smtClean="0">
                <a:solidFill>
                  <a:schemeClr val="tx1"/>
                </a:solidFill>
              </a:rPr>
              <a:t> power plugs.</a:t>
            </a:r>
            <a:endParaRPr lang="it-IT" sz="17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700" dirty="0" smtClean="0">
                <a:solidFill>
                  <a:schemeClr val="tx1"/>
                </a:solidFill>
              </a:rPr>
              <a:t>A </a:t>
            </a:r>
            <a:r>
              <a:rPr lang="en-GB" sz="1500" b="1" dirty="0">
                <a:solidFill>
                  <a:schemeClr val="tx1"/>
                </a:solidFill>
              </a:rPr>
              <a:t>CAR IS </a:t>
            </a:r>
            <a:r>
              <a:rPr lang="en-GB" sz="1500" b="1" dirty="0" smtClean="0">
                <a:solidFill>
                  <a:schemeClr val="tx1"/>
                </a:solidFill>
              </a:rPr>
              <a:t>UNAVAILABLE: </a:t>
            </a:r>
            <a:r>
              <a:rPr lang="en-GB" sz="1500" dirty="0" smtClean="0">
                <a:solidFill>
                  <a:schemeClr val="tx1"/>
                </a:solidFill>
              </a:rPr>
              <a:t>battery &lt;5%, broken, in use, reserved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700" dirty="0">
                <a:solidFill>
                  <a:schemeClr val="tx1"/>
                </a:solidFill>
              </a:rPr>
              <a:t>Only registrations by users having a </a:t>
            </a:r>
            <a:r>
              <a:rPr lang="en-GB" sz="1500" b="1" dirty="0">
                <a:solidFill>
                  <a:schemeClr val="tx1"/>
                </a:solidFill>
              </a:rPr>
              <a:t>EUROPEAN DRIVING LICENCE </a:t>
            </a:r>
            <a:r>
              <a:rPr lang="en-GB" sz="1700" dirty="0">
                <a:solidFill>
                  <a:schemeClr val="tx1"/>
                </a:solidFill>
              </a:rPr>
              <a:t>are supported.</a:t>
            </a:r>
            <a:endParaRPr lang="it-IT" sz="1700" dirty="0">
              <a:solidFill>
                <a:schemeClr val="tx1"/>
              </a:solidFill>
            </a:endParaRPr>
          </a:p>
          <a:p>
            <a:r>
              <a:rPr lang="en-GB" sz="1700" dirty="0">
                <a:solidFill>
                  <a:schemeClr val="tx1"/>
                </a:solidFill>
              </a:rPr>
              <a:t>Operators are already registered to the system.</a:t>
            </a:r>
          </a:p>
          <a:p>
            <a:r>
              <a:rPr lang="en-GB" sz="1700" dirty="0" smtClean="0">
                <a:solidFill>
                  <a:schemeClr val="tx1"/>
                </a:solidFill>
              </a:rPr>
              <a:t>The </a:t>
            </a:r>
            <a:r>
              <a:rPr lang="en-GB" sz="1500" b="1" dirty="0" smtClean="0">
                <a:solidFill>
                  <a:schemeClr val="tx1"/>
                </a:solidFill>
              </a:rPr>
              <a:t>SYSTEM CAN ALWAYS ACCESS TO THE REAL-TIME INFORMATION </a:t>
            </a:r>
            <a:r>
              <a:rPr lang="en-GB" sz="1700" dirty="0" smtClean="0">
                <a:solidFill>
                  <a:schemeClr val="tx1"/>
                </a:solidFill>
              </a:rPr>
              <a:t>of the car.</a:t>
            </a:r>
            <a:endParaRPr lang="en-GB" sz="1700" dirty="0">
              <a:solidFill>
                <a:schemeClr val="tx1"/>
              </a:solidFill>
            </a:endParaRPr>
          </a:p>
          <a:p>
            <a:r>
              <a:rPr lang="en-GB" sz="1700" dirty="0">
                <a:solidFill>
                  <a:schemeClr val="tx1"/>
                </a:solidFill>
              </a:rPr>
              <a:t>The system can </a:t>
            </a:r>
            <a:r>
              <a:rPr lang="en-GB" sz="1500" b="1" dirty="0">
                <a:solidFill>
                  <a:schemeClr val="tx1"/>
                </a:solidFill>
              </a:rPr>
              <a:t>CHECK THE AVAILABILITY OF POWER PLUGS</a:t>
            </a:r>
            <a:r>
              <a:rPr lang="en-GB" sz="1700" dirty="0">
                <a:solidFill>
                  <a:schemeClr val="tx1"/>
                </a:solidFill>
              </a:rPr>
              <a:t> of all special parking </a:t>
            </a:r>
            <a:r>
              <a:rPr lang="en-GB" sz="1700" dirty="0" smtClean="0">
                <a:solidFill>
                  <a:schemeClr val="tx1"/>
                </a:solidFill>
              </a:rPr>
              <a:t>areas</a:t>
            </a:r>
            <a:r>
              <a:rPr lang="it-IT" sz="1700" dirty="0" smtClean="0">
                <a:solidFill>
                  <a:schemeClr val="tx1"/>
                </a:solidFill>
              </a:rPr>
              <a:t> and set status.</a:t>
            </a:r>
            <a:endParaRPr lang="it-IT" sz="17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7148" y="6223829"/>
            <a:ext cx="1279663" cy="365125"/>
          </a:xfrm>
        </p:spPr>
        <p:txBody>
          <a:bodyPr/>
          <a:lstStyle/>
          <a:p>
            <a:fld id="{80CF4546-AE09-4F14-AF51-D4D6420A4BA1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53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673224" y="1556792"/>
            <a:ext cx="8147248" cy="475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600" b="1" dirty="0"/>
              <a:t>The user should be able to </a:t>
            </a:r>
            <a:r>
              <a:rPr lang="en-GB" sz="1600" b="1" dirty="0" smtClean="0"/>
              <a:t>RESERVE A CAR:</a:t>
            </a:r>
            <a:endParaRPr lang="it-IT" sz="1600" b="1" dirty="0"/>
          </a:p>
          <a:p>
            <a:pPr lvl="0"/>
            <a:r>
              <a:rPr lang="en-GB" sz="1600" dirty="0"/>
              <a:t>The user should be able to </a:t>
            </a:r>
            <a:r>
              <a:rPr lang="en-GB" sz="1600" b="1" u="sng" dirty="0"/>
              <a:t>select</a:t>
            </a:r>
            <a:r>
              <a:rPr lang="en-GB" sz="1600" dirty="0"/>
              <a:t> one of the cars to see its status and reserve it.</a:t>
            </a:r>
            <a:endParaRPr lang="it-IT" sz="1600" dirty="0"/>
          </a:p>
          <a:p>
            <a:pPr lvl="0"/>
            <a:r>
              <a:rPr lang="en-GB" sz="1600" dirty="0"/>
              <a:t>The system should make the </a:t>
            </a:r>
            <a:r>
              <a:rPr lang="en-GB" sz="1600" b="1" u="sng" dirty="0"/>
              <a:t>car unavailable to other </a:t>
            </a:r>
            <a:r>
              <a:rPr lang="en-GB" sz="1600" dirty="0"/>
              <a:t>users once the user confirms his choice.</a:t>
            </a:r>
            <a:endParaRPr lang="it-IT" sz="1600" dirty="0"/>
          </a:p>
          <a:p>
            <a:pPr lvl="0"/>
            <a:r>
              <a:rPr lang="en-GB" sz="1600" dirty="0"/>
              <a:t>The system should retain the </a:t>
            </a:r>
            <a:r>
              <a:rPr lang="en-GB" sz="1600" b="1" u="sng" dirty="0"/>
              <a:t>reservation for an hour </a:t>
            </a:r>
            <a:r>
              <a:rPr lang="en-GB" sz="1600" dirty="0"/>
              <a:t>and cancel it when the time limit is reached. In this case a 1 EUR fee should be charged.</a:t>
            </a:r>
          </a:p>
          <a:p>
            <a:pPr lvl="0"/>
            <a:endParaRPr lang="en-GB" sz="1600" dirty="0" smtClean="0"/>
          </a:p>
          <a:p>
            <a:pPr lvl="0"/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After the rental, the user should be able to inform the system that he is </a:t>
            </a:r>
            <a:r>
              <a:rPr lang="en-GB" sz="1600" b="1" dirty="0" smtClean="0"/>
              <a:t>LEAVING THE CAR:</a:t>
            </a:r>
            <a:endParaRPr lang="it-IT" sz="1600" b="1" dirty="0"/>
          </a:p>
          <a:p>
            <a:pPr lvl="0"/>
            <a:r>
              <a:rPr lang="en-GB" sz="1600" dirty="0"/>
              <a:t>The user should have a way to </a:t>
            </a:r>
            <a:r>
              <a:rPr lang="en-GB" sz="1600" b="1" u="sng" dirty="0"/>
              <a:t>notify the system</a:t>
            </a:r>
            <a:r>
              <a:rPr lang="en-GB" sz="1600" dirty="0"/>
              <a:t> he has finished using the car.</a:t>
            </a:r>
            <a:endParaRPr lang="it-IT" sz="1600" dirty="0"/>
          </a:p>
          <a:p>
            <a:pPr lvl="0"/>
            <a:r>
              <a:rPr lang="en-GB" sz="1600" dirty="0"/>
              <a:t>The system should verify the </a:t>
            </a:r>
            <a:r>
              <a:rPr lang="en-GB" sz="1600" b="1" u="sng" dirty="0"/>
              <a:t>status</a:t>
            </a:r>
            <a:r>
              <a:rPr lang="en-GB" sz="1600" dirty="0"/>
              <a:t> of the car and </a:t>
            </a:r>
            <a:r>
              <a:rPr lang="en-GB" sz="1600" b="1" u="sng" dirty="0"/>
              <a:t>check the parking</a:t>
            </a:r>
            <a:r>
              <a:rPr lang="en-GB" sz="1600" dirty="0"/>
              <a:t>.</a:t>
            </a:r>
            <a:endParaRPr lang="it-IT" sz="1600" dirty="0"/>
          </a:p>
          <a:p>
            <a:r>
              <a:rPr lang="en-GB" sz="1600" dirty="0"/>
              <a:t>If all is correct the system should </a:t>
            </a:r>
            <a:r>
              <a:rPr lang="en-GB" sz="1600" b="1" u="sng" dirty="0"/>
              <a:t>lock the car </a:t>
            </a:r>
            <a:r>
              <a:rPr lang="en-GB" sz="1600" dirty="0"/>
              <a:t>and make it </a:t>
            </a:r>
            <a:r>
              <a:rPr lang="en-GB" sz="1600" b="1" u="sng" dirty="0"/>
              <a:t>available</a:t>
            </a:r>
            <a:r>
              <a:rPr lang="en-GB" sz="1600" dirty="0"/>
              <a:t> again.</a:t>
            </a:r>
          </a:p>
          <a:p>
            <a:endParaRPr lang="en-GB" sz="16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latin typeface="+mn-lt"/>
              </a:rPr>
              <a:t>SOME REQUIREMENTS</a:t>
            </a:r>
            <a:endParaRPr lang="it-IT" b="1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91450503-8D9C-40B2-BCF6-CFEB02B23CAF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604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4" r="19787"/>
          <a:stretch/>
        </p:blipFill>
        <p:spPr bwMode="auto">
          <a:xfrm>
            <a:off x="6733789" y="2355888"/>
            <a:ext cx="1512941" cy="2684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r="17929"/>
          <a:stretch/>
        </p:blipFill>
        <p:spPr bwMode="auto">
          <a:xfrm>
            <a:off x="899592" y="2348880"/>
            <a:ext cx="1583723" cy="2684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371" r="92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85" r="20668"/>
          <a:stretch/>
        </p:blipFill>
        <p:spPr bwMode="auto">
          <a:xfrm>
            <a:off x="2872368" y="2355888"/>
            <a:ext cx="1499372" cy="26852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6" r="18811"/>
          <a:stretch/>
        </p:blipFill>
        <p:spPr bwMode="auto">
          <a:xfrm>
            <a:off x="4804261" y="2359558"/>
            <a:ext cx="1550796" cy="2684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USER INTERFACE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91450503-8D9C-40B2-BCF6-CFEB02B23CAF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943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857250" y="116632"/>
            <a:ext cx="7406640" cy="1356360"/>
          </a:xfrm>
        </p:spPr>
        <p:txBody>
          <a:bodyPr/>
          <a:lstStyle/>
          <a:p>
            <a:r>
              <a:rPr lang="it-IT" dirty="0">
                <a:latin typeface="+mn-lt"/>
              </a:rPr>
              <a:t>A</a:t>
            </a:r>
            <a:r>
              <a:rPr lang="it-IT" sz="4000" dirty="0" smtClean="0">
                <a:latin typeface="+mn-lt"/>
              </a:rPr>
              <a:t> USE CASE:</a:t>
            </a:r>
            <a:r>
              <a:rPr lang="it-IT" sz="3600" dirty="0">
                <a:latin typeface="+mn-lt"/>
              </a:rPr>
              <a:t/>
            </a:r>
            <a:br>
              <a:rPr lang="it-IT" sz="3600" dirty="0">
                <a:latin typeface="+mn-lt"/>
              </a:rPr>
            </a:br>
            <a:r>
              <a:rPr lang="en-GB" sz="2800" b="1" dirty="0">
                <a:latin typeface="+mn-lt"/>
              </a:rPr>
              <a:t>USER CHOOSES MONEY SAVING OPTION</a:t>
            </a:r>
            <a:endParaRPr lang="it-IT" sz="3600" b="1" dirty="0">
              <a:latin typeface="+mn-lt"/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290628" y="1844824"/>
            <a:ext cx="3616282" cy="3419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b="1" dirty="0" smtClean="0">
                <a:solidFill>
                  <a:schemeClr val="tx1"/>
                </a:solidFill>
              </a:rPr>
              <a:t>Flow</a:t>
            </a:r>
            <a:r>
              <a:rPr lang="en-GB" sz="1400" b="1" dirty="0" smtClean="0">
                <a:solidFill>
                  <a:schemeClr val="tx1"/>
                </a:solidFill>
              </a:rPr>
              <a:t> </a:t>
            </a:r>
            <a:r>
              <a:rPr lang="en-GB" sz="1400" b="1" dirty="0">
                <a:solidFill>
                  <a:schemeClr val="tx1"/>
                </a:solidFill>
              </a:rPr>
              <a:t>of events</a:t>
            </a:r>
            <a:endParaRPr lang="it-IT" sz="14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400" dirty="0">
                <a:solidFill>
                  <a:schemeClr val="tx1"/>
                </a:solidFill>
              </a:rPr>
              <a:t>The system asks the user for the final destination.</a:t>
            </a:r>
            <a:endParaRPr lang="it-IT" sz="14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400" dirty="0">
                <a:solidFill>
                  <a:schemeClr val="tx1"/>
                </a:solidFill>
              </a:rPr>
              <a:t>The user enters the address.</a:t>
            </a:r>
            <a:endParaRPr lang="it-IT" sz="14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400" dirty="0">
                <a:solidFill>
                  <a:schemeClr val="tx1"/>
                </a:solidFill>
              </a:rPr>
              <a:t>The system checks entered address and looks for free power plugs in close stations</a:t>
            </a:r>
            <a:r>
              <a:rPr lang="it-IT" sz="1400" dirty="0">
                <a:solidFill>
                  <a:schemeClr val="tx1"/>
                </a:solidFill>
              </a:rPr>
              <a:t>.</a:t>
            </a:r>
          </a:p>
          <a:p>
            <a:pPr lvl="0">
              <a:lnSpc>
                <a:spcPct val="80000"/>
              </a:lnSpc>
            </a:pPr>
            <a:r>
              <a:rPr lang="en-GB" sz="1400" dirty="0">
                <a:solidFill>
                  <a:schemeClr val="tx1"/>
                </a:solidFill>
              </a:rPr>
              <a:t>The system shows the result to the user asking for confirmation.</a:t>
            </a:r>
            <a:endParaRPr lang="it-IT" sz="14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400" dirty="0">
                <a:solidFill>
                  <a:schemeClr val="tx1"/>
                </a:solidFill>
              </a:rPr>
              <a:t>The user accepts to park in the station selected by the system.</a:t>
            </a:r>
            <a:endParaRPr lang="it-IT" sz="14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400" dirty="0">
                <a:solidFill>
                  <a:schemeClr val="tx1"/>
                </a:solidFill>
              </a:rPr>
              <a:t>The system reserves the free power plug.</a:t>
            </a:r>
            <a:endParaRPr lang="it-IT" sz="14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400" dirty="0">
                <a:solidFill>
                  <a:schemeClr val="tx1"/>
                </a:solidFill>
              </a:rPr>
              <a:t>The system provides the address and number of the slot reserved for the power supply</a:t>
            </a:r>
            <a:r>
              <a:rPr lang="en-GB" sz="1400" dirty="0" smtClean="0">
                <a:solidFill>
                  <a:schemeClr val="tx1"/>
                </a:solidFill>
              </a:rPr>
              <a:t>.</a:t>
            </a:r>
            <a:endParaRPr lang="it-IT" sz="1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50" y="2258398"/>
            <a:ext cx="2744961" cy="3006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985238"/>
            <a:ext cx="1511872" cy="2996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0" r="19693"/>
          <a:stretch/>
        </p:blipFill>
        <p:spPr>
          <a:xfrm>
            <a:off x="3996380" y="1486762"/>
            <a:ext cx="1656184" cy="299695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997148" y="6223829"/>
            <a:ext cx="1279663" cy="365125"/>
          </a:xfrm>
        </p:spPr>
        <p:txBody>
          <a:bodyPr/>
          <a:lstStyle/>
          <a:p>
            <a:fld id="{80CF4546-AE09-4F14-AF51-D4D6420A4BA1}" type="slidenum">
              <a:rPr lang="it-IT" smtClean="0"/>
              <a:pPr/>
              <a:t>9</a:t>
            </a:fld>
            <a:r>
              <a:rPr lang="it-IT" smtClean="0"/>
              <a:t>/28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03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4135EFF-344C-4017-860F-84267D8417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1067</TotalTime>
  <Words>1213</Words>
  <Application>Microsoft Office PowerPoint</Application>
  <PresentationFormat>On-screen Show (4:3)</PresentationFormat>
  <Paragraphs>357</Paragraphs>
  <Slides>28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Cambria Math</vt:lpstr>
      <vt:lpstr>Corbel</vt:lpstr>
      <vt:lpstr>Helvetica</vt:lpstr>
      <vt:lpstr>Symbol</vt:lpstr>
      <vt:lpstr>Tahoma</vt:lpstr>
      <vt:lpstr>Times New Roman</vt:lpstr>
      <vt:lpstr>Wingdings</vt:lpstr>
      <vt:lpstr>Basis</vt:lpstr>
      <vt:lpstr>POWER ENJOY SOFTWARE ENGINEERING 2</vt:lpstr>
      <vt:lpstr>PowerEnjoy – WHAT IS IT?</vt:lpstr>
      <vt:lpstr>CONTENTS</vt:lpstr>
      <vt:lpstr>ACTORS OF THE SYSTEM</vt:lpstr>
      <vt:lpstr>GOALS OF THE SYSTEM</vt:lpstr>
      <vt:lpstr>SOME ASSUMPTIONS</vt:lpstr>
      <vt:lpstr>SOME REQUIREMENTS</vt:lpstr>
      <vt:lpstr>USER INTERFACE</vt:lpstr>
      <vt:lpstr>A USE CASE: USER CHOOSES MONEY SAVING OPTION</vt:lpstr>
      <vt:lpstr>ARCHITECTURE DESIGN: OVERALL SYSTEM</vt:lpstr>
      <vt:lpstr>HIGH-LEVEL COMPONENTS</vt:lpstr>
      <vt:lpstr>COMPONENTS PERSISTENCE</vt:lpstr>
      <vt:lpstr>RUNTIME VIEW CLOSING CAR</vt:lpstr>
      <vt:lpstr>USER EXPERIENCE SAVING MONEY OPTION MOCK-UPs</vt:lpstr>
      <vt:lpstr>INTEGRATION TEST DIAGRAM</vt:lpstr>
      <vt:lpstr>INTEGRATION TEST THE BOTTOM-UP APPROACH</vt:lpstr>
      <vt:lpstr>INTEGRATION TEST COMPONENT INTEGRATION SEQUENCE</vt:lpstr>
      <vt:lpstr>INTEGRATION TEST COMPONENT INTEGRATION EXAMPLE</vt:lpstr>
      <vt:lpstr>INTEGRATION TEST USED TOOLS AND EQUIPMENT</vt:lpstr>
      <vt:lpstr>INTEGRATION TEST TEST DATA</vt:lpstr>
      <vt:lpstr>PowerPoint Presentation</vt:lpstr>
      <vt:lpstr>COCOMO II SCALE DRIVERS</vt:lpstr>
      <vt:lpstr>COCOMO II COST DRIVERS</vt:lpstr>
      <vt:lpstr>COCOMO II EFFORT</vt:lpstr>
      <vt:lpstr>COCOMO II SCHEDULE ESTIMATION</vt:lpstr>
      <vt:lpstr>GANTT CHART SCHEDULE AND RESOURCES</vt:lpstr>
      <vt:lpstr>RISK MANAGEMENT (PARTIAL)</vt:lpstr>
      <vt:lpstr>QUESTIONS?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Sergio Caprara</dc:creator>
  <cp:keywords/>
  <dc:description/>
  <cp:lastModifiedBy>Tinti Erica</cp:lastModifiedBy>
  <cp:revision>103</cp:revision>
  <dcterms:created xsi:type="dcterms:W3CDTF">2016-12-14T09:26:40Z</dcterms:created>
  <dcterms:modified xsi:type="dcterms:W3CDTF">2017-02-22T23:20:17Z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TC060874521040</vt:lpwstr>
  </property>
</Properties>
</file>