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2"/>
  </p:sldMasterIdLst>
  <p:notesMasterIdLst>
    <p:notesMasterId r:id="rId52"/>
  </p:notesMasterIdLst>
  <p:sldIdLst>
    <p:sldId id="256" r:id="rId3"/>
    <p:sldId id="270" r:id="rId4"/>
    <p:sldId id="309" r:id="rId5"/>
    <p:sldId id="271" r:id="rId6"/>
    <p:sldId id="272" r:id="rId7"/>
    <p:sldId id="310" r:id="rId8"/>
    <p:sldId id="273" r:id="rId9"/>
    <p:sldId id="274" r:id="rId10"/>
    <p:sldId id="276" r:id="rId11"/>
    <p:sldId id="277" r:id="rId12"/>
    <p:sldId id="280" r:id="rId13"/>
    <p:sldId id="281" r:id="rId14"/>
    <p:sldId id="282" r:id="rId15"/>
    <p:sldId id="283" r:id="rId16"/>
    <p:sldId id="284" r:id="rId17"/>
    <p:sldId id="285" r:id="rId18"/>
    <p:sldId id="258" r:id="rId19"/>
    <p:sldId id="259" r:id="rId20"/>
    <p:sldId id="260" r:id="rId21"/>
    <p:sldId id="257" r:id="rId22"/>
    <p:sldId id="261" r:id="rId23"/>
    <p:sldId id="262" r:id="rId24"/>
    <p:sldId id="264" r:id="rId25"/>
    <p:sldId id="265" r:id="rId26"/>
    <p:sldId id="269" r:id="rId27"/>
    <p:sldId id="268" r:id="rId28"/>
    <p:sldId id="266" r:id="rId29"/>
    <p:sldId id="287" r:id="rId30"/>
    <p:sldId id="286" r:id="rId31"/>
    <p:sldId id="288" r:id="rId32"/>
    <p:sldId id="289" r:id="rId33"/>
    <p:sldId id="290" r:id="rId34"/>
    <p:sldId id="291" r:id="rId35"/>
    <p:sldId id="292" r:id="rId36"/>
    <p:sldId id="293" r:id="rId37"/>
    <p:sldId id="294" r:id="rId38"/>
    <p:sldId id="296" r:id="rId39"/>
    <p:sldId id="297" r:id="rId40"/>
    <p:sldId id="299" r:id="rId41"/>
    <p:sldId id="300" r:id="rId42"/>
    <p:sldId id="301" r:id="rId43"/>
    <p:sldId id="302" r:id="rId44"/>
    <p:sldId id="303" r:id="rId45"/>
    <p:sldId id="304" r:id="rId46"/>
    <p:sldId id="305" r:id="rId47"/>
    <p:sldId id="306" r:id="rId48"/>
    <p:sldId id="307" r:id="rId49"/>
    <p:sldId id="308" r:id="rId50"/>
    <p:sldId id="267" r:id="rId51"/>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rgio Caprara" initials="SC" lastIdx="11" clrIdx="0">
    <p:extLst>
      <p:ext uri="{19B8F6BF-5375-455C-9EA6-DF929625EA0E}">
        <p15:presenceInfo xmlns:p15="http://schemas.microsoft.com/office/powerpoint/2012/main" userId="572e62b76cc247f0" providerId="Windows Live"/>
      </p:ext>
    </p:extLst>
  </p:cmAuthor>
  <p:cmAuthor id="2" name="Tinti Erica" initials="TE" lastIdx="1" clrIdx="1">
    <p:extLst>
      <p:ext uri="{19B8F6BF-5375-455C-9EA6-DF929625EA0E}">
        <p15:presenceInfo xmlns:p15="http://schemas.microsoft.com/office/powerpoint/2012/main" userId="S-1-5-21-417365229-399659180-1714775081-1911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8866"/>
    <a:srgbClr val="7AFF7A"/>
    <a:srgbClr val="B3B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69" autoAdjust="0"/>
    <p:restoredTop sz="94600" autoAdjust="0"/>
  </p:normalViewPr>
  <p:slideViewPr>
    <p:cSldViewPr>
      <p:cViewPr>
        <p:scale>
          <a:sx n="75" d="100"/>
          <a:sy n="75" d="100"/>
        </p:scale>
        <p:origin x="55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7-02-21T15:39:53.348" idx="1">
    <p:pos x="10" y="10"/>
    <p:text>SAY WHO EXPLAIN WHAT</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6-12-14T11:23:40.108" idx="1">
    <p:pos x="10" y="10"/>
    <p:text>PERSON 1</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6-12-14T11:25:03.540" idx="7">
    <p:pos x="10" y="10"/>
    <p:text>PERSON 1</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6-12-14T11:25:08.755" idx="8">
    <p:pos x="10" y="10"/>
    <p:text>PERSON 2</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6-12-14T11:25:12.818" idx="9">
    <p:pos x="10" y="10"/>
    <p:text>PERSON 2</p:text>
    <p:extLst>
      <p:ext uri="{C676402C-5697-4E1C-873F-D02D1690AC5C}">
        <p15:threadingInfo xmlns:p15="http://schemas.microsoft.com/office/powerpoint/2012/main" timeZoneBias="-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6-12-14T11:25:08.755" idx="8">
    <p:pos x="10" y="10"/>
    <p:text>PERSON 2</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it-IT"/>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it-IT"/>
          </a:p>
        </p:txBody>
      </p:sp>
      <p:sp>
        <p:nvSpPr>
          <p:cNvPr id="235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it-IT"/>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D83222FE-3499-45B9-B742-BB48DFD9A7FC}" type="slidenum">
              <a:rPr lang="it-IT"/>
              <a:pPr/>
              <a:t>‹#›</a:t>
            </a:fld>
            <a:endParaRPr lang="it-IT"/>
          </a:p>
        </p:txBody>
      </p:sp>
    </p:spTree>
    <p:extLst>
      <p:ext uri="{BB962C8B-B14F-4D97-AF65-F5344CB8AC3E}">
        <p14:creationId xmlns:p14="http://schemas.microsoft.com/office/powerpoint/2010/main" val="246389235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F360F3-D22B-4001-957C-FFD289ED9C6E}" type="slidenum">
              <a:rPr lang="it-IT"/>
              <a:pPr/>
              <a:t>1</a:t>
            </a:fld>
            <a:endParaRPr lang="it-IT"/>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endParaRPr lang="it-IT"/>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it-IT"/>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80CF4546-AE09-4F14-AF51-D4D6420A4BA1}" type="slidenum">
              <a:rPr lang="it-IT" smtClean="0"/>
              <a:pPr/>
              <a:t>‹#›</a:t>
            </a:fld>
            <a:endParaRPr lang="it-IT"/>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937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0CF4546-AE09-4F14-AF51-D4D6420A4BA1}" type="slidenum">
              <a:rPr lang="it-IT" smtClean="0"/>
              <a:pPr/>
              <a:t>‹#›</a:t>
            </a:fld>
            <a:endParaRPr lang="it-IT"/>
          </a:p>
        </p:txBody>
      </p:sp>
    </p:spTree>
    <p:extLst>
      <p:ext uri="{BB962C8B-B14F-4D97-AF65-F5344CB8AC3E}">
        <p14:creationId xmlns:p14="http://schemas.microsoft.com/office/powerpoint/2010/main" val="295872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0CF4546-AE09-4F14-AF51-D4D6420A4BA1}" type="slidenum">
              <a:rPr lang="it-IT" smtClean="0"/>
              <a:pPr/>
              <a:t>‹#›</a:t>
            </a:fld>
            <a:endParaRPr lang="it-IT"/>
          </a:p>
        </p:txBody>
      </p:sp>
    </p:spTree>
    <p:extLst>
      <p:ext uri="{BB962C8B-B14F-4D97-AF65-F5344CB8AC3E}">
        <p14:creationId xmlns:p14="http://schemas.microsoft.com/office/powerpoint/2010/main" val="450585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olo, testo e Clip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it-IT"/>
              <a:t>Fare clic per modificare lo stile del titolo</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lipArt Placeholder 3"/>
          <p:cNvSpPr>
            <a:spLocks noGrp="1"/>
          </p:cNvSpPr>
          <p:nvPr>
            <p:ph type="clipArt" sz="half" idx="2"/>
          </p:nvPr>
        </p:nvSpPr>
        <p:spPr>
          <a:xfrm>
            <a:off x="4648200" y="1600200"/>
            <a:ext cx="4038600" cy="4530725"/>
          </a:xfrm>
        </p:spPr>
        <p:txBody>
          <a:bodyPr/>
          <a:lstStyle/>
          <a:p>
            <a:r>
              <a:rPr lang="it-IT"/>
              <a:t>Fare clic sull'icona per aggiungere un'immagine online</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endParaRPr lang="it-IT"/>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it-IT"/>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91450503-8D9C-40B2-BCF6-CFEB02B23CAF}" type="slidenum">
              <a:rPr lang="it-IT"/>
              <a:pPr/>
              <a:t>‹#›</a:t>
            </a:fld>
            <a:endParaRPr lang="it-IT"/>
          </a:p>
        </p:txBody>
      </p:sp>
    </p:spTree>
    <p:extLst>
      <p:ext uri="{BB962C8B-B14F-4D97-AF65-F5344CB8AC3E}">
        <p14:creationId xmlns:p14="http://schemas.microsoft.com/office/powerpoint/2010/main" val="4059252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olo, testo e contenuto 2">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it-IT"/>
              <a:t>Fare clic per modificare lo stile del titolo</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Date Placeholder 5"/>
          <p:cNvSpPr>
            <a:spLocks noGrp="1"/>
          </p:cNvSpPr>
          <p:nvPr>
            <p:ph type="dt" sz="half" idx="10"/>
          </p:nvPr>
        </p:nvSpPr>
        <p:spPr>
          <a:xfrm>
            <a:off x="457200" y="6248400"/>
            <a:ext cx="2133600" cy="457200"/>
          </a:xfrm>
        </p:spPr>
        <p:txBody>
          <a:bodyPr/>
          <a:lstStyle>
            <a:lvl1pPr>
              <a:defRPr/>
            </a:lvl1pPr>
          </a:lstStyle>
          <a:p>
            <a:endParaRPr lang="it-IT"/>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endParaRPr lang="it-IT"/>
          </a:p>
        </p:txBody>
      </p:sp>
      <p:sp>
        <p:nvSpPr>
          <p:cNvPr id="8" name="Slide Number Placeholder 7"/>
          <p:cNvSpPr>
            <a:spLocks noGrp="1"/>
          </p:cNvSpPr>
          <p:nvPr>
            <p:ph type="sldNum" sz="quarter" idx="12"/>
          </p:nvPr>
        </p:nvSpPr>
        <p:spPr>
          <a:xfrm>
            <a:off x="6553200" y="6248400"/>
            <a:ext cx="2133600" cy="457200"/>
          </a:xfrm>
        </p:spPr>
        <p:txBody>
          <a:bodyPr/>
          <a:lstStyle>
            <a:lvl1pPr>
              <a:defRPr/>
            </a:lvl1pPr>
          </a:lstStyle>
          <a:p>
            <a:fld id="{5C88C6B3-A296-4F02-B169-A2DFBE690C9A}" type="slidenum">
              <a:rPr lang="it-IT"/>
              <a:pPr/>
              <a:t>‹#›</a:t>
            </a:fld>
            <a:endParaRPr lang="it-IT"/>
          </a:p>
        </p:txBody>
      </p:sp>
    </p:spTree>
    <p:extLst>
      <p:ext uri="{BB962C8B-B14F-4D97-AF65-F5344CB8AC3E}">
        <p14:creationId xmlns:p14="http://schemas.microsoft.com/office/powerpoint/2010/main" val="369543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0CF4546-AE09-4F14-AF51-D4D6420A4BA1}" type="slidenum">
              <a:rPr lang="it-IT" smtClean="0"/>
              <a:pPr/>
              <a:t>‹#›</a:t>
            </a:fld>
            <a:endParaRPr lang="it-IT"/>
          </a:p>
        </p:txBody>
      </p:sp>
    </p:spTree>
    <p:extLst>
      <p:ext uri="{BB962C8B-B14F-4D97-AF65-F5344CB8AC3E}">
        <p14:creationId xmlns:p14="http://schemas.microsoft.com/office/powerpoint/2010/main" val="2854998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0CF4546-AE09-4F14-AF51-D4D6420A4BA1}" type="slidenum">
              <a:rPr lang="it-IT" smtClean="0"/>
              <a:pPr/>
              <a:t>‹#›</a:t>
            </a:fld>
            <a:endParaRPr lang="it-IT"/>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0185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0CF4546-AE09-4F14-AF51-D4D6420A4BA1}" type="slidenum">
              <a:rPr lang="it-IT" smtClean="0"/>
              <a:pPr/>
              <a:t>‹#›</a:t>
            </a:fld>
            <a:endParaRPr lang="it-IT"/>
          </a:p>
        </p:txBody>
      </p:sp>
    </p:spTree>
    <p:extLst>
      <p:ext uri="{BB962C8B-B14F-4D97-AF65-F5344CB8AC3E}">
        <p14:creationId xmlns:p14="http://schemas.microsoft.com/office/powerpoint/2010/main" val="3714401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80CF4546-AE09-4F14-AF51-D4D6420A4BA1}" type="slidenum">
              <a:rPr lang="it-IT" smtClean="0"/>
              <a:pPr/>
              <a:t>‹#›</a:t>
            </a:fld>
            <a:endParaRPr lang="it-IT"/>
          </a:p>
        </p:txBody>
      </p:sp>
    </p:spTree>
    <p:extLst>
      <p:ext uri="{BB962C8B-B14F-4D97-AF65-F5344CB8AC3E}">
        <p14:creationId xmlns:p14="http://schemas.microsoft.com/office/powerpoint/2010/main" val="118836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80CF4546-AE09-4F14-AF51-D4D6420A4BA1}" type="slidenum">
              <a:rPr lang="it-IT" smtClean="0"/>
              <a:pPr/>
              <a:t>‹#›</a:t>
            </a:fld>
            <a:endParaRPr lang="it-IT"/>
          </a:p>
        </p:txBody>
      </p:sp>
    </p:spTree>
    <p:extLst>
      <p:ext uri="{BB962C8B-B14F-4D97-AF65-F5344CB8AC3E}">
        <p14:creationId xmlns:p14="http://schemas.microsoft.com/office/powerpoint/2010/main" val="1017489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80CF4546-AE09-4F14-AF51-D4D6420A4BA1}" type="slidenum">
              <a:rPr lang="it-IT" smtClean="0"/>
              <a:pPr/>
              <a:t>‹#›</a:t>
            </a:fld>
            <a:endParaRPr lang="it-IT"/>
          </a:p>
        </p:txBody>
      </p:sp>
    </p:spTree>
    <p:extLst>
      <p:ext uri="{BB962C8B-B14F-4D97-AF65-F5344CB8AC3E}">
        <p14:creationId xmlns:p14="http://schemas.microsoft.com/office/powerpoint/2010/main" val="28395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0CF4546-AE09-4F14-AF51-D4D6420A4BA1}" type="slidenum">
              <a:rPr lang="it-IT" smtClean="0"/>
              <a:pPr/>
              <a:t>‹#›</a:t>
            </a:fld>
            <a:endParaRPr lang="it-IT"/>
          </a:p>
        </p:txBody>
      </p:sp>
    </p:spTree>
    <p:extLst>
      <p:ext uri="{BB962C8B-B14F-4D97-AF65-F5344CB8AC3E}">
        <p14:creationId xmlns:p14="http://schemas.microsoft.com/office/powerpoint/2010/main" val="3868201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0CF4546-AE09-4F14-AF51-D4D6420A4BA1}" type="slidenum">
              <a:rPr lang="it-IT" smtClean="0"/>
              <a:pPr/>
              <a:t>‹#›</a:t>
            </a:fld>
            <a:endParaRPr lang="it-IT"/>
          </a:p>
        </p:txBody>
      </p:sp>
    </p:spTree>
    <p:extLst>
      <p:ext uri="{BB962C8B-B14F-4D97-AF65-F5344CB8AC3E}">
        <p14:creationId xmlns:p14="http://schemas.microsoft.com/office/powerpoint/2010/main" val="2338947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endParaRPr lang="it-IT"/>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lang="it-IT"/>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fld id="{80CF4546-AE09-4F14-AF51-D4D6420A4BA1}" type="slidenum">
              <a:rPr lang="it-IT" smtClean="0"/>
              <a:pPr/>
              <a:t>‹#›</a:t>
            </a:fld>
            <a:endParaRPr lang="it-IT"/>
          </a:p>
        </p:txBody>
      </p:sp>
    </p:spTree>
    <p:extLst>
      <p:ext uri="{BB962C8B-B14F-4D97-AF65-F5344CB8AC3E}">
        <p14:creationId xmlns:p14="http://schemas.microsoft.com/office/powerpoint/2010/main" val="358311311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Lst>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8" Type="http://schemas.openxmlformats.org/officeDocument/2006/relationships/image" Target="../media/image37.emf"/><Relationship Id="rId3" Type="http://schemas.openxmlformats.org/officeDocument/2006/relationships/image" Target="../media/image32.emf"/><Relationship Id="rId7" Type="http://schemas.openxmlformats.org/officeDocument/2006/relationships/image" Target="../media/image36.emf"/><Relationship Id="rId2" Type="http://schemas.openxmlformats.org/officeDocument/2006/relationships/image" Target="../media/image31.emf"/><Relationship Id="rId1" Type="http://schemas.openxmlformats.org/officeDocument/2006/relationships/slideLayout" Target="../slideLayouts/slideLayout12.xml"/><Relationship Id="rId6" Type="http://schemas.openxmlformats.org/officeDocument/2006/relationships/image" Target="../media/image35.emf"/><Relationship Id="rId5" Type="http://schemas.openxmlformats.org/officeDocument/2006/relationships/image" Target="../media/image34.emf"/><Relationship Id="rId4" Type="http://schemas.openxmlformats.org/officeDocument/2006/relationships/image" Target="../media/image33.emf"/><Relationship Id="rId9" Type="http://schemas.openxmlformats.org/officeDocument/2006/relationships/image" Target="../media/image38.emf"/></Relationships>
</file>

<file path=ppt/slides/_rels/slide46.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sz="6000" b="1" dirty="0">
                <a:latin typeface="Arial" panose="020B0604020202020204" pitchFamily="34" charset="0"/>
                <a:cs typeface="Arial" panose="020B0604020202020204" pitchFamily="34" charset="0"/>
              </a:rPr>
              <a:t>POWER ENJOY</a:t>
            </a:r>
            <a:br>
              <a:rPr lang="en-US" sz="6000" b="1" dirty="0">
                <a:latin typeface="Arial" panose="020B0604020202020204" pitchFamily="34" charset="0"/>
                <a:cs typeface="Arial" panose="020B0604020202020204" pitchFamily="34" charset="0"/>
              </a:rPr>
            </a:br>
            <a:r>
              <a:rPr lang="en-US" sz="3200" b="1" dirty="0">
                <a:latin typeface="Arial" panose="020B0604020202020204" pitchFamily="34" charset="0"/>
                <a:cs typeface="Arial" panose="020B0604020202020204" pitchFamily="34" charset="0"/>
              </a:rPr>
              <a:t>SOFTWARE ENGINEERING 2</a:t>
            </a:r>
            <a:endParaRPr lang="en-US" b="1" dirty="0">
              <a:latin typeface="Arial" panose="020B0604020202020204" pitchFamily="34" charset="0"/>
              <a:cs typeface="Arial" panose="020B0604020202020204" pitchFamily="34" charset="0"/>
            </a:endParaRPr>
          </a:p>
        </p:txBody>
      </p:sp>
      <p:sp>
        <p:nvSpPr>
          <p:cNvPr id="2051" name="Rectangle 3"/>
          <p:cNvSpPr>
            <a:spLocks noGrp="1" noChangeArrowheads="1"/>
          </p:cNvSpPr>
          <p:nvPr>
            <p:ph type="subTitle" idx="1"/>
          </p:nvPr>
        </p:nvSpPr>
        <p:spPr>
          <a:xfrm>
            <a:off x="251520" y="4077072"/>
            <a:ext cx="8568952" cy="2209800"/>
          </a:xfrm>
        </p:spPr>
        <p:txBody>
          <a:bodyPr/>
          <a:lstStyle/>
          <a:p>
            <a:r>
              <a:rPr lang="en-US" sz="2800" b="1" spc="-150" dirty="0">
                <a:solidFill>
                  <a:schemeClr val="tx2">
                    <a:lumMod val="75000"/>
                  </a:schemeClr>
                </a:solidFill>
                <a:ea typeface="Tahoma" panose="020B0604030504040204" pitchFamily="34" charset="0"/>
                <a:cs typeface="Tahoma" panose="020B0604030504040204" pitchFamily="34" charset="0"/>
              </a:rPr>
              <a:t>AUTHORS</a:t>
            </a:r>
          </a:p>
          <a:p>
            <a:r>
              <a:rPr lang="en-US" sz="2800" spc="-150" dirty="0">
                <a:solidFill>
                  <a:schemeClr val="tx2">
                    <a:lumMod val="75000"/>
                  </a:schemeClr>
                </a:solidFill>
                <a:ea typeface="Tahoma" panose="020B0604030504040204" pitchFamily="34" charset="0"/>
                <a:cs typeface="Tahoma" panose="020B0604030504040204" pitchFamily="34" charset="0"/>
              </a:rPr>
              <a:t>Sergio CAPRARA</a:t>
            </a:r>
          </a:p>
          <a:p>
            <a:r>
              <a:rPr lang="en-US" sz="2800" spc="-150" dirty="0" err="1">
                <a:solidFill>
                  <a:schemeClr val="tx2">
                    <a:lumMod val="75000"/>
                  </a:schemeClr>
                </a:solidFill>
                <a:ea typeface="Tahoma" panose="020B0604030504040204" pitchFamily="34" charset="0"/>
                <a:cs typeface="Tahoma" panose="020B0604030504040204" pitchFamily="34" charset="0"/>
              </a:rPr>
              <a:t>Soheil</a:t>
            </a:r>
            <a:r>
              <a:rPr lang="en-US" sz="2800" spc="-150" dirty="0">
                <a:solidFill>
                  <a:schemeClr val="tx2">
                    <a:lumMod val="75000"/>
                  </a:schemeClr>
                </a:solidFill>
                <a:ea typeface="Tahoma" panose="020B0604030504040204" pitchFamily="34" charset="0"/>
                <a:cs typeface="Tahoma" panose="020B0604030504040204" pitchFamily="34" charset="0"/>
              </a:rPr>
              <a:t> GHANBARI</a:t>
            </a:r>
          </a:p>
          <a:p>
            <a:r>
              <a:rPr lang="en-US" sz="2800" spc="-150" dirty="0">
                <a:solidFill>
                  <a:schemeClr val="tx2">
                    <a:lumMod val="75000"/>
                  </a:schemeClr>
                </a:solidFill>
                <a:ea typeface="Tahoma" panose="020B0604030504040204" pitchFamily="34" charset="0"/>
                <a:cs typeface="Tahoma" panose="020B0604030504040204" pitchFamily="34" charset="0"/>
              </a:rPr>
              <a:t>Erica TINTI</a:t>
            </a:r>
            <a:endParaRPr lang="en-US" spc="-150" dirty="0">
              <a:solidFill>
                <a:schemeClr val="tx2">
                  <a:lumMod val="75000"/>
                </a:schemeClr>
              </a:solidFill>
              <a:ea typeface="Tahoma" panose="020B0604030504040204" pitchFamily="34" charset="0"/>
              <a:cs typeface="Tahoma" panose="020B0604030504040204" pitchFamily="34" charset="0"/>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lstStyle/>
          <a:p>
            <a:r>
              <a:rPr lang="it-IT" sz="4000" dirty="0">
                <a:latin typeface="+mn-lt"/>
              </a:rPr>
              <a:t>USE CASE</a:t>
            </a:r>
            <a:r>
              <a:rPr lang="it-IT" sz="3600" dirty="0">
                <a:latin typeface="+mn-lt"/>
              </a:rPr>
              <a:t/>
            </a:r>
            <a:br>
              <a:rPr lang="it-IT" sz="3600" dirty="0">
                <a:latin typeface="+mn-lt"/>
              </a:rPr>
            </a:br>
            <a:r>
              <a:rPr lang="en-GB" sz="2800" b="1" dirty="0">
                <a:latin typeface="+mn-lt"/>
              </a:rPr>
              <a:t>USER CHOOSES MONEY SAVING OPTION</a:t>
            </a:r>
            <a:endParaRPr lang="it-IT" sz="3600" b="1" dirty="0">
              <a:latin typeface="+mn-lt"/>
            </a:endParaRPr>
          </a:p>
        </p:txBody>
      </p:sp>
      <p:sp>
        <p:nvSpPr>
          <p:cNvPr id="6" name="Segnaposto contenuto 5"/>
          <p:cNvSpPr>
            <a:spLocks noGrp="1"/>
          </p:cNvSpPr>
          <p:nvPr>
            <p:ph idx="1"/>
          </p:nvPr>
        </p:nvSpPr>
        <p:spPr>
          <a:xfrm>
            <a:off x="938758" y="1628800"/>
            <a:ext cx="7633742" cy="3593591"/>
          </a:xfrm>
        </p:spPr>
        <p:txBody>
          <a:bodyPr>
            <a:noAutofit/>
          </a:bodyPr>
          <a:lstStyle/>
          <a:p>
            <a:pPr marL="0" indent="0">
              <a:buNone/>
            </a:pPr>
            <a:r>
              <a:rPr lang="it-IT" sz="1200" b="1" dirty="0">
                <a:solidFill>
                  <a:schemeClr val="tx1"/>
                </a:solidFill>
              </a:rPr>
              <a:t>Actors</a:t>
            </a:r>
            <a:r>
              <a:rPr lang="it-IT" sz="1200" dirty="0">
                <a:solidFill>
                  <a:schemeClr val="tx1"/>
                </a:solidFill>
              </a:rPr>
              <a:t> </a:t>
            </a:r>
            <a:r>
              <a:rPr lang="en-GB" sz="1200" dirty="0">
                <a:solidFill>
                  <a:schemeClr val="tx1"/>
                </a:solidFill>
              </a:rPr>
              <a:t>User</a:t>
            </a:r>
            <a:endParaRPr lang="it-IT" sz="1200" dirty="0">
              <a:solidFill>
                <a:schemeClr val="tx1"/>
              </a:solidFill>
            </a:endParaRPr>
          </a:p>
          <a:p>
            <a:pPr marL="0" indent="0">
              <a:buNone/>
            </a:pPr>
            <a:r>
              <a:rPr lang="it-IT" sz="1200" b="1" dirty="0">
                <a:solidFill>
                  <a:schemeClr val="tx1"/>
                </a:solidFill>
              </a:rPr>
              <a:t>Entry </a:t>
            </a:r>
            <a:r>
              <a:rPr lang="it-IT" sz="1200" b="1" dirty="0" err="1">
                <a:solidFill>
                  <a:schemeClr val="tx1"/>
                </a:solidFill>
              </a:rPr>
              <a:t>Conditions</a:t>
            </a:r>
            <a:r>
              <a:rPr lang="it-IT" sz="1200" dirty="0">
                <a:solidFill>
                  <a:schemeClr val="tx1"/>
                </a:solidFill>
              </a:rPr>
              <a:t> </a:t>
            </a:r>
            <a:r>
              <a:rPr lang="en-GB" sz="1200" dirty="0">
                <a:solidFill>
                  <a:schemeClr val="tx1"/>
                </a:solidFill>
              </a:rPr>
              <a:t>The user has entered the car.</a:t>
            </a:r>
            <a:endParaRPr lang="it-IT" sz="1200" dirty="0">
              <a:solidFill>
                <a:schemeClr val="tx1"/>
              </a:solidFill>
            </a:endParaRPr>
          </a:p>
          <a:p>
            <a:pPr marL="0" indent="0">
              <a:buNone/>
            </a:pPr>
            <a:r>
              <a:rPr lang="it-IT" sz="1200" b="1" dirty="0">
                <a:solidFill>
                  <a:schemeClr val="tx1"/>
                </a:solidFill>
              </a:rPr>
              <a:t>Flow</a:t>
            </a:r>
            <a:r>
              <a:rPr lang="en-GB" sz="1200" b="1" dirty="0">
                <a:solidFill>
                  <a:schemeClr val="tx1"/>
                </a:solidFill>
              </a:rPr>
              <a:t> of events</a:t>
            </a:r>
            <a:endParaRPr lang="it-IT" sz="1200" dirty="0">
              <a:solidFill>
                <a:schemeClr val="tx1"/>
              </a:solidFill>
            </a:endParaRPr>
          </a:p>
          <a:p>
            <a:pPr lvl="0"/>
            <a:r>
              <a:rPr lang="en-GB" sz="1200" dirty="0">
                <a:solidFill>
                  <a:schemeClr val="tx1"/>
                </a:solidFill>
              </a:rPr>
              <a:t>The system asks the user for the final destination.</a:t>
            </a:r>
            <a:endParaRPr lang="it-IT" sz="1200" dirty="0">
              <a:solidFill>
                <a:schemeClr val="tx1"/>
              </a:solidFill>
            </a:endParaRPr>
          </a:p>
          <a:p>
            <a:pPr lvl="0"/>
            <a:r>
              <a:rPr lang="en-GB" sz="1200" dirty="0">
                <a:solidFill>
                  <a:schemeClr val="tx1"/>
                </a:solidFill>
              </a:rPr>
              <a:t>The user enters the address.</a:t>
            </a:r>
            <a:endParaRPr lang="it-IT" sz="1200" dirty="0">
              <a:solidFill>
                <a:schemeClr val="tx1"/>
              </a:solidFill>
            </a:endParaRPr>
          </a:p>
          <a:p>
            <a:pPr lvl="0"/>
            <a:r>
              <a:rPr lang="en-GB" sz="1200" dirty="0">
                <a:solidFill>
                  <a:schemeClr val="tx1"/>
                </a:solidFill>
              </a:rPr>
              <a:t>The system checks entered address and looks for free power plugs in close stations</a:t>
            </a:r>
            <a:r>
              <a:rPr lang="it-IT" sz="1200" dirty="0">
                <a:solidFill>
                  <a:schemeClr val="tx1"/>
                </a:solidFill>
              </a:rPr>
              <a:t>.</a:t>
            </a:r>
          </a:p>
          <a:p>
            <a:pPr lvl="0"/>
            <a:r>
              <a:rPr lang="en-GB" sz="1200" dirty="0">
                <a:solidFill>
                  <a:schemeClr val="tx1"/>
                </a:solidFill>
              </a:rPr>
              <a:t>The system shows the result to the user asking for confirmation.</a:t>
            </a:r>
            <a:endParaRPr lang="it-IT" sz="1200" dirty="0">
              <a:solidFill>
                <a:schemeClr val="tx1"/>
              </a:solidFill>
            </a:endParaRPr>
          </a:p>
          <a:p>
            <a:pPr lvl="0"/>
            <a:r>
              <a:rPr lang="en-GB" sz="1200" dirty="0">
                <a:solidFill>
                  <a:schemeClr val="tx1"/>
                </a:solidFill>
              </a:rPr>
              <a:t>The user accepts to park in the station selected by the system.</a:t>
            </a:r>
            <a:endParaRPr lang="it-IT" sz="1200" dirty="0">
              <a:solidFill>
                <a:schemeClr val="tx1"/>
              </a:solidFill>
            </a:endParaRPr>
          </a:p>
          <a:p>
            <a:pPr lvl="0"/>
            <a:r>
              <a:rPr lang="en-GB" sz="1200" dirty="0">
                <a:solidFill>
                  <a:schemeClr val="tx1"/>
                </a:solidFill>
              </a:rPr>
              <a:t>The system reserves the free power plug.</a:t>
            </a:r>
            <a:endParaRPr lang="it-IT" sz="1200" dirty="0">
              <a:solidFill>
                <a:schemeClr val="tx1"/>
              </a:solidFill>
            </a:endParaRPr>
          </a:p>
          <a:p>
            <a:pPr lvl="0"/>
            <a:r>
              <a:rPr lang="en-GB" sz="1200" dirty="0">
                <a:solidFill>
                  <a:schemeClr val="tx1"/>
                </a:solidFill>
              </a:rPr>
              <a:t>The system provides the address and number of the slot reserved for the power supply.</a:t>
            </a:r>
            <a:endParaRPr lang="it-IT" sz="1200" dirty="0">
              <a:solidFill>
                <a:schemeClr val="tx1"/>
              </a:solidFill>
            </a:endParaRPr>
          </a:p>
          <a:p>
            <a:pPr marL="0" indent="0">
              <a:buNone/>
            </a:pPr>
            <a:r>
              <a:rPr lang="it-IT" sz="1200" b="1" dirty="0">
                <a:solidFill>
                  <a:schemeClr val="tx1"/>
                </a:solidFill>
              </a:rPr>
              <a:t>Exit </a:t>
            </a:r>
            <a:r>
              <a:rPr lang="it-IT" sz="1200" b="1" dirty="0" err="1">
                <a:solidFill>
                  <a:schemeClr val="tx1"/>
                </a:solidFill>
              </a:rPr>
              <a:t>conditions</a:t>
            </a:r>
            <a:endParaRPr lang="it-IT" sz="1200" dirty="0">
              <a:solidFill>
                <a:schemeClr val="tx1"/>
              </a:solidFill>
            </a:endParaRPr>
          </a:p>
          <a:p>
            <a:r>
              <a:rPr lang="en-GB" sz="1200" dirty="0">
                <a:solidFill>
                  <a:schemeClr val="tx1"/>
                </a:solidFill>
              </a:rPr>
              <a:t>The user sees information and directions to the slot and the power station.</a:t>
            </a:r>
            <a:endParaRPr lang="it-IT" sz="1200" dirty="0">
              <a:solidFill>
                <a:schemeClr val="tx1"/>
              </a:solidFill>
            </a:endParaRPr>
          </a:p>
          <a:p>
            <a:pPr marL="0" indent="0">
              <a:buNone/>
            </a:pPr>
            <a:r>
              <a:rPr lang="it-IT" sz="1200" b="1" dirty="0" err="1">
                <a:solidFill>
                  <a:schemeClr val="tx1"/>
                </a:solidFill>
              </a:rPr>
              <a:t>Exceptions</a:t>
            </a:r>
            <a:endParaRPr lang="it-IT" sz="1200" dirty="0">
              <a:solidFill>
                <a:schemeClr val="tx1"/>
              </a:solidFill>
            </a:endParaRPr>
          </a:p>
          <a:p>
            <a:r>
              <a:rPr lang="en-GB" sz="1200" dirty="0">
                <a:solidFill>
                  <a:schemeClr val="tx1"/>
                </a:solidFill>
              </a:rPr>
              <a:t>The address entered by the user does not exist or is out of the area: the system informs the user of the error and suggests to retry. </a:t>
            </a:r>
          </a:p>
          <a:p>
            <a:r>
              <a:rPr lang="en-GB" sz="1200" dirty="0">
                <a:solidFill>
                  <a:schemeClr val="tx1"/>
                </a:solidFill>
              </a:rPr>
              <a:t>The user refuses to park in the suggested station: the system suggests to retry the search to find a better result. </a:t>
            </a:r>
          </a:p>
          <a:p>
            <a:r>
              <a:rPr lang="en-GB" sz="1200" dirty="0">
                <a:solidFill>
                  <a:schemeClr val="tx1"/>
                </a:solidFill>
              </a:rPr>
              <a:t>No free slots available: the system informs the user that there are no charging slots available, so it suggests the user to retry later.</a:t>
            </a:r>
            <a:endParaRPr lang="it-IT" sz="1200" dirty="0">
              <a:solidFill>
                <a:schemeClr val="tx1"/>
              </a:solidFill>
            </a:endParaRPr>
          </a:p>
          <a:p>
            <a:endParaRPr lang="it-IT" sz="1600" dirty="0">
              <a:solidFill>
                <a:schemeClr val="tx1"/>
              </a:solidFill>
            </a:endParaRPr>
          </a:p>
        </p:txBody>
      </p:sp>
    </p:spTree>
    <p:extLst>
      <p:ext uri="{BB962C8B-B14F-4D97-AF65-F5344CB8AC3E}">
        <p14:creationId xmlns:p14="http://schemas.microsoft.com/office/powerpoint/2010/main" val="41503641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latin typeface="Arial" panose="020B0604020202020204" pitchFamily="34" charset="0"/>
                <a:cs typeface="Arial" panose="020B0604020202020204" pitchFamily="34" charset="0"/>
              </a:rPr>
              <a:t>SEQUENCE DIAGRAM EXAMPLE</a:t>
            </a:r>
            <a:r>
              <a:rPr lang="it-IT" b="1" dirty="0">
                <a:latin typeface="Arial" panose="020B0604020202020204" pitchFamily="34" charset="0"/>
                <a:cs typeface="Arial" panose="020B0604020202020204" pitchFamily="34" charset="0"/>
              </a:rPr>
              <a:t/>
            </a:r>
            <a:br>
              <a:rPr lang="it-IT" b="1" dirty="0">
                <a:latin typeface="Arial" panose="020B0604020202020204" pitchFamily="34" charset="0"/>
                <a:cs typeface="Arial" panose="020B0604020202020204" pitchFamily="34" charset="0"/>
              </a:rPr>
            </a:br>
            <a:r>
              <a:rPr lang="it-IT" sz="4000" b="1" dirty="0">
                <a:latin typeface="Arial" panose="020B0604020202020204" pitchFamily="34" charset="0"/>
                <a:cs typeface="Arial" panose="020B0604020202020204" pitchFamily="34" charset="0"/>
              </a:rPr>
              <a:t>START USING THE CAR</a:t>
            </a:r>
            <a:endParaRPr lang="it-IT" b="1" dirty="0">
              <a:latin typeface="Arial" panose="020B0604020202020204" pitchFamily="34" charset="0"/>
              <a:cs typeface="Arial" panose="020B0604020202020204" pitchFamily="34" charset="0"/>
            </a:endParaRPr>
          </a:p>
        </p:txBody>
      </p:sp>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668" y="2060848"/>
            <a:ext cx="10391596" cy="5184576"/>
          </a:xfrm>
          <a:prstGeom prst="rect">
            <a:avLst/>
          </a:prstGeom>
        </p:spPr>
      </p:pic>
    </p:spTree>
    <p:extLst>
      <p:ext uri="{BB962C8B-B14F-4D97-AF65-F5344CB8AC3E}">
        <p14:creationId xmlns:p14="http://schemas.microsoft.com/office/powerpoint/2010/main" val="26008155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latin typeface="Arial" panose="020B0604020202020204" pitchFamily="34" charset="0"/>
                <a:cs typeface="Arial" panose="020B0604020202020204" pitchFamily="34" charset="0"/>
              </a:rPr>
              <a:t>STATE DIAGRAMS</a:t>
            </a: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995" y="2132856"/>
            <a:ext cx="5089219" cy="2376264"/>
          </a:xfrm>
          <a:prstGeom prst="rect">
            <a:avLst/>
          </a:prstGeom>
        </p:spPr>
      </p:pic>
      <p:pic>
        <p:nvPicPr>
          <p:cNvPr id="5" name="Im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8995" y="5013176"/>
            <a:ext cx="6797421" cy="1353693"/>
          </a:xfrm>
          <a:prstGeom prst="rect">
            <a:avLst/>
          </a:prstGeom>
        </p:spPr>
      </p:pic>
      <p:sp>
        <p:nvSpPr>
          <p:cNvPr id="6" name="CasellaDiTesto 5"/>
          <p:cNvSpPr txBox="1"/>
          <p:nvPr/>
        </p:nvSpPr>
        <p:spPr>
          <a:xfrm>
            <a:off x="883198" y="1614761"/>
            <a:ext cx="1503938" cy="461665"/>
          </a:xfrm>
          <a:prstGeom prst="rect">
            <a:avLst/>
          </a:prstGeom>
          <a:noFill/>
        </p:spPr>
        <p:txBody>
          <a:bodyPr wrap="none" rtlCol="0">
            <a:spAutoFit/>
          </a:bodyPr>
          <a:lstStyle/>
          <a:p>
            <a:r>
              <a:rPr lang="it-IT" sz="2400" b="1" dirty="0">
                <a:latin typeface="Arial" panose="020B0604020202020204" pitchFamily="34" charset="0"/>
                <a:cs typeface="Arial" panose="020B0604020202020204" pitchFamily="34" charset="0"/>
              </a:rPr>
              <a:t>Car state</a:t>
            </a:r>
          </a:p>
        </p:txBody>
      </p:sp>
      <p:sp>
        <p:nvSpPr>
          <p:cNvPr id="7" name="CasellaDiTesto 6"/>
          <p:cNvSpPr txBox="1"/>
          <p:nvPr/>
        </p:nvSpPr>
        <p:spPr>
          <a:xfrm>
            <a:off x="876405" y="4509120"/>
            <a:ext cx="1846980" cy="461665"/>
          </a:xfrm>
          <a:prstGeom prst="rect">
            <a:avLst/>
          </a:prstGeom>
          <a:noFill/>
        </p:spPr>
        <p:txBody>
          <a:bodyPr wrap="none" rtlCol="0">
            <a:spAutoFit/>
          </a:bodyPr>
          <a:lstStyle/>
          <a:p>
            <a:r>
              <a:rPr lang="it-IT" sz="2400" b="1" dirty="0">
                <a:latin typeface="Arial" panose="020B0604020202020204" pitchFamily="34" charset="0"/>
                <a:cs typeface="Arial" panose="020B0604020202020204" pitchFamily="34" charset="0"/>
              </a:rPr>
              <a:t>User </a:t>
            </a:r>
            <a:r>
              <a:rPr lang="it-IT" sz="2400" b="1" dirty="0" err="1">
                <a:latin typeface="Arial" panose="020B0604020202020204" pitchFamily="34" charset="0"/>
                <a:cs typeface="Arial" panose="020B0604020202020204" pitchFamily="34" charset="0"/>
              </a:rPr>
              <a:t>states</a:t>
            </a:r>
            <a:endParaRPr lang="it-IT"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2799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p:cNvPicPr>
            <a:picLocks noChangeAspect="1"/>
          </p:cNvPicPr>
          <p:nvPr/>
        </p:nvPicPr>
        <p:blipFill rotWithShape="1">
          <a:blip r:embed="rId2" cstate="print">
            <a:extLst>
              <a:ext uri="{28A0092B-C50C-407E-A947-70E740481C1C}">
                <a14:useLocalDpi xmlns:a14="http://schemas.microsoft.com/office/drawing/2010/main" val="0"/>
              </a:ext>
            </a:extLst>
          </a:blip>
          <a:srcRect l="18504" r="19787"/>
          <a:stretch/>
        </p:blipFill>
        <p:spPr bwMode="auto">
          <a:xfrm>
            <a:off x="6733789" y="2355888"/>
            <a:ext cx="1512941" cy="2684907"/>
          </a:xfrm>
          <a:prstGeom prst="rect">
            <a:avLst/>
          </a:prstGeom>
          <a:ln>
            <a:noFill/>
          </a:ln>
          <a:extLst>
            <a:ext uri="{53640926-AAD7-44D8-BBD7-CCE9431645EC}">
              <a14:shadowObscured xmlns:a14="http://schemas.microsoft.com/office/drawing/2010/main"/>
            </a:ext>
          </a:extLst>
        </p:spPr>
      </p:pic>
      <p:pic>
        <p:nvPicPr>
          <p:cNvPr id="10" name="Immagine 9"/>
          <p:cNvPicPr>
            <a:picLocks noChangeAspect="1"/>
          </p:cNvPicPr>
          <p:nvPr/>
        </p:nvPicPr>
        <p:blipFill rotWithShape="1">
          <a:blip r:embed="rId3" cstate="print">
            <a:extLst>
              <a:ext uri="{28A0092B-C50C-407E-A947-70E740481C1C}">
                <a14:useLocalDpi xmlns:a14="http://schemas.microsoft.com/office/drawing/2010/main" val="0"/>
              </a:ext>
            </a:extLst>
          </a:blip>
          <a:srcRect l="17475" r="17929"/>
          <a:stretch/>
        </p:blipFill>
        <p:spPr bwMode="auto">
          <a:xfrm>
            <a:off x="899592" y="2348880"/>
            <a:ext cx="1583723" cy="2684907"/>
          </a:xfrm>
          <a:prstGeom prst="rect">
            <a:avLst/>
          </a:prstGeom>
          <a:ln>
            <a:noFill/>
          </a:ln>
          <a:extLst>
            <a:ext uri="{53640926-AAD7-44D8-BBD7-CCE9431645EC}">
              <a14:shadowObscured xmlns:a14="http://schemas.microsoft.com/office/drawing/2010/main"/>
            </a:ext>
          </a:extLst>
        </p:spPr>
      </p:pic>
      <p:pic>
        <p:nvPicPr>
          <p:cNvPr id="11" name="Immagine 10"/>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0" b="100000" l="9371" r="92727"/>
                    </a14:imgEffect>
                  </a14:imgLayer>
                </a14:imgProps>
              </a:ext>
              <a:ext uri="{28A0092B-C50C-407E-A947-70E740481C1C}">
                <a14:useLocalDpi xmlns:a14="http://schemas.microsoft.com/office/drawing/2010/main" val="0"/>
              </a:ext>
            </a:extLst>
          </a:blip>
          <a:srcRect l="18185" r="20668"/>
          <a:stretch/>
        </p:blipFill>
        <p:spPr bwMode="auto">
          <a:xfrm>
            <a:off x="2872368" y="2355888"/>
            <a:ext cx="1499372" cy="2685282"/>
          </a:xfrm>
          <a:prstGeom prst="rect">
            <a:avLst/>
          </a:prstGeom>
          <a:ln>
            <a:noFill/>
          </a:ln>
          <a:extLst>
            <a:ext uri="{53640926-AAD7-44D8-BBD7-CCE9431645EC}">
              <a14:shadowObscured xmlns:a14="http://schemas.microsoft.com/office/drawing/2010/main"/>
            </a:ext>
          </a:extLst>
        </p:spPr>
      </p:pic>
      <p:pic>
        <p:nvPicPr>
          <p:cNvPr id="12" name="Immagine 11"/>
          <p:cNvPicPr>
            <a:picLocks noChangeAspect="1"/>
          </p:cNvPicPr>
          <p:nvPr/>
        </p:nvPicPr>
        <p:blipFill rotWithShape="1">
          <a:blip r:embed="rId6" cstate="print">
            <a:extLst>
              <a:ext uri="{28A0092B-C50C-407E-A947-70E740481C1C}">
                <a14:useLocalDpi xmlns:a14="http://schemas.microsoft.com/office/drawing/2010/main" val="0"/>
              </a:ext>
            </a:extLst>
          </a:blip>
          <a:srcRect l="17936" r="18811"/>
          <a:stretch/>
        </p:blipFill>
        <p:spPr bwMode="auto">
          <a:xfrm>
            <a:off x="4804261" y="2359558"/>
            <a:ext cx="1550796" cy="2684907"/>
          </a:xfrm>
          <a:prstGeom prst="rect">
            <a:avLst/>
          </a:prstGeom>
          <a:ln>
            <a:noFill/>
          </a:ln>
          <a:extLst>
            <a:ext uri="{53640926-AAD7-44D8-BBD7-CCE9431645EC}">
              <a14:shadowObscured xmlns:a14="http://schemas.microsoft.com/office/drawing/2010/main"/>
            </a:ext>
          </a:extLst>
        </p:spPr>
      </p:pic>
      <p:sp>
        <p:nvSpPr>
          <p:cNvPr id="4" name="Titolo 3"/>
          <p:cNvSpPr>
            <a:spLocks noGrp="1"/>
          </p:cNvSpPr>
          <p:nvPr>
            <p:ph type="title"/>
          </p:nvPr>
        </p:nvSpPr>
        <p:spPr/>
        <p:txBody>
          <a:bodyPr/>
          <a:lstStyle/>
          <a:p>
            <a:r>
              <a:rPr lang="it-IT" b="1" dirty="0">
                <a:latin typeface="+mn-lt"/>
              </a:rPr>
              <a:t>USER INTERFACE</a:t>
            </a:r>
          </a:p>
        </p:txBody>
      </p:sp>
    </p:spTree>
    <p:extLst>
      <p:ext uri="{BB962C8B-B14F-4D97-AF65-F5344CB8AC3E}">
        <p14:creationId xmlns:p14="http://schemas.microsoft.com/office/powerpoint/2010/main" val="38694381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p:nvPr/>
        </p:nvPicPr>
        <p:blipFill rotWithShape="1">
          <a:blip r:embed="rId2" cstate="print">
            <a:extLst>
              <a:ext uri="{28A0092B-C50C-407E-A947-70E740481C1C}">
                <a14:useLocalDpi xmlns:a14="http://schemas.microsoft.com/office/drawing/2010/main" val="0"/>
              </a:ext>
            </a:extLst>
          </a:blip>
          <a:srcRect l="17083" r="15539"/>
          <a:stretch/>
        </p:blipFill>
        <p:spPr bwMode="auto">
          <a:xfrm>
            <a:off x="3576637" y="2230685"/>
            <a:ext cx="1990725" cy="3234690"/>
          </a:xfrm>
          <a:prstGeom prst="rect">
            <a:avLst/>
          </a:prstGeom>
          <a:ln>
            <a:noFill/>
          </a:ln>
          <a:extLst>
            <a:ext uri="{53640926-AAD7-44D8-BBD7-CCE9431645EC}">
              <a14:shadowObscured xmlns:a14="http://schemas.microsoft.com/office/drawing/2010/main"/>
            </a:ext>
          </a:extLst>
        </p:spPr>
      </p:pic>
      <p:pic>
        <p:nvPicPr>
          <p:cNvPr id="6" name="Immagine 5"/>
          <p:cNvPicPr/>
          <p:nvPr/>
        </p:nvPicPr>
        <p:blipFill rotWithShape="1">
          <a:blip r:embed="rId3" cstate="print">
            <a:extLst>
              <a:ext uri="{28A0092B-C50C-407E-A947-70E740481C1C}">
                <a14:useLocalDpi xmlns:a14="http://schemas.microsoft.com/office/drawing/2010/main" val="0"/>
              </a:ext>
            </a:extLst>
          </a:blip>
          <a:srcRect l="18718" r="18992"/>
          <a:stretch/>
        </p:blipFill>
        <p:spPr bwMode="auto">
          <a:xfrm>
            <a:off x="6377889" y="2230685"/>
            <a:ext cx="1838325" cy="3228340"/>
          </a:xfrm>
          <a:prstGeom prst="rect">
            <a:avLst/>
          </a:prstGeom>
          <a:ln>
            <a:noFill/>
          </a:ln>
          <a:extLst>
            <a:ext uri="{53640926-AAD7-44D8-BBD7-CCE9431645EC}">
              <a14:shadowObscured xmlns:a14="http://schemas.microsoft.com/office/drawing/2010/main"/>
            </a:ext>
          </a:extLst>
        </p:spPr>
      </p:pic>
      <p:pic>
        <p:nvPicPr>
          <p:cNvPr id="7" name="Immagine 6"/>
          <p:cNvPicPr/>
          <p:nvPr/>
        </p:nvPicPr>
        <p:blipFill rotWithShape="1">
          <a:blip r:embed="rId4" cstate="print">
            <a:extLst>
              <a:ext uri="{28A0092B-C50C-407E-A947-70E740481C1C}">
                <a14:useLocalDpi xmlns:a14="http://schemas.microsoft.com/office/drawing/2010/main" val="0"/>
              </a:ext>
            </a:extLst>
          </a:blip>
          <a:srcRect l="19462" t="210" r="19327" b="-210"/>
          <a:stretch/>
        </p:blipFill>
        <p:spPr bwMode="auto">
          <a:xfrm>
            <a:off x="971600" y="2280609"/>
            <a:ext cx="1794510" cy="3209925"/>
          </a:xfrm>
          <a:prstGeom prst="rect">
            <a:avLst/>
          </a:prstGeom>
          <a:ln>
            <a:noFill/>
          </a:ln>
          <a:extLst>
            <a:ext uri="{53640926-AAD7-44D8-BBD7-CCE9431645EC}">
              <a14:shadowObscured xmlns:a14="http://schemas.microsoft.com/office/drawing/2010/main"/>
            </a:ext>
          </a:extLst>
        </p:spPr>
      </p:pic>
      <p:sp>
        <p:nvSpPr>
          <p:cNvPr id="4" name="Titolo 3"/>
          <p:cNvSpPr>
            <a:spLocks noGrp="1"/>
          </p:cNvSpPr>
          <p:nvPr>
            <p:ph type="title"/>
          </p:nvPr>
        </p:nvSpPr>
        <p:spPr/>
        <p:txBody>
          <a:bodyPr/>
          <a:lstStyle/>
          <a:p>
            <a:r>
              <a:rPr lang="it-IT" sz="4000" dirty="0">
                <a:latin typeface="Arial" panose="020B0604020202020204" pitchFamily="34" charset="0"/>
                <a:cs typeface="Arial" panose="020B0604020202020204" pitchFamily="34" charset="0"/>
              </a:rPr>
              <a:t>USER INTERFACE</a:t>
            </a:r>
            <a:br>
              <a:rPr lang="it-IT" sz="4000" dirty="0">
                <a:latin typeface="Arial" panose="020B0604020202020204" pitchFamily="34" charset="0"/>
                <a:cs typeface="Arial" panose="020B0604020202020204" pitchFamily="34" charset="0"/>
              </a:rPr>
            </a:br>
            <a:r>
              <a:rPr lang="en-GB" sz="3200" b="1" dirty="0">
                <a:latin typeface="Arial" panose="020B0604020202020204" pitchFamily="34" charset="0"/>
                <a:cs typeface="Arial" panose="020B0604020202020204" pitchFamily="34" charset="0"/>
              </a:rPr>
              <a:t>PARKING AREA AND POWER STATION</a:t>
            </a:r>
            <a:endParaRPr lang="it-IT" sz="3600" dirty="0"/>
          </a:p>
        </p:txBody>
      </p:sp>
    </p:spTree>
    <p:extLst>
      <p:ext uri="{BB962C8B-B14F-4D97-AF65-F5344CB8AC3E}">
        <p14:creationId xmlns:p14="http://schemas.microsoft.com/office/powerpoint/2010/main" val="36874339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p:nvPr/>
        </p:nvPicPr>
        <p:blipFill rotWithShape="1">
          <a:blip r:embed="rId2" cstate="print">
            <a:extLst>
              <a:ext uri="{28A0092B-C50C-407E-A947-70E740481C1C}">
                <a14:useLocalDpi xmlns:a14="http://schemas.microsoft.com/office/drawing/2010/main" val="0"/>
              </a:ext>
            </a:extLst>
          </a:blip>
          <a:srcRect l="19347" r="18990"/>
          <a:stretch/>
        </p:blipFill>
        <p:spPr bwMode="auto">
          <a:xfrm>
            <a:off x="2267744" y="2152433"/>
            <a:ext cx="1815465" cy="3225165"/>
          </a:xfrm>
          <a:prstGeom prst="rect">
            <a:avLst/>
          </a:prstGeom>
          <a:ln>
            <a:noFill/>
          </a:ln>
          <a:extLst>
            <a:ext uri="{53640926-AAD7-44D8-BBD7-CCE9431645EC}">
              <a14:shadowObscured xmlns:a14="http://schemas.microsoft.com/office/drawing/2010/main"/>
            </a:ext>
          </a:extLst>
        </p:spPr>
      </p:pic>
      <p:pic>
        <p:nvPicPr>
          <p:cNvPr id="6" name="Immagine 5"/>
          <p:cNvPicPr/>
          <p:nvPr/>
        </p:nvPicPr>
        <p:blipFill rotWithShape="1">
          <a:blip r:embed="rId3" cstate="print">
            <a:extLst>
              <a:ext uri="{28A0092B-C50C-407E-A947-70E740481C1C}">
                <a14:useLocalDpi xmlns:a14="http://schemas.microsoft.com/office/drawing/2010/main" val="0"/>
              </a:ext>
            </a:extLst>
          </a:blip>
          <a:srcRect l="17105" r="17704"/>
          <a:stretch/>
        </p:blipFill>
        <p:spPr bwMode="auto">
          <a:xfrm>
            <a:off x="5436096" y="2132856"/>
            <a:ext cx="1924050" cy="3232150"/>
          </a:xfrm>
          <a:prstGeom prst="rect">
            <a:avLst/>
          </a:prstGeom>
          <a:ln>
            <a:noFill/>
          </a:ln>
          <a:extLst>
            <a:ext uri="{53640926-AAD7-44D8-BBD7-CCE9431645EC}">
              <a14:shadowObscured xmlns:a14="http://schemas.microsoft.com/office/drawing/2010/main"/>
            </a:ext>
          </a:extLst>
        </p:spPr>
      </p:pic>
      <p:sp>
        <p:nvSpPr>
          <p:cNvPr id="4" name="Titolo 3"/>
          <p:cNvSpPr>
            <a:spLocks noGrp="1"/>
          </p:cNvSpPr>
          <p:nvPr>
            <p:ph type="title"/>
          </p:nvPr>
        </p:nvSpPr>
        <p:spPr/>
        <p:txBody>
          <a:bodyPr/>
          <a:lstStyle/>
          <a:p>
            <a:r>
              <a:rPr lang="it-IT" b="1" dirty="0">
                <a:latin typeface="+mn-lt"/>
              </a:rPr>
              <a:t>OPERATOR INTERFACES</a:t>
            </a:r>
          </a:p>
        </p:txBody>
      </p:sp>
    </p:spTree>
    <p:extLst>
      <p:ext uri="{BB962C8B-B14F-4D97-AF65-F5344CB8AC3E}">
        <p14:creationId xmlns:p14="http://schemas.microsoft.com/office/powerpoint/2010/main" val="14319600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rotWithShape="1">
          <a:blip r:embed="rId2"/>
          <a:srcRect r="1954"/>
          <a:stretch/>
        </p:blipFill>
        <p:spPr>
          <a:xfrm>
            <a:off x="683568" y="1939487"/>
            <a:ext cx="8136904" cy="3841830"/>
          </a:xfrm>
          <a:prstGeom prst="rect">
            <a:avLst/>
          </a:prstGeom>
        </p:spPr>
      </p:pic>
      <p:sp>
        <p:nvSpPr>
          <p:cNvPr id="6" name="Titolo 5"/>
          <p:cNvSpPr>
            <a:spLocks noGrp="1"/>
          </p:cNvSpPr>
          <p:nvPr>
            <p:ph type="title"/>
          </p:nvPr>
        </p:nvSpPr>
        <p:spPr/>
        <p:txBody>
          <a:bodyPr/>
          <a:lstStyle/>
          <a:p>
            <a:r>
              <a:rPr lang="en-US" b="1" dirty="0">
                <a:latin typeface="Arial" panose="020B0604020202020204" pitchFamily="34" charset="0"/>
                <a:cs typeface="Arial" panose="020B0604020202020204" pitchFamily="34" charset="0"/>
              </a:rPr>
              <a:t>ALLOY MODEL</a:t>
            </a:r>
            <a:endParaRPr lang="it-IT" dirty="0"/>
          </a:p>
        </p:txBody>
      </p:sp>
    </p:spTree>
    <p:extLst>
      <p:ext uri="{BB962C8B-B14F-4D97-AF65-F5344CB8AC3E}">
        <p14:creationId xmlns:p14="http://schemas.microsoft.com/office/powerpoint/2010/main" val="7500916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b="1" dirty="0">
                <a:latin typeface="Arial" panose="020B0604020202020204" pitchFamily="34" charset="0"/>
                <a:cs typeface="Arial" panose="020B0604020202020204" pitchFamily="34" charset="0"/>
              </a:rPr>
              <a:t>OVERALL SYSTEM</a:t>
            </a:r>
          </a:p>
        </p:txBody>
      </p:sp>
      <p:pic>
        <p:nvPicPr>
          <p:cNvPr id="2" name="Immagine 1"/>
          <p:cNvPicPr>
            <a:picLocks noChangeAspect="1"/>
          </p:cNvPicPr>
          <p:nvPr/>
        </p:nvPicPr>
        <p:blipFill rotWithShape="1">
          <a:blip r:embed="rId2">
            <a:extLst>
              <a:ext uri="{28A0092B-C50C-407E-A947-70E740481C1C}">
                <a14:useLocalDpi xmlns:a14="http://schemas.microsoft.com/office/drawing/2010/main" val="0"/>
              </a:ext>
            </a:extLst>
          </a:blip>
          <a:srcRect l="9899" t="20671" r="12869" b="24800"/>
          <a:stretch/>
        </p:blipFill>
        <p:spPr>
          <a:xfrm>
            <a:off x="1979712" y="1484784"/>
            <a:ext cx="5184576" cy="5177844"/>
          </a:xfrm>
          <a:prstGeom prst="rect">
            <a:avLst/>
          </a:prstGeom>
        </p:spPr>
      </p:pic>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57250" y="404664"/>
            <a:ext cx="7406640" cy="1356360"/>
          </a:xfrm>
        </p:spPr>
        <p:txBody>
          <a:bodyPr/>
          <a:lstStyle/>
          <a:p>
            <a:r>
              <a:rPr lang="it-IT" sz="4000" dirty="0">
                <a:latin typeface="Arial" panose="020B0604020202020204" pitchFamily="34" charset="0"/>
                <a:cs typeface="Arial" panose="020B0604020202020204" pitchFamily="34" charset="0"/>
              </a:rPr>
              <a:t>OVERALL SYSTEM</a:t>
            </a:r>
            <a:br>
              <a:rPr lang="it-IT" sz="4000"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THREE-TIER ARCHITECTURE</a:t>
            </a:r>
            <a:endParaRPr lang="en-US" sz="4000" dirty="0">
              <a:latin typeface="Arial" panose="020B0604020202020204" pitchFamily="34" charset="0"/>
              <a:cs typeface="Arial" panose="020B0604020202020204" pitchFamily="34" charset="0"/>
            </a:endParaRPr>
          </a:p>
        </p:txBody>
      </p:sp>
      <p:sp>
        <p:nvSpPr>
          <p:cNvPr id="4" name="Segnaposto contenuto 4"/>
          <p:cNvSpPr txBox="1">
            <a:spLocks/>
          </p:cNvSpPr>
          <p:nvPr/>
        </p:nvSpPr>
        <p:spPr bwMode="auto">
          <a:xfrm>
            <a:off x="4915948" y="1857740"/>
            <a:ext cx="3741489" cy="1195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spcBef>
                <a:spcPts val="0"/>
              </a:spcBef>
              <a:buFont typeface="Wingdings" pitchFamily="2" charset="2"/>
              <a:buNone/>
            </a:pPr>
            <a:r>
              <a:rPr lang="en-GB" sz="1600" b="1" kern="0" dirty="0">
                <a:solidFill>
                  <a:schemeClr val="accent1">
                    <a:lumMod val="50000"/>
                  </a:schemeClr>
                </a:solidFill>
                <a:latin typeface="Arial" panose="020B0604020202020204" pitchFamily="34" charset="0"/>
                <a:cs typeface="Arial" panose="020B0604020202020204" pitchFamily="34" charset="0"/>
              </a:rPr>
              <a:t>PRESENTATION TIER</a:t>
            </a:r>
          </a:p>
          <a:p>
            <a:pPr marL="0" indent="0">
              <a:spcBef>
                <a:spcPts val="0"/>
              </a:spcBef>
              <a:buFont typeface="Wingdings" pitchFamily="2" charset="2"/>
              <a:buNone/>
            </a:pPr>
            <a:r>
              <a:rPr lang="en-GB" sz="1600" kern="0" dirty="0">
                <a:solidFill>
                  <a:schemeClr val="accent1">
                    <a:lumMod val="50000"/>
                  </a:schemeClr>
                </a:solidFill>
                <a:latin typeface="Arial" panose="020B0604020202020204" pitchFamily="34" charset="0"/>
                <a:cs typeface="Arial" panose="020B0604020202020204" pitchFamily="34" charset="0"/>
              </a:rPr>
              <a:t>The </a:t>
            </a:r>
            <a:r>
              <a:rPr lang="en-GB" sz="1600" b="1" i="1" kern="0" dirty="0">
                <a:solidFill>
                  <a:schemeClr val="accent1">
                    <a:lumMod val="50000"/>
                  </a:schemeClr>
                </a:solidFill>
                <a:latin typeface="Arial" panose="020B0604020202020204" pitchFamily="34" charset="0"/>
                <a:cs typeface="Arial" panose="020B0604020202020204" pitchFamily="34" charset="0"/>
              </a:rPr>
              <a:t>views</a:t>
            </a:r>
            <a:r>
              <a:rPr lang="en-GB" sz="1600" kern="0" dirty="0">
                <a:solidFill>
                  <a:schemeClr val="accent1">
                    <a:lumMod val="50000"/>
                  </a:schemeClr>
                </a:solidFill>
                <a:latin typeface="Arial" panose="020B0604020202020204" pitchFamily="34" charset="0"/>
                <a:cs typeface="Arial" panose="020B0604020202020204" pitchFamily="34" charset="0"/>
              </a:rPr>
              <a:t> are provided to the users and operators through the application on their </a:t>
            </a:r>
            <a:r>
              <a:rPr lang="en-GB" sz="1600" b="1" i="1" kern="0" dirty="0">
                <a:solidFill>
                  <a:schemeClr val="accent1">
                    <a:lumMod val="50000"/>
                  </a:schemeClr>
                </a:solidFill>
                <a:latin typeface="Arial" panose="020B0604020202020204" pitchFamily="34" charset="0"/>
                <a:cs typeface="Arial" panose="020B0604020202020204" pitchFamily="34" charset="0"/>
              </a:rPr>
              <a:t>mobile phones</a:t>
            </a:r>
            <a:r>
              <a:rPr lang="en-GB" sz="1600" kern="0" dirty="0">
                <a:solidFill>
                  <a:schemeClr val="accent1">
                    <a:lumMod val="50000"/>
                  </a:schemeClr>
                </a:solidFill>
                <a:latin typeface="Arial" panose="020B0604020202020204" pitchFamily="34" charset="0"/>
                <a:cs typeface="Arial" panose="020B0604020202020204" pitchFamily="34" charset="0"/>
              </a:rPr>
              <a:t>.</a:t>
            </a:r>
          </a:p>
        </p:txBody>
      </p:sp>
      <p:pic>
        <p:nvPicPr>
          <p:cNvPr id="5" name="Immagine 4"/>
          <p:cNvPicPr>
            <a:picLocks noChangeAspect="1"/>
          </p:cNvPicPr>
          <p:nvPr/>
        </p:nvPicPr>
        <p:blipFill rotWithShape="1">
          <a:blip r:embed="rId2" cstate="print">
            <a:extLst>
              <a:ext uri="{28A0092B-C50C-407E-A947-70E740481C1C}">
                <a14:useLocalDpi xmlns:a14="http://schemas.microsoft.com/office/drawing/2010/main" val="0"/>
              </a:ext>
            </a:extLst>
          </a:blip>
          <a:srcRect l="15048" t="13456" r="16605" b="35168"/>
          <a:stretch/>
        </p:blipFill>
        <p:spPr>
          <a:xfrm>
            <a:off x="412726" y="1556792"/>
            <a:ext cx="4591321" cy="4881912"/>
          </a:xfrm>
          <a:prstGeom prst="rect">
            <a:avLst/>
          </a:prstGeom>
        </p:spPr>
      </p:pic>
      <p:sp>
        <p:nvSpPr>
          <p:cNvPr id="6" name="CasellaDiTesto 5"/>
          <p:cNvSpPr txBox="1"/>
          <p:nvPr/>
        </p:nvSpPr>
        <p:spPr>
          <a:xfrm>
            <a:off x="4918786" y="3354189"/>
            <a:ext cx="3741489" cy="1323439"/>
          </a:xfrm>
          <a:prstGeom prst="rect">
            <a:avLst/>
          </a:prstGeom>
          <a:noFill/>
        </p:spPr>
        <p:txBody>
          <a:bodyPr wrap="square" rtlCol="0">
            <a:spAutoFit/>
          </a:bodyPr>
          <a:lstStyle/>
          <a:p>
            <a:r>
              <a:rPr lang="en-GB" sz="1600" b="1" dirty="0">
                <a:solidFill>
                  <a:schemeClr val="accent1">
                    <a:lumMod val="50000"/>
                  </a:schemeClr>
                </a:solidFill>
                <a:latin typeface="Arial" panose="020B0604020202020204" pitchFamily="34" charset="0"/>
                <a:cs typeface="Arial" panose="020B0604020202020204" pitchFamily="34" charset="0"/>
              </a:rPr>
              <a:t>BUSINESS LOGIC TIER</a:t>
            </a:r>
          </a:p>
          <a:p>
            <a:r>
              <a:rPr lang="en-GB" sz="1600" dirty="0">
                <a:solidFill>
                  <a:schemeClr val="accent1">
                    <a:lumMod val="50000"/>
                  </a:schemeClr>
                </a:solidFill>
                <a:latin typeface="Arial" panose="020B0604020202020204" pitchFamily="34" charset="0"/>
                <a:cs typeface="Arial" panose="020B0604020202020204" pitchFamily="34" charset="0"/>
              </a:rPr>
              <a:t>The Central System contains the </a:t>
            </a:r>
            <a:r>
              <a:rPr lang="en-GB" sz="1600" b="1" i="1" dirty="0">
                <a:solidFill>
                  <a:schemeClr val="accent1">
                    <a:lumMod val="50000"/>
                  </a:schemeClr>
                </a:solidFill>
                <a:latin typeface="Arial" panose="020B0604020202020204" pitchFamily="34" charset="0"/>
                <a:cs typeface="Arial" panose="020B0604020202020204" pitchFamily="34" charset="0"/>
              </a:rPr>
              <a:t>main logic </a:t>
            </a:r>
            <a:r>
              <a:rPr lang="en-GB" sz="1600" dirty="0">
                <a:solidFill>
                  <a:schemeClr val="accent1">
                    <a:lumMod val="50000"/>
                  </a:schemeClr>
                </a:solidFill>
                <a:latin typeface="Arial" panose="020B0604020202020204" pitchFamily="34" charset="0"/>
                <a:cs typeface="Arial" panose="020B0604020202020204" pitchFamily="34" charset="0"/>
              </a:rPr>
              <a:t>of the application and </a:t>
            </a:r>
            <a:r>
              <a:rPr lang="en-GB" sz="1600" b="1" i="1" dirty="0">
                <a:solidFill>
                  <a:schemeClr val="accent1">
                    <a:lumMod val="50000"/>
                  </a:schemeClr>
                </a:solidFill>
                <a:latin typeface="Arial" panose="020B0604020202020204" pitchFamily="34" charset="0"/>
                <a:cs typeface="Arial" panose="020B0604020202020204" pitchFamily="34" charset="0"/>
              </a:rPr>
              <a:t>communicates</a:t>
            </a:r>
            <a:r>
              <a:rPr lang="en-GB" sz="1600" dirty="0">
                <a:solidFill>
                  <a:schemeClr val="accent1">
                    <a:lumMod val="50000"/>
                  </a:schemeClr>
                </a:solidFill>
                <a:latin typeface="Arial" panose="020B0604020202020204" pitchFamily="34" charset="0"/>
                <a:cs typeface="Arial" panose="020B0604020202020204" pitchFamily="34" charset="0"/>
              </a:rPr>
              <a:t> with the user devices and the Data System.</a:t>
            </a:r>
          </a:p>
        </p:txBody>
      </p:sp>
      <p:sp>
        <p:nvSpPr>
          <p:cNvPr id="7" name="CasellaDiTesto 6"/>
          <p:cNvSpPr txBox="1"/>
          <p:nvPr/>
        </p:nvSpPr>
        <p:spPr>
          <a:xfrm>
            <a:off x="4915949" y="4773336"/>
            <a:ext cx="3741489" cy="1569660"/>
          </a:xfrm>
          <a:prstGeom prst="rect">
            <a:avLst/>
          </a:prstGeom>
          <a:noFill/>
        </p:spPr>
        <p:txBody>
          <a:bodyPr wrap="square" rtlCol="0">
            <a:spAutoFit/>
          </a:bodyPr>
          <a:lstStyle/>
          <a:p>
            <a:r>
              <a:rPr lang="en-GB" sz="1600" b="1" dirty="0">
                <a:solidFill>
                  <a:schemeClr val="accent1">
                    <a:lumMod val="50000"/>
                  </a:schemeClr>
                </a:solidFill>
                <a:latin typeface="Arial" panose="020B0604020202020204" pitchFamily="34" charset="0"/>
                <a:cs typeface="Arial" panose="020B0604020202020204" pitchFamily="34" charset="0"/>
              </a:rPr>
              <a:t>DATA TIER</a:t>
            </a:r>
            <a:endParaRPr lang="it-IT" sz="1600" b="1" dirty="0">
              <a:solidFill>
                <a:schemeClr val="accent1">
                  <a:lumMod val="50000"/>
                </a:schemeClr>
              </a:solidFill>
              <a:latin typeface="Arial" panose="020B0604020202020204" pitchFamily="34" charset="0"/>
              <a:cs typeface="Arial" panose="020B0604020202020204" pitchFamily="34" charset="0"/>
            </a:endParaRPr>
          </a:p>
          <a:p>
            <a:r>
              <a:rPr lang="en-GB" sz="1600" dirty="0">
                <a:solidFill>
                  <a:schemeClr val="accent1">
                    <a:lumMod val="50000"/>
                  </a:schemeClr>
                </a:solidFill>
                <a:latin typeface="Arial" panose="020B0604020202020204" pitchFamily="34" charset="0"/>
                <a:cs typeface="Arial" panose="020B0604020202020204" pitchFamily="34" charset="0"/>
              </a:rPr>
              <a:t>The Data System </a:t>
            </a:r>
            <a:r>
              <a:rPr lang="en-GB" sz="1600" b="1" i="1" dirty="0">
                <a:solidFill>
                  <a:schemeClr val="accent1">
                    <a:lumMod val="50000"/>
                  </a:schemeClr>
                </a:solidFill>
                <a:latin typeface="Arial" panose="020B0604020202020204" pitchFamily="34" charset="0"/>
                <a:cs typeface="Arial" panose="020B0604020202020204" pitchFamily="34" charset="0"/>
              </a:rPr>
              <a:t>collects the data </a:t>
            </a:r>
            <a:r>
              <a:rPr lang="en-GB" sz="1600" dirty="0">
                <a:solidFill>
                  <a:schemeClr val="accent1">
                    <a:lumMod val="50000"/>
                  </a:schemeClr>
                </a:solidFill>
                <a:latin typeface="Arial" panose="020B0604020202020204" pitchFamily="34" charset="0"/>
                <a:cs typeface="Arial" panose="020B0604020202020204" pitchFamily="34" charset="0"/>
              </a:rPr>
              <a:t>of all the cars, users and operators into a database and </a:t>
            </a:r>
            <a:r>
              <a:rPr lang="en-GB" sz="1600" b="1" i="1" dirty="0">
                <a:solidFill>
                  <a:schemeClr val="accent1">
                    <a:lumMod val="50000"/>
                  </a:schemeClr>
                </a:solidFill>
                <a:latin typeface="Arial" panose="020B0604020202020204" pitchFamily="34" charset="0"/>
                <a:cs typeface="Arial" panose="020B0604020202020204" pitchFamily="34" charset="0"/>
              </a:rPr>
              <a:t>interacts with cars and power plugs</a:t>
            </a:r>
            <a:r>
              <a:rPr lang="en-GB" sz="1600" dirty="0">
                <a:solidFill>
                  <a:schemeClr val="accent1">
                    <a:lumMod val="50000"/>
                  </a:schemeClr>
                </a:solidFill>
                <a:latin typeface="Arial" panose="020B0604020202020204" pitchFamily="34" charset="0"/>
                <a:cs typeface="Arial" panose="020B0604020202020204" pitchFamily="34" charset="0"/>
              </a:rPr>
              <a:t> to change or get their status.</a:t>
            </a:r>
            <a:endParaRPr lang="it-IT" sz="1600" dirty="0">
              <a:solidFill>
                <a:schemeClr val="accent1">
                  <a:lumMod val="50000"/>
                </a:schemeClr>
              </a:solidFill>
              <a:latin typeface="Arial" panose="020B060402020202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Rectangle 7"/>
          <p:cNvSpPr>
            <a:spLocks noGrp="1" noChangeArrowheads="1"/>
          </p:cNvSpPr>
          <p:nvPr>
            <p:ph type="title"/>
          </p:nvPr>
        </p:nvSpPr>
        <p:spPr/>
        <p:txBody>
          <a:bodyPr/>
          <a:lstStyle/>
          <a:p>
            <a:r>
              <a:rPr lang="en-US" b="1" dirty="0">
                <a:latin typeface="Arial" panose="020B0604020202020204" pitchFamily="34" charset="0"/>
                <a:cs typeface="Arial" panose="020B0604020202020204" pitchFamily="34" charset="0"/>
              </a:rPr>
              <a:t>HIGH-LEVEL COMPONENTS</a:t>
            </a:r>
            <a:endParaRPr lang="en-US" dirty="0">
              <a:latin typeface="Arial" panose="020B0604020202020204" pitchFamily="34" charset="0"/>
              <a:cs typeface="Arial" panose="020B0604020202020204" pitchFamily="34" charset="0"/>
            </a:endParaRPr>
          </a:p>
        </p:txBody>
      </p:sp>
      <p:sp>
        <p:nvSpPr>
          <p:cNvPr id="3" name="CasellaDiTesto 2"/>
          <p:cNvSpPr txBox="1"/>
          <p:nvPr/>
        </p:nvSpPr>
        <p:spPr>
          <a:xfrm>
            <a:off x="6366914" y="1894055"/>
            <a:ext cx="2003499" cy="923330"/>
          </a:xfrm>
          <a:prstGeom prst="rect">
            <a:avLst/>
          </a:prstGeom>
          <a:noFill/>
          <a:ln w="19050">
            <a:solidFill>
              <a:schemeClr val="accent1">
                <a:lumMod val="50000"/>
              </a:schemeClr>
            </a:solidFill>
          </a:ln>
        </p:spPr>
        <p:txBody>
          <a:bodyPr wrap="square" rtlCol="0">
            <a:spAutoFit/>
          </a:bodyPr>
          <a:lstStyle/>
          <a:p>
            <a:pPr algn="ctr"/>
            <a:r>
              <a:rPr lang="it-IT" b="1" dirty="0">
                <a:solidFill>
                  <a:schemeClr val="tx2">
                    <a:lumMod val="75000"/>
                  </a:schemeClr>
                </a:solidFill>
                <a:latin typeface="Arial" panose="020B0604020202020204" pitchFamily="34" charset="0"/>
                <a:cs typeface="Arial" panose="020B0604020202020204" pitchFamily="34" charset="0"/>
              </a:rPr>
              <a:t>User and Operator </a:t>
            </a:r>
          </a:p>
          <a:p>
            <a:pPr algn="ctr"/>
            <a:r>
              <a:rPr lang="it-IT" b="1" dirty="0">
                <a:solidFill>
                  <a:schemeClr val="tx2">
                    <a:lumMod val="75000"/>
                  </a:schemeClr>
                </a:solidFill>
                <a:latin typeface="Arial" panose="020B0604020202020204" pitchFamily="34" charset="0"/>
                <a:cs typeface="Arial" panose="020B0604020202020204" pitchFamily="34" charset="0"/>
              </a:rPr>
              <a:t>Applications</a:t>
            </a:r>
          </a:p>
        </p:txBody>
      </p:sp>
      <p:sp>
        <p:nvSpPr>
          <p:cNvPr id="4" name="CasellaDiTesto 3"/>
          <p:cNvSpPr txBox="1"/>
          <p:nvPr/>
        </p:nvSpPr>
        <p:spPr>
          <a:xfrm>
            <a:off x="815306" y="3645024"/>
            <a:ext cx="1441421" cy="646331"/>
          </a:xfrm>
          <a:prstGeom prst="rect">
            <a:avLst/>
          </a:prstGeom>
          <a:noFill/>
          <a:ln w="19050">
            <a:solidFill>
              <a:schemeClr val="accent1">
                <a:lumMod val="50000"/>
              </a:schemeClr>
            </a:solidFill>
          </a:ln>
        </p:spPr>
        <p:txBody>
          <a:bodyPr wrap="none" rtlCol="0">
            <a:spAutoFit/>
          </a:bodyPr>
          <a:lstStyle/>
          <a:p>
            <a:pPr algn="ctr"/>
            <a:r>
              <a:rPr lang="it-IT" b="1" dirty="0">
                <a:solidFill>
                  <a:schemeClr val="tx2">
                    <a:lumMod val="75000"/>
                  </a:schemeClr>
                </a:solidFill>
                <a:latin typeface="Arial" panose="020B0604020202020204" pitchFamily="34" charset="0"/>
                <a:cs typeface="Arial" panose="020B0604020202020204" pitchFamily="34" charset="0"/>
              </a:rPr>
              <a:t>Central </a:t>
            </a:r>
          </a:p>
          <a:p>
            <a:pPr algn="ctr"/>
            <a:r>
              <a:rPr lang="it-IT" b="1" dirty="0">
                <a:solidFill>
                  <a:schemeClr val="tx2">
                    <a:lumMod val="75000"/>
                  </a:schemeClr>
                </a:solidFill>
                <a:latin typeface="Arial" panose="020B0604020202020204" pitchFamily="34" charset="0"/>
                <a:cs typeface="Arial" panose="020B0604020202020204" pitchFamily="34" charset="0"/>
              </a:rPr>
              <a:t>Application</a:t>
            </a:r>
          </a:p>
        </p:txBody>
      </p:sp>
      <p:sp>
        <p:nvSpPr>
          <p:cNvPr id="5" name="CasellaDiTesto 4"/>
          <p:cNvSpPr txBox="1"/>
          <p:nvPr/>
        </p:nvSpPr>
        <p:spPr>
          <a:xfrm>
            <a:off x="912788" y="5445224"/>
            <a:ext cx="1479892" cy="369332"/>
          </a:xfrm>
          <a:prstGeom prst="rect">
            <a:avLst/>
          </a:prstGeom>
          <a:noFill/>
          <a:ln w="19050">
            <a:solidFill>
              <a:schemeClr val="accent1">
                <a:lumMod val="50000"/>
              </a:schemeClr>
            </a:solidFill>
          </a:ln>
        </p:spPr>
        <p:txBody>
          <a:bodyPr wrap="none" rtlCol="0">
            <a:spAutoFit/>
          </a:bodyPr>
          <a:lstStyle/>
          <a:p>
            <a:r>
              <a:rPr lang="it-IT" b="1" dirty="0">
                <a:solidFill>
                  <a:schemeClr val="tx2">
                    <a:lumMod val="75000"/>
                  </a:schemeClr>
                </a:solidFill>
                <a:latin typeface="Arial" panose="020B0604020202020204" pitchFamily="34" charset="0"/>
                <a:cs typeface="Arial" panose="020B0604020202020204" pitchFamily="34" charset="0"/>
              </a:rPr>
              <a:t>Persistence</a:t>
            </a:r>
          </a:p>
        </p:txBody>
      </p:sp>
      <p:pic>
        <p:nvPicPr>
          <p:cNvPr id="14" name="Immagin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405" y="1700808"/>
            <a:ext cx="5276331" cy="4896544"/>
          </a:xfrm>
          <a:prstGeom prst="rect">
            <a:avLst/>
          </a:prstGeom>
        </p:spPr>
      </p:pic>
      <p:sp>
        <p:nvSpPr>
          <p:cNvPr id="19" name="CasellaDiTesto 18"/>
          <p:cNvSpPr txBox="1"/>
          <p:nvPr/>
        </p:nvSpPr>
        <p:spPr>
          <a:xfrm>
            <a:off x="7295736" y="3552690"/>
            <a:ext cx="992760" cy="1077218"/>
          </a:xfrm>
          <a:prstGeom prst="rect">
            <a:avLst/>
          </a:prstGeom>
          <a:noFill/>
          <a:ln w="19050">
            <a:solidFill>
              <a:schemeClr val="accent1">
                <a:lumMod val="50000"/>
              </a:schemeClr>
            </a:solidFill>
          </a:ln>
        </p:spPr>
        <p:txBody>
          <a:bodyPr wrap="square" rtlCol="0">
            <a:spAutoFit/>
          </a:bodyPr>
          <a:lstStyle/>
          <a:p>
            <a:pPr algn="ctr"/>
            <a:r>
              <a:rPr lang="it-IT" sz="1600" b="1" dirty="0" err="1">
                <a:solidFill>
                  <a:schemeClr val="tx2">
                    <a:lumMod val="75000"/>
                  </a:schemeClr>
                </a:solidFill>
                <a:latin typeface="Arial" panose="020B0604020202020204" pitchFamily="34" charset="0"/>
                <a:cs typeface="Arial" panose="020B0604020202020204" pitchFamily="34" charset="0"/>
              </a:rPr>
              <a:t>External</a:t>
            </a:r>
            <a:r>
              <a:rPr lang="it-IT" sz="1600" b="1" dirty="0">
                <a:solidFill>
                  <a:schemeClr val="tx2">
                    <a:lumMod val="75000"/>
                  </a:schemeClr>
                </a:solidFill>
                <a:latin typeface="Arial" panose="020B0604020202020204" pitchFamily="34" charset="0"/>
                <a:cs typeface="Arial" panose="020B0604020202020204" pitchFamily="34" charset="0"/>
              </a:rPr>
              <a:t> </a:t>
            </a:r>
            <a:r>
              <a:rPr lang="it-IT" sz="1600" b="1" dirty="0" err="1">
                <a:solidFill>
                  <a:schemeClr val="tx2">
                    <a:lumMod val="75000"/>
                  </a:schemeClr>
                </a:solidFill>
                <a:latin typeface="Arial" panose="020B0604020202020204" pitchFamily="34" charset="0"/>
                <a:cs typeface="Arial" panose="020B0604020202020204" pitchFamily="34" charset="0"/>
              </a:rPr>
              <a:t>Payment</a:t>
            </a:r>
            <a:r>
              <a:rPr lang="it-IT" sz="1600" b="1" dirty="0">
                <a:solidFill>
                  <a:schemeClr val="tx2">
                    <a:lumMod val="75000"/>
                  </a:schemeClr>
                </a:solidFill>
                <a:latin typeface="Arial" panose="020B0604020202020204" pitchFamily="34" charset="0"/>
                <a:cs typeface="Arial" panose="020B0604020202020204" pitchFamily="34" charset="0"/>
              </a:rPr>
              <a:t> System</a:t>
            </a:r>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p:cNvSpPr>
            <a:spLocks noGrp="1"/>
          </p:cNvSpPr>
          <p:nvPr>
            <p:ph type="title"/>
          </p:nvPr>
        </p:nvSpPr>
        <p:spPr/>
        <p:txBody>
          <a:bodyPr/>
          <a:lstStyle/>
          <a:p>
            <a:r>
              <a:rPr lang="en-US" b="1" dirty="0" err="1" smtClean="0">
                <a:latin typeface="Arial" panose="020B0604020202020204" pitchFamily="34" charset="0"/>
                <a:cs typeface="Arial" panose="020B0604020202020204" pitchFamily="34" charset="0"/>
              </a:rPr>
              <a:t>PowerEnjoy</a:t>
            </a:r>
            <a:r>
              <a:rPr lang="en-US" b="1" dirty="0" smtClean="0">
                <a:latin typeface="Arial" panose="020B0604020202020204" pitchFamily="34" charset="0"/>
                <a:cs typeface="Arial" panose="020B0604020202020204" pitchFamily="34" charset="0"/>
              </a:rPr>
              <a:t> – </a:t>
            </a:r>
            <a:r>
              <a:rPr lang="en-US" dirty="0" smtClean="0">
                <a:latin typeface="Arial" panose="020B0604020202020204" pitchFamily="34" charset="0"/>
                <a:cs typeface="Arial" panose="020B0604020202020204" pitchFamily="34" charset="0"/>
              </a:rPr>
              <a:t>WHAT IS IT</a:t>
            </a:r>
            <a:endParaRPr lang="it-IT" dirty="0">
              <a:latin typeface="Arial" panose="020B0604020202020204" pitchFamily="34" charset="0"/>
              <a:cs typeface="Arial" panose="020B0604020202020204" pitchFamily="34" charset="0"/>
            </a:endParaRPr>
          </a:p>
        </p:txBody>
      </p:sp>
      <p:sp>
        <p:nvSpPr>
          <p:cNvPr id="3" name="Segnaposto contenuto 2"/>
          <p:cNvSpPr>
            <a:spLocks noGrp="1"/>
          </p:cNvSpPr>
          <p:nvPr>
            <p:ph idx="1"/>
          </p:nvPr>
        </p:nvSpPr>
        <p:spPr>
          <a:xfrm>
            <a:off x="323529" y="3359602"/>
            <a:ext cx="8496944" cy="573454"/>
          </a:xfrm>
        </p:spPr>
        <p:txBody>
          <a:bodyPr>
            <a:normAutofit/>
          </a:bodyPr>
          <a:lstStyle/>
          <a:p>
            <a:pPr marL="34290" indent="0" algn="ctr">
              <a:buNone/>
            </a:pPr>
            <a:r>
              <a:rPr lang="it-IT" sz="2800" dirty="0" smtClean="0">
                <a:solidFill>
                  <a:schemeClr val="tx1"/>
                </a:solidFill>
              </a:rPr>
              <a:t>for a </a:t>
            </a:r>
            <a:r>
              <a:rPr lang="it-IT" sz="2800" b="1" dirty="0" smtClean="0">
                <a:solidFill>
                  <a:schemeClr val="tx1"/>
                </a:solidFill>
              </a:rPr>
              <a:t>CAR SHARING </a:t>
            </a:r>
            <a:r>
              <a:rPr lang="it-IT" sz="2800" dirty="0" smtClean="0">
                <a:solidFill>
                  <a:schemeClr val="tx1"/>
                </a:solidFill>
              </a:rPr>
              <a:t>service </a:t>
            </a:r>
          </a:p>
        </p:txBody>
      </p:sp>
      <p:sp>
        <p:nvSpPr>
          <p:cNvPr id="4" name="Segnaposto contenuto 2"/>
          <p:cNvSpPr txBox="1">
            <a:spLocks/>
          </p:cNvSpPr>
          <p:nvPr/>
        </p:nvSpPr>
        <p:spPr>
          <a:xfrm>
            <a:off x="323528" y="2837372"/>
            <a:ext cx="8496944" cy="519620"/>
          </a:xfrm>
          <a:prstGeom prst="rect">
            <a:avLst/>
          </a:prstGeom>
        </p:spPr>
        <p:txBody>
          <a:bodyPr vert="horz" lIns="91440" tIns="45720" rIns="91440" bIns="45720" rtlCol="0">
            <a:normAutofit/>
          </a:bodyPr>
          <a:lst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a:lstStyle>
          <a:p>
            <a:pPr marL="34290" indent="0" algn="ctr">
              <a:buFont typeface="Corbel" pitchFamily="34" charset="0"/>
              <a:buNone/>
            </a:pPr>
            <a:r>
              <a:rPr lang="it-IT" sz="2800" dirty="0" smtClean="0">
                <a:solidFill>
                  <a:schemeClr val="tx1"/>
                </a:solidFill>
              </a:rPr>
              <a:t>«Develop a </a:t>
            </a:r>
            <a:r>
              <a:rPr lang="it-IT" sz="2800" b="1" dirty="0" smtClean="0">
                <a:solidFill>
                  <a:schemeClr val="tx1"/>
                </a:solidFill>
              </a:rPr>
              <a:t>DIGITAL MANAGEMENT SYSTEM </a:t>
            </a:r>
          </a:p>
        </p:txBody>
      </p:sp>
      <p:sp>
        <p:nvSpPr>
          <p:cNvPr id="5" name="Segnaposto contenuto 2"/>
          <p:cNvSpPr txBox="1">
            <a:spLocks/>
          </p:cNvSpPr>
          <p:nvPr/>
        </p:nvSpPr>
        <p:spPr>
          <a:xfrm>
            <a:off x="323529" y="3840088"/>
            <a:ext cx="8496943" cy="741040"/>
          </a:xfrm>
          <a:prstGeom prst="rect">
            <a:avLst/>
          </a:prstGeom>
        </p:spPr>
        <p:txBody>
          <a:bodyPr vert="horz" lIns="91440" tIns="45720" rIns="91440" bIns="45720" rtlCol="0">
            <a:normAutofit/>
          </a:bodyPr>
          <a:lst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a:lstStyle>
          <a:p>
            <a:pPr marL="34290" indent="0" algn="ctr">
              <a:buFont typeface="Corbel" pitchFamily="34" charset="0"/>
              <a:buNone/>
            </a:pPr>
            <a:r>
              <a:rPr lang="it-IT" sz="2800" dirty="0" smtClean="0">
                <a:solidFill>
                  <a:schemeClr val="tx1"/>
                </a:solidFill>
              </a:rPr>
              <a:t>that exclusively empoys </a:t>
            </a:r>
            <a:r>
              <a:rPr lang="it-IT" sz="2800" b="1" dirty="0" smtClean="0">
                <a:solidFill>
                  <a:schemeClr val="tx1"/>
                </a:solidFill>
              </a:rPr>
              <a:t>ELECTIC CARS</a:t>
            </a:r>
            <a:r>
              <a:rPr lang="it-IT" sz="2800" dirty="0" smtClean="0">
                <a:solidFill>
                  <a:schemeClr val="tx1"/>
                </a:solidFill>
              </a:rPr>
              <a:t>»</a:t>
            </a:r>
            <a:endParaRPr lang="it-IT" sz="2800" dirty="0">
              <a:solidFill>
                <a:schemeClr val="tx1"/>
              </a:solidFill>
            </a:endParaRPr>
          </a:p>
        </p:txBody>
      </p:sp>
    </p:spTree>
    <p:extLst>
      <p:ext uri="{BB962C8B-B14F-4D97-AF65-F5344CB8AC3E}">
        <p14:creationId xmlns:p14="http://schemas.microsoft.com/office/powerpoint/2010/main" val="9413745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r>
              <a:rPr lang="it-IT" sz="4000" dirty="0">
                <a:latin typeface="Arial" panose="020B0604020202020204" pitchFamily="34" charset="0"/>
                <a:cs typeface="Arial" panose="020B0604020202020204" pitchFamily="34" charset="0"/>
              </a:rPr>
              <a:t>COMPONENTS</a:t>
            </a:r>
            <a:br>
              <a:rPr lang="it-IT" sz="4000"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CENTRAL APPLICATION</a:t>
            </a:r>
            <a:endParaRPr lang="en-US" sz="3600" dirty="0">
              <a:latin typeface="Arial" panose="020B0604020202020204" pitchFamily="34" charset="0"/>
              <a:cs typeface="Arial" panose="020B0604020202020204" pitchFamily="34" charset="0"/>
            </a:endParaRPr>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1772816"/>
            <a:ext cx="6877502" cy="4340015"/>
          </a:xfrm>
          <a:prstGeom prst="rect">
            <a:avLst/>
          </a:prstGeom>
        </p:spPr>
      </p:pic>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4000" dirty="0">
                <a:latin typeface="Arial" panose="020B0604020202020204" pitchFamily="34" charset="0"/>
                <a:cs typeface="Arial" panose="020B0604020202020204" pitchFamily="34" charset="0"/>
              </a:rPr>
              <a:t>COMPONENTS</a:t>
            </a:r>
            <a:br>
              <a:rPr lang="it-IT" sz="4000"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PERSISTENCE</a:t>
            </a:r>
            <a:endParaRPr lang="it-IT" sz="3600" dirty="0">
              <a:latin typeface="Arial" panose="020B0604020202020204" pitchFamily="34" charset="0"/>
              <a:cs typeface="Arial" panose="020B0604020202020204" pitchFamily="34" charset="0"/>
            </a:endParaRPr>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2636912"/>
            <a:ext cx="2285231" cy="2609074"/>
          </a:xfrm>
          <a:prstGeom prst="rect">
            <a:avLst/>
          </a:prstGeom>
        </p:spPr>
      </p:pic>
      <p:sp>
        <p:nvSpPr>
          <p:cNvPr id="7" name="CasellaDiTesto 6"/>
          <p:cNvSpPr txBox="1"/>
          <p:nvPr/>
        </p:nvSpPr>
        <p:spPr>
          <a:xfrm>
            <a:off x="4644008" y="5245986"/>
            <a:ext cx="3621504" cy="369332"/>
          </a:xfrm>
          <a:prstGeom prst="rect">
            <a:avLst/>
          </a:prstGeom>
          <a:noFill/>
        </p:spPr>
        <p:txBody>
          <a:bodyPr wrap="none" rtlCol="0">
            <a:spAutoFit/>
          </a:bodyPr>
          <a:lstStyle/>
          <a:p>
            <a:r>
              <a:rPr lang="it-IT" dirty="0">
                <a:solidFill>
                  <a:schemeClr val="accent2">
                    <a:lumMod val="50000"/>
                  </a:schemeClr>
                </a:solidFill>
                <a:latin typeface="Arial" panose="020B0604020202020204" pitchFamily="34" charset="0"/>
                <a:cs typeface="Arial" panose="020B0604020202020204" pitchFamily="34" charset="0"/>
              </a:rPr>
              <a:t>Storage of the </a:t>
            </a:r>
            <a:r>
              <a:rPr lang="it-IT" b="1" i="1" dirty="0">
                <a:solidFill>
                  <a:schemeClr val="accent2">
                    <a:lumMod val="50000"/>
                  </a:schemeClr>
                </a:solidFill>
                <a:latin typeface="Arial" panose="020B0604020202020204" pitchFamily="34" charset="0"/>
                <a:cs typeface="Arial" panose="020B0604020202020204" pitchFamily="34" charset="0"/>
              </a:rPr>
              <a:t>data</a:t>
            </a:r>
            <a:r>
              <a:rPr lang="it-IT" dirty="0">
                <a:solidFill>
                  <a:schemeClr val="accent2">
                    <a:lumMod val="50000"/>
                  </a:schemeClr>
                </a:solidFill>
                <a:latin typeface="Arial" panose="020B0604020202020204" pitchFamily="34" charset="0"/>
                <a:cs typeface="Arial" panose="020B0604020202020204" pitchFamily="34" charset="0"/>
              </a:rPr>
              <a:t> of </a:t>
            </a:r>
            <a:r>
              <a:rPr lang="it-IT" dirty="0" err="1">
                <a:solidFill>
                  <a:schemeClr val="accent2">
                    <a:lumMod val="50000"/>
                  </a:schemeClr>
                </a:solidFill>
                <a:latin typeface="Arial" panose="020B0604020202020204" pitchFamily="34" charset="0"/>
                <a:cs typeface="Arial" panose="020B0604020202020204" pitchFamily="34" charset="0"/>
              </a:rPr>
              <a:t>our</a:t>
            </a:r>
            <a:r>
              <a:rPr lang="it-IT" dirty="0">
                <a:solidFill>
                  <a:schemeClr val="accent2">
                    <a:lumMod val="50000"/>
                  </a:schemeClr>
                </a:solidFill>
                <a:latin typeface="Arial" panose="020B0604020202020204" pitchFamily="34" charset="0"/>
                <a:cs typeface="Arial" panose="020B0604020202020204" pitchFamily="34" charset="0"/>
              </a:rPr>
              <a:t> system</a:t>
            </a:r>
          </a:p>
        </p:txBody>
      </p:sp>
      <p:cxnSp>
        <p:nvCxnSpPr>
          <p:cNvPr id="9" name="Connettore diritto 8"/>
          <p:cNvCxnSpPr>
            <a:stCxn id="7" idx="1"/>
          </p:cNvCxnSpPr>
          <p:nvPr/>
        </p:nvCxnSpPr>
        <p:spPr bwMode="auto">
          <a:xfrm flipH="1" flipV="1">
            <a:off x="2771800" y="4653136"/>
            <a:ext cx="1872208" cy="777516"/>
          </a:xfrm>
          <a:prstGeom prst="line">
            <a:avLst/>
          </a:prstGeom>
          <a:solidFill>
            <a:schemeClr val="accent1"/>
          </a:solidFill>
          <a:ln w="9525" cap="flat" cmpd="sng" algn="ctr">
            <a:solidFill>
              <a:schemeClr val="tx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CasellaDiTesto 10"/>
          <p:cNvSpPr txBox="1"/>
          <p:nvPr/>
        </p:nvSpPr>
        <p:spPr>
          <a:xfrm>
            <a:off x="4644008" y="2295547"/>
            <a:ext cx="3402777" cy="1477328"/>
          </a:xfrm>
          <a:prstGeom prst="rect">
            <a:avLst/>
          </a:prstGeom>
          <a:noFill/>
          <a:ln>
            <a:noFill/>
          </a:ln>
        </p:spPr>
        <p:txBody>
          <a:bodyPr wrap="square" rtlCol="0">
            <a:spAutoFit/>
          </a:bodyPr>
          <a:lstStyle/>
          <a:p>
            <a:r>
              <a:rPr lang="it-IT" dirty="0" err="1">
                <a:solidFill>
                  <a:schemeClr val="accent2">
                    <a:lumMod val="50000"/>
                  </a:schemeClr>
                </a:solidFill>
                <a:latin typeface="Arial" panose="020B0604020202020204" pitchFamily="34" charset="0"/>
                <a:cs typeface="Arial" panose="020B0604020202020204" pitchFamily="34" charset="0"/>
              </a:rPr>
              <a:t>Provides</a:t>
            </a:r>
            <a:r>
              <a:rPr lang="it-IT" dirty="0">
                <a:solidFill>
                  <a:schemeClr val="accent2">
                    <a:lumMod val="50000"/>
                  </a:schemeClr>
                </a:solidFill>
                <a:latin typeface="Arial" panose="020B0604020202020204" pitchFamily="34" charset="0"/>
                <a:cs typeface="Arial" panose="020B0604020202020204" pitchFamily="34" charset="0"/>
              </a:rPr>
              <a:t> a way to </a:t>
            </a:r>
            <a:r>
              <a:rPr lang="it-IT" b="1" i="1" dirty="0" err="1">
                <a:solidFill>
                  <a:schemeClr val="accent2">
                    <a:lumMod val="50000"/>
                  </a:schemeClr>
                </a:solidFill>
                <a:latin typeface="Arial" panose="020B0604020202020204" pitchFamily="34" charset="0"/>
                <a:cs typeface="Arial" panose="020B0604020202020204" pitchFamily="34" charset="0"/>
              </a:rPr>
              <a:t>interact</a:t>
            </a:r>
            <a:r>
              <a:rPr lang="it-IT" b="1" i="1" dirty="0">
                <a:solidFill>
                  <a:schemeClr val="accent2">
                    <a:lumMod val="50000"/>
                  </a:schemeClr>
                </a:solidFill>
                <a:latin typeface="Arial" panose="020B0604020202020204" pitchFamily="34" charset="0"/>
                <a:cs typeface="Arial" panose="020B0604020202020204" pitchFamily="34" charset="0"/>
              </a:rPr>
              <a:t> with </a:t>
            </a:r>
            <a:r>
              <a:rPr lang="it-IT" dirty="0">
                <a:solidFill>
                  <a:schemeClr val="accent2">
                    <a:lumMod val="50000"/>
                  </a:schemeClr>
                </a:solidFill>
                <a:latin typeface="Arial" panose="020B0604020202020204" pitchFamily="34" charset="0"/>
                <a:cs typeface="Arial" panose="020B0604020202020204" pitchFamily="34" charset="0"/>
              </a:rPr>
              <a:t>the system </a:t>
            </a:r>
            <a:r>
              <a:rPr lang="it-IT" dirty="0" err="1">
                <a:solidFill>
                  <a:schemeClr val="accent2">
                    <a:lumMod val="50000"/>
                  </a:schemeClr>
                </a:solidFill>
                <a:latin typeface="Arial" panose="020B0604020202020204" pitchFamily="34" charset="0"/>
                <a:cs typeface="Arial" panose="020B0604020202020204" pitchFamily="34" charset="0"/>
              </a:rPr>
              <a:t>installed</a:t>
            </a:r>
            <a:r>
              <a:rPr lang="it-IT" dirty="0">
                <a:solidFill>
                  <a:schemeClr val="accent2">
                    <a:lumMod val="50000"/>
                  </a:schemeClr>
                </a:solidFill>
                <a:latin typeface="Arial" panose="020B0604020202020204" pitchFamily="34" charset="0"/>
                <a:cs typeface="Arial" panose="020B0604020202020204" pitchFamily="34" charset="0"/>
              </a:rPr>
              <a:t> on </a:t>
            </a:r>
            <a:r>
              <a:rPr lang="it-IT" b="1" i="1" dirty="0" err="1">
                <a:solidFill>
                  <a:schemeClr val="accent2">
                    <a:lumMod val="50000"/>
                  </a:schemeClr>
                </a:solidFill>
                <a:latin typeface="Arial" panose="020B0604020202020204" pitchFamily="34" charset="0"/>
                <a:cs typeface="Arial" panose="020B0604020202020204" pitchFamily="34" charset="0"/>
              </a:rPr>
              <a:t>cars</a:t>
            </a:r>
            <a:r>
              <a:rPr lang="it-IT" dirty="0">
                <a:solidFill>
                  <a:schemeClr val="accent2">
                    <a:lumMod val="50000"/>
                  </a:schemeClr>
                </a:solidFill>
                <a:latin typeface="Arial" panose="020B0604020202020204" pitchFamily="34" charset="0"/>
                <a:cs typeface="Arial" panose="020B0604020202020204" pitchFamily="34" charset="0"/>
              </a:rPr>
              <a:t> and with </a:t>
            </a:r>
            <a:r>
              <a:rPr lang="it-IT" b="1" i="1" dirty="0">
                <a:solidFill>
                  <a:schemeClr val="accent2">
                    <a:lumMod val="50000"/>
                  </a:schemeClr>
                </a:solidFill>
                <a:latin typeface="Arial" panose="020B0604020202020204" pitchFamily="34" charset="0"/>
                <a:cs typeface="Arial" panose="020B0604020202020204" pitchFamily="34" charset="0"/>
              </a:rPr>
              <a:t>power plugs</a:t>
            </a:r>
            <a:r>
              <a:rPr lang="it-IT" dirty="0">
                <a:solidFill>
                  <a:schemeClr val="accent2">
                    <a:lumMod val="50000"/>
                  </a:schemeClr>
                </a:solidFill>
                <a:latin typeface="Arial" panose="020B0604020202020204" pitchFamily="34" charset="0"/>
                <a:cs typeface="Arial" panose="020B0604020202020204" pitchFamily="34" charset="0"/>
              </a:rPr>
              <a:t>.</a:t>
            </a:r>
          </a:p>
          <a:p>
            <a:r>
              <a:rPr lang="it-IT" b="1" i="1" dirty="0" err="1">
                <a:solidFill>
                  <a:schemeClr val="accent2">
                    <a:lumMod val="50000"/>
                  </a:schemeClr>
                </a:solidFill>
                <a:latin typeface="Arial" panose="020B0604020202020204" pitchFamily="34" charset="0"/>
                <a:cs typeface="Arial" panose="020B0604020202020204" pitchFamily="34" charset="0"/>
              </a:rPr>
              <a:t>Gets</a:t>
            </a:r>
            <a:r>
              <a:rPr lang="it-IT" dirty="0">
                <a:solidFill>
                  <a:schemeClr val="accent2">
                    <a:lumMod val="50000"/>
                  </a:schemeClr>
                </a:solidFill>
                <a:latin typeface="Arial" panose="020B0604020202020204" pitchFamily="34" charset="0"/>
                <a:cs typeface="Arial" panose="020B0604020202020204" pitchFamily="34" charset="0"/>
              </a:rPr>
              <a:t> information and </a:t>
            </a:r>
            <a:r>
              <a:rPr lang="it-IT" b="1" i="1" dirty="0">
                <a:solidFill>
                  <a:schemeClr val="accent2">
                    <a:lumMod val="50000"/>
                  </a:schemeClr>
                </a:solidFill>
                <a:latin typeface="Arial" panose="020B0604020202020204" pitchFamily="34" charset="0"/>
                <a:cs typeface="Arial" panose="020B0604020202020204" pitchFamily="34" charset="0"/>
              </a:rPr>
              <a:t>can set</a:t>
            </a:r>
            <a:r>
              <a:rPr lang="it-IT" dirty="0">
                <a:solidFill>
                  <a:schemeClr val="accent2">
                    <a:lumMod val="50000"/>
                  </a:schemeClr>
                </a:solidFill>
                <a:latin typeface="Arial" panose="020B0604020202020204" pitchFamily="34" charset="0"/>
                <a:cs typeface="Arial" panose="020B0604020202020204" pitchFamily="34" charset="0"/>
              </a:rPr>
              <a:t> power plug status.</a:t>
            </a:r>
          </a:p>
        </p:txBody>
      </p:sp>
      <p:cxnSp>
        <p:nvCxnSpPr>
          <p:cNvPr id="12" name="Connettore diritto 11"/>
          <p:cNvCxnSpPr>
            <a:stCxn id="11" idx="1"/>
          </p:cNvCxnSpPr>
          <p:nvPr/>
        </p:nvCxnSpPr>
        <p:spPr bwMode="auto">
          <a:xfrm flipH="1">
            <a:off x="2771800" y="3034211"/>
            <a:ext cx="1872208" cy="972683"/>
          </a:xfrm>
          <a:prstGeom prst="line">
            <a:avLst/>
          </a:prstGeom>
          <a:solidFill>
            <a:schemeClr val="accent1"/>
          </a:solidFill>
          <a:ln w="9525" cap="flat" cmpd="sng" algn="ctr">
            <a:solidFill>
              <a:schemeClr val="tx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Connettore diritto 14"/>
          <p:cNvCxnSpPr/>
          <p:nvPr/>
        </p:nvCxnSpPr>
        <p:spPr bwMode="auto">
          <a:xfrm>
            <a:off x="4644008" y="2295547"/>
            <a:ext cx="0" cy="1477328"/>
          </a:xfrm>
          <a:prstGeom prst="line">
            <a:avLst/>
          </a:prstGeom>
          <a:solidFill>
            <a:schemeClr val="accent1"/>
          </a:solidFill>
          <a:ln w="9525" cap="flat" cmpd="sng" algn="ctr">
            <a:solidFill>
              <a:schemeClr val="tx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Connettore diritto 17"/>
          <p:cNvCxnSpPr/>
          <p:nvPr/>
        </p:nvCxnSpPr>
        <p:spPr bwMode="auto">
          <a:xfrm>
            <a:off x="4644008" y="5229200"/>
            <a:ext cx="0" cy="409187"/>
          </a:xfrm>
          <a:prstGeom prst="line">
            <a:avLst/>
          </a:prstGeom>
          <a:solidFill>
            <a:schemeClr val="accent1"/>
          </a:solidFill>
          <a:ln w="9525" cap="flat" cmpd="sng" algn="ctr">
            <a:solidFill>
              <a:schemeClr val="tx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2140818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b="1" dirty="0">
                <a:latin typeface="Arial" panose="020B0604020202020204" pitchFamily="34" charset="0"/>
                <a:cs typeface="Arial" panose="020B0604020202020204" pitchFamily="34" charset="0"/>
              </a:rPr>
              <a:t>RUNTIME VIEW</a:t>
            </a:r>
            <a:endParaRPr lang="it-IT" dirty="0">
              <a:latin typeface="Arial" panose="020B0604020202020204" pitchFamily="34" charset="0"/>
              <a:cs typeface="Arial" panose="020B0604020202020204" pitchFamily="34" charset="0"/>
            </a:endParaRPr>
          </a:p>
        </p:txBody>
      </p:sp>
      <p:grpSp>
        <p:nvGrpSpPr>
          <p:cNvPr id="8" name="Gruppo 7"/>
          <p:cNvGrpSpPr/>
          <p:nvPr/>
        </p:nvGrpSpPr>
        <p:grpSpPr>
          <a:xfrm>
            <a:off x="251520" y="1700808"/>
            <a:ext cx="8712968" cy="4877561"/>
            <a:chOff x="251520" y="1700808"/>
            <a:chExt cx="8712968" cy="4877561"/>
          </a:xfrm>
        </p:grpSpPr>
        <p:pic>
          <p:nvPicPr>
            <p:cNvPr id="5" name="Immagine 4"/>
            <p:cNvPicPr>
              <a:picLocks noChangeAspect="1"/>
            </p:cNvPicPr>
            <p:nvPr/>
          </p:nvPicPr>
          <p:blipFill rotWithShape="1">
            <a:blip r:embed="rId2">
              <a:duotone>
                <a:prstClr val="black"/>
                <a:schemeClr val="accent1">
                  <a:lumMod val="75000"/>
                  <a:tint val="45000"/>
                  <a:satMod val="400000"/>
                </a:schemeClr>
              </a:duotone>
              <a:extLst>
                <a:ext uri="{28A0092B-C50C-407E-A947-70E740481C1C}">
                  <a14:useLocalDpi xmlns:a14="http://schemas.microsoft.com/office/drawing/2010/main" val="0"/>
                </a:ext>
              </a:extLst>
            </a:blip>
            <a:srcRect r="11679"/>
            <a:stretch/>
          </p:blipFill>
          <p:spPr>
            <a:xfrm>
              <a:off x="251520" y="1700808"/>
              <a:ext cx="8712968" cy="4877561"/>
            </a:xfrm>
            <a:prstGeom prst="rect">
              <a:avLst/>
            </a:prstGeom>
          </p:spPr>
        </p:pic>
        <p:cxnSp>
          <p:nvCxnSpPr>
            <p:cNvPr id="7" name="Connettore diritto 6"/>
            <p:cNvCxnSpPr/>
            <p:nvPr/>
          </p:nvCxnSpPr>
          <p:spPr bwMode="auto">
            <a:xfrm>
              <a:off x="8964488" y="1772816"/>
              <a:ext cx="0" cy="4536504"/>
            </a:xfrm>
            <a:prstGeom prst="line">
              <a:avLst/>
            </a:prstGeom>
            <a:solidFill>
              <a:schemeClr val="accent1"/>
            </a:solidFill>
            <a:ln w="28575" cap="flat" cmpd="sng" algn="ctr">
              <a:solidFill>
                <a:schemeClr val="tx1">
                  <a:lumMod val="50000"/>
                  <a:lumOff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1768063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sz="3600" b="1" dirty="0">
                <a:latin typeface="Arial" panose="020B0604020202020204" pitchFamily="34" charset="0"/>
                <a:cs typeface="Arial" panose="020B0604020202020204" pitchFamily="34" charset="0"/>
              </a:rPr>
              <a:t>ARCHITECTURAL STYLES </a:t>
            </a:r>
            <a:br>
              <a:rPr lang="en-US" sz="3600" b="1" dirty="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AND PATTERNS</a:t>
            </a:r>
            <a:endParaRPr lang="it-IT" sz="3600" dirty="0">
              <a:latin typeface="Arial" panose="020B0604020202020204" pitchFamily="34" charset="0"/>
              <a:cs typeface="Arial" panose="020B0604020202020204" pitchFamily="34" charset="0"/>
            </a:endParaRPr>
          </a:p>
        </p:txBody>
      </p:sp>
      <p:sp>
        <p:nvSpPr>
          <p:cNvPr id="3" name="CasellaDiTesto 2"/>
          <p:cNvSpPr txBox="1"/>
          <p:nvPr/>
        </p:nvSpPr>
        <p:spPr>
          <a:xfrm>
            <a:off x="457200" y="1700808"/>
            <a:ext cx="1779654" cy="400110"/>
          </a:xfrm>
          <a:prstGeom prst="rect">
            <a:avLst/>
          </a:prstGeom>
          <a:noFill/>
        </p:spPr>
        <p:txBody>
          <a:bodyPr wrap="none" rtlCol="0">
            <a:spAutoFit/>
          </a:bodyPr>
          <a:lstStyle/>
          <a:p>
            <a:r>
              <a:rPr lang="it-IT" sz="2000" b="1" dirty="0">
                <a:solidFill>
                  <a:schemeClr val="accent2">
                    <a:lumMod val="50000"/>
                  </a:schemeClr>
                </a:solidFill>
                <a:latin typeface="Arial" panose="020B0604020202020204" pitchFamily="34" charset="0"/>
                <a:cs typeface="Arial" panose="020B0604020202020204" pitchFamily="34" charset="0"/>
              </a:rPr>
              <a:t>Client-Server</a:t>
            </a:r>
          </a:p>
        </p:txBody>
      </p:sp>
      <p:sp>
        <p:nvSpPr>
          <p:cNvPr id="4" name="CasellaDiTesto 3"/>
          <p:cNvSpPr txBox="1"/>
          <p:nvPr/>
        </p:nvSpPr>
        <p:spPr>
          <a:xfrm>
            <a:off x="5022969" y="3206939"/>
            <a:ext cx="2448272" cy="707886"/>
          </a:xfrm>
          <a:prstGeom prst="rect">
            <a:avLst/>
          </a:prstGeom>
          <a:noFill/>
        </p:spPr>
        <p:txBody>
          <a:bodyPr wrap="square" rtlCol="0">
            <a:spAutoFit/>
          </a:bodyPr>
          <a:lstStyle/>
          <a:p>
            <a:r>
              <a:rPr lang="it-IT" sz="2000" b="1" dirty="0">
                <a:solidFill>
                  <a:schemeClr val="accent2">
                    <a:lumMod val="50000"/>
                  </a:schemeClr>
                </a:solidFill>
                <a:latin typeface="Arial" panose="020B0604020202020204" pitchFamily="34" charset="0"/>
                <a:cs typeface="Arial" panose="020B0604020202020204" pitchFamily="34" charset="0"/>
              </a:rPr>
              <a:t>Model-</a:t>
            </a:r>
            <a:r>
              <a:rPr lang="it-IT" sz="2000" b="1" dirty="0" err="1">
                <a:solidFill>
                  <a:schemeClr val="accent2">
                    <a:lumMod val="50000"/>
                  </a:schemeClr>
                </a:solidFill>
                <a:latin typeface="Arial" panose="020B0604020202020204" pitchFamily="34" charset="0"/>
                <a:cs typeface="Arial" panose="020B0604020202020204" pitchFamily="34" charset="0"/>
              </a:rPr>
              <a:t>View</a:t>
            </a:r>
            <a:r>
              <a:rPr lang="it-IT" sz="2000" b="1" dirty="0">
                <a:solidFill>
                  <a:schemeClr val="accent2">
                    <a:lumMod val="50000"/>
                  </a:schemeClr>
                </a:solidFill>
                <a:latin typeface="Arial" panose="020B0604020202020204" pitchFamily="34" charset="0"/>
                <a:cs typeface="Arial" panose="020B0604020202020204" pitchFamily="34" charset="0"/>
              </a:rPr>
              <a:t>-Controller</a:t>
            </a:r>
          </a:p>
        </p:txBody>
      </p:sp>
      <p:sp>
        <p:nvSpPr>
          <p:cNvPr id="6" name="CasellaDiTesto 5"/>
          <p:cNvSpPr txBox="1"/>
          <p:nvPr/>
        </p:nvSpPr>
        <p:spPr>
          <a:xfrm>
            <a:off x="457200" y="4117899"/>
            <a:ext cx="3106688" cy="400110"/>
          </a:xfrm>
          <a:prstGeom prst="rect">
            <a:avLst/>
          </a:prstGeom>
          <a:noFill/>
        </p:spPr>
        <p:txBody>
          <a:bodyPr wrap="square" rtlCol="0">
            <a:spAutoFit/>
          </a:bodyPr>
          <a:lstStyle/>
          <a:p>
            <a:r>
              <a:rPr lang="it-IT" sz="2000" b="1" dirty="0">
                <a:solidFill>
                  <a:schemeClr val="accent2">
                    <a:lumMod val="50000"/>
                  </a:schemeClr>
                </a:solidFill>
                <a:latin typeface="Arial" panose="020B0604020202020204" pitchFamily="34" charset="0"/>
                <a:cs typeface="Arial" panose="020B0604020202020204" pitchFamily="34" charset="0"/>
              </a:rPr>
              <a:t>Data Access Objects</a:t>
            </a:r>
          </a:p>
        </p:txBody>
      </p:sp>
      <p:sp>
        <p:nvSpPr>
          <p:cNvPr id="8" name="CasellaDiTesto 7"/>
          <p:cNvSpPr txBox="1"/>
          <p:nvPr/>
        </p:nvSpPr>
        <p:spPr>
          <a:xfrm>
            <a:off x="457200" y="2100918"/>
            <a:ext cx="3744416"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Architectural</a:t>
            </a:r>
            <a:r>
              <a:rPr lang="en-US" sz="1400" dirty="0">
                <a:solidFill>
                  <a:schemeClr val="tx2">
                    <a:lumMod val="75000"/>
                  </a:schemeClr>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design pattern. </a:t>
            </a:r>
          </a:p>
          <a:p>
            <a:r>
              <a:rPr lang="en-US" dirty="0">
                <a:latin typeface="Arial" panose="020B0604020202020204" pitchFamily="34" charset="0"/>
                <a:cs typeface="Arial" panose="020B0604020202020204" pitchFamily="34" charset="0"/>
              </a:rPr>
              <a:t>The server side manages all the application. The client is represented by the mobile application and just requests and shows information by the server.</a:t>
            </a:r>
          </a:p>
        </p:txBody>
      </p:sp>
      <p:sp>
        <p:nvSpPr>
          <p:cNvPr id="5" name="TextBox 4"/>
          <p:cNvSpPr txBox="1"/>
          <p:nvPr/>
        </p:nvSpPr>
        <p:spPr>
          <a:xfrm>
            <a:off x="4993704" y="3607049"/>
            <a:ext cx="3610744" cy="1754326"/>
          </a:xfrm>
          <a:prstGeom prst="rect">
            <a:avLst/>
          </a:prstGeom>
          <a:noFill/>
        </p:spPr>
        <p:txBody>
          <a:bodyPr wrap="square" rtlCol="0">
            <a:spAutoFit/>
          </a:bodyPr>
          <a:lstStyle/>
          <a:p>
            <a:r>
              <a:rPr lang="it-IT" dirty="0">
                <a:latin typeface="Arial" panose="020B0604020202020204" pitchFamily="34" charset="0"/>
                <a:cs typeface="Arial" panose="020B0604020202020204" pitchFamily="34" charset="0"/>
              </a:rPr>
              <a:t>Used to separate who owns the business logic (controller) from who owns the data (model) and who shows the data (view). Used both in server side and client side.</a:t>
            </a:r>
          </a:p>
        </p:txBody>
      </p:sp>
      <p:sp>
        <p:nvSpPr>
          <p:cNvPr id="7" name="TextBox 6"/>
          <p:cNvSpPr txBox="1"/>
          <p:nvPr/>
        </p:nvSpPr>
        <p:spPr>
          <a:xfrm>
            <a:off x="483536" y="4559990"/>
            <a:ext cx="3790088" cy="2031325"/>
          </a:xfrm>
          <a:prstGeom prst="rect">
            <a:avLst/>
          </a:prstGeom>
          <a:noFill/>
        </p:spPr>
        <p:txBody>
          <a:bodyPr wrap="square" rtlCol="0">
            <a:spAutoFit/>
          </a:bodyPr>
          <a:lstStyle/>
          <a:p>
            <a:r>
              <a:rPr lang="it-IT" dirty="0">
                <a:latin typeface="Arial" panose="020B0604020202020204" pitchFamily="34" charset="0"/>
                <a:cs typeface="Arial" panose="020B0604020202020204" pitchFamily="34" charset="0"/>
              </a:rPr>
              <a:t>Used to </a:t>
            </a:r>
            <a:r>
              <a:rPr lang="en-US" dirty="0">
                <a:latin typeface="Arial" panose="020B0604020202020204" pitchFamily="34" charset="0"/>
                <a:cs typeface="Arial" panose="020B0604020202020204" pitchFamily="34" charset="0"/>
              </a:rPr>
              <a:t>separate the data access mechanism from the application logic. Details of data storage are hidden from the rest of the application. DAO components offer an interface to access both the DB and the </a:t>
            </a:r>
            <a:r>
              <a:rPr lang="en-US" dirty="0" err="1">
                <a:latin typeface="Arial" panose="020B0604020202020204" pitchFamily="34" charset="0"/>
                <a:cs typeface="Arial" panose="020B0604020202020204" pitchFamily="34" charset="0"/>
              </a:rPr>
              <a:t>DataServices</a:t>
            </a:r>
            <a:r>
              <a:rPr lang="en-US" dirty="0">
                <a:latin typeface="Arial" panose="020B0604020202020204" pitchFamily="34" charset="0"/>
                <a:cs typeface="Arial" panose="020B0604020202020204" pitchFamily="34" charset="0"/>
              </a:rPr>
              <a:t>.</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18057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b="1" dirty="0">
                <a:latin typeface="Arial" panose="020B0604020202020204" pitchFamily="34" charset="0"/>
                <a:cs typeface="Arial" panose="020B0604020202020204" pitchFamily="34" charset="0"/>
              </a:rPr>
              <a:t>ALGORITHMS</a:t>
            </a:r>
            <a:endParaRPr lang="it-IT"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1638300" y="1556792"/>
            <a:ext cx="5867400" cy="5191125"/>
          </a:xfrm>
          <a:prstGeom prst="rect">
            <a:avLst/>
          </a:prstGeom>
        </p:spPr>
      </p:pic>
    </p:spTree>
    <p:extLst>
      <p:ext uri="{BB962C8B-B14F-4D97-AF65-F5344CB8AC3E}">
        <p14:creationId xmlns:p14="http://schemas.microsoft.com/office/powerpoint/2010/main" val="10055137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b="1" dirty="0">
                <a:latin typeface="Arial" panose="020B0604020202020204" pitchFamily="34" charset="0"/>
                <a:cs typeface="Arial" panose="020B0604020202020204" pitchFamily="34" charset="0"/>
              </a:rPr>
              <a:t>ALGORITHMS</a:t>
            </a:r>
            <a:endParaRPr lang="it-IT"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465074" y="1628799"/>
            <a:ext cx="8221726" cy="4986739"/>
          </a:xfrm>
          <a:prstGeom prst="rect">
            <a:avLst/>
          </a:prstGeom>
        </p:spPr>
      </p:pic>
    </p:spTree>
    <p:extLst>
      <p:ext uri="{BB962C8B-B14F-4D97-AF65-F5344CB8AC3E}">
        <p14:creationId xmlns:p14="http://schemas.microsoft.com/office/powerpoint/2010/main" val="1509127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4000" dirty="0">
                <a:latin typeface="Arial" panose="020B0604020202020204" pitchFamily="34" charset="0"/>
                <a:cs typeface="Arial" panose="020B0604020202020204" pitchFamily="34" charset="0"/>
              </a:rPr>
              <a:t>USER EXPERIENCE</a:t>
            </a:r>
            <a:r>
              <a:rPr lang="it-IT" dirty="0">
                <a:latin typeface="Arial" panose="020B0604020202020204" pitchFamily="34" charset="0"/>
                <a:cs typeface="Arial" panose="020B0604020202020204" pitchFamily="34" charset="0"/>
              </a:rPr>
              <a:t/>
            </a:r>
            <a:br>
              <a:rPr lang="it-IT" dirty="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SAVING MONEY OPTION MOCK-UPs</a:t>
            </a:r>
            <a:endParaRPr lang="it-IT" sz="36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0075" r="21363"/>
          <a:stretch/>
        </p:blipFill>
        <p:spPr>
          <a:xfrm>
            <a:off x="755576" y="2276872"/>
            <a:ext cx="1756686" cy="3284984"/>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2066" r="21624"/>
          <a:stretch/>
        </p:blipFill>
        <p:spPr>
          <a:xfrm>
            <a:off x="2766460" y="2276872"/>
            <a:ext cx="1705648" cy="3317124"/>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20272" r="18914"/>
          <a:stretch/>
        </p:blipFill>
        <p:spPr>
          <a:xfrm>
            <a:off x="6588224" y="2276872"/>
            <a:ext cx="1846709" cy="332542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7114" y="2276872"/>
            <a:ext cx="1699494" cy="3368870"/>
          </a:xfrm>
          <a:prstGeom prst="rect">
            <a:avLst/>
          </a:prstGeom>
        </p:spPr>
      </p:pic>
    </p:spTree>
    <p:extLst>
      <p:ext uri="{BB962C8B-B14F-4D97-AF65-F5344CB8AC3E}">
        <p14:creationId xmlns:p14="http://schemas.microsoft.com/office/powerpoint/2010/main" val="21304868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4000" dirty="0">
                <a:latin typeface="Arial" panose="020B0604020202020204" pitchFamily="34" charset="0"/>
                <a:cs typeface="Arial" panose="020B0604020202020204" pitchFamily="34" charset="0"/>
              </a:rPr>
              <a:t>USER EXPERIENCE</a:t>
            </a:r>
            <a:br>
              <a:rPr lang="it-IT" sz="4000"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OPERATOR DIAGRAM</a:t>
            </a:r>
            <a:endParaRPr lang="it-IT" sz="4000" dirty="0">
              <a:latin typeface="Arial" panose="020B0604020202020204" pitchFamily="34" charset="0"/>
              <a:cs typeface="Arial" panose="020B0604020202020204" pitchFamily="34" charset="0"/>
            </a:endParaRPr>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844824"/>
            <a:ext cx="6528395" cy="4730103"/>
          </a:xfrm>
          <a:prstGeom prst="rect">
            <a:avLst/>
          </a:prstGeom>
        </p:spPr>
      </p:pic>
    </p:spTree>
    <p:extLst>
      <p:ext uri="{BB962C8B-B14F-4D97-AF65-F5344CB8AC3E}">
        <p14:creationId xmlns:p14="http://schemas.microsoft.com/office/powerpoint/2010/main" val="23808352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4"/>
          <p:cNvSpPr txBox="1">
            <a:spLocks/>
          </p:cNvSpPr>
          <p:nvPr/>
        </p:nvSpPr>
        <p:spPr bwMode="auto">
          <a:xfrm>
            <a:off x="498376" y="1556792"/>
            <a:ext cx="8147248"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buNone/>
            </a:pPr>
            <a:r>
              <a:rPr lang="en-GB" sz="1600" dirty="0"/>
              <a:t>The higher level of components of our system that need to be integrated are:</a:t>
            </a:r>
            <a:endParaRPr lang="it-IT" sz="1600" dirty="0"/>
          </a:p>
          <a:p>
            <a:pPr lvl="0"/>
            <a:r>
              <a:rPr lang="en-GB" sz="1600" dirty="0"/>
              <a:t>User Application</a:t>
            </a:r>
            <a:endParaRPr lang="it-IT" sz="1600" dirty="0"/>
          </a:p>
          <a:p>
            <a:pPr lvl="0"/>
            <a:r>
              <a:rPr lang="en-GB" sz="1600" dirty="0"/>
              <a:t>Operator Application</a:t>
            </a:r>
            <a:endParaRPr lang="it-IT" sz="1600" dirty="0"/>
          </a:p>
          <a:p>
            <a:pPr lvl="0"/>
            <a:r>
              <a:rPr lang="en-GB" sz="1600" dirty="0"/>
              <a:t>Controller</a:t>
            </a:r>
            <a:endParaRPr lang="it-IT" sz="1600" dirty="0"/>
          </a:p>
          <a:p>
            <a:pPr lvl="0"/>
            <a:r>
              <a:rPr lang="en-GB" sz="1600" dirty="0"/>
              <a:t>Model</a:t>
            </a:r>
            <a:endParaRPr lang="it-IT" sz="1600" dirty="0"/>
          </a:p>
          <a:p>
            <a:pPr lvl="0"/>
            <a:r>
              <a:rPr lang="en-GB" sz="1600" dirty="0"/>
              <a:t>Database</a:t>
            </a:r>
          </a:p>
          <a:p>
            <a:pPr marL="0" lvl="0" indent="0">
              <a:buNone/>
            </a:pPr>
            <a:endParaRPr lang="it-IT" sz="1600" dirty="0"/>
          </a:p>
          <a:p>
            <a:pPr marL="0" indent="0">
              <a:buNone/>
            </a:pPr>
            <a:r>
              <a:rPr lang="en-GB" sz="1600" dirty="0"/>
              <a:t>The listed components are divided into lower level components, that will need integration testing.</a:t>
            </a:r>
            <a:endParaRPr lang="it-IT" sz="1600" dirty="0"/>
          </a:p>
          <a:p>
            <a:pPr marL="0" indent="0">
              <a:buNone/>
            </a:pPr>
            <a:r>
              <a:rPr lang="en-GB" sz="1600" dirty="0"/>
              <a:t>More in detail, the Controller is composed by </a:t>
            </a:r>
            <a:r>
              <a:rPr lang="en-GB" sz="1600" dirty="0" err="1"/>
              <a:t>WebService</a:t>
            </a:r>
            <a:r>
              <a:rPr lang="en-GB" sz="1600" dirty="0"/>
              <a:t>, Authentication, Maintenance Controller, Reservation Controller, Calculation Controller. </a:t>
            </a:r>
            <a:endParaRPr lang="it-IT" sz="1600" dirty="0"/>
          </a:p>
          <a:p>
            <a:pPr marL="0" indent="0">
              <a:buNone/>
            </a:pPr>
            <a:r>
              <a:rPr lang="en-GB" sz="1600" dirty="0"/>
              <a:t>The Model has DAO components and some </a:t>
            </a:r>
            <a:r>
              <a:rPr lang="en-GB" sz="1600" dirty="0" err="1"/>
              <a:t>Pojo</a:t>
            </a:r>
            <a:r>
              <a:rPr lang="en-GB" sz="1600" dirty="0"/>
              <a:t> components. The last one don’t need to be considered for integration. Note that DAO components won’t be unit tested. </a:t>
            </a:r>
            <a:endParaRPr lang="it-IT" sz="1600" dirty="0"/>
          </a:p>
          <a:p>
            <a:pPr marL="0" indent="0">
              <a:buNone/>
            </a:pPr>
            <a:r>
              <a:rPr lang="en-GB" sz="1600" dirty="0"/>
              <a:t>Data low level components are the </a:t>
            </a:r>
            <a:r>
              <a:rPr lang="en-GB" sz="1600" dirty="0" err="1"/>
              <a:t>DataService</a:t>
            </a:r>
            <a:r>
              <a:rPr lang="en-GB" sz="1600" dirty="0"/>
              <a:t> and the Database. </a:t>
            </a:r>
            <a:endParaRPr lang="it-IT" sz="1600" dirty="0"/>
          </a:p>
          <a:p>
            <a:pPr marL="0" indent="0">
              <a:buNone/>
            </a:pPr>
            <a:r>
              <a:rPr lang="en-GB" sz="1600" dirty="0"/>
              <a:t>Concerning the two mobile applications, we will only integrate the User App Controller and Operator App Controller with the rest of the system. </a:t>
            </a:r>
            <a:endParaRPr lang="it-IT" sz="1600" dirty="0"/>
          </a:p>
        </p:txBody>
      </p:sp>
      <p:sp>
        <p:nvSpPr>
          <p:cNvPr id="3" name="Titolo 2"/>
          <p:cNvSpPr>
            <a:spLocks noGrp="1"/>
          </p:cNvSpPr>
          <p:nvPr>
            <p:ph type="title"/>
          </p:nvPr>
        </p:nvSpPr>
        <p:spPr/>
        <p:txBody>
          <a:bodyPr/>
          <a:lstStyle/>
          <a:p>
            <a:r>
              <a:rPr lang="it-IT" sz="4000" dirty="0">
                <a:latin typeface="Arial" panose="020B0604020202020204" pitchFamily="34" charset="0"/>
                <a:cs typeface="Arial" panose="020B0604020202020204" pitchFamily="34" charset="0"/>
              </a:rPr>
              <a:t>INTEGRATION TEST</a:t>
            </a:r>
            <a:br>
              <a:rPr lang="it-IT" sz="4000"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COMPONENTS</a:t>
            </a:r>
            <a:endParaRPr lang="it-IT" sz="4000" b="1" dirty="0">
              <a:latin typeface="+mn-lt"/>
            </a:endParaRPr>
          </a:p>
        </p:txBody>
      </p:sp>
    </p:spTree>
    <p:extLst>
      <p:ext uri="{BB962C8B-B14F-4D97-AF65-F5344CB8AC3E}">
        <p14:creationId xmlns:p14="http://schemas.microsoft.com/office/powerpoint/2010/main" val="1092897632"/>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r>
              <a:rPr lang="it-IT" sz="4000" dirty="0">
                <a:latin typeface="Arial" panose="020B0604020202020204" pitchFamily="34" charset="0"/>
                <a:cs typeface="Arial" panose="020B0604020202020204" pitchFamily="34" charset="0"/>
              </a:rPr>
              <a:t>INTEGRATION TEST</a:t>
            </a:r>
            <a:br>
              <a:rPr lang="it-IT" sz="4000"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DIAGRAM</a:t>
            </a:r>
            <a:endParaRPr lang="en-US" sz="3600" dirty="0">
              <a:latin typeface="Arial" panose="020B0604020202020204" pitchFamily="34" charset="0"/>
              <a:cs typeface="Arial" panose="020B0604020202020204" pitchFamily="34" charset="0"/>
            </a:endParaRPr>
          </a:p>
        </p:txBody>
      </p:sp>
      <p:pic>
        <p:nvPicPr>
          <p:cNvPr id="5" name="Immagine 4"/>
          <p:cNvPicPr/>
          <p:nvPr/>
        </p:nvPicPr>
        <p:blipFill rotWithShape="1">
          <a:blip r:embed="rId2">
            <a:extLst>
              <a:ext uri="{28A0092B-C50C-407E-A947-70E740481C1C}">
                <a14:useLocalDpi xmlns:a14="http://schemas.microsoft.com/office/drawing/2010/main" val="0"/>
              </a:ext>
            </a:extLst>
          </a:blip>
          <a:srcRect r="3035"/>
          <a:stretch/>
        </p:blipFill>
        <p:spPr bwMode="auto">
          <a:xfrm>
            <a:off x="395536" y="1656184"/>
            <a:ext cx="8517014" cy="515719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7706723"/>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p:cNvSpPr>
            <a:spLocks noGrp="1"/>
          </p:cNvSpPr>
          <p:nvPr>
            <p:ph type="title"/>
          </p:nvPr>
        </p:nvSpPr>
        <p:spPr/>
        <p:txBody>
          <a:bodyPr/>
          <a:lstStyle/>
          <a:p>
            <a:r>
              <a:rPr lang="en-US" b="1" dirty="0">
                <a:latin typeface="Arial" panose="020B0604020202020204" pitchFamily="34" charset="0"/>
                <a:cs typeface="Arial" panose="020B0604020202020204" pitchFamily="34" charset="0"/>
              </a:rPr>
              <a:t>CONTENTS</a:t>
            </a:r>
            <a:endParaRPr lang="it-IT" dirty="0">
              <a:latin typeface="Arial" panose="020B0604020202020204" pitchFamily="34" charset="0"/>
              <a:cs typeface="Arial" panose="020B0604020202020204" pitchFamily="34" charset="0"/>
            </a:endParaRPr>
          </a:p>
        </p:txBody>
      </p:sp>
      <p:sp>
        <p:nvSpPr>
          <p:cNvPr id="2" name="Oval 1"/>
          <p:cNvSpPr/>
          <p:nvPr/>
        </p:nvSpPr>
        <p:spPr>
          <a:xfrm>
            <a:off x="539552" y="2147969"/>
            <a:ext cx="2376264" cy="13681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solidFill>
                  <a:schemeClr val="tx1"/>
                </a:solidFill>
              </a:rPr>
              <a:t>RASD</a:t>
            </a:r>
          </a:p>
          <a:p>
            <a:pPr algn="ctr"/>
            <a:r>
              <a:rPr lang="it-IT" sz="1200" dirty="0" smtClean="0">
                <a:solidFill>
                  <a:schemeClr val="tx1"/>
                </a:solidFill>
              </a:rPr>
              <a:t>REQUIREMENTS ANALISYS SPECIFICATIONS</a:t>
            </a:r>
            <a:endParaRPr lang="it-IT" sz="1200" dirty="0">
              <a:solidFill>
                <a:schemeClr val="tx1"/>
              </a:solidFill>
            </a:endParaRPr>
          </a:p>
        </p:txBody>
      </p:sp>
      <p:sp>
        <p:nvSpPr>
          <p:cNvPr id="5" name="Oval 4"/>
          <p:cNvSpPr/>
          <p:nvPr/>
        </p:nvSpPr>
        <p:spPr>
          <a:xfrm>
            <a:off x="3372438" y="2147969"/>
            <a:ext cx="2376264" cy="13681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solidFill>
                  <a:schemeClr val="tx1"/>
                </a:solidFill>
              </a:rPr>
              <a:t>DD</a:t>
            </a:r>
            <a:endParaRPr lang="it-IT" dirty="0">
              <a:solidFill>
                <a:schemeClr val="tx1"/>
              </a:solidFill>
            </a:endParaRPr>
          </a:p>
          <a:p>
            <a:pPr algn="ctr"/>
            <a:r>
              <a:rPr lang="it-IT" sz="1200" dirty="0" smtClean="0">
                <a:solidFill>
                  <a:schemeClr val="tx1"/>
                </a:solidFill>
              </a:rPr>
              <a:t>ARCHITECTURE DESIGN</a:t>
            </a:r>
            <a:endParaRPr lang="it-IT" sz="1200" dirty="0">
              <a:solidFill>
                <a:schemeClr val="tx1"/>
              </a:solidFill>
            </a:endParaRPr>
          </a:p>
        </p:txBody>
      </p:sp>
      <p:sp>
        <p:nvSpPr>
          <p:cNvPr id="7" name="Oval 6"/>
          <p:cNvSpPr/>
          <p:nvPr/>
        </p:nvSpPr>
        <p:spPr>
          <a:xfrm>
            <a:off x="6205324" y="2147969"/>
            <a:ext cx="2376264" cy="13681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solidFill>
                  <a:schemeClr val="tx1"/>
                </a:solidFill>
              </a:rPr>
              <a:t>TP</a:t>
            </a:r>
          </a:p>
          <a:p>
            <a:pPr algn="ctr"/>
            <a:r>
              <a:rPr lang="it-IT" sz="1200" dirty="0" smtClean="0">
                <a:solidFill>
                  <a:schemeClr val="tx1"/>
                </a:solidFill>
              </a:rPr>
              <a:t>INTEGRATION TEST PLAN</a:t>
            </a:r>
            <a:endParaRPr lang="it-IT" dirty="0">
              <a:solidFill>
                <a:schemeClr val="tx1"/>
              </a:solidFill>
            </a:endParaRPr>
          </a:p>
        </p:txBody>
      </p:sp>
      <p:sp>
        <p:nvSpPr>
          <p:cNvPr id="9" name="Chevron 8"/>
          <p:cNvSpPr/>
          <p:nvPr/>
        </p:nvSpPr>
        <p:spPr>
          <a:xfrm>
            <a:off x="3000111" y="2688029"/>
            <a:ext cx="288032" cy="288032"/>
          </a:xfrm>
          <a:prstGeom prst="chevron">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10" name="Chevron 9"/>
          <p:cNvSpPr/>
          <p:nvPr/>
        </p:nvSpPr>
        <p:spPr>
          <a:xfrm>
            <a:off x="5832997" y="2687974"/>
            <a:ext cx="288032" cy="288032"/>
          </a:xfrm>
          <a:prstGeom prst="chevron">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11" name="Oval 10"/>
          <p:cNvSpPr/>
          <p:nvPr/>
        </p:nvSpPr>
        <p:spPr>
          <a:xfrm>
            <a:off x="3372438" y="4581128"/>
            <a:ext cx="2376264" cy="13681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solidFill>
                  <a:schemeClr val="tx1"/>
                </a:solidFill>
              </a:rPr>
              <a:t>PP</a:t>
            </a:r>
          </a:p>
          <a:p>
            <a:pPr algn="ctr"/>
            <a:r>
              <a:rPr lang="it-IT" sz="1200" dirty="0" smtClean="0">
                <a:solidFill>
                  <a:schemeClr val="tx1"/>
                </a:solidFill>
              </a:rPr>
              <a:t>PROJECT PLAN</a:t>
            </a:r>
            <a:endParaRPr lang="it-IT" sz="1200" dirty="0">
              <a:solidFill>
                <a:schemeClr val="tx1"/>
              </a:solidFill>
            </a:endParaRPr>
          </a:p>
        </p:txBody>
      </p:sp>
      <p:cxnSp>
        <p:nvCxnSpPr>
          <p:cNvPr id="13" name="Straight Connector 12"/>
          <p:cNvCxnSpPr/>
          <p:nvPr/>
        </p:nvCxnSpPr>
        <p:spPr>
          <a:xfrm>
            <a:off x="592078" y="4005064"/>
            <a:ext cx="7724338"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98346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4"/>
          <p:cNvSpPr txBox="1">
            <a:spLocks/>
          </p:cNvSpPr>
          <p:nvPr/>
        </p:nvSpPr>
        <p:spPr bwMode="auto">
          <a:xfrm>
            <a:off x="539552" y="1556792"/>
            <a:ext cx="8147248"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buNone/>
            </a:pPr>
            <a:r>
              <a:rPr lang="en-GB" sz="2000" dirty="0"/>
              <a:t>The bottom-up approach has been chosen for testing the integration among components: tests will proceed starting from the bottom of the hierarchy and moving to the top on each step. </a:t>
            </a:r>
            <a:endParaRPr lang="it-IT" sz="2000" dirty="0"/>
          </a:p>
          <a:p>
            <a:pPr marL="0" indent="0">
              <a:buNone/>
            </a:pPr>
            <a:endParaRPr lang="en-GB" sz="2000" dirty="0"/>
          </a:p>
          <a:p>
            <a:pPr marL="0" indent="0">
              <a:buNone/>
            </a:pPr>
            <a:r>
              <a:rPr lang="en-GB" sz="2000" dirty="0"/>
              <a:t>Due to the many critical points of our system, this strategy represents for us a safer way for testing and an easier method for finding and correcting software faults. We refer in particular to Data components and </a:t>
            </a:r>
            <a:r>
              <a:rPr lang="en-GB" sz="2000" dirty="0" err="1"/>
              <a:t>ReservationController</a:t>
            </a:r>
            <a:r>
              <a:rPr lang="en-GB" sz="2000" dirty="0"/>
              <a:t>, because most of the interactions of our system use them.</a:t>
            </a:r>
            <a:endParaRPr lang="it-IT" sz="2000" dirty="0"/>
          </a:p>
          <a:p>
            <a:pPr marL="0" indent="0">
              <a:buNone/>
            </a:pPr>
            <a:endParaRPr lang="en-GB" sz="2000" dirty="0"/>
          </a:p>
          <a:p>
            <a:pPr marL="0" indent="0">
              <a:buNone/>
            </a:pPr>
            <a:r>
              <a:rPr lang="en-GB" sz="2000" dirty="0"/>
              <a:t>This approach will include the use of drivers, for the case in which a component is ready to be tested and its direct parent is not completely written yet.</a:t>
            </a:r>
            <a:endParaRPr lang="it-IT" sz="2000" dirty="0"/>
          </a:p>
        </p:txBody>
      </p:sp>
      <p:sp>
        <p:nvSpPr>
          <p:cNvPr id="3" name="Titolo 2"/>
          <p:cNvSpPr>
            <a:spLocks noGrp="1"/>
          </p:cNvSpPr>
          <p:nvPr>
            <p:ph type="title"/>
          </p:nvPr>
        </p:nvSpPr>
        <p:spPr/>
        <p:txBody>
          <a:bodyPr/>
          <a:lstStyle/>
          <a:p>
            <a:r>
              <a:rPr lang="it-IT" sz="4000" dirty="0">
                <a:latin typeface="Arial" panose="020B0604020202020204" pitchFamily="34" charset="0"/>
                <a:cs typeface="Arial" panose="020B0604020202020204" pitchFamily="34" charset="0"/>
              </a:rPr>
              <a:t>INTEGRATION TEST</a:t>
            </a:r>
            <a:br>
              <a:rPr lang="it-IT" sz="4000"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THE BOTTOM-UP APPROACH</a:t>
            </a:r>
            <a:endParaRPr lang="it-IT" sz="4000" b="1" dirty="0">
              <a:latin typeface="+mn-lt"/>
            </a:endParaRPr>
          </a:p>
        </p:txBody>
      </p:sp>
    </p:spTree>
    <p:extLst>
      <p:ext uri="{BB962C8B-B14F-4D97-AF65-F5344CB8AC3E}">
        <p14:creationId xmlns:p14="http://schemas.microsoft.com/office/powerpoint/2010/main" val="1982324458"/>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4"/>
          <p:cNvSpPr txBox="1">
            <a:spLocks/>
          </p:cNvSpPr>
          <p:nvPr/>
        </p:nvSpPr>
        <p:spPr bwMode="auto">
          <a:xfrm>
            <a:off x="673224" y="1556792"/>
            <a:ext cx="8147248"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buNone/>
            </a:pPr>
            <a:endParaRPr lang="it-IT" sz="2000" dirty="0"/>
          </a:p>
        </p:txBody>
      </p:sp>
      <p:sp>
        <p:nvSpPr>
          <p:cNvPr id="3" name="Titolo 2"/>
          <p:cNvSpPr>
            <a:spLocks noGrp="1"/>
          </p:cNvSpPr>
          <p:nvPr>
            <p:ph type="title"/>
          </p:nvPr>
        </p:nvSpPr>
        <p:spPr/>
        <p:txBody>
          <a:bodyPr/>
          <a:lstStyle/>
          <a:p>
            <a:r>
              <a:rPr lang="it-IT" sz="4000" dirty="0">
                <a:latin typeface="Arial" panose="020B0604020202020204" pitchFamily="34" charset="0"/>
                <a:cs typeface="Arial" panose="020B0604020202020204" pitchFamily="34" charset="0"/>
              </a:rPr>
              <a:t>INTEGRATION TEST</a:t>
            </a:r>
            <a:r>
              <a:rPr lang="en-GB" sz="3600" b="1" dirty="0">
                <a:latin typeface="Arial" panose="020B0604020202020204" pitchFamily="34" charset="0"/>
                <a:cs typeface="Arial" panose="020B0604020202020204" pitchFamily="34" charset="0"/>
              </a:rPr>
              <a:t/>
            </a:r>
            <a:br>
              <a:rPr lang="en-GB" sz="3600" b="1"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COMPONENT INTEGRATION</a:t>
            </a:r>
            <a:endParaRPr lang="it-IT" sz="4000" b="1" dirty="0">
              <a:latin typeface="+mn-lt"/>
            </a:endParaRPr>
          </a:p>
        </p:txBody>
      </p:sp>
      <p:pic>
        <p:nvPicPr>
          <p:cNvPr id="4" name="Immagine 3"/>
          <p:cNvPicPr>
            <a:picLocks noChangeAspect="1"/>
          </p:cNvPicPr>
          <p:nvPr/>
        </p:nvPicPr>
        <p:blipFill rotWithShape="1">
          <a:blip r:embed="rId2"/>
          <a:srcRect r="43555" b="30845"/>
          <a:stretch/>
        </p:blipFill>
        <p:spPr>
          <a:xfrm>
            <a:off x="467544" y="1662338"/>
            <a:ext cx="3960045" cy="4430958"/>
          </a:xfrm>
          <a:prstGeom prst="rect">
            <a:avLst/>
          </a:prstGeom>
        </p:spPr>
      </p:pic>
      <p:pic>
        <p:nvPicPr>
          <p:cNvPr id="7" name="Immagine 6"/>
          <p:cNvPicPr>
            <a:picLocks noChangeAspect="1"/>
          </p:cNvPicPr>
          <p:nvPr/>
        </p:nvPicPr>
        <p:blipFill rotWithShape="1">
          <a:blip r:embed="rId2"/>
          <a:srcRect t="67744" r="43555"/>
          <a:stretch/>
        </p:blipFill>
        <p:spPr>
          <a:xfrm>
            <a:off x="4716016" y="1716707"/>
            <a:ext cx="3970784" cy="2072333"/>
          </a:xfrm>
          <a:prstGeom prst="rect">
            <a:avLst/>
          </a:prstGeom>
        </p:spPr>
      </p:pic>
    </p:spTree>
    <p:extLst>
      <p:ext uri="{BB962C8B-B14F-4D97-AF65-F5344CB8AC3E}">
        <p14:creationId xmlns:p14="http://schemas.microsoft.com/office/powerpoint/2010/main" val="3824304303"/>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4"/>
          <p:cNvSpPr txBox="1">
            <a:spLocks/>
          </p:cNvSpPr>
          <p:nvPr/>
        </p:nvSpPr>
        <p:spPr bwMode="auto">
          <a:xfrm>
            <a:off x="673224" y="1556792"/>
            <a:ext cx="8147248"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buNone/>
            </a:pPr>
            <a:endParaRPr lang="it-IT" sz="2000" dirty="0"/>
          </a:p>
        </p:txBody>
      </p:sp>
      <p:sp>
        <p:nvSpPr>
          <p:cNvPr id="3" name="Titolo 2"/>
          <p:cNvSpPr>
            <a:spLocks noGrp="1"/>
          </p:cNvSpPr>
          <p:nvPr>
            <p:ph type="title"/>
          </p:nvPr>
        </p:nvSpPr>
        <p:spPr/>
        <p:txBody>
          <a:bodyPr/>
          <a:lstStyle/>
          <a:p>
            <a:r>
              <a:rPr lang="it-IT" sz="4000" dirty="0">
                <a:latin typeface="Arial" panose="020B0604020202020204" pitchFamily="34" charset="0"/>
                <a:cs typeface="Arial" panose="020B0604020202020204" pitchFamily="34" charset="0"/>
              </a:rPr>
              <a:t>INTEGRATION TEST</a:t>
            </a:r>
            <a:br>
              <a:rPr lang="it-IT" sz="4000" dirty="0">
                <a:latin typeface="Arial" panose="020B0604020202020204" pitchFamily="34" charset="0"/>
                <a:cs typeface="Arial" panose="020B0604020202020204" pitchFamily="34" charset="0"/>
              </a:rPr>
            </a:br>
            <a:r>
              <a:rPr lang="en-GB" sz="3200" b="1" dirty="0">
                <a:latin typeface="Arial" panose="020B0604020202020204" pitchFamily="34" charset="0"/>
                <a:cs typeface="Arial" panose="020B0604020202020204" pitchFamily="34" charset="0"/>
              </a:rPr>
              <a:t>COMPONENT INTEGRATION EXAMPLE</a:t>
            </a:r>
            <a:endParaRPr lang="it-IT" sz="3600" b="1" dirty="0">
              <a:latin typeface="+mn-lt"/>
            </a:endParaRPr>
          </a:p>
        </p:txBody>
      </p:sp>
      <p:pic>
        <p:nvPicPr>
          <p:cNvPr id="2" name="Immagine 1"/>
          <p:cNvPicPr>
            <a:picLocks noChangeAspect="1"/>
          </p:cNvPicPr>
          <p:nvPr/>
        </p:nvPicPr>
        <p:blipFill rotWithShape="1">
          <a:blip r:embed="rId2"/>
          <a:srcRect r="20355"/>
          <a:stretch/>
        </p:blipFill>
        <p:spPr>
          <a:xfrm>
            <a:off x="1596246" y="2060848"/>
            <a:ext cx="5951507" cy="3909833"/>
          </a:xfrm>
          <a:prstGeom prst="rect">
            <a:avLst/>
          </a:prstGeom>
        </p:spPr>
      </p:pic>
    </p:spTree>
    <p:extLst>
      <p:ext uri="{BB962C8B-B14F-4D97-AF65-F5344CB8AC3E}">
        <p14:creationId xmlns:p14="http://schemas.microsoft.com/office/powerpoint/2010/main" val="3142346249"/>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4"/>
          <p:cNvSpPr txBox="1">
            <a:spLocks/>
          </p:cNvSpPr>
          <p:nvPr/>
        </p:nvSpPr>
        <p:spPr bwMode="auto">
          <a:xfrm>
            <a:off x="498376" y="1556792"/>
            <a:ext cx="8147248"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buNone/>
            </a:pPr>
            <a:r>
              <a:rPr lang="en-GB" sz="1600" dirty="0"/>
              <a:t>TOOLS</a:t>
            </a:r>
          </a:p>
          <a:p>
            <a:pPr marL="0" indent="0">
              <a:buNone/>
            </a:pPr>
            <a:r>
              <a:rPr lang="en-GB" sz="1600" dirty="0"/>
              <a:t>The higher level of components of our system that need to be integrated are:</a:t>
            </a:r>
            <a:endParaRPr lang="it-IT" sz="1600" dirty="0"/>
          </a:p>
          <a:p>
            <a:pPr lvl="0"/>
            <a:r>
              <a:rPr lang="it-IT" sz="1600" dirty="0" err="1"/>
              <a:t>Junit</a:t>
            </a:r>
            <a:r>
              <a:rPr lang="it-IT" sz="1600" dirty="0"/>
              <a:t>, </a:t>
            </a:r>
            <a:r>
              <a:rPr lang="en-GB" sz="1600" dirty="0"/>
              <a:t>useful to check the result returned by methods. We will use it for both unit testing and writing drivers.</a:t>
            </a:r>
            <a:endParaRPr lang="it-IT" sz="1600" dirty="0"/>
          </a:p>
          <a:p>
            <a:pPr lvl="0"/>
            <a:r>
              <a:rPr lang="it-IT" sz="1600" dirty="0" err="1"/>
              <a:t>Arquillian</a:t>
            </a:r>
            <a:r>
              <a:rPr lang="it-IT" sz="1600" dirty="0"/>
              <a:t>, an </a:t>
            </a:r>
            <a:r>
              <a:rPr lang="it-IT" sz="1600" dirty="0" err="1"/>
              <a:t>integration</a:t>
            </a:r>
            <a:r>
              <a:rPr lang="it-IT" sz="1600" dirty="0"/>
              <a:t> </a:t>
            </a:r>
            <a:r>
              <a:rPr lang="it-IT" sz="1600" dirty="0" err="1"/>
              <a:t>testing</a:t>
            </a:r>
            <a:r>
              <a:rPr lang="it-IT" sz="1600" dirty="0"/>
              <a:t> framework </a:t>
            </a:r>
            <a:r>
              <a:rPr lang="it-IT" sz="1600" dirty="0" err="1"/>
              <a:t>that</a:t>
            </a:r>
            <a:r>
              <a:rPr lang="it-IT" sz="1600" dirty="0"/>
              <a:t> </a:t>
            </a:r>
            <a:r>
              <a:rPr lang="it-IT" sz="1600" dirty="0" err="1"/>
              <a:t>integrates</a:t>
            </a:r>
            <a:r>
              <a:rPr lang="it-IT" sz="1600" dirty="0"/>
              <a:t> </a:t>
            </a:r>
            <a:r>
              <a:rPr lang="it-IT" sz="1600" dirty="0" err="1"/>
              <a:t>Junit</a:t>
            </a:r>
            <a:r>
              <a:rPr lang="it-IT" sz="1600" dirty="0"/>
              <a:t>.</a:t>
            </a:r>
            <a:r>
              <a:rPr lang="en-GB" sz="1600" dirty="0"/>
              <a:t>It makes the integration testing phase simpler, for example, making easier the management of the container lifecycle, the deployment of the archive to test and the capture of results and failures.</a:t>
            </a:r>
            <a:endParaRPr lang="it-IT" sz="1600" dirty="0"/>
          </a:p>
          <a:p>
            <a:r>
              <a:rPr lang="en-GB" sz="1600" dirty="0"/>
              <a:t>Manual tests, to evaluate usability and reactivity of the system through the mobile application, and the interaction with the provided user interface.</a:t>
            </a:r>
          </a:p>
          <a:p>
            <a:pPr marL="0" indent="0">
              <a:buNone/>
            </a:pPr>
            <a:endParaRPr lang="en-GB" sz="1600" dirty="0"/>
          </a:p>
          <a:p>
            <a:pPr marL="0" indent="0">
              <a:buNone/>
            </a:pPr>
            <a:r>
              <a:rPr lang="en-GB" sz="1600" dirty="0"/>
              <a:t>EQUIPMENT</a:t>
            </a:r>
          </a:p>
          <a:p>
            <a:pPr marL="0" indent="0">
              <a:buNone/>
            </a:pPr>
            <a:r>
              <a:rPr lang="en-GB" sz="1600" dirty="0"/>
              <a:t>Central application: deployed on a machine explicitly </a:t>
            </a:r>
            <a:r>
              <a:rPr lang="en-GB" sz="1600" dirty="0" err="1"/>
              <a:t>ment</a:t>
            </a:r>
            <a:r>
              <a:rPr lang="en-GB" sz="1600" dirty="0"/>
              <a:t> for integration tests, called Testing Server.</a:t>
            </a:r>
            <a:endParaRPr lang="it-IT" sz="1600" dirty="0"/>
          </a:p>
          <a:p>
            <a:pPr marL="0" indent="0">
              <a:buNone/>
            </a:pPr>
            <a:r>
              <a:rPr lang="en-GB" sz="1600" dirty="0"/>
              <a:t>Client side: user and operator applications will be tested using a set of different smartphones.</a:t>
            </a:r>
            <a:endParaRPr lang="it-IT" sz="1600" dirty="0"/>
          </a:p>
          <a:p>
            <a:pPr lvl="0"/>
            <a:endParaRPr lang="en-GB" sz="1600" dirty="0"/>
          </a:p>
        </p:txBody>
      </p:sp>
      <p:sp>
        <p:nvSpPr>
          <p:cNvPr id="3" name="Titolo 2"/>
          <p:cNvSpPr>
            <a:spLocks noGrp="1"/>
          </p:cNvSpPr>
          <p:nvPr>
            <p:ph type="title"/>
          </p:nvPr>
        </p:nvSpPr>
        <p:spPr/>
        <p:txBody>
          <a:bodyPr/>
          <a:lstStyle/>
          <a:p>
            <a:r>
              <a:rPr lang="it-IT" sz="4000" dirty="0">
                <a:latin typeface="Arial" panose="020B0604020202020204" pitchFamily="34" charset="0"/>
                <a:cs typeface="Arial" panose="020B0604020202020204" pitchFamily="34" charset="0"/>
              </a:rPr>
              <a:t>INTEGRATION TEST</a:t>
            </a:r>
            <a:br>
              <a:rPr lang="it-IT" sz="4000"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USED TOOLS AND EQUIPMENT</a:t>
            </a:r>
            <a:endParaRPr lang="it-IT" sz="4000" b="1" dirty="0">
              <a:latin typeface="+mn-lt"/>
            </a:endParaRPr>
          </a:p>
        </p:txBody>
      </p:sp>
    </p:spTree>
    <p:extLst>
      <p:ext uri="{BB962C8B-B14F-4D97-AF65-F5344CB8AC3E}">
        <p14:creationId xmlns:p14="http://schemas.microsoft.com/office/powerpoint/2010/main" val="4275217413"/>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4"/>
          <p:cNvSpPr txBox="1">
            <a:spLocks/>
          </p:cNvSpPr>
          <p:nvPr/>
        </p:nvSpPr>
        <p:spPr bwMode="auto">
          <a:xfrm>
            <a:off x="498376" y="1628800"/>
            <a:ext cx="8147248"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lvl="0"/>
            <a:r>
              <a:rPr lang="en-GB" sz="1600" b="1" dirty="0" err="1"/>
              <a:t>CarDAO</a:t>
            </a:r>
            <a:r>
              <a:rPr lang="en-GB" sz="1600" b="1" dirty="0"/>
              <a:t> Driver</a:t>
            </a:r>
            <a:r>
              <a:rPr lang="en-GB" sz="1600" dirty="0"/>
              <a:t>, </a:t>
            </a:r>
            <a:r>
              <a:rPr lang="en-GB" sz="1600" b="1" dirty="0" err="1"/>
              <a:t>SParkingAreaDAO</a:t>
            </a:r>
            <a:r>
              <a:rPr lang="en-GB" sz="1600" b="1" dirty="0"/>
              <a:t> Driver</a:t>
            </a:r>
            <a:r>
              <a:rPr lang="en-GB" sz="1600" dirty="0"/>
              <a:t> in the interaction with the </a:t>
            </a:r>
            <a:r>
              <a:rPr lang="en-GB" sz="1600" b="1" dirty="0" err="1"/>
              <a:t>DataService</a:t>
            </a:r>
            <a:r>
              <a:rPr lang="en-GB" sz="1600" dirty="0"/>
              <a:t>. </a:t>
            </a:r>
          </a:p>
          <a:p>
            <a:pPr lvl="0"/>
            <a:endParaRPr lang="en-GB" sz="1600" dirty="0"/>
          </a:p>
          <a:p>
            <a:pPr lvl="0"/>
            <a:r>
              <a:rPr lang="en-GB" sz="1600" b="1" dirty="0"/>
              <a:t>Authentication Driver </a:t>
            </a:r>
            <a:r>
              <a:rPr lang="en-GB" sz="1600" dirty="0"/>
              <a:t>to test its interaction with the </a:t>
            </a:r>
            <a:r>
              <a:rPr lang="en-GB" sz="1600" b="1" dirty="0" err="1"/>
              <a:t>UserDAO</a:t>
            </a:r>
            <a:r>
              <a:rPr lang="en-GB" sz="1600" dirty="0"/>
              <a:t> and the </a:t>
            </a:r>
            <a:r>
              <a:rPr lang="en-GB" sz="1600" b="1" dirty="0" err="1"/>
              <a:t>OperatorDAO</a:t>
            </a:r>
            <a:r>
              <a:rPr lang="en-GB" sz="1600" dirty="0"/>
              <a:t>.</a:t>
            </a:r>
            <a:endParaRPr lang="it-IT" sz="1600" dirty="0"/>
          </a:p>
          <a:p>
            <a:pPr lvl="0"/>
            <a:endParaRPr lang="en-GB" sz="1600" b="1" dirty="0"/>
          </a:p>
          <a:p>
            <a:pPr lvl="0"/>
            <a:r>
              <a:rPr lang="en-GB" sz="1600" b="1" dirty="0" err="1"/>
              <a:t>MaintenanceController</a:t>
            </a:r>
            <a:r>
              <a:rPr lang="en-GB" sz="1600" b="1" dirty="0"/>
              <a:t> Driver </a:t>
            </a:r>
            <a:r>
              <a:rPr lang="en-GB" sz="1600" dirty="0"/>
              <a:t>to test its interaction with the </a:t>
            </a:r>
            <a:r>
              <a:rPr lang="en-GB" sz="1600" b="1" dirty="0" err="1"/>
              <a:t>CarDAO</a:t>
            </a:r>
            <a:r>
              <a:rPr lang="en-GB" sz="1600" dirty="0"/>
              <a:t> component.</a:t>
            </a:r>
            <a:endParaRPr lang="it-IT" sz="1600" dirty="0"/>
          </a:p>
          <a:p>
            <a:pPr lvl="0"/>
            <a:endParaRPr lang="en-GB" sz="1600" b="1" dirty="0"/>
          </a:p>
          <a:p>
            <a:pPr lvl="0"/>
            <a:r>
              <a:rPr lang="en-GB" sz="1600" b="1" dirty="0" err="1"/>
              <a:t>ReservationController</a:t>
            </a:r>
            <a:r>
              <a:rPr lang="en-GB" sz="1600" b="1" dirty="0"/>
              <a:t> Driver</a:t>
            </a:r>
            <a:r>
              <a:rPr lang="en-GB" sz="1600" dirty="0"/>
              <a:t> in testing the interaction with the </a:t>
            </a:r>
            <a:r>
              <a:rPr lang="en-GB" sz="1600" b="1" dirty="0" err="1"/>
              <a:t>CarDAO</a:t>
            </a:r>
            <a:r>
              <a:rPr lang="en-GB" sz="1600" dirty="0"/>
              <a:t>, </a:t>
            </a:r>
            <a:r>
              <a:rPr lang="en-GB" sz="1600" b="1" dirty="0" err="1"/>
              <a:t>SParkingAreaDAO</a:t>
            </a:r>
            <a:r>
              <a:rPr lang="en-GB" sz="1600" dirty="0"/>
              <a:t> and </a:t>
            </a:r>
            <a:r>
              <a:rPr lang="en-GB" sz="1600" b="1" dirty="0" err="1"/>
              <a:t>CalculationController</a:t>
            </a:r>
            <a:r>
              <a:rPr lang="en-GB" sz="1600" dirty="0"/>
              <a:t> components.</a:t>
            </a:r>
            <a:endParaRPr lang="it-IT" sz="1600" dirty="0"/>
          </a:p>
          <a:p>
            <a:pPr lvl="0"/>
            <a:endParaRPr lang="en-GB" sz="1600" b="1" dirty="0"/>
          </a:p>
          <a:p>
            <a:pPr lvl="0"/>
            <a:r>
              <a:rPr lang="en-GB" sz="1600" b="1" dirty="0" err="1"/>
              <a:t>WebService</a:t>
            </a:r>
            <a:r>
              <a:rPr lang="en-GB" sz="1600" b="1" dirty="0"/>
              <a:t> Driver </a:t>
            </a:r>
            <a:r>
              <a:rPr lang="en-GB" sz="1600" dirty="0"/>
              <a:t>to test the interaction with the </a:t>
            </a:r>
            <a:r>
              <a:rPr lang="en-GB" sz="1600" b="1" dirty="0"/>
              <a:t>Authentication</a:t>
            </a:r>
            <a:r>
              <a:rPr lang="en-GB" sz="1600" dirty="0"/>
              <a:t>, </a:t>
            </a:r>
            <a:r>
              <a:rPr lang="en-GB" sz="1600" b="1" dirty="0" err="1"/>
              <a:t>ParkingAreaDAO</a:t>
            </a:r>
            <a:r>
              <a:rPr lang="en-GB" sz="1600" dirty="0"/>
              <a:t>, </a:t>
            </a:r>
            <a:r>
              <a:rPr lang="en-GB" sz="1600" b="1" dirty="0" err="1"/>
              <a:t>MaintenanceController</a:t>
            </a:r>
            <a:r>
              <a:rPr lang="en-GB" sz="1600" dirty="0"/>
              <a:t> and </a:t>
            </a:r>
            <a:r>
              <a:rPr lang="en-GB" sz="1600" b="1" dirty="0" err="1"/>
              <a:t>ReservationController</a:t>
            </a:r>
            <a:r>
              <a:rPr lang="en-GB" sz="1600" dirty="0"/>
              <a:t> components.</a:t>
            </a:r>
            <a:endParaRPr lang="it-IT" sz="1600" dirty="0"/>
          </a:p>
          <a:p>
            <a:pPr lvl="0"/>
            <a:endParaRPr lang="en-GB" sz="1600" b="1" dirty="0"/>
          </a:p>
          <a:p>
            <a:pPr lvl="0"/>
            <a:r>
              <a:rPr lang="en-GB" sz="1600" b="1" dirty="0" err="1"/>
              <a:t>UserAppController</a:t>
            </a:r>
            <a:r>
              <a:rPr lang="en-GB" sz="1600" b="1" dirty="0"/>
              <a:t> Driver</a:t>
            </a:r>
            <a:r>
              <a:rPr lang="en-GB" sz="1600" dirty="0"/>
              <a:t>, </a:t>
            </a:r>
            <a:r>
              <a:rPr lang="en-GB" sz="1600" b="1" dirty="0" err="1"/>
              <a:t>OperatorAppController</a:t>
            </a:r>
            <a:r>
              <a:rPr lang="en-GB" sz="1600" b="1" dirty="0"/>
              <a:t> Driver</a:t>
            </a:r>
            <a:r>
              <a:rPr lang="en-GB" sz="1600" dirty="0"/>
              <a:t> to test their interaction with the </a:t>
            </a:r>
            <a:r>
              <a:rPr lang="en-GB" sz="1600" b="1" dirty="0" err="1"/>
              <a:t>WebService</a:t>
            </a:r>
            <a:r>
              <a:rPr lang="en-GB" sz="1600" dirty="0"/>
              <a:t> component.</a:t>
            </a:r>
            <a:endParaRPr lang="it-IT" sz="1600" dirty="0"/>
          </a:p>
        </p:txBody>
      </p:sp>
      <p:sp>
        <p:nvSpPr>
          <p:cNvPr id="3" name="Titolo 2"/>
          <p:cNvSpPr>
            <a:spLocks noGrp="1"/>
          </p:cNvSpPr>
          <p:nvPr>
            <p:ph type="title"/>
          </p:nvPr>
        </p:nvSpPr>
        <p:spPr/>
        <p:txBody>
          <a:bodyPr/>
          <a:lstStyle/>
          <a:p>
            <a:r>
              <a:rPr lang="it-IT" sz="4000" dirty="0">
                <a:latin typeface="Arial" panose="020B0604020202020204" pitchFamily="34" charset="0"/>
                <a:cs typeface="Arial" panose="020B0604020202020204" pitchFamily="34" charset="0"/>
              </a:rPr>
              <a:t>INTEGRATION TEST</a:t>
            </a:r>
            <a:br>
              <a:rPr lang="it-IT" sz="4000"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DRIVERS</a:t>
            </a:r>
            <a:endParaRPr lang="it-IT" sz="4000" b="1" dirty="0">
              <a:latin typeface="+mn-lt"/>
            </a:endParaRPr>
          </a:p>
        </p:txBody>
      </p:sp>
    </p:spTree>
    <p:extLst>
      <p:ext uri="{BB962C8B-B14F-4D97-AF65-F5344CB8AC3E}">
        <p14:creationId xmlns:p14="http://schemas.microsoft.com/office/powerpoint/2010/main" val="3978197612"/>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4"/>
          <p:cNvSpPr txBox="1">
            <a:spLocks/>
          </p:cNvSpPr>
          <p:nvPr/>
        </p:nvSpPr>
        <p:spPr bwMode="auto">
          <a:xfrm>
            <a:off x="498376" y="1628800"/>
            <a:ext cx="8147248"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buNone/>
            </a:pPr>
            <a:r>
              <a:rPr lang="en-GB" sz="1800" b="1" dirty="0"/>
              <a:t>IBM DB2 Test Database Generator, </a:t>
            </a:r>
            <a:r>
              <a:rPr lang="en-GB" sz="1800" dirty="0"/>
              <a:t>provided by IBM, can be used for generating data. It allows the definition of:</a:t>
            </a:r>
            <a:endParaRPr lang="it-IT" sz="1800" dirty="0"/>
          </a:p>
          <a:p>
            <a:pPr lvl="0"/>
            <a:r>
              <a:rPr lang="en-GB" sz="1800" dirty="0"/>
              <a:t>the structure of the table,</a:t>
            </a:r>
            <a:endParaRPr lang="it-IT" sz="1800" dirty="0"/>
          </a:p>
          <a:p>
            <a:pPr lvl="0"/>
            <a:r>
              <a:rPr lang="en-GB" sz="1800" dirty="0"/>
              <a:t>constraints on how the data should be generated,</a:t>
            </a:r>
            <a:endParaRPr lang="it-IT" sz="1800" dirty="0"/>
          </a:p>
          <a:p>
            <a:pPr lvl="0"/>
            <a:r>
              <a:rPr lang="en-GB" sz="1800" dirty="0"/>
              <a:t>the output format (SQL, CSV, XML).</a:t>
            </a:r>
            <a:endParaRPr lang="it-IT" sz="1800" dirty="0"/>
          </a:p>
          <a:p>
            <a:r>
              <a:rPr lang="en-GB" sz="1800" dirty="0"/>
              <a:t>Using this tool will be helpful as it will accelerate the testing phase.</a:t>
            </a:r>
            <a:endParaRPr lang="it-IT" sz="1800" dirty="0"/>
          </a:p>
          <a:p>
            <a:endParaRPr lang="it-IT" sz="1800" dirty="0"/>
          </a:p>
          <a:p>
            <a:pPr marL="0" indent="0">
              <a:buNone/>
            </a:pPr>
            <a:r>
              <a:rPr lang="en-GB" sz="1800" dirty="0"/>
              <a:t>Integration tests should also verify the responses of the system in cases as:</a:t>
            </a:r>
            <a:endParaRPr lang="it-IT" sz="1800" dirty="0"/>
          </a:p>
          <a:p>
            <a:pPr lvl="0"/>
            <a:r>
              <a:rPr lang="en-GB" sz="1800" dirty="0"/>
              <a:t>Null parameters in method call,</a:t>
            </a:r>
            <a:endParaRPr lang="it-IT" sz="1800" dirty="0"/>
          </a:p>
          <a:p>
            <a:pPr lvl="0"/>
            <a:r>
              <a:rPr lang="en-GB" sz="1800" dirty="0"/>
              <a:t>Invalid login credentials (User or Operator),</a:t>
            </a:r>
            <a:endParaRPr lang="it-IT" sz="1800" dirty="0"/>
          </a:p>
          <a:p>
            <a:pPr lvl="0"/>
            <a:r>
              <a:rPr lang="en-GB" sz="1800" dirty="0"/>
              <a:t>Invalid register information (applies to Users),</a:t>
            </a:r>
            <a:endParaRPr lang="it-IT" sz="1800" dirty="0"/>
          </a:p>
          <a:p>
            <a:pPr lvl="0"/>
            <a:r>
              <a:rPr lang="en-GB" sz="1800" dirty="0"/>
              <a:t>User or Operator with an expired driving licence,</a:t>
            </a:r>
            <a:endParaRPr lang="it-IT" sz="1800" dirty="0"/>
          </a:p>
          <a:p>
            <a:pPr lvl="0"/>
            <a:r>
              <a:rPr lang="en-GB" sz="1800" dirty="0"/>
              <a:t>Car parked outside of the valid Parking Area,</a:t>
            </a:r>
            <a:endParaRPr lang="it-IT" sz="1800" dirty="0"/>
          </a:p>
          <a:p>
            <a:pPr lvl="0"/>
            <a:r>
              <a:rPr lang="en-GB" sz="1800" dirty="0"/>
              <a:t>Reservation of a Car that has already been reserved,</a:t>
            </a:r>
            <a:endParaRPr lang="it-IT" sz="1800" dirty="0"/>
          </a:p>
          <a:p>
            <a:pPr lvl="0"/>
            <a:r>
              <a:rPr lang="en-GB" sz="1800" dirty="0"/>
              <a:t>Payment refused.</a:t>
            </a:r>
            <a:endParaRPr lang="it-IT" sz="1800" dirty="0"/>
          </a:p>
        </p:txBody>
      </p:sp>
      <p:sp>
        <p:nvSpPr>
          <p:cNvPr id="3" name="Titolo 2"/>
          <p:cNvSpPr>
            <a:spLocks noGrp="1"/>
          </p:cNvSpPr>
          <p:nvPr>
            <p:ph type="title"/>
          </p:nvPr>
        </p:nvSpPr>
        <p:spPr/>
        <p:txBody>
          <a:bodyPr/>
          <a:lstStyle/>
          <a:p>
            <a:r>
              <a:rPr lang="it-IT" sz="4000" dirty="0">
                <a:latin typeface="Arial" panose="020B0604020202020204" pitchFamily="34" charset="0"/>
                <a:cs typeface="Arial" panose="020B0604020202020204" pitchFamily="34" charset="0"/>
              </a:rPr>
              <a:t>INTEGRATION TEST</a:t>
            </a:r>
            <a:br>
              <a:rPr lang="it-IT" sz="4000"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TEST DATA</a:t>
            </a:r>
            <a:endParaRPr lang="it-IT" sz="4000" b="1" dirty="0">
              <a:latin typeface="+mn-lt"/>
            </a:endParaRPr>
          </a:p>
        </p:txBody>
      </p:sp>
    </p:spTree>
    <p:extLst>
      <p:ext uri="{BB962C8B-B14F-4D97-AF65-F5344CB8AC3E}">
        <p14:creationId xmlns:p14="http://schemas.microsoft.com/office/powerpoint/2010/main" val="2525077235"/>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sz="4000" dirty="0">
                <a:latin typeface="Arial" panose="020B0604020202020204" pitchFamily="34" charset="0"/>
                <a:cs typeface="Arial" panose="020B0604020202020204" pitchFamily="34" charset="0"/>
              </a:rPr>
              <a:t>PROJECT PLAN</a:t>
            </a:r>
            <a:br>
              <a:rPr lang="it-IT" sz="4000"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FUNCTION POINTS: TABLE</a:t>
            </a:r>
            <a:endParaRPr lang="it-IT" sz="4000" b="1" dirty="0">
              <a:latin typeface="+mn-lt"/>
            </a:endParaRPr>
          </a:p>
        </p:txBody>
      </p:sp>
      <p:graphicFrame>
        <p:nvGraphicFramePr>
          <p:cNvPr id="5" name="Tabella 4"/>
          <p:cNvGraphicFramePr>
            <a:graphicFrameLocks noGrp="1"/>
          </p:cNvGraphicFramePr>
          <p:nvPr/>
        </p:nvGraphicFramePr>
        <p:xfrm>
          <a:off x="2366645" y="2934017"/>
          <a:ext cx="4410709" cy="1863090"/>
        </p:xfrm>
        <a:graphic>
          <a:graphicData uri="http://schemas.openxmlformats.org/drawingml/2006/table">
            <a:tbl>
              <a:tblPr firstRow="1" firstCol="1" bandRow="1"/>
              <a:tblGrid>
                <a:gridCol w="1234999">
                  <a:extLst>
                    <a:ext uri="{9D8B030D-6E8A-4147-A177-3AD203B41FA5}">
                      <a16:colId xmlns:a16="http://schemas.microsoft.com/office/drawing/2014/main" val="2190623625"/>
                    </a:ext>
                  </a:extLst>
                </a:gridCol>
                <a:gridCol w="1058570">
                  <a:extLst>
                    <a:ext uri="{9D8B030D-6E8A-4147-A177-3AD203B41FA5}">
                      <a16:colId xmlns:a16="http://schemas.microsoft.com/office/drawing/2014/main" val="3157239522"/>
                    </a:ext>
                  </a:extLst>
                </a:gridCol>
                <a:gridCol w="1058570">
                  <a:extLst>
                    <a:ext uri="{9D8B030D-6E8A-4147-A177-3AD203B41FA5}">
                      <a16:colId xmlns:a16="http://schemas.microsoft.com/office/drawing/2014/main" val="835708741"/>
                    </a:ext>
                  </a:extLst>
                </a:gridCol>
                <a:gridCol w="1058570">
                  <a:extLst>
                    <a:ext uri="{9D8B030D-6E8A-4147-A177-3AD203B41FA5}">
                      <a16:colId xmlns:a16="http://schemas.microsoft.com/office/drawing/2014/main" val="2441517425"/>
                    </a:ext>
                  </a:extLst>
                </a:gridCol>
              </a:tblGrid>
              <a:tr h="0">
                <a:tc rowSpan="2">
                  <a:txBody>
                    <a:bodyPr/>
                    <a:lstStyle/>
                    <a:p>
                      <a:pPr>
                        <a:spcAft>
                          <a:spcPts val="0"/>
                        </a:spcAft>
                      </a:pPr>
                      <a:r>
                        <a:rPr lang="en-GB"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Type of Component</a:t>
                      </a:r>
                      <a:endParaRPr lang="it-IT"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gridSpan="3">
                  <a:txBody>
                    <a:bodyPr/>
                    <a:lstStyle/>
                    <a:p>
                      <a:pPr>
                        <a:spcAft>
                          <a:spcPts val="0"/>
                        </a:spcAft>
                      </a:pPr>
                      <a:r>
                        <a:rPr lang="en-GB"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Complexity of Components</a:t>
                      </a:r>
                      <a:endParaRPr lang="it-IT"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2503953813"/>
                  </a:ext>
                </a:extLst>
              </a:tr>
              <a:tr h="119380">
                <a:tc vMerge="1">
                  <a:txBody>
                    <a:bodyPr/>
                    <a:lstStyle/>
                    <a:p>
                      <a:endParaRPr lang="it-IT"/>
                    </a:p>
                  </a:txBody>
                  <a:tcPr/>
                </a:tc>
                <a:tc>
                  <a:txBody>
                    <a:bodyPr/>
                    <a:lstStyle/>
                    <a:p>
                      <a:pPr algn="ctr">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Average</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High</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8598285"/>
                  </a:ext>
                </a:extLst>
              </a:tr>
              <a:tr h="0">
                <a:tc>
                  <a:txBody>
                    <a:bodyPr/>
                    <a:lstStyle/>
                    <a:p>
                      <a:pPr>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External Inputs</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6</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5542837"/>
                  </a:ext>
                </a:extLst>
              </a:tr>
              <a:tr h="0">
                <a:tc>
                  <a:txBody>
                    <a:bodyPr/>
                    <a:lstStyle/>
                    <a:p>
                      <a:pPr>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External Outputs</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1004967"/>
                  </a:ext>
                </a:extLst>
              </a:tr>
              <a:tr h="0">
                <a:tc>
                  <a:txBody>
                    <a:bodyPr/>
                    <a:lstStyle/>
                    <a:p>
                      <a:pPr>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External Inquiries</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6</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7179903"/>
                  </a:ext>
                </a:extLst>
              </a:tr>
              <a:tr h="0">
                <a:tc>
                  <a:txBody>
                    <a:bodyPr/>
                    <a:lstStyle/>
                    <a:p>
                      <a:pPr>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Internal Logic Files</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15</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0446772"/>
                  </a:ext>
                </a:extLst>
              </a:tr>
              <a:tr h="0">
                <a:tc>
                  <a:txBody>
                    <a:bodyPr/>
                    <a:lstStyle/>
                    <a:p>
                      <a:pPr>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External Interface Files</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a:t>
                      </a:r>
                      <a:endParaRPr lang="it-IT"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2640842"/>
                  </a:ext>
                </a:extLst>
              </a:tr>
            </a:tbl>
          </a:graphicData>
        </a:graphic>
      </p:graphicFrame>
    </p:spTree>
    <p:extLst>
      <p:ext uri="{BB962C8B-B14F-4D97-AF65-F5344CB8AC3E}">
        <p14:creationId xmlns:p14="http://schemas.microsoft.com/office/powerpoint/2010/main" val="3298709927"/>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en-GB" sz="4000" dirty="0">
                <a:latin typeface="Arial" panose="020B0604020202020204" pitchFamily="34" charset="0"/>
                <a:cs typeface="Arial" panose="020B0604020202020204" pitchFamily="34" charset="0"/>
              </a:rPr>
              <a:t>FUNCTION POINTS</a:t>
            </a:r>
            <a:r>
              <a:rPr lang="en-GB" sz="3600" b="1" dirty="0">
                <a:latin typeface="Arial" panose="020B0604020202020204" pitchFamily="34" charset="0"/>
                <a:cs typeface="Arial" panose="020B0604020202020204" pitchFamily="34" charset="0"/>
              </a:rPr>
              <a:t/>
            </a:r>
            <a:br>
              <a:rPr lang="en-GB" sz="3600" b="1"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EXTERNAL INPUTS</a:t>
            </a:r>
            <a:endParaRPr lang="it-IT" sz="4000" b="1" dirty="0">
              <a:latin typeface="+mn-lt"/>
            </a:endParaRPr>
          </a:p>
        </p:txBody>
      </p:sp>
      <p:graphicFrame>
        <p:nvGraphicFramePr>
          <p:cNvPr id="6" name="Tabella 5"/>
          <p:cNvGraphicFramePr>
            <a:graphicFrameLocks noGrp="1"/>
          </p:cNvGraphicFramePr>
          <p:nvPr/>
        </p:nvGraphicFramePr>
        <p:xfrm>
          <a:off x="2366645" y="2537777"/>
          <a:ext cx="4410710" cy="2655570"/>
        </p:xfrm>
        <a:graphic>
          <a:graphicData uri="http://schemas.openxmlformats.org/drawingml/2006/table">
            <a:tbl>
              <a:tblPr firstRow="1" firstCol="1" bandRow="1"/>
              <a:tblGrid>
                <a:gridCol w="2646426">
                  <a:extLst>
                    <a:ext uri="{9D8B030D-6E8A-4147-A177-3AD203B41FA5}">
                      <a16:colId xmlns:a16="http://schemas.microsoft.com/office/drawing/2014/main" val="4272796129"/>
                    </a:ext>
                  </a:extLst>
                </a:gridCol>
                <a:gridCol w="882142">
                  <a:extLst>
                    <a:ext uri="{9D8B030D-6E8A-4147-A177-3AD203B41FA5}">
                      <a16:colId xmlns:a16="http://schemas.microsoft.com/office/drawing/2014/main" val="3247762254"/>
                    </a:ext>
                  </a:extLst>
                </a:gridCol>
                <a:gridCol w="882142">
                  <a:extLst>
                    <a:ext uri="{9D8B030D-6E8A-4147-A177-3AD203B41FA5}">
                      <a16:colId xmlns:a16="http://schemas.microsoft.com/office/drawing/2014/main" val="433671003"/>
                    </a:ext>
                  </a:extLst>
                </a:gridCol>
              </a:tblGrid>
              <a:tr h="0">
                <a:tc>
                  <a:txBody>
                    <a:bodyPr/>
                    <a:lstStyle/>
                    <a:p>
                      <a:pPr>
                        <a:spcAft>
                          <a:spcPts val="0"/>
                        </a:spcAft>
                      </a:pPr>
                      <a:r>
                        <a:rPr lang="en-GB"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EI</a:t>
                      </a:r>
                      <a:endParaRPr lang="it-IT"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spcAft>
                          <a:spcPts val="0"/>
                        </a:spcAft>
                      </a:pPr>
                      <a:r>
                        <a:rPr lang="en-GB"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Complexity</a:t>
                      </a:r>
                      <a:endParaRPr lang="it-IT"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FPs</a:t>
                      </a:r>
                      <a:endParaRPr lang="it-IT"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0456793"/>
                  </a:ext>
                </a:extLst>
              </a:tr>
              <a:tr h="0">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Login</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3x2</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008616966"/>
                  </a:ext>
                </a:extLst>
              </a:tr>
              <a:tr h="0">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Logout</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3x2</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739837450"/>
                  </a:ext>
                </a:extLst>
              </a:tr>
              <a:tr h="0">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User Registration</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Average</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594079455"/>
                  </a:ext>
                </a:extLst>
              </a:tr>
              <a:tr h="0">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Profile Update</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Average</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727609224"/>
                  </a:ext>
                </a:extLst>
              </a:tr>
              <a:tr h="0">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Payment Method Update</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Average</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567664440"/>
                  </a:ext>
                </a:extLst>
              </a:tr>
              <a:tr h="0">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Cancel Reservation</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431181889"/>
                  </a:ext>
                </a:extLst>
              </a:tr>
              <a:tr h="133350">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End of Renting</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256466567"/>
                  </a:ext>
                </a:extLst>
              </a:tr>
              <a:tr h="0">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Maintenance Request</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912564579"/>
                  </a:ext>
                </a:extLst>
              </a:tr>
              <a:tr h="0">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End of Maintenance</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9614161"/>
                  </a:ext>
                </a:extLst>
              </a:tr>
              <a:tr h="0">
                <a:tc gridSpan="2">
                  <a:txBody>
                    <a:bodyPr/>
                    <a:lstStyle/>
                    <a:p>
                      <a:pPr algn="l">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Total</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it-IT"/>
                    </a:p>
                  </a:txBody>
                  <a:tcPr/>
                </a:tc>
                <a:tc>
                  <a:txBody>
                    <a:bodyPr/>
                    <a:lstStyle/>
                    <a:p>
                      <a:pPr algn="ctr">
                        <a:spcAft>
                          <a:spcPts val="0"/>
                        </a:spcAft>
                      </a:pPr>
                      <a:r>
                        <a:rPr lang="en-GB"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36</a:t>
                      </a:r>
                      <a:endParaRPr lang="it-IT"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8193998"/>
                  </a:ext>
                </a:extLst>
              </a:tr>
            </a:tbl>
          </a:graphicData>
        </a:graphic>
      </p:graphicFrame>
    </p:spTree>
    <p:extLst>
      <p:ext uri="{BB962C8B-B14F-4D97-AF65-F5344CB8AC3E}">
        <p14:creationId xmlns:p14="http://schemas.microsoft.com/office/powerpoint/2010/main" val="2312542176"/>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en-GB" sz="4000" dirty="0">
                <a:latin typeface="Arial" panose="020B0604020202020204" pitchFamily="34" charset="0"/>
                <a:cs typeface="Arial" panose="020B0604020202020204" pitchFamily="34" charset="0"/>
              </a:rPr>
              <a:t>FUNCTION POINTS</a:t>
            </a:r>
            <a:r>
              <a:rPr lang="en-GB" sz="3600" b="1" dirty="0">
                <a:latin typeface="Arial" panose="020B0604020202020204" pitchFamily="34" charset="0"/>
                <a:cs typeface="Arial" panose="020B0604020202020204" pitchFamily="34" charset="0"/>
              </a:rPr>
              <a:t/>
            </a:r>
            <a:br>
              <a:rPr lang="en-GB" sz="3600" b="1"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EXTERNAL OUTPUTS</a:t>
            </a:r>
            <a:endParaRPr lang="it-IT" sz="3600" b="1" dirty="0">
              <a:latin typeface="+mn-lt"/>
            </a:endParaRPr>
          </a:p>
        </p:txBody>
      </p:sp>
      <p:graphicFrame>
        <p:nvGraphicFramePr>
          <p:cNvPr id="7" name="Tabella 6"/>
          <p:cNvGraphicFramePr>
            <a:graphicFrameLocks noGrp="1"/>
          </p:cNvGraphicFramePr>
          <p:nvPr/>
        </p:nvGraphicFramePr>
        <p:xfrm>
          <a:off x="2366645" y="3257867"/>
          <a:ext cx="4410710" cy="1215390"/>
        </p:xfrm>
        <a:graphic>
          <a:graphicData uri="http://schemas.openxmlformats.org/drawingml/2006/table">
            <a:tbl>
              <a:tblPr firstRow="1" firstCol="1" bandRow="1"/>
              <a:tblGrid>
                <a:gridCol w="2646426">
                  <a:extLst>
                    <a:ext uri="{9D8B030D-6E8A-4147-A177-3AD203B41FA5}">
                      <a16:colId xmlns:a16="http://schemas.microsoft.com/office/drawing/2014/main" val="760345003"/>
                    </a:ext>
                  </a:extLst>
                </a:gridCol>
                <a:gridCol w="882142">
                  <a:extLst>
                    <a:ext uri="{9D8B030D-6E8A-4147-A177-3AD203B41FA5}">
                      <a16:colId xmlns:a16="http://schemas.microsoft.com/office/drawing/2014/main" val="171469469"/>
                    </a:ext>
                  </a:extLst>
                </a:gridCol>
                <a:gridCol w="882142">
                  <a:extLst>
                    <a:ext uri="{9D8B030D-6E8A-4147-A177-3AD203B41FA5}">
                      <a16:colId xmlns:a16="http://schemas.microsoft.com/office/drawing/2014/main" val="4019853311"/>
                    </a:ext>
                  </a:extLst>
                </a:gridCol>
              </a:tblGrid>
              <a:tr h="0">
                <a:tc>
                  <a:txBody>
                    <a:bodyPr/>
                    <a:lstStyle/>
                    <a:p>
                      <a:pPr>
                        <a:spcAft>
                          <a:spcPts val="0"/>
                        </a:spcAft>
                      </a:pPr>
                      <a:r>
                        <a:rPr lang="en-GB"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EO</a:t>
                      </a:r>
                      <a:endParaRPr lang="it-IT"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spcAft>
                          <a:spcPts val="0"/>
                        </a:spcAft>
                      </a:pPr>
                      <a:r>
                        <a:rPr lang="en-GB"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Complexity</a:t>
                      </a:r>
                      <a:endParaRPr lang="it-IT"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FPs</a:t>
                      </a:r>
                      <a:endParaRPr lang="it-IT"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3083713"/>
                  </a:ext>
                </a:extLst>
              </a:tr>
              <a:tr h="0">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Registration Confirmation</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035659221"/>
                  </a:ext>
                </a:extLst>
              </a:tr>
              <a:tr h="0">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Finished Rent Feedback</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High</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40594237"/>
                  </a:ext>
                </a:extLst>
              </a:tr>
              <a:tr h="0">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Total Amount Notification</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High</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6079879"/>
                  </a:ext>
                </a:extLst>
              </a:tr>
              <a:tr h="0">
                <a:tc gridSpan="2">
                  <a:txBody>
                    <a:bodyPr/>
                    <a:lstStyle/>
                    <a:p>
                      <a:pPr algn="l">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Total</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it-IT"/>
                    </a:p>
                  </a:txBody>
                  <a:tcPr/>
                </a:tc>
                <a:tc>
                  <a:txBody>
                    <a:bodyPr/>
                    <a:lstStyle/>
                    <a:p>
                      <a:pPr algn="ctr">
                        <a:spcAft>
                          <a:spcPts val="0"/>
                        </a:spcAft>
                      </a:pPr>
                      <a:r>
                        <a:rPr lang="en-GB"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18</a:t>
                      </a:r>
                      <a:endParaRPr lang="it-IT"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3113317"/>
                  </a:ext>
                </a:extLst>
              </a:tr>
            </a:tbl>
          </a:graphicData>
        </a:graphic>
      </p:graphicFrame>
    </p:spTree>
    <p:extLst>
      <p:ext uri="{BB962C8B-B14F-4D97-AF65-F5344CB8AC3E}">
        <p14:creationId xmlns:p14="http://schemas.microsoft.com/office/powerpoint/2010/main" val="2111535130"/>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en-GB" sz="4000" dirty="0">
                <a:latin typeface="Arial" panose="020B0604020202020204" pitchFamily="34" charset="0"/>
                <a:cs typeface="Arial" panose="020B0604020202020204" pitchFamily="34" charset="0"/>
              </a:rPr>
              <a:t>FUNCTION POINTS</a:t>
            </a:r>
            <a:r>
              <a:rPr lang="en-GB" sz="3600" b="1" dirty="0">
                <a:latin typeface="Arial" panose="020B0604020202020204" pitchFamily="34" charset="0"/>
                <a:cs typeface="Arial" panose="020B0604020202020204" pitchFamily="34" charset="0"/>
              </a:rPr>
              <a:t/>
            </a:r>
            <a:br>
              <a:rPr lang="en-GB" sz="3600" b="1"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EXTERNAL INQUIRIES</a:t>
            </a:r>
            <a:endParaRPr lang="it-IT" sz="3600" b="1" dirty="0">
              <a:latin typeface="+mn-lt"/>
            </a:endParaRPr>
          </a:p>
        </p:txBody>
      </p:sp>
      <p:graphicFrame>
        <p:nvGraphicFramePr>
          <p:cNvPr id="4" name="Tabella 3"/>
          <p:cNvGraphicFramePr>
            <a:graphicFrameLocks noGrp="1"/>
          </p:cNvGraphicFramePr>
          <p:nvPr>
            <p:extLst>
              <p:ext uri="{D42A27DB-BD31-4B8C-83A1-F6EECF244321}">
                <p14:modId xmlns:p14="http://schemas.microsoft.com/office/powerpoint/2010/main" val="3083689544"/>
              </p:ext>
            </p:extLst>
          </p:nvPr>
        </p:nvGraphicFramePr>
        <p:xfrm>
          <a:off x="1691680" y="1781542"/>
          <a:ext cx="6120679" cy="3509010"/>
        </p:xfrm>
        <a:graphic>
          <a:graphicData uri="http://schemas.openxmlformats.org/drawingml/2006/table">
            <a:tbl>
              <a:tblPr firstRow="1" firstCol="1" bandRow="1"/>
              <a:tblGrid>
                <a:gridCol w="3456384">
                  <a:extLst>
                    <a:ext uri="{9D8B030D-6E8A-4147-A177-3AD203B41FA5}">
                      <a16:colId xmlns:a16="http://schemas.microsoft.com/office/drawing/2014/main" val="3467916112"/>
                    </a:ext>
                  </a:extLst>
                </a:gridCol>
                <a:gridCol w="1440159">
                  <a:extLst>
                    <a:ext uri="{9D8B030D-6E8A-4147-A177-3AD203B41FA5}">
                      <a16:colId xmlns:a16="http://schemas.microsoft.com/office/drawing/2014/main" val="2907791683"/>
                    </a:ext>
                  </a:extLst>
                </a:gridCol>
                <a:gridCol w="1224136">
                  <a:extLst>
                    <a:ext uri="{9D8B030D-6E8A-4147-A177-3AD203B41FA5}">
                      <a16:colId xmlns:a16="http://schemas.microsoft.com/office/drawing/2014/main" val="1775360701"/>
                    </a:ext>
                  </a:extLst>
                </a:gridCol>
              </a:tblGrid>
              <a:tr h="0">
                <a:tc>
                  <a:txBody>
                    <a:bodyPr/>
                    <a:lstStyle/>
                    <a:p>
                      <a:pPr>
                        <a:spcAft>
                          <a:spcPts val="0"/>
                        </a:spcAft>
                      </a:pPr>
                      <a:r>
                        <a:rPr lang="en-GB" sz="18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EQ</a:t>
                      </a:r>
                      <a:endParaRPr lang="it-IT" sz="18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spcAft>
                          <a:spcPts val="0"/>
                        </a:spcAft>
                      </a:pPr>
                      <a:r>
                        <a:rPr lang="en-GB" sz="18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Complexity</a:t>
                      </a:r>
                      <a:endParaRPr lang="it-IT" sz="18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6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FPs</a:t>
                      </a:r>
                      <a:endParaRPr lang="it-IT" sz="18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0281927"/>
                  </a:ext>
                </a:extLst>
              </a:tr>
              <a:tr h="0">
                <a:tc>
                  <a:txBody>
                    <a:bodyPr/>
                    <a:lstStyle/>
                    <a:p>
                      <a:pPr algn="l">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Car Lookup</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Average</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932910946"/>
                  </a:ext>
                </a:extLst>
              </a:tr>
              <a:tr h="0">
                <a:tc>
                  <a:txBody>
                    <a:bodyPr/>
                    <a:lstStyle/>
                    <a:p>
                      <a:pPr algn="l">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Car Information</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199696141"/>
                  </a:ext>
                </a:extLst>
              </a:tr>
              <a:tr h="0">
                <a:tc>
                  <a:txBody>
                    <a:bodyPr/>
                    <a:lstStyle/>
                    <a:p>
                      <a:pPr algn="l">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Reserve Car</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617077905"/>
                  </a:ext>
                </a:extLst>
              </a:tr>
              <a:tr h="0">
                <a:tc>
                  <a:txBody>
                    <a:bodyPr/>
                    <a:lstStyle/>
                    <a:p>
                      <a:pPr algn="l">
                        <a:spcAft>
                          <a:spcPts val="0"/>
                        </a:spcAft>
                      </a:pPr>
                      <a:r>
                        <a:rPr lang="en-GB"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Car Unlock</a:t>
                      </a:r>
                      <a:endParaRPr lang="it-IT"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Average</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71885614"/>
                  </a:ext>
                </a:extLst>
              </a:tr>
              <a:tr h="0">
                <a:tc>
                  <a:txBody>
                    <a:bodyPr/>
                    <a:lstStyle/>
                    <a:p>
                      <a:pPr algn="l">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View Parking Areas</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73906614"/>
                  </a:ext>
                </a:extLst>
              </a:tr>
              <a:tr h="0">
                <a:tc>
                  <a:txBody>
                    <a:bodyPr/>
                    <a:lstStyle/>
                    <a:p>
                      <a:pPr algn="l">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View Special Parking Areas</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943554874"/>
                  </a:ext>
                </a:extLst>
              </a:tr>
              <a:tr h="0">
                <a:tc>
                  <a:txBody>
                    <a:bodyPr/>
                    <a:lstStyle/>
                    <a:p>
                      <a:pPr algn="l">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View Profile Info</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45312322"/>
                  </a:ext>
                </a:extLst>
              </a:tr>
              <a:tr h="0">
                <a:tc>
                  <a:txBody>
                    <a:bodyPr/>
                    <a:lstStyle/>
                    <a:p>
                      <a:pPr algn="l">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View Car Maintenance List</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160668369"/>
                  </a:ext>
                </a:extLst>
              </a:tr>
              <a:tr h="0">
                <a:tc>
                  <a:txBody>
                    <a:bodyPr/>
                    <a:lstStyle/>
                    <a:p>
                      <a:pPr algn="l">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View Car Details</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Average</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4193219"/>
                  </a:ext>
                </a:extLst>
              </a:tr>
              <a:tr h="0">
                <a:tc gridSpan="2">
                  <a:txBody>
                    <a:bodyPr/>
                    <a:lstStyle/>
                    <a:p>
                      <a:pPr algn="l">
                        <a:spcAft>
                          <a:spcPts val="0"/>
                        </a:spcAft>
                      </a:pPr>
                      <a:r>
                        <a:rPr lang="en-GB" sz="1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Total</a:t>
                      </a:r>
                      <a:endParaRPr lang="it-IT" sz="1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it-IT"/>
                    </a:p>
                  </a:txBody>
                  <a:tcPr/>
                </a:tc>
                <a:tc>
                  <a:txBody>
                    <a:bodyPr/>
                    <a:lstStyle/>
                    <a:p>
                      <a:pPr algn="ctr">
                        <a:spcAft>
                          <a:spcPts val="0"/>
                        </a:spcAft>
                      </a:pPr>
                      <a:r>
                        <a:rPr lang="en-GB" sz="1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30</a:t>
                      </a:r>
                      <a:endParaRPr lang="it-IT" sz="1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009491"/>
                  </a:ext>
                </a:extLst>
              </a:tr>
            </a:tbl>
          </a:graphicData>
        </a:graphic>
      </p:graphicFrame>
    </p:spTree>
    <p:extLst>
      <p:ext uri="{BB962C8B-B14F-4D97-AF65-F5344CB8AC3E}">
        <p14:creationId xmlns:p14="http://schemas.microsoft.com/office/powerpoint/2010/main" val="2424958264"/>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it-IT" b="1" dirty="0">
                <a:latin typeface="+mn-lt"/>
              </a:rPr>
              <a:t>ACTORS</a:t>
            </a:r>
            <a:r>
              <a:rPr lang="it-IT" dirty="0">
                <a:latin typeface="+mn-lt"/>
              </a:rPr>
              <a:t> </a:t>
            </a:r>
            <a:r>
              <a:rPr lang="it-IT" sz="3600" dirty="0">
                <a:latin typeface="+mn-lt"/>
              </a:rPr>
              <a:t>OF THE SYSTEM</a:t>
            </a:r>
            <a:endParaRPr lang="en-US" sz="2800" dirty="0">
              <a:solidFill>
                <a:schemeClr val="tx1"/>
              </a:solidFill>
              <a:latin typeface="+mn-lt"/>
            </a:endParaRPr>
          </a:p>
        </p:txBody>
      </p:sp>
      <p:sp>
        <p:nvSpPr>
          <p:cNvPr id="18435" name="Rectangle 3"/>
          <p:cNvSpPr>
            <a:spLocks noGrp="1" noChangeArrowheads="1"/>
          </p:cNvSpPr>
          <p:nvPr>
            <p:ph idx="1"/>
          </p:nvPr>
        </p:nvSpPr>
        <p:spPr/>
        <p:txBody>
          <a:bodyPr>
            <a:noAutofit/>
          </a:bodyPr>
          <a:lstStyle/>
          <a:p>
            <a:pPr marR="1386205" lvl="0" algn="just">
              <a:lnSpc>
                <a:spcPct val="110000"/>
              </a:lnSpc>
              <a:spcAft>
                <a:spcPts val="600"/>
              </a:spcAft>
              <a:buFont typeface="Symbol" panose="05050102010706020507" pitchFamily="18" charset="2"/>
              <a:buChar char=""/>
            </a:pPr>
            <a:r>
              <a:rPr lang="en-GB" sz="2800" b="1" dirty="0">
                <a:solidFill>
                  <a:srgbClr val="000000"/>
                </a:solidFill>
                <a:ea typeface="Times New Roman" panose="02020603050405020304" pitchFamily="18" charset="0"/>
              </a:rPr>
              <a:t>User</a:t>
            </a:r>
            <a:r>
              <a:rPr lang="en-GB" dirty="0">
                <a:solidFill>
                  <a:srgbClr val="000000"/>
                </a:solidFill>
                <a:ea typeface="Times New Roman" panose="02020603050405020304" pitchFamily="18" charset="0"/>
              </a:rPr>
              <a:t>: the person that registers to the system and interacts through the </a:t>
            </a:r>
            <a:r>
              <a:rPr lang="en-GB" dirty="0" err="1">
                <a:solidFill>
                  <a:srgbClr val="000000"/>
                </a:solidFill>
                <a:ea typeface="Times New Roman" panose="02020603050405020304" pitchFamily="18" charset="0"/>
              </a:rPr>
              <a:t>PowerEnjoy</a:t>
            </a:r>
            <a:r>
              <a:rPr lang="en-GB" dirty="0">
                <a:solidFill>
                  <a:srgbClr val="000000"/>
                </a:solidFill>
                <a:ea typeface="Times New Roman" panose="02020603050405020304" pitchFamily="18" charset="0"/>
              </a:rPr>
              <a:t> app installed on his phone.</a:t>
            </a:r>
          </a:p>
          <a:p>
            <a:pPr marL="0" marR="1386205" lvl="0" indent="0" algn="just">
              <a:lnSpc>
                <a:spcPct val="110000"/>
              </a:lnSpc>
              <a:spcAft>
                <a:spcPts val="600"/>
              </a:spcAft>
              <a:buNone/>
            </a:pPr>
            <a:endParaRPr lang="it-IT" sz="3200" dirty="0">
              <a:solidFill>
                <a:srgbClr val="000000"/>
              </a:solidFill>
              <a:ea typeface="Times New Roman" panose="02020603050405020304" pitchFamily="18" charset="0"/>
            </a:endParaRPr>
          </a:p>
          <a:p>
            <a:pPr marR="1386205" lvl="0" algn="just">
              <a:lnSpc>
                <a:spcPct val="110000"/>
              </a:lnSpc>
              <a:spcAft>
                <a:spcPts val="600"/>
              </a:spcAft>
              <a:buFont typeface="Symbol" panose="05050102010706020507" pitchFamily="18" charset="2"/>
              <a:buChar char=""/>
            </a:pPr>
            <a:r>
              <a:rPr lang="en-GB" sz="2800" b="1" dirty="0">
                <a:solidFill>
                  <a:srgbClr val="000000"/>
                </a:solidFill>
                <a:ea typeface="Times New Roman" panose="02020603050405020304" pitchFamily="18" charset="0"/>
              </a:rPr>
              <a:t>Operator</a:t>
            </a:r>
            <a:r>
              <a:rPr lang="en-GB" dirty="0">
                <a:solidFill>
                  <a:srgbClr val="000000"/>
                </a:solidFill>
                <a:ea typeface="Times New Roman" panose="02020603050405020304" pitchFamily="18" charset="0"/>
              </a:rPr>
              <a:t>: a person, already known by the system, that can access to the list of the cars that have low battery or that need technical assistance.</a:t>
            </a:r>
            <a:endParaRPr lang="it-IT" sz="3200" dirty="0">
              <a:solidFill>
                <a:srgbClr val="000000"/>
              </a:solidFill>
              <a:ea typeface="Times New Roman" panose="02020603050405020304" pitchFamily="18" charset="0"/>
            </a:endParaRPr>
          </a:p>
        </p:txBody>
      </p:sp>
    </p:spTree>
    <p:extLst>
      <p:ext uri="{BB962C8B-B14F-4D97-AF65-F5344CB8AC3E}">
        <p14:creationId xmlns:p14="http://schemas.microsoft.com/office/powerpoint/2010/main" val="2163580664"/>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en-GB" sz="4000" dirty="0">
                <a:latin typeface="Arial" panose="020B0604020202020204" pitchFamily="34" charset="0"/>
                <a:cs typeface="Arial" panose="020B0604020202020204" pitchFamily="34" charset="0"/>
              </a:rPr>
              <a:t>FUNCTION POINTS</a:t>
            </a:r>
            <a:r>
              <a:rPr lang="en-GB" sz="3600" b="1" dirty="0">
                <a:latin typeface="Arial" panose="020B0604020202020204" pitchFamily="34" charset="0"/>
                <a:cs typeface="Arial" panose="020B0604020202020204" pitchFamily="34" charset="0"/>
              </a:rPr>
              <a:t/>
            </a:r>
            <a:br>
              <a:rPr lang="en-GB" sz="3600" b="1"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INTERNAL LOGIC FILES</a:t>
            </a:r>
            <a:endParaRPr lang="it-IT" sz="3600" b="1" dirty="0">
              <a:latin typeface="+mn-lt"/>
            </a:endParaRPr>
          </a:p>
        </p:txBody>
      </p:sp>
      <p:graphicFrame>
        <p:nvGraphicFramePr>
          <p:cNvPr id="6" name="Tabella 5"/>
          <p:cNvGraphicFramePr>
            <a:graphicFrameLocks noGrp="1"/>
          </p:cNvGraphicFramePr>
          <p:nvPr/>
        </p:nvGraphicFramePr>
        <p:xfrm>
          <a:off x="2366645" y="3017837"/>
          <a:ext cx="4410710" cy="1695450"/>
        </p:xfrm>
        <a:graphic>
          <a:graphicData uri="http://schemas.openxmlformats.org/drawingml/2006/table">
            <a:tbl>
              <a:tblPr firstRow="1" firstCol="1" bandRow="1"/>
              <a:tblGrid>
                <a:gridCol w="2646426">
                  <a:extLst>
                    <a:ext uri="{9D8B030D-6E8A-4147-A177-3AD203B41FA5}">
                      <a16:colId xmlns:a16="http://schemas.microsoft.com/office/drawing/2014/main" val="3772565046"/>
                    </a:ext>
                  </a:extLst>
                </a:gridCol>
                <a:gridCol w="882142">
                  <a:extLst>
                    <a:ext uri="{9D8B030D-6E8A-4147-A177-3AD203B41FA5}">
                      <a16:colId xmlns:a16="http://schemas.microsoft.com/office/drawing/2014/main" val="2161728795"/>
                    </a:ext>
                  </a:extLst>
                </a:gridCol>
                <a:gridCol w="882142">
                  <a:extLst>
                    <a:ext uri="{9D8B030D-6E8A-4147-A177-3AD203B41FA5}">
                      <a16:colId xmlns:a16="http://schemas.microsoft.com/office/drawing/2014/main" val="1198641784"/>
                    </a:ext>
                  </a:extLst>
                </a:gridCol>
              </a:tblGrid>
              <a:tr h="0">
                <a:tc>
                  <a:txBody>
                    <a:bodyPr/>
                    <a:lstStyle/>
                    <a:p>
                      <a:pPr>
                        <a:spcAft>
                          <a:spcPts val="0"/>
                        </a:spcAft>
                      </a:pPr>
                      <a:r>
                        <a:rPr lang="en-GB"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ILF</a:t>
                      </a:r>
                      <a:endParaRPr lang="it-IT"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spcAft>
                          <a:spcPts val="0"/>
                        </a:spcAft>
                      </a:pPr>
                      <a:r>
                        <a:rPr lang="en-GB"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Complexity</a:t>
                      </a:r>
                      <a:endParaRPr lang="it-IT"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FPs</a:t>
                      </a:r>
                      <a:endParaRPr lang="it-IT"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6701341"/>
                  </a:ext>
                </a:extLst>
              </a:tr>
              <a:tr h="0">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Car Info</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Average</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911830019"/>
                  </a:ext>
                </a:extLst>
              </a:tr>
              <a:tr h="0">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User</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Average</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93145273"/>
                  </a:ext>
                </a:extLst>
              </a:tr>
              <a:tr h="0">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Parking Area</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896291936"/>
                  </a:ext>
                </a:extLst>
              </a:tr>
              <a:tr h="0">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Special Parking Area</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821803398"/>
                  </a:ext>
                </a:extLst>
              </a:tr>
              <a:tr h="0">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Operator</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2992847"/>
                  </a:ext>
                </a:extLst>
              </a:tr>
              <a:tr h="0">
                <a:tc gridSpan="2">
                  <a:txBody>
                    <a:bodyPr/>
                    <a:lstStyle/>
                    <a:p>
                      <a:pPr algn="l">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Total</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it-IT"/>
                    </a:p>
                  </a:txBody>
                  <a:tcPr/>
                </a:tc>
                <a:tc>
                  <a:txBody>
                    <a:bodyPr/>
                    <a:lstStyle/>
                    <a:p>
                      <a:pPr algn="ctr">
                        <a:spcAft>
                          <a:spcPts val="0"/>
                        </a:spcAft>
                      </a:pPr>
                      <a:r>
                        <a:rPr lang="en-GB"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41</a:t>
                      </a:r>
                      <a:endParaRPr lang="it-IT"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9467948"/>
                  </a:ext>
                </a:extLst>
              </a:tr>
            </a:tbl>
          </a:graphicData>
        </a:graphic>
      </p:graphicFrame>
    </p:spTree>
    <p:extLst>
      <p:ext uri="{BB962C8B-B14F-4D97-AF65-F5344CB8AC3E}">
        <p14:creationId xmlns:p14="http://schemas.microsoft.com/office/powerpoint/2010/main" val="1628240883"/>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en-GB" sz="4000" dirty="0">
                <a:latin typeface="Arial" panose="020B0604020202020204" pitchFamily="34" charset="0"/>
                <a:cs typeface="Arial" panose="020B0604020202020204" pitchFamily="34" charset="0"/>
              </a:rPr>
              <a:t>FUNCTION POINTS</a:t>
            </a:r>
            <a:r>
              <a:rPr lang="en-GB" sz="3600" b="1" dirty="0">
                <a:latin typeface="Arial" panose="020B0604020202020204" pitchFamily="34" charset="0"/>
                <a:cs typeface="Arial" panose="020B0604020202020204" pitchFamily="34" charset="0"/>
              </a:rPr>
              <a:t/>
            </a:r>
            <a:br>
              <a:rPr lang="en-GB" sz="3600" b="1"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EXTERNAL INTERFACE FILES</a:t>
            </a:r>
            <a:endParaRPr lang="it-IT" sz="3600" b="1" dirty="0">
              <a:latin typeface="+mn-lt"/>
            </a:endParaRPr>
          </a:p>
        </p:txBody>
      </p:sp>
      <p:graphicFrame>
        <p:nvGraphicFramePr>
          <p:cNvPr id="5" name="Tabella 4"/>
          <p:cNvGraphicFramePr>
            <a:graphicFrameLocks noGrp="1"/>
          </p:cNvGraphicFramePr>
          <p:nvPr>
            <p:extLst>
              <p:ext uri="{D42A27DB-BD31-4B8C-83A1-F6EECF244321}">
                <p14:modId xmlns:p14="http://schemas.microsoft.com/office/powerpoint/2010/main" val="3425697331"/>
              </p:ext>
            </p:extLst>
          </p:nvPr>
        </p:nvGraphicFramePr>
        <p:xfrm>
          <a:off x="1691680" y="1772816"/>
          <a:ext cx="6120679" cy="2104555"/>
        </p:xfrm>
        <a:graphic>
          <a:graphicData uri="http://schemas.openxmlformats.org/drawingml/2006/table">
            <a:tbl>
              <a:tblPr firstRow="1" firstCol="1" bandRow="1"/>
              <a:tblGrid>
                <a:gridCol w="3324993">
                  <a:extLst>
                    <a:ext uri="{9D8B030D-6E8A-4147-A177-3AD203B41FA5}">
                      <a16:colId xmlns:a16="http://schemas.microsoft.com/office/drawing/2014/main" val="529337420"/>
                    </a:ext>
                  </a:extLst>
                </a:gridCol>
                <a:gridCol w="1571550">
                  <a:extLst>
                    <a:ext uri="{9D8B030D-6E8A-4147-A177-3AD203B41FA5}">
                      <a16:colId xmlns:a16="http://schemas.microsoft.com/office/drawing/2014/main" val="1057528040"/>
                    </a:ext>
                  </a:extLst>
                </a:gridCol>
                <a:gridCol w="1224136">
                  <a:extLst>
                    <a:ext uri="{9D8B030D-6E8A-4147-A177-3AD203B41FA5}">
                      <a16:colId xmlns:a16="http://schemas.microsoft.com/office/drawing/2014/main" val="521093822"/>
                    </a:ext>
                  </a:extLst>
                </a:gridCol>
              </a:tblGrid>
              <a:tr h="0">
                <a:tc>
                  <a:txBody>
                    <a:bodyPr/>
                    <a:lstStyle/>
                    <a:p>
                      <a:pPr>
                        <a:spcAft>
                          <a:spcPts val="0"/>
                        </a:spcAft>
                      </a:pPr>
                      <a:r>
                        <a:rPr lang="en-GB" sz="18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EIF</a:t>
                      </a:r>
                      <a:endParaRPr lang="it-IT" sz="18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spcAft>
                          <a:spcPts val="0"/>
                        </a:spcAft>
                      </a:pPr>
                      <a:r>
                        <a:rPr lang="en-GB" sz="18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Complexity</a:t>
                      </a:r>
                      <a:endParaRPr lang="it-IT" sz="18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6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FPs</a:t>
                      </a:r>
                      <a:endParaRPr lang="it-IT" sz="18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6161389"/>
                  </a:ext>
                </a:extLst>
              </a:tr>
              <a:tr h="351569">
                <a:tc>
                  <a:txBody>
                    <a:bodyPr/>
                    <a:lstStyle/>
                    <a:p>
                      <a:pPr algn="l">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Driving Licence</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889910903"/>
                  </a:ext>
                </a:extLst>
              </a:tr>
              <a:tr h="351569">
                <a:tc>
                  <a:txBody>
                    <a:bodyPr/>
                    <a:lstStyle/>
                    <a:p>
                      <a:pPr algn="l">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Geolocation and Mapping</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Average</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154815824"/>
                  </a:ext>
                </a:extLst>
              </a:tr>
              <a:tr h="351569">
                <a:tc>
                  <a:txBody>
                    <a:bodyPr/>
                    <a:lstStyle/>
                    <a:p>
                      <a:pPr algn="l">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Payment</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Average</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684581540"/>
                  </a:ext>
                </a:extLst>
              </a:tr>
              <a:tr h="351569">
                <a:tc>
                  <a:txBody>
                    <a:bodyPr/>
                    <a:lstStyle/>
                    <a:p>
                      <a:pPr algn="l">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Physical Car</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High</a:t>
                      </a:r>
                      <a:endParaRPr lang="it-IT"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9085051"/>
                  </a:ext>
                </a:extLst>
              </a:tr>
              <a:tr h="351569">
                <a:tc gridSpan="2">
                  <a:txBody>
                    <a:bodyPr/>
                    <a:lstStyle/>
                    <a:p>
                      <a:pPr algn="l">
                        <a:spcAft>
                          <a:spcPts val="0"/>
                        </a:spcAft>
                      </a:pPr>
                      <a:r>
                        <a:rPr lang="en-GB" sz="16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Total</a:t>
                      </a:r>
                      <a:endParaRPr lang="it-IT" sz="16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it-IT"/>
                    </a:p>
                  </a:txBody>
                  <a:tcPr/>
                </a:tc>
                <a:tc>
                  <a:txBody>
                    <a:bodyPr/>
                    <a:lstStyle/>
                    <a:p>
                      <a:pPr algn="ctr">
                        <a:spcAft>
                          <a:spcPts val="0"/>
                        </a:spcAft>
                      </a:pPr>
                      <a:r>
                        <a:rPr lang="en-GB" sz="1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29</a:t>
                      </a:r>
                      <a:endParaRPr lang="it-IT" sz="1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3097697"/>
                  </a:ext>
                </a:extLst>
              </a:tr>
            </a:tbl>
          </a:graphicData>
        </a:graphic>
      </p:graphicFrame>
    </p:spTree>
    <p:extLst>
      <p:ext uri="{BB962C8B-B14F-4D97-AF65-F5344CB8AC3E}">
        <p14:creationId xmlns:p14="http://schemas.microsoft.com/office/powerpoint/2010/main" val="4267752486"/>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en-GB" sz="4000" dirty="0">
                <a:latin typeface="Arial" panose="020B0604020202020204" pitchFamily="34" charset="0"/>
                <a:cs typeface="Arial" panose="020B0604020202020204" pitchFamily="34" charset="0"/>
              </a:rPr>
              <a:t>FUNCTION POINTS</a:t>
            </a:r>
            <a:r>
              <a:rPr lang="en-GB" sz="3600" b="1" dirty="0">
                <a:latin typeface="Arial" panose="020B0604020202020204" pitchFamily="34" charset="0"/>
                <a:cs typeface="Arial" panose="020B0604020202020204" pitchFamily="34" charset="0"/>
              </a:rPr>
              <a:t/>
            </a:r>
            <a:br>
              <a:rPr lang="en-GB" sz="3600" b="1"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TOTAL</a:t>
            </a:r>
            <a:endParaRPr lang="it-IT" sz="3600" b="1" dirty="0">
              <a:latin typeface="+mn-lt"/>
            </a:endParaRPr>
          </a:p>
        </p:txBody>
      </p:sp>
      <p:graphicFrame>
        <p:nvGraphicFramePr>
          <p:cNvPr id="5" name="Tabella 4"/>
          <p:cNvGraphicFramePr>
            <a:graphicFrameLocks noGrp="1"/>
          </p:cNvGraphicFramePr>
          <p:nvPr>
            <p:extLst>
              <p:ext uri="{D42A27DB-BD31-4B8C-83A1-F6EECF244321}">
                <p14:modId xmlns:p14="http://schemas.microsoft.com/office/powerpoint/2010/main" val="8042858"/>
              </p:ext>
            </p:extLst>
          </p:nvPr>
        </p:nvGraphicFramePr>
        <p:xfrm>
          <a:off x="1907704" y="4005064"/>
          <a:ext cx="5554960" cy="2304253"/>
        </p:xfrm>
        <a:graphic>
          <a:graphicData uri="http://schemas.openxmlformats.org/drawingml/2006/table">
            <a:tbl>
              <a:tblPr firstRow="1" firstCol="1" bandRow="1"/>
              <a:tblGrid>
                <a:gridCol w="4421748">
                  <a:extLst>
                    <a:ext uri="{9D8B030D-6E8A-4147-A177-3AD203B41FA5}">
                      <a16:colId xmlns:a16="http://schemas.microsoft.com/office/drawing/2014/main" val="2909183560"/>
                    </a:ext>
                  </a:extLst>
                </a:gridCol>
                <a:gridCol w="1133212">
                  <a:extLst>
                    <a:ext uri="{9D8B030D-6E8A-4147-A177-3AD203B41FA5}">
                      <a16:colId xmlns:a16="http://schemas.microsoft.com/office/drawing/2014/main" val="2867773056"/>
                    </a:ext>
                  </a:extLst>
                </a:gridCol>
              </a:tblGrid>
              <a:tr h="356005">
                <a:tc>
                  <a:txBody>
                    <a:bodyPr/>
                    <a:lstStyle/>
                    <a:p>
                      <a:pPr>
                        <a:spcAft>
                          <a:spcPts val="0"/>
                        </a:spcAft>
                      </a:pPr>
                      <a:r>
                        <a:rPr lang="en-GB" sz="18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Type of Component</a:t>
                      </a:r>
                      <a:endParaRPr lang="it-IT" sz="18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6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FPs</a:t>
                      </a:r>
                      <a:endParaRPr lang="it-IT" sz="18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935532"/>
                  </a:ext>
                </a:extLst>
              </a:tr>
              <a:tr h="324708">
                <a:tc>
                  <a:txBody>
                    <a:bodyPr/>
                    <a:lstStyle/>
                    <a:p>
                      <a:pPr algn="l">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External Inputs</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36</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145605247"/>
                  </a:ext>
                </a:extLst>
              </a:tr>
              <a:tr h="324708">
                <a:tc>
                  <a:txBody>
                    <a:bodyPr/>
                    <a:lstStyle/>
                    <a:p>
                      <a:pPr algn="l">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External Outputs</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18</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46575038"/>
                  </a:ext>
                </a:extLst>
              </a:tr>
              <a:tr h="324708">
                <a:tc>
                  <a:txBody>
                    <a:bodyPr/>
                    <a:lstStyle/>
                    <a:p>
                      <a:pPr algn="l">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External Inquiries</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30</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174058182"/>
                  </a:ext>
                </a:extLst>
              </a:tr>
              <a:tr h="324708">
                <a:tc>
                  <a:txBody>
                    <a:bodyPr/>
                    <a:lstStyle/>
                    <a:p>
                      <a:pPr algn="l">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Internal Logic Files</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41</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503046980"/>
                  </a:ext>
                </a:extLst>
              </a:tr>
              <a:tr h="324708">
                <a:tc>
                  <a:txBody>
                    <a:bodyPr/>
                    <a:lstStyle/>
                    <a:p>
                      <a:pPr algn="l">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External Interface Files</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29</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650507"/>
                  </a:ext>
                </a:extLst>
              </a:tr>
              <a:tr h="324708">
                <a:tc>
                  <a:txBody>
                    <a:bodyPr/>
                    <a:lstStyle/>
                    <a:p>
                      <a:pPr algn="l">
                        <a:spcAft>
                          <a:spcPts val="0"/>
                        </a:spcAft>
                      </a:pPr>
                      <a:r>
                        <a:rPr lang="en-GB" sz="1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Total</a:t>
                      </a:r>
                      <a:endParaRPr lang="it-IT" sz="1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154</a:t>
                      </a:r>
                      <a:endParaRPr lang="it-IT" sz="1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1787005"/>
                  </a:ext>
                </a:extLst>
              </a:tr>
            </a:tbl>
          </a:graphicData>
        </a:graphic>
      </p:graphicFrame>
    </p:spTree>
    <p:extLst>
      <p:ext uri="{BB962C8B-B14F-4D97-AF65-F5344CB8AC3E}">
        <p14:creationId xmlns:p14="http://schemas.microsoft.com/office/powerpoint/2010/main" val="4065681748"/>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en-GB" sz="4000" dirty="0">
                <a:latin typeface="Arial" panose="020B0604020202020204" pitchFamily="34" charset="0"/>
                <a:cs typeface="Arial" panose="020B0604020202020204" pitchFamily="34" charset="0"/>
              </a:rPr>
              <a:t>COCOMO II</a:t>
            </a:r>
            <a:r>
              <a:rPr lang="en-GB" sz="3600" b="1" dirty="0">
                <a:latin typeface="Arial" panose="020B0604020202020204" pitchFamily="34" charset="0"/>
                <a:cs typeface="Arial" panose="020B0604020202020204" pitchFamily="34" charset="0"/>
              </a:rPr>
              <a:t/>
            </a:r>
            <a:br>
              <a:rPr lang="en-GB" sz="3600" b="1"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SCALE DRIVERS</a:t>
            </a:r>
            <a:endParaRPr lang="it-IT" sz="3600" b="1" dirty="0">
              <a:latin typeface="+mn-lt"/>
            </a:endParaRPr>
          </a:p>
        </p:txBody>
      </p:sp>
      <p:graphicFrame>
        <p:nvGraphicFramePr>
          <p:cNvPr id="5" name="Tabella 4"/>
          <p:cNvGraphicFramePr>
            <a:graphicFrameLocks noGrp="1"/>
          </p:cNvGraphicFramePr>
          <p:nvPr>
            <p:extLst>
              <p:ext uri="{D42A27DB-BD31-4B8C-83A1-F6EECF244321}">
                <p14:modId xmlns:p14="http://schemas.microsoft.com/office/powerpoint/2010/main" val="57934764"/>
              </p:ext>
            </p:extLst>
          </p:nvPr>
        </p:nvGraphicFramePr>
        <p:xfrm>
          <a:off x="457201" y="1628801"/>
          <a:ext cx="8075241" cy="4968550"/>
        </p:xfrm>
        <a:graphic>
          <a:graphicData uri="http://schemas.openxmlformats.org/drawingml/2006/table">
            <a:tbl>
              <a:tblPr firstRow="1" firstCol="1" bandRow="1"/>
              <a:tblGrid>
                <a:gridCol w="807525">
                  <a:extLst>
                    <a:ext uri="{9D8B030D-6E8A-4147-A177-3AD203B41FA5}">
                      <a16:colId xmlns:a16="http://schemas.microsoft.com/office/drawing/2014/main" val="3829124591"/>
                    </a:ext>
                  </a:extLst>
                </a:gridCol>
                <a:gridCol w="1211286">
                  <a:extLst>
                    <a:ext uri="{9D8B030D-6E8A-4147-A177-3AD203B41FA5}">
                      <a16:colId xmlns:a16="http://schemas.microsoft.com/office/drawing/2014/main" val="1415245975"/>
                    </a:ext>
                  </a:extLst>
                </a:gridCol>
                <a:gridCol w="1211286">
                  <a:extLst>
                    <a:ext uri="{9D8B030D-6E8A-4147-A177-3AD203B41FA5}">
                      <a16:colId xmlns:a16="http://schemas.microsoft.com/office/drawing/2014/main" val="409161183"/>
                    </a:ext>
                  </a:extLst>
                </a:gridCol>
                <a:gridCol w="1211286">
                  <a:extLst>
                    <a:ext uri="{9D8B030D-6E8A-4147-A177-3AD203B41FA5}">
                      <a16:colId xmlns:a16="http://schemas.microsoft.com/office/drawing/2014/main" val="1602626607"/>
                    </a:ext>
                  </a:extLst>
                </a:gridCol>
                <a:gridCol w="1211286">
                  <a:extLst>
                    <a:ext uri="{9D8B030D-6E8A-4147-A177-3AD203B41FA5}">
                      <a16:colId xmlns:a16="http://schemas.microsoft.com/office/drawing/2014/main" val="2426973411"/>
                    </a:ext>
                  </a:extLst>
                </a:gridCol>
                <a:gridCol w="1211286">
                  <a:extLst>
                    <a:ext uri="{9D8B030D-6E8A-4147-A177-3AD203B41FA5}">
                      <a16:colId xmlns:a16="http://schemas.microsoft.com/office/drawing/2014/main" val="3618322612"/>
                    </a:ext>
                  </a:extLst>
                </a:gridCol>
                <a:gridCol w="1211286">
                  <a:extLst>
                    <a:ext uri="{9D8B030D-6E8A-4147-A177-3AD203B41FA5}">
                      <a16:colId xmlns:a16="http://schemas.microsoft.com/office/drawing/2014/main" val="2844653107"/>
                    </a:ext>
                  </a:extLst>
                </a:gridCol>
              </a:tblGrid>
              <a:tr h="553342">
                <a:tc>
                  <a:txBody>
                    <a:bodyPr/>
                    <a:lstStyle/>
                    <a:p>
                      <a:pPr algn="ctr">
                        <a:spcAft>
                          <a:spcPts val="0"/>
                        </a:spcAft>
                      </a:pPr>
                      <a:r>
                        <a:rPr lang="en-GB"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Scale Factors</a:t>
                      </a:r>
                      <a:endParaRPr lang="it-IT"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4698" marR="64698" marT="0" marB="0">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Very Low</a:t>
                      </a:r>
                      <a:endParaRPr lang="it-IT" sz="1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4698" marR="64698"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4698" marR="64698"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Nominal</a:t>
                      </a:r>
                      <a:endParaRPr lang="it-IT"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4698" marR="64698"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High</a:t>
                      </a:r>
                      <a:endParaRPr lang="it-IT"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4698" marR="64698"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Very High</a:t>
                      </a:r>
                      <a:endParaRPr lang="it-IT"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4698" marR="64698"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Extra High</a:t>
                      </a:r>
                      <a:endParaRPr lang="it-IT"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4698" marR="64698" marT="0" marB="0">
                    <a:lnL w="12700" cap="flat" cmpd="sng" algn="ctr">
                      <a:solidFill>
                        <a:srgbClr val="000000"/>
                      </a:solidFill>
                      <a:prstDash val="dot"/>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3043619"/>
                  </a:ext>
                </a:extLst>
              </a:tr>
              <a:tr h="524522">
                <a:tc>
                  <a:txBody>
                    <a:bodyPr/>
                    <a:lstStyle/>
                    <a:p>
                      <a:pPr>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PREC</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4698" marR="64698" marT="0" marB="0"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thoroughly</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unprecedented</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largely</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unprecedented</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C5E0B3"/>
                    </a:solidFill>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somewhat</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unprecedented</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generally</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familiar</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largely</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familiar</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thoroughly familiar</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93288801"/>
                  </a:ext>
                </a:extLst>
              </a:tr>
              <a:tr h="317019">
                <a:tc>
                  <a:txBody>
                    <a:bodyPr/>
                    <a:lstStyle/>
                    <a:p>
                      <a:pPr>
                        <a:spcAft>
                          <a:spcPts val="0"/>
                        </a:spcAft>
                      </a:pPr>
                      <a:r>
                        <a:rPr lang="en-GB"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SF</a:t>
                      </a:r>
                      <a:r>
                        <a:rPr lang="en-GB" sz="1100" b="1" baseline="-25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4698" marR="64698" marT="0" marB="0" anchor="ctr">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6.20</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4.96</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C5E0B3"/>
                    </a:solidFill>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3.72</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2.48</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1.24</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0.00</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3942552"/>
                  </a:ext>
                </a:extLst>
              </a:tr>
              <a:tr h="524522">
                <a:tc>
                  <a:txBody>
                    <a:bodyPr/>
                    <a:lstStyle/>
                    <a:p>
                      <a:pPr>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FLEX</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4698" marR="64698" marT="0" marB="0"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rigorous </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 </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occasional</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relaxation</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some</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relaxation</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general</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conformity</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some</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conformity</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C5E0B3"/>
                    </a:solidFill>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general goals</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 </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788028321"/>
                  </a:ext>
                </a:extLst>
              </a:tr>
              <a:tr h="317019">
                <a:tc>
                  <a:txBody>
                    <a:bodyPr/>
                    <a:lstStyle/>
                    <a:p>
                      <a:pPr>
                        <a:spcAft>
                          <a:spcPts val="0"/>
                        </a:spcAft>
                      </a:pPr>
                      <a:r>
                        <a:rPr lang="en-GB"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SF</a:t>
                      </a:r>
                      <a:r>
                        <a:rPr lang="en-GB" sz="1100" b="1" baseline="-25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4698" marR="64698" marT="0" marB="0" anchor="ctr">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5.07</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4.05</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3.04</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2.03</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1.01</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C5E0B3"/>
                    </a:solidFill>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0.00</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447233"/>
                  </a:ext>
                </a:extLst>
              </a:tr>
              <a:tr h="524522">
                <a:tc>
                  <a:txBody>
                    <a:bodyPr/>
                    <a:lstStyle/>
                    <a:p>
                      <a:pPr>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RESL</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4698" marR="64698" marT="0" marB="0"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little (20%)</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 </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some (40%)</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 </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often (60%)</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 </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C5E0B3"/>
                    </a:solidFill>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generally (75%)</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mostly (90%)</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full (100%)</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 </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39709901"/>
                  </a:ext>
                </a:extLst>
              </a:tr>
              <a:tr h="317019">
                <a:tc>
                  <a:txBody>
                    <a:bodyPr/>
                    <a:lstStyle/>
                    <a:p>
                      <a:pPr>
                        <a:spcAft>
                          <a:spcPts val="0"/>
                        </a:spcAft>
                      </a:pPr>
                      <a:r>
                        <a:rPr lang="en-GB"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SF</a:t>
                      </a:r>
                      <a:r>
                        <a:rPr lang="en-GB" sz="1100" b="1" baseline="-25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4698" marR="64698" marT="0" marB="0" anchor="ctr">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7.07</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5.65</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4.24</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C5E0B3"/>
                    </a:solidFill>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2.83</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1.41</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0.00</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9756476"/>
                  </a:ext>
                </a:extLst>
              </a:tr>
              <a:tr h="732025">
                <a:tc>
                  <a:txBody>
                    <a:bodyPr/>
                    <a:lstStyle/>
                    <a:p>
                      <a:pPr>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TEAM</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4698" marR="64698" marT="0" marB="0"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very difficult</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interactions</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 </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some</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difficult</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interactions</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basically</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cooperative</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interactions</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largely</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cooperative</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 </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highly</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cooperative</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 </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C5E0B3"/>
                    </a:solidFill>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seamless</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interactions</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 </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919621207"/>
                  </a:ext>
                </a:extLst>
              </a:tr>
              <a:tr h="317019">
                <a:tc>
                  <a:txBody>
                    <a:bodyPr/>
                    <a:lstStyle/>
                    <a:p>
                      <a:pPr>
                        <a:spcAft>
                          <a:spcPts val="0"/>
                        </a:spcAft>
                      </a:pPr>
                      <a:r>
                        <a:rPr lang="en-GB"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SF</a:t>
                      </a:r>
                      <a:r>
                        <a:rPr lang="en-GB" sz="1100" b="1" baseline="-25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4698" marR="64698" marT="0" marB="0" anchor="ctr">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5.48</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4.38</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3.29</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2.19</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1.10</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C5E0B3"/>
                    </a:solidFill>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0.00</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8478581"/>
                  </a:ext>
                </a:extLst>
              </a:tr>
              <a:tr h="524522">
                <a:tc>
                  <a:txBody>
                    <a:bodyPr/>
                    <a:lstStyle/>
                    <a:p>
                      <a:pPr>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PMAT</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4698" marR="64698" marT="0" marB="0"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Level 1</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Lower</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Level 1</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Upper</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Level 2</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 </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C5E0B3"/>
                    </a:solidFill>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Level 3</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 </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Level 4</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 </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Level 5</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 </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839811005"/>
                  </a:ext>
                </a:extLst>
              </a:tr>
              <a:tr h="317019">
                <a:tc>
                  <a:txBody>
                    <a:bodyPr/>
                    <a:lstStyle/>
                    <a:p>
                      <a:pPr>
                        <a:spcAft>
                          <a:spcPts val="0"/>
                        </a:spcAft>
                      </a:pPr>
                      <a:r>
                        <a:rPr lang="en-GB"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SF</a:t>
                      </a:r>
                      <a:r>
                        <a:rPr lang="en-GB" sz="1100" b="1" baseline="-25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4698" marR="64698" marT="0" marB="0">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7.80</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6.24</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4.68</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C5E0B3"/>
                    </a:solidFill>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3.12</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1.56</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dirty="0">
                          <a:effectLst/>
                          <a:latin typeface="Helvetica" panose="020B0604020202020204" pitchFamily="34" charset="0"/>
                          <a:ea typeface="Times New Roman" panose="02020603050405020304" pitchFamily="18" charset="0"/>
                          <a:cs typeface="Times New Roman" panose="02020603050405020304" pitchFamily="18" charset="0"/>
                        </a:rPr>
                        <a:t>0.00</a:t>
                      </a:r>
                      <a:endParaRPr lang="it-IT" sz="1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7748255"/>
                  </a:ext>
                </a:extLst>
              </a:tr>
            </a:tbl>
          </a:graphicData>
        </a:graphic>
      </p:graphicFrame>
    </p:spTree>
    <p:extLst>
      <p:ext uri="{BB962C8B-B14F-4D97-AF65-F5344CB8AC3E}">
        <p14:creationId xmlns:p14="http://schemas.microsoft.com/office/powerpoint/2010/main" val="1425351747"/>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en-GB" sz="4000" dirty="0">
                <a:latin typeface="Arial" panose="020B0604020202020204" pitchFamily="34" charset="0"/>
                <a:cs typeface="Arial" panose="020B0604020202020204" pitchFamily="34" charset="0"/>
              </a:rPr>
              <a:t>COCOMO II</a:t>
            </a:r>
            <a:r>
              <a:rPr lang="en-GB" sz="3600" b="1" dirty="0">
                <a:latin typeface="Arial" panose="020B0604020202020204" pitchFamily="34" charset="0"/>
                <a:cs typeface="Arial" panose="020B0604020202020204" pitchFamily="34" charset="0"/>
              </a:rPr>
              <a:t/>
            </a:r>
            <a:br>
              <a:rPr lang="en-GB" sz="3600" b="1"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COST DRIVERS</a:t>
            </a:r>
            <a:endParaRPr lang="it-IT" sz="3600" b="1" dirty="0">
              <a:latin typeface="+mn-lt"/>
            </a:endParaRPr>
          </a:p>
        </p:txBody>
      </p:sp>
      <p:graphicFrame>
        <p:nvGraphicFramePr>
          <p:cNvPr id="2" name="Tabella 1"/>
          <p:cNvGraphicFramePr>
            <a:graphicFrameLocks noGrp="1"/>
          </p:cNvGraphicFramePr>
          <p:nvPr>
            <p:extLst>
              <p:ext uri="{D42A27DB-BD31-4B8C-83A1-F6EECF244321}">
                <p14:modId xmlns:p14="http://schemas.microsoft.com/office/powerpoint/2010/main" val="1943409973"/>
              </p:ext>
            </p:extLst>
          </p:nvPr>
        </p:nvGraphicFramePr>
        <p:xfrm>
          <a:off x="971600" y="1628800"/>
          <a:ext cx="7056783" cy="5018244"/>
        </p:xfrm>
        <a:graphic>
          <a:graphicData uri="http://schemas.openxmlformats.org/drawingml/2006/table">
            <a:tbl>
              <a:tblPr firstRow="1" firstCol="1" bandRow="1"/>
              <a:tblGrid>
                <a:gridCol w="4032448">
                  <a:extLst>
                    <a:ext uri="{9D8B030D-6E8A-4147-A177-3AD203B41FA5}">
                      <a16:colId xmlns:a16="http://schemas.microsoft.com/office/drawing/2014/main" val="3901595454"/>
                    </a:ext>
                  </a:extLst>
                </a:gridCol>
                <a:gridCol w="1584176">
                  <a:extLst>
                    <a:ext uri="{9D8B030D-6E8A-4147-A177-3AD203B41FA5}">
                      <a16:colId xmlns:a16="http://schemas.microsoft.com/office/drawing/2014/main" val="1058335292"/>
                    </a:ext>
                  </a:extLst>
                </a:gridCol>
                <a:gridCol w="1440159">
                  <a:extLst>
                    <a:ext uri="{9D8B030D-6E8A-4147-A177-3AD203B41FA5}">
                      <a16:colId xmlns:a16="http://schemas.microsoft.com/office/drawing/2014/main" val="844744341"/>
                    </a:ext>
                  </a:extLst>
                </a:gridCol>
              </a:tblGrid>
              <a:tr h="279702">
                <a:tc>
                  <a:txBody>
                    <a:bodyPr/>
                    <a:lstStyle/>
                    <a:p>
                      <a:pPr>
                        <a:spcAft>
                          <a:spcPts val="0"/>
                        </a:spcAft>
                      </a:pPr>
                      <a:r>
                        <a:rPr lang="en-GB"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Cost Driver</a:t>
                      </a:r>
                      <a:endParaRPr lang="it-IT"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spcAft>
                          <a:spcPts val="0"/>
                        </a:spcAft>
                      </a:pPr>
                      <a:r>
                        <a:rPr lang="en-GB"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Factor</a:t>
                      </a:r>
                      <a:endParaRPr lang="it-IT"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Value</a:t>
                      </a:r>
                      <a:endParaRPr lang="it-IT"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8091833"/>
                  </a:ext>
                </a:extLst>
              </a:tr>
              <a:tr h="262956">
                <a:tc>
                  <a:txBody>
                    <a:bodyPr/>
                    <a:lstStyle/>
                    <a:p>
                      <a:pPr algn="l">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Required Software Reliability (RELY)</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Nominal</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1.00</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50477975"/>
                  </a:ext>
                </a:extLst>
              </a:tr>
              <a:tr h="262956">
                <a:tc>
                  <a:txBody>
                    <a:bodyPr/>
                    <a:lstStyle/>
                    <a:p>
                      <a:pPr algn="l">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Data Base Size (DATA)</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High</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1.14</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926599003"/>
                  </a:ext>
                </a:extLst>
              </a:tr>
              <a:tr h="262956">
                <a:tc>
                  <a:txBody>
                    <a:bodyPr/>
                    <a:lstStyle/>
                    <a:p>
                      <a:pPr algn="l">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Product Complexity (CPLX)</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Very High</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1.00</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688815388"/>
                  </a:ext>
                </a:extLst>
              </a:tr>
              <a:tr h="262956">
                <a:tc>
                  <a:txBody>
                    <a:bodyPr/>
                    <a:lstStyle/>
                    <a:p>
                      <a:pPr algn="l">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Developed for Reusability (RUSE)</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Nominal</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1.00</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901710486"/>
                  </a:ext>
                </a:extLst>
              </a:tr>
              <a:tr h="262956">
                <a:tc>
                  <a:txBody>
                    <a:bodyPr/>
                    <a:lstStyle/>
                    <a:p>
                      <a:pPr algn="l">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Documentation Match to Life-Cycle Needs (DOCU)</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Nominal</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1.00</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826706205"/>
                  </a:ext>
                </a:extLst>
              </a:tr>
              <a:tr h="262956">
                <a:tc>
                  <a:txBody>
                    <a:bodyPr/>
                    <a:lstStyle/>
                    <a:p>
                      <a:pPr algn="l">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Execution Time Constraint (TIME)</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High</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1.11</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87931430"/>
                  </a:ext>
                </a:extLst>
              </a:tr>
              <a:tr h="262956">
                <a:tc>
                  <a:txBody>
                    <a:bodyPr/>
                    <a:lstStyle/>
                    <a:p>
                      <a:pPr algn="l">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Main Storage Constraint (STOR)</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Nominal</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1.00</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789487062"/>
                  </a:ext>
                </a:extLst>
              </a:tr>
              <a:tr h="262956">
                <a:tc>
                  <a:txBody>
                    <a:bodyPr/>
                    <a:lstStyle/>
                    <a:p>
                      <a:pPr algn="l">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Platform Volatility (PVOL)</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0.87</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360489573"/>
                  </a:ext>
                </a:extLst>
              </a:tr>
              <a:tr h="262956">
                <a:tc>
                  <a:txBody>
                    <a:bodyPr/>
                    <a:lstStyle/>
                    <a:p>
                      <a:pPr algn="l">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Analyst Capability (ACAP)</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High</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1.19</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70669356"/>
                  </a:ext>
                </a:extLst>
              </a:tr>
              <a:tr h="262956">
                <a:tc>
                  <a:txBody>
                    <a:bodyPr/>
                    <a:lstStyle/>
                    <a:p>
                      <a:pPr algn="l">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Programmer Capability (PCAP)</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High</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0.88</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16411304"/>
                  </a:ext>
                </a:extLst>
              </a:tr>
              <a:tr h="262956">
                <a:tc>
                  <a:txBody>
                    <a:bodyPr/>
                    <a:lstStyle/>
                    <a:p>
                      <a:pPr algn="l">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Personnel Continuity (PCON)</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Very High</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0.81</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623429493"/>
                  </a:ext>
                </a:extLst>
              </a:tr>
              <a:tr h="262956">
                <a:tc>
                  <a:txBody>
                    <a:bodyPr/>
                    <a:lstStyle/>
                    <a:p>
                      <a:pPr algn="l">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Applications Experience (APEX)</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High</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1.00</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581398095"/>
                  </a:ext>
                </a:extLst>
              </a:tr>
              <a:tr h="262956">
                <a:tc>
                  <a:txBody>
                    <a:bodyPr/>
                    <a:lstStyle/>
                    <a:p>
                      <a:pPr algn="l">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Platform Experience (PLEX)</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High</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0.91</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493843794"/>
                  </a:ext>
                </a:extLst>
              </a:tr>
              <a:tr h="262956">
                <a:tc>
                  <a:txBody>
                    <a:bodyPr/>
                    <a:lstStyle/>
                    <a:p>
                      <a:pPr algn="l">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Language and Tool Experience (LTEX)</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High</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0.91</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3307387"/>
                  </a:ext>
                </a:extLst>
              </a:tr>
              <a:tr h="262956">
                <a:tc>
                  <a:txBody>
                    <a:bodyPr/>
                    <a:lstStyle/>
                    <a:p>
                      <a:pPr algn="l">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Use of Software Tools (TOOL)</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High</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0.90</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732716212"/>
                  </a:ext>
                </a:extLst>
              </a:tr>
              <a:tr h="262956">
                <a:tc>
                  <a:txBody>
                    <a:bodyPr/>
                    <a:lstStyle/>
                    <a:p>
                      <a:pPr algn="l">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Multisite Development (SITE)</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High</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0.93</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87202242"/>
                  </a:ext>
                </a:extLst>
              </a:tr>
              <a:tr h="262956">
                <a:tc>
                  <a:txBody>
                    <a:bodyPr/>
                    <a:lstStyle/>
                    <a:p>
                      <a:pPr algn="l">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Required Development Schedule (SCED)</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Nominal</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1.00</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7786710"/>
                  </a:ext>
                </a:extLst>
              </a:tr>
              <a:tr h="262956">
                <a:tc gridSpan="2">
                  <a:txBody>
                    <a:bodyPr/>
                    <a:lstStyle/>
                    <a:p>
                      <a:pPr algn="l">
                        <a:spcAft>
                          <a:spcPts val="0"/>
                        </a:spcAft>
                      </a:pPr>
                      <a:r>
                        <a:rPr lang="en-GB"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Total</a:t>
                      </a:r>
                      <a:endParaRPr lang="it-IT"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it-IT"/>
                    </a:p>
                  </a:txBody>
                  <a:tcPr/>
                </a:tc>
                <a:tc>
                  <a:txBody>
                    <a:bodyPr/>
                    <a:lstStyle/>
                    <a:p>
                      <a:pPr algn="ctr">
                        <a:spcAft>
                          <a:spcPts val="0"/>
                        </a:spcAft>
                      </a:pPr>
                      <a:r>
                        <a:rPr lang="en-GB" sz="12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0.6472</a:t>
                      </a:r>
                      <a:endParaRPr lang="it-IT" sz="12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3657043"/>
                  </a:ext>
                </a:extLst>
              </a:tr>
            </a:tbl>
          </a:graphicData>
        </a:graphic>
      </p:graphicFrame>
    </p:spTree>
    <p:extLst>
      <p:ext uri="{BB962C8B-B14F-4D97-AF65-F5344CB8AC3E}">
        <p14:creationId xmlns:p14="http://schemas.microsoft.com/office/powerpoint/2010/main" val="1521662382"/>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sz="4000" dirty="0">
                <a:latin typeface="Arial" panose="020B0604020202020204" pitchFamily="34" charset="0"/>
                <a:cs typeface="Arial" panose="020B0604020202020204" pitchFamily="34" charset="0"/>
              </a:rPr>
              <a:t>COCOMO II</a:t>
            </a:r>
            <a:br>
              <a:rPr lang="it-IT" sz="4000"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EFFORT</a:t>
            </a:r>
            <a:endParaRPr lang="it-IT" sz="4000" b="1" dirty="0">
              <a:latin typeface="+mn-lt"/>
            </a:endParaRPr>
          </a:p>
        </p:txBody>
      </p:sp>
      <p:pic>
        <p:nvPicPr>
          <p:cNvPr id="4" name="Immagine 3"/>
          <p:cNvPicPr>
            <a:picLocks noChangeAspect="1"/>
          </p:cNvPicPr>
          <p:nvPr/>
        </p:nvPicPr>
        <p:blipFill rotWithShape="1">
          <a:blip r:embed="rId2"/>
          <a:srcRect l="21912" r="45866"/>
          <a:stretch/>
        </p:blipFill>
        <p:spPr>
          <a:xfrm>
            <a:off x="438525" y="1577848"/>
            <a:ext cx="2330698" cy="614863"/>
          </a:xfrm>
          <a:prstGeom prst="rect">
            <a:avLst/>
          </a:prstGeom>
        </p:spPr>
      </p:pic>
      <p:pic>
        <p:nvPicPr>
          <p:cNvPr id="5" name="Immagine 4"/>
          <p:cNvPicPr>
            <a:picLocks noChangeAspect="1"/>
          </p:cNvPicPr>
          <p:nvPr/>
        </p:nvPicPr>
        <p:blipFill rotWithShape="1">
          <a:blip r:embed="rId3"/>
          <a:srcRect l="23201" r="47154" b="1092"/>
          <a:stretch/>
        </p:blipFill>
        <p:spPr>
          <a:xfrm>
            <a:off x="3203848" y="1577848"/>
            <a:ext cx="2026599" cy="617810"/>
          </a:xfrm>
          <a:prstGeom prst="rect">
            <a:avLst/>
          </a:prstGeom>
        </p:spPr>
      </p:pic>
      <p:pic>
        <p:nvPicPr>
          <p:cNvPr id="7" name="Immagine 6"/>
          <p:cNvPicPr>
            <a:picLocks noChangeAspect="1"/>
          </p:cNvPicPr>
          <p:nvPr/>
        </p:nvPicPr>
        <p:blipFill rotWithShape="1">
          <a:blip r:embed="rId4"/>
          <a:srcRect l="6444" r="32977" b="19999"/>
          <a:stretch/>
        </p:blipFill>
        <p:spPr>
          <a:xfrm>
            <a:off x="444331" y="2455589"/>
            <a:ext cx="4062131" cy="399935"/>
          </a:xfrm>
          <a:prstGeom prst="rect">
            <a:avLst/>
          </a:prstGeom>
        </p:spPr>
      </p:pic>
      <p:pic>
        <p:nvPicPr>
          <p:cNvPr id="8" name="Immagine 7"/>
          <p:cNvPicPr>
            <a:picLocks noChangeAspect="1"/>
          </p:cNvPicPr>
          <p:nvPr/>
        </p:nvPicPr>
        <p:blipFill rotWithShape="1">
          <a:blip r:embed="rId5"/>
          <a:srcRect t="38200" r="25385"/>
          <a:stretch/>
        </p:blipFill>
        <p:spPr>
          <a:xfrm>
            <a:off x="323528" y="3438426"/>
            <a:ext cx="5866699" cy="384342"/>
          </a:xfrm>
          <a:prstGeom prst="rect">
            <a:avLst/>
          </a:prstGeom>
        </p:spPr>
      </p:pic>
      <p:pic>
        <p:nvPicPr>
          <p:cNvPr id="9" name="Immagine 8"/>
          <p:cNvPicPr>
            <a:picLocks noChangeAspect="1"/>
          </p:cNvPicPr>
          <p:nvPr/>
        </p:nvPicPr>
        <p:blipFill rotWithShape="1">
          <a:blip r:embed="rId6"/>
          <a:srcRect r="23014"/>
          <a:stretch/>
        </p:blipFill>
        <p:spPr>
          <a:xfrm>
            <a:off x="499002" y="4085943"/>
            <a:ext cx="5309066" cy="793132"/>
          </a:xfrm>
          <a:prstGeom prst="rect">
            <a:avLst/>
          </a:prstGeom>
        </p:spPr>
      </p:pic>
      <p:pic>
        <p:nvPicPr>
          <p:cNvPr id="11" name="Immagine 10"/>
          <p:cNvPicPr>
            <a:picLocks noChangeAspect="1"/>
          </p:cNvPicPr>
          <p:nvPr/>
        </p:nvPicPr>
        <p:blipFill rotWithShape="1">
          <a:blip r:embed="rId7"/>
          <a:srcRect l="2578" t="-20222" r="25243" b="6043"/>
          <a:stretch/>
        </p:blipFill>
        <p:spPr>
          <a:xfrm>
            <a:off x="423590" y="3094110"/>
            <a:ext cx="5834808" cy="297901"/>
          </a:xfrm>
          <a:prstGeom prst="rect">
            <a:avLst/>
          </a:prstGeom>
        </p:spPr>
      </p:pic>
      <p:pic>
        <p:nvPicPr>
          <p:cNvPr id="13" name="Immagine 12"/>
          <p:cNvPicPr>
            <a:picLocks noChangeAspect="1"/>
          </p:cNvPicPr>
          <p:nvPr/>
        </p:nvPicPr>
        <p:blipFill rotWithShape="1">
          <a:blip r:embed="rId8"/>
          <a:srcRect l="9764" r="33524"/>
          <a:stretch/>
        </p:blipFill>
        <p:spPr>
          <a:xfrm>
            <a:off x="297106" y="5301208"/>
            <a:ext cx="6476309" cy="373765"/>
          </a:xfrm>
          <a:prstGeom prst="rect">
            <a:avLst/>
          </a:prstGeom>
        </p:spPr>
      </p:pic>
      <p:pic>
        <p:nvPicPr>
          <p:cNvPr id="14" name="Immagine 13"/>
          <p:cNvPicPr>
            <a:picLocks noChangeAspect="1"/>
          </p:cNvPicPr>
          <p:nvPr/>
        </p:nvPicPr>
        <p:blipFill rotWithShape="1">
          <a:blip r:embed="rId9"/>
          <a:srcRect l="9392" t="-5703" r="32792" b="-1"/>
          <a:stretch/>
        </p:blipFill>
        <p:spPr>
          <a:xfrm>
            <a:off x="323528" y="5731965"/>
            <a:ext cx="6602293" cy="433487"/>
          </a:xfrm>
          <a:prstGeom prst="rect">
            <a:avLst/>
          </a:prstGeom>
        </p:spPr>
      </p:pic>
    </p:spTree>
    <p:extLst>
      <p:ext uri="{BB962C8B-B14F-4D97-AF65-F5344CB8AC3E}">
        <p14:creationId xmlns:p14="http://schemas.microsoft.com/office/powerpoint/2010/main" val="2031217667"/>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sz="4000" dirty="0">
                <a:latin typeface="Arial" panose="020B0604020202020204" pitchFamily="34" charset="0"/>
                <a:cs typeface="Arial" panose="020B0604020202020204" pitchFamily="34" charset="0"/>
              </a:rPr>
              <a:t>COCOMO II</a:t>
            </a:r>
            <a:br>
              <a:rPr lang="it-IT" sz="4000"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SCHEDULE ESTIMATION</a:t>
            </a:r>
            <a:endParaRPr lang="it-IT" sz="4000" b="1" dirty="0">
              <a:latin typeface="+mn-lt"/>
            </a:endParaRPr>
          </a:p>
        </p:txBody>
      </p:sp>
      <p:pic>
        <p:nvPicPr>
          <p:cNvPr id="2" name="Immagine 1"/>
          <p:cNvPicPr>
            <a:picLocks noChangeAspect="1"/>
          </p:cNvPicPr>
          <p:nvPr/>
        </p:nvPicPr>
        <p:blipFill rotWithShape="1">
          <a:blip r:embed="rId2"/>
          <a:srcRect l="6177" t="-28760" r="29377" b="-28760"/>
          <a:stretch/>
        </p:blipFill>
        <p:spPr>
          <a:xfrm>
            <a:off x="480719" y="1844824"/>
            <a:ext cx="6302963" cy="504237"/>
          </a:xfrm>
          <a:prstGeom prst="rect">
            <a:avLst/>
          </a:prstGeom>
        </p:spPr>
      </p:pic>
      <p:pic>
        <p:nvPicPr>
          <p:cNvPr id="4" name="Immagine 3"/>
          <p:cNvPicPr>
            <a:picLocks noChangeAspect="1"/>
          </p:cNvPicPr>
          <p:nvPr/>
        </p:nvPicPr>
        <p:blipFill rotWithShape="1">
          <a:blip r:embed="rId3"/>
          <a:srcRect l="6177" t="-21781" r="29377" b="-21784"/>
          <a:stretch/>
        </p:blipFill>
        <p:spPr>
          <a:xfrm>
            <a:off x="498376" y="2524128"/>
            <a:ext cx="6302963" cy="504237"/>
          </a:xfrm>
          <a:prstGeom prst="rect">
            <a:avLst/>
          </a:prstGeom>
        </p:spPr>
      </p:pic>
    </p:spTree>
    <p:extLst>
      <p:ext uri="{BB962C8B-B14F-4D97-AF65-F5344CB8AC3E}">
        <p14:creationId xmlns:p14="http://schemas.microsoft.com/office/powerpoint/2010/main" val="208222013"/>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sz="4000" dirty="0">
                <a:latin typeface="Arial" panose="020B0604020202020204" pitchFamily="34" charset="0"/>
                <a:cs typeface="Arial" panose="020B0604020202020204" pitchFamily="34" charset="0"/>
              </a:rPr>
              <a:t>GANTT CHART</a:t>
            </a:r>
            <a:br>
              <a:rPr lang="it-IT" sz="4000"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SCHEDULE AND RESOURCES</a:t>
            </a:r>
            <a:endParaRPr lang="it-IT" sz="4000" b="1" dirty="0">
              <a:latin typeface="+mn-lt"/>
            </a:endParaRPr>
          </a:p>
        </p:txBody>
      </p:sp>
    </p:spTree>
    <p:extLst>
      <p:ext uri="{BB962C8B-B14F-4D97-AF65-F5344CB8AC3E}">
        <p14:creationId xmlns:p14="http://schemas.microsoft.com/office/powerpoint/2010/main" val="1097527674"/>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en-GB" b="1" dirty="0">
                <a:latin typeface="Arial" panose="020B0604020202020204" pitchFamily="34" charset="0"/>
                <a:cs typeface="Arial" panose="020B0604020202020204" pitchFamily="34" charset="0"/>
              </a:rPr>
              <a:t>RISK MANAGEMENT </a:t>
            </a:r>
            <a:r>
              <a:rPr lang="en-GB" dirty="0">
                <a:latin typeface="Arial" panose="020B0604020202020204" pitchFamily="34" charset="0"/>
                <a:cs typeface="Arial" panose="020B0604020202020204" pitchFamily="34" charset="0"/>
              </a:rPr>
              <a:t>(</a:t>
            </a:r>
            <a:r>
              <a:rPr lang="en-GB" sz="3600" dirty="0">
                <a:latin typeface="Arial" panose="020B0604020202020204" pitchFamily="34" charset="0"/>
                <a:cs typeface="Arial" panose="020B0604020202020204" pitchFamily="34" charset="0"/>
              </a:rPr>
              <a:t>PARTIAL)</a:t>
            </a:r>
            <a:endParaRPr lang="it-IT" sz="4800" dirty="0">
              <a:latin typeface="+mn-lt"/>
            </a:endParaRPr>
          </a:p>
        </p:txBody>
      </p:sp>
    </p:spTree>
    <p:extLst>
      <p:ext uri="{BB962C8B-B14F-4D97-AF65-F5344CB8AC3E}">
        <p14:creationId xmlns:p14="http://schemas.microsoft.com/office/powerpoint/2010/main" val="4183616363"/>
      </p:ext>
    </p:extLst>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en-US" b="1" dirty="0">
                <a:latin typeface="Arial" panose="020B0604020202020204" pitchFamily="34" charset="0"/>
                <a:cs typeface="Arial" panose="020B0604020202020204" pitchFamily="34" charset="0"/>
              </a:rPr>
              <a:t>QUESTIONS?</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9602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b="1" dirty="0">
                <a:latin typeface="+mn-lt"/>
              </a:rPr>
              <a:t>GOALS</a:t>
            </a:r>
            <a:r>
              <a:rPr lang="it-IT" dirty="0">
                <a:latin typeface="+mn-lt"/>
              </a:rPr>
              <a:t> </a:t>
            </a:r>
            <a:r>
              <a:rPr lang="it-IT" sz="3600" dirty="0">
                <a:latin typeface="+mn-lt"/>
              </a:rPr>
              <a:t>OF THE SYSTEM</a:t>
            </a:r>
            <a:endParaRPr lang="it-IT" dirty="0">
              <a:latin typeface="+mn-lt"/>
            </a:endParaRPr>
          </a:p>
        </p:txBody>
      </p:sp>
      <p:sp>
        <p:nvSpPr>
          <p:cNvPr id="19459" name="Rectangle 3"/>
          <p:cNvSpPr>
            <a:spLocks noGrp="1" noChangeArrowheads="1"/>
          </p:cNvSpPr>
          <p:nvPr>
            <p:ph sz="half" idx="1"/>
          </p:nvPr>
        </p:nvSpPr>
        <p:spPr>
          <a:xfrm>
            <a:off x="4709864" y="1700808"/>
            <a:ext cx="4038600" cy="4530725"/>
          </a:xfrm>
        </p:spPr>
        <p:txBody>
          <a:bodyPr>
            <a:normAutofit/>
          </a:bodyPr>
          <a:lstStyle/>
          <a:p>
            <a:pPr marL="0" indent="0">
              <a:buNone/>
            </a:pPr>
            <a:r>
              <a:rPr lang="en-US" sz="1500" b="1" dirty="0" smtClean="0">
                <a:solidFill>
                  <a:schemeClr val="tx1"/>
                </a:solidFill>
              </a:rPr>
              <a:t>OPERATOR </a:t>
            </a:r>
            <a:r>
              <a:rPr lang="en-US" sz="1500" b="1" dirty="0">
                <a:solidFill>
                  <a:schemeClr val="tx1"/>
                </a:solidFill>
              </a:rPr>
              <a:t>GOALS</a:t>
            </a:r>
          </a:p>
          <a:p>
            <a:r>
              <a:rPr lang="en-US" sz="1300" b="1" dirty="0">
                <a:solidFill>
                  <a:schemeClr val="tx1"/>
                </a:solidFill>
              </a:rPr>
              <a:t>LOGIN </a:t>
            </a:r>
          </a:p>
          <a:p>
            <a:r>
              <a:rPr lang="en-US" sz="1300" b="1" dirty="0">
                <a:solidFill>
                  <a:schemeClr val="tx1"/>
                </a:solidFill>
              </a:rPr>
              <a:t>SEE CARS </a:t>
            </a:r>
            <a:r>
              <a:rPr lang="en-US" sz="1300" b="1" dirty="0">
                <a:solidFill>
                  <a:schemeClr val="tx1"/>
                </a:solidFill>
              </a:rPr>
              <a:t>THAT NEED </a:t>
            </a:r>
            <a:r>
              <a:rPr lang="en-US" sz="1300" b="1" dirty="0">
                <a:solidFill>
                  <a:schemeClr val="tx1"/>
                </a:solidFill>
              </a:rPr>
              <a:t>MAINTENANCE</a:t>
            </a:r>
            <a:endParaRPr lang="en-US" sz="1300" b="1" dirty="0">
              <a:solidFill>
                <a:schemeClr val="tx1"/>
              </a:solidFill>
            </a:endParaRPr>
          </a:p>
          <a:p>
            <a:r>
              <a:rPr lang="en-US" sz="1300" b="1" dirty="0">
                <a:solidFill>
                  <a:schemeClr val="tx1"/>
                </a:solidFill>
              </a:rPr>
              <a:t>NOTIFY END </a:t>
            </a:r>
            <a:r>
              <a:rPr lang="en-US" sz="1300" b="1" dirty="0">
                <a:solidFill>
                  <a:schemeClr val="tx1"/>
                </a:solidFill>
              </a:rPr>
              <a:t>OF THE MAINTENANCE.</a:t>
            </a:r>
          </a:p>
        </p:txBody>
      </p:sp>
      <p:sp>
        <p:nvSpPr>
          <p:cNvPr id="5" name="Segnaposto contenuto 4"/>
          <p:cNvSpPr>
            <a:spLocks noGrp="1"/>
          </p:cNvSpPr>
          <p:nvPr>
            <p:ph sz="half" idx="2"/>
          </p:nvPr>
        </p:nvSpPr>
        <p:spPr>
          <a:xfrm>
            <a:off x="671264" y="1676800"/>
            <a:ext cx="4038600" cy="4530725"/>
          </a:xfrm>
        </p:spPr>
        <p:txBody>
          <a:bodyPr>
            <a:normAutofit/>
          </a:bodyPr>
          <a:lstStyle/>
          <a:p>
            <a:pPr marL="0" indent="0">
              <a:buNone/>
            </a:pPr>
            <a:r>
              <a:rPr lang="en-US" sz="1500" b="1" dirty="0">
                <a:solidFill>
                  <a:schemeClr val="tx1"/>
                </a:solidFill>
              </a:rPr>
              <a:t>USER GOALS</a:t>
            </a:r>
          </a:p>
          <a:p>
            <a:r>
              <a:rPr lang="en-US" sz="1300" b="1" dirty="0" smtClean="0">
                <a:solidFill>
                  <a:schemeClr val="tx1"/>
                </a:solidFill>
              </a:rPr>
              <a:t>REGISTRATION</a:t>
            </a:r>
            <a:endParaRPr lang="en-US" sz="1300" b="1" dirty="0">
              <a:solidFill>
                <a:schemeClr val="tx1"/>
              </a:solidFill>
            </a:endParaRPr>
          </a:p>
          <a:p>
            <a:r>
              <a:rPr lang="en-US" sz="1300" b="1" dirty="0" smtClean="0">
                <a:solidFill>
                  <a:schemeClr val="tx1"/>
                </a:solidFill>
              </a:rPr>
              <a:t>LOGIN</a:t>
            </a:r>
            <a:endParaRPr lang="en-US" sz="1300" b="1" dirty="0">
              <a:solidFill>
                <a:schemeClr val="tx1"/>
              </a:solidFill>
            </a:endParaRPr>
          </a:p>
          <a:p>
            <a:r>
              <a:rPr lang="en-US" sz="1300" b="1" dirty="0" smtClean="0">
                <a:solidFill>
                  <a:schemeClr val="tx1"/>
                </a:solidFill>
              </a:rPr>
              <a:t>FIND </a:t>
            </a:r>
            <a:r>
              <a:rPr lang="en-US" sz="1300" b="1" dirty="0">
                <a:solidFill>
                  <a:schemeClr val="tx1"/>
                </a:solidFill>
              </a:rPr>
              <a:t>AVAILABLE CARS </a:t>
            </a:r>
            <a:endParaRPr lang="en-US" sz="1300" b="1" dirty="0" smtClean="0">
              <a:solidFill>
                <a:schemeClr val="tx1"/>
              </a:solidFill>
            </a:endParaRPr>
          </a:p>
          <a:p>
            <a:r>
              <a:rPr lang="en-US" sz="1300" b="1" dirty="0" smtClean="0">
                <a:solidFill>
                  <a:schemeClr val="tx1"/>
                </a:solidFill>
              </a:rPr>
              <a:t>BATTERY LEVEL</a:t>
            </a:r>
            <a:r>
              <a:rPr lang="en-US" sz="1300" dirty="0" smtClean="0">
                <a:solidFill>
                  <a:schemeClr val="tx1"/>
                </a:solidFill>
              </a:rPr>
              <a:t>.</a:t>
            </a:r>
          </a:p>
          <a:p>
            <a:r>
              <a:rPr lang="en-US" sz="1300" b="1" dirty="0" smtClean="0">
                <a:solidFill>
                  <a:schemeClr val="tx1"/>
                </a:solidFill>
              </a:rPr>
              <a:t>RESERVE A CAR</a:t>
            </a:r>
            <a:r>
              <a:rPr lang="en-US" sz="1300" dirty="0" smtClean="0">
                <a:solidFill>
                  <a:schemeClr val="tx1"/>
                </a:solidFill>
              </a:rPr>
              <a:t>.</a:t>
            </a:r>
          </a:p>
          <a:p>
            <a:r>
              <a:rPr lang="en-US" sz="1300" b="1" dirty="0" smtClean="0">
                <a:solidFill>
                  <a:schemeClr val="tx1"/>
                </a:solidFill>
              </a:rPr>
              <a:t>OPEN THE </a:t>
            </a:r>
            <a:r>
              <a:rPr lang="en-US" sz="1300" b="1" dirty="0">
                <a:solidFill>
                  <a:schemeClr val="tx1"/>
                </a:solidFill>
              </a:rPr>
              <a:t>RESERVED CAR </a:t>
            </a:r>
            <a:endParaRPr lang="en-US" sz="1300" b="1" dirty="0" smtClean="0">
              <a:solidFill>
                <a:schemeClr val="tx1"/>
              </a:solidFill>
            </a:endParaRPr>
          </a:p>
          <a:p>
            <a:r>
              <a:rPr lang="en-US" sz="1300" b="1" dirty="0" smtClean="0">
                <a:solidFill>
                  <a:schemeClr val="tx1"/>
                </a:solidFill>
              </a:rPr>
              <a:t>CANCEL A RESERVATION</a:t>
            </a:r>
            <a:endParaRPr lang="en-US" sz="1300" b="1" dirty="0">
              <a:solidFill>
                <a:schemeClr val="tx1"/>
              </a:solidFill>
            </a:endParaRPr>
          </a:p>
          <a:p>
            <a:r>
              <a:rPr lang="en-US" sz="1300" b="1" dirty="0" smtClean="0">
                <a:solidFill>
                  <a:schemeClr val="tx1"/>
                </a:solidFill>
              </a:rPr>
              <a:t>ACCESS AND MODIFY PROFILE INFO</a:t>
            </a:r>
            <a:endParaRPr lang="en-US" sz="1300" dirty="0">
              <a:solidFill>
                <a:schemeClr val="tx1"/>
              </a:solidFill>
            </a:endParaRPr>
          </a:p>
          <a:p>
            <a:r>
              <a:rPr lang="en-US" sz="1300" b="1" dirty="0" smtClean="0">
                <a:solidFill>
                  <a:schemeClr val="tx1"/>
                </a:solidFill>
              </a:rPr>
              <a:t>AMOUNT CHARGED</a:t>
            </a:r>
          </a:p>
          <a:p>
            <a:r>
              <a:rPr lang="en-US" sz="1300" b="1" dirty="0" smtClean="0">
                <a:solidFill>
                  <a:schemeClr val="tx1"/>
                </a:solidFill>
              </a:rPr>
              <a:t>NOTIFY FINISH </a:t>
            </a:r>
            <a:r>
              <a:rPr lang="en-US" sz="1300" b="1" dirty="0">
                <a:solidFill>
                  <a:schemeClr val="tx1"/>
                </a:solidFill>
              </a:rPr>
              <a:t>RENTING</a:t>
            </a:r>
          </a:p>
          <a:p>
            <a:r>
              <a:rPr lang="en-US" sz="1300" b="1" dirty="0">
                <a:solidFill>
                  <a:schemeClr val="tx1"/>
                </a:solidFill>
              </a:rPr>
              <a:t>SEE PARKING AREAS.</a:t>
            </a:r>
          </a:p>
          <a:p>
            <a:r>
              <a:rPr lang="en-US" sz="1300" b="1" dirty="0">
                <a:solidFill>
                  <a:schemeClr val="tx1"/>
                </a:solidFill>
              </a:rPr>
              <a:t>SEE SPECIAL PARKING AREAS</a:t>
            </a:r>
            <a:r>
              <a:rPr lang="en-US" sz="1300" b="1" dirty="0" smtClean="0">
                <a:solidFill>
                  <a:schemeClr val="tx1"/>
                </a:solidFill>
              </a:rPr>
              <a:t>.</a:t>
            </a:r>
            <a:endParaRPr lang="en-US" sz="1300" b="1" dirty="0">
              <a:solidFill>
                <a:schemeClr val="tx1"/>
              </a:solidFill>
            </a:endParaRPr>
          </a:p>
        </p:txBody>
      </p:sp>
    </p:spTree>
    <p:extLst>
      <p:ext uri="{BB962C8B-B14F-4D97-AF65-F5344CB8AC3E}">
        <p14:creationId xmlns:p14="http://schemas.microsoft.com/office/powerpoint/2010/main" val="897044925"/>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b="1" dirty="0">
                <a:latin typeface="+mn-lt"/>
              </a:rPr>
              <a:t>GOALS</a:t>
            </a:r>
            <a:r>
              <a:rPr lang="it-IT" dirty="0">
                <a:latin typeface="+mn-lt"/>
              </a:rPr>
              <a:t> </a:t>
            </a:r>
            <a:r>
              <a:rPr lang="it-IT" sz="3600" dirty="0">
                <a:latin typeface="+mn-lt"/>
              </a:rPr>
              <a:t>OF THE SYSTEM</a:t>
            </a:r>
            <a:endParaRPr lang="it-IT" dirty="0">
              <a:latin typeface="+mn-lt"/>
            </a:endParaRPr>
          </a:p>
        </p:txBody>
      </p:sp>
      <p:sp>
        <p:nvSpPr>
          <p:cNvPr id="19459" name="Rectangle 3"/>
          <p:cNvSpPr>
            <a:spLocks noGrp="1" noChangeArrowheads="1"/>
          </p:cNvSpPr>
          <p:nvPr>
            <p:ph sz="half" idx="1"/>
          </p:nvPr>
        </p:nvSpPr>
        <p:spPr>
          <a:xfrm>
            <a:off x="4709864" y="1700808"/>
            <a:ext cx="4038600" cy="4530725"/>
          </a:xfrm>
        </p:spPr>
        <p:txBody>
          <a:bodyPr>
            <a:normAutofit lnSpcReduction="10000"/>
          </a:bodyPr>
          <a:lstStyle/>
          <a:p>
            <a:r>
              <a:rPr lang="en-US" sz="1400" dirty="0">
                <a:solidFill>
                  <a:schemeClr val="tx1"/>
                </a:solidFill>
              </a:rPr>
              <a:t>After the rental, the user should be able to inform the system that he is </a:t>
            </a:r>
            <a:r>
              <a:rPr lang="en-US" sz="1300" b="1" dirty="0">
                <a:solidFill>
                  <a:schemeClr val="tx1"/>
                </a:solidFill>
              </a:rPr>
              <a:t>LEAVING</a:t>
            </a:r>
            <a:r>
              <a:rPr lang="en-US" sz="1400" dirty="0">
                <a:solidFill>
                  <a:schemeClr val="tx1"/>
                </a:solidFill>
              </a:rPr>
              <a:t> the car.</a:t>
            </a:r>
          </a:p>
          <a:p>
            <a:r>
              <a:rPr lang="en-US" sz="1400" dirty="0">
                <a:solidFill>
                  <a:schemeClr val="tx1"/>
                </a:solidFill>
              </a:rPr>
              <a:t>The user should be able to see all the </a:t>
            </a:r>
            <a:r>
              <a:rPr lang="en-US" sz="1300" b="1" dirty="0">
                <a:solidFill>
                  <a:schemeClr val="tx1"/>
                </a:solidFill>
              </a:rPr>
              <a:t>PARKING AREAS</a:t>
            </a:r>
            <a:r>
              <a:rPr lang="en-US" sz="1400" dirty="0">
                <a:solidFill>
                  <a:schemeClr val="tx1"/>
                </a:solidFill>
              </a:rPr>
              <a:t>.</a:t>
            </a:r>
          </a:p>
          <a:p>
            <a:r>
              <a:rPr lang="en-US" sz="1400" dirty="0">
                <a:solidFill>
                  <a:schemeClr val="tx1"/>
                </a:solidFill>
              </a:rPr>
              <a:t>The user should be able to see all the </a:t>
            </a:r>
            <a:r>
              <a:rPr lang="en-US" sz="1300" b="1" dirty="0">
                <a:solidFill>
                  <a:schemeClr val="tx1"/>
                </a:solidFill>
              </a:rPr>
              <a:t>SPECIAL PARKING AREAS</a:t>
            </a:r>
            <a:r>
              <a:rPr lang="en-US" sz="1400" dirty="0">
                <a:solidFill>
                  <a:schemeClr val="tx1"/>
                </a:solidFill>
              </a:rPr>
              <a:t>.</a:t>
            </a:r>
          </a:p>
          <a:p>
            <a:endParaRPr lang="en-US" sz="1400" dirty="0">
              <a:solidFill>
                <a:schemeClr val="tx1"/>
              </a:solidFill>
            </a:endParaRPr>
          </a:p>
          <a:p>
            <a:pPr marL="0" indent="0">
              <a:buNone/>
            </a:pPr>
            <a:r>
              <a:rPr lang="en-US" sz="1500" b="1" dirty="0">
                <a:solidFill>
                  <a:schemeClr val="tx1"/>
                </a:solidFill>
              </a:rPr>
              <a:t>OPERATOR GOALS</a:t>
            </a:r>
          </a:p>
          <a:p>
            <a:r>
              <a:rPr lang="en-US" sz="1400" dirty="0">
                <a:solidFill>
                  <a:schemeClr val="tx1"/>
                </a:solidFill>
              </a:rPr>
              <a:t>Operators should be allowed to </a:t>
            </a:r>
            <a:r>
              <a:rPr lang="en-US" sz="1300" b="1" dirty="0">
                <a:solidFill>
                  <a:schemeClr val="tx1"/>
                </a:solidFill>
              </a:rPr>
              <a:t>LOGIN</a:t>
            </a:r>
            <a:r>
              <a:rPr lang="en-US" sz="1400" dirty="0">
                <a:solidFill>
                  <a:schemeClr val="tx1"/>
                </a:solidFill>
              </a:rPr>
              <a:t> to the system.</a:t>
            </a:r>
          </a:p>
          <a:p>
            <a:r>
              <a:rPr lang="en-US" sz="1400" dirty="0">
                <a:solidFill>
                  <a:schemeClr val="tx1"/>
                </a:solidFill>
              </a:rPr>
              <a:t>Operators should be allowed to see the list of </a:t>
            </a:r>
            <a:r>
              <a:rPr lang="en-US" sz="1300" b="1" dirty="0">
                <a:solidFill>
                  <a:schemeClr val="tx1"/>
                </a:solidFill>
              </a:rPr>
              <a:t>CARS THAT NEED MAINTENANCE</a:t>
            </a:r>
            <a:r>
              <a:rPr lang="en-US" sz="1400" dirty="0">
                <a:solidFill>
                  <a:schemeClr val="tx1"/>
                </a:solidFill>
              </a:rPr>
              <a:t> and their details.</a:t>
            </a:r>
          </a:p>
          <a:p>
            <a:r>
              <a:rPr lang="en-US" sz="1400" dirty="0">
                <a:solidFill>
                  <a:schemeClr val="tx1"/>
                </a:solidFill>
              </a:rPr>
              <a:t>Operators should be allowed to notify the take in charge of a car and the </a:t>
            </a:r>
            <a:r>
              <a:rPr lang="en-US" sz="1300" b="1" dirty="0">
                <a:solidFill>
                  <a:schemeClr val="tx1"/>
                </a:solidFill>
              </a:rPr>
              <a:t>END OF THE MAINTENANCE</a:t>
            </a:r>
            <a:r>
              <a:rPr lang="en-US" sz="1300" b="1" dirty="0"/>
              <a:t>.</a:t>
            </a:r>
            <a:endParaRPr lang="en-US" sz="1400" b="1" dirty="0"/>
          </a:p>
        </p:txBody>
      </p:sp>
      <p:sp>
        <p:nvSpPr>
          <p:cNvPr id="5" name="Segnaposto contenuto 4"/>
          <p:cNvSpPr>
            <a:spLocks noGrp="1"/>
          </p:cNvSpPr>
          <p:nvPr>
            <p:ph sz="half" idx="2"/>
          </p:nvPr>
        </p:nvSpPr>
        <p:spPr>
          <a:xfrm>
            <a:off x="677416" y="1412776"/>
            <a:ext cx="4038600" cy="4530725"/>
          </a:xfrm>
        </p:spPr>
        <p:txBody>
          <a:bodyPr>
            <a:normAutofit lnSpcReduction="10000"/>
          </a:bodyPr>
          <a:lstStyle/>
          <a:p>
            <a:pPr marL="0" indent="0">
              <a:buNone/>
            </a:pPr>
            <a:r>
              <a:rPr lang="en-US" sz="1500" b="1" dirty="0">
                <a:solidFill>
                  <a:schemeClr val="tx1"/>
                </a:solidFill>
              </a:rPr>
              <a:t>USER GOALS</a:t>
            </a:r>
          </a:p>
          <a:p>
            <a:r>
              <a:rPr lang="en-US" sz="1400" dirty="0">
                <a:solidFill>
                  <a:schemeClr val="tx1"/>
                </a:solidFill>
              </a:rPr>
              <a:t>The user should be able to </a:t>
            </a:r>
            <a:r>
              <a:rPr lang="en-US" sz="1300" b="1" dirty="0">
                <a:solidFill>
                  <a:schemeClr val="tx1"/>
                </a:solidFill>
              </a:rPr>
              <a:t>REGISTER</a:t>
            </a:r>
            <a:r>
              <a:rPr lang="en-US" sz="1400" dirty="0">
                <a:solidFill>
                  <a:schemeClr val="tx1"/>
                </a:solidFill>
              </a:rPr>
              <a:t> to the system.</a:t>
            </a:r>
          </a:p>
          <a:p>
            <a:r>
              <a:rPr lang="en-US" sz="1400" dirty="0">
                <a:solidFill>
                  <a:schemeClr val="tx1"/>
                </a:solidFill>
              </a:rPr>
              <a:t>Already registered users should be allowed to </a:t>
            </a:r>
            <a:r>
              <a:rPr lang="en-US" sz="1300" b="1" dirty="0">
                <a:solidFill>
                  <a:schemeClr val="tx1"/>
                </a:solidFill>
              </a:rPr>
              <a:t>LOGIN</a:t>
            </a:r>
            <a:r>
              <a:rPr lang="en-US" sz="1400" dirty="0">
                <a:solidFill>
                  <a:schemeClr val="tx1"/>
                </a:solidFill>
              </a:rPr>
              <a:t>.</a:t>
            </a:r>
          </a:p>
          <a:p>
            <a:r>
              <a:rPr lang="en-US" sz="1400" dirty="0">
                <a:solidFill>
                  <a:schemeClr val="tx1"/>
                </a:solidFill>
              </a:rPr>
              <a:t>The user should be able to </a:t>
            </a:r>
            <a:r>
              <a:rPr lang="en-US" sz="1300" b="1" dirty="0">
                <a:solidFill>
                  <a:schemeClr val="tx1"/>
                </a:solidFill>
              </a:rPr>
              <a:t>FIND AVAILABLE CARS</a:t>
            </a:r>
            <a:r>
              <a:rPr lang="en-US" sz="1400" b="1" dirty="0">
                <a:solidFill>
                  <a:schemeClr val="tx1"/>
                </a:solidFill>
              </a:rPr>
              <a:t> </a:t>
            </a:r>
            <a:r>
              <a:rPr lang="en-US" sz="1400" dirty="0">
                <a:solidFill>
                  <a:schemeClr val="tx1"/>
                </a:solidFill>
              </a:rPr>
              <a:t>around him or close to a specific address.</a:t>
            </a:r>
          </a:p>
          <a:p>
            <a:r>
              <a:rPr lang="en-US" sz="1400" dirty="0">
                <a:solidFill>
                  <a:schemeClr val="tx1"/>
                </a:solidFill>
              </a:rPr>
              <a:t>The user should see the </a:t>
            </a:r>
            <a:r>
              <a:rPr lang="en-US" sz="1300" b="1" dirty="0">
                <a:solidFill>
                  <a:schemeClr val="tx1"/>
                </a:solidFill>
              </a:rPr>
              <a:t>BATTERY LEVEL </a:t>
            </a:r>
            <a:r>
              <a:rPr lang="en-US" sz="1400" dirty="0">
                <a:solidFill>
                  <a:schemeClr val="tx1"/>
                </a:solidFill>
              </a:rPr>
              <a:t>of a car before making a reservation.</a:t>
            </a:r>
          </a:p>
          <a:p>
            <a:r>
              <a:rPr lang="en-US" sz="1400" dirty="0">
                <a:solidFill>
                  <a:schemeClr val="tx1"/>
                </a:solidFill>
              </a:rPr>
              <a:t>The user should be able to </a:t>
            </a:r>
            <a:r>
              <a:rPr lang="en-US" sz="1300" b="1" dirty="0">
                <a:solidFill>
                  <a:schemeClr val="tx1"/>
                </a:solidFill>
              </a:rPr>
              <a:t>RESERVE A CAR</a:t>
            </a:r>
            <a:r>
              <a:rPr lang="en-US" sz="1400" dirty="0">
                <a:solidFill>
                  <a:schemeClr val="tx1"/>
                </a:solidFill>
              </a:rPr>
              <a:t>.</a:t>
            </a:r>
          </a:p>
          <a:p>
            <a:r>
              <a:rPr lang="en-US" sz="1400" dirty="0">
                <a:solidFill>
                  <a:schemeClr val="tx1"/>
                </a:solidFill>
              </a:rPr>
              <a:t>The user should be granted the </a:t>
            </a:r>
            <a:r>
              <a:rPr lang="en-US" sz="1300" b="1" dirty="0">
                <a:solidFill>
                  <a:schemeClr val="tx1"/>
                </a:solidFill>
              </a:rPr>
              <a:t>ACCESS TO THE RESERVED CAR</a:t>
            </a:r>
            <a:r>
              <a:rPr lang="en-US" sz="1400" b="1" dirty="0">
                <a:solidFill>
                  <a:schemeClr val="tx1"/>
                </a:solidFill>
              </a:rPr>
              <a:t> </a:t>
            </a:r>
            <a:r>
              <a:rPr lang="en-US" sz="1400" dirty="0">
                <a:solidFill>
                  <a:schemeClr val="tx1"/>
                </a:solidFill>
              </a:rPr>
              <a:t>once he reaches it.</a:t>
            </a:r>
          </a:p>
          <a:p>
            <a:r>
              <a:rPr lang="en-US" sz="1400" dirty="0">
                <a:solidFill>
                  <a:schemeClr val="tx1"/>
                </a:solidFill>
              </a:rPr>
              <a:t>The user should be allowed to </a:t>
            </a:r>
            <a:r>
              <a:rPr lang="en-US" sz="1300" b="1" dirty="0">
                <a:solidFill>
                  <a:schemeClr val="tx1"/>
                </a:solidFill>
              </a:rPr>
              <a:t>CANCEL</a:t>
            </a:r>
            <a:r>
              <a:rPr lang="en-US" sz="1400" b="1" dirty="0">
                <a:solidFill>
                  <a:schemeClr val="tx1"/>
                </a:solidFill>
              </a:rPr>
              <a:t> </a:t>
            </a:r>
            <a:r>
              <a:rPr lang="en-US" sz="1400" dirty="0">
                <a:solidFill>
                  <a:schemeClr val="tx1"/>
                </a:solidFill>
              </a:rPr>
              <a:t>a reservation.</a:t>
            </a:r>
          </a:p>
          <a:p>
            <a:r>
              <a:rPr lang="en-US" sz="1400" dirty="0">
                <a:solidFill>
                  <a:schemeClr val="tx1"/>
                </a:solidFill>
              </a:rPr>
              <a:t>The user should be able to </a:t>
            </a:r>
            <a:r>
              <a:rPr lang="en-US" sz="1300" b="1" dirty="0">
                <a:solidFill>
                  <a:schemeClr val="tx1"/>
                </a:solidFill>
              </a:rPr>
              <a:t>ACCESS PROFILE </a:t>
            </a:r>
            <a:r>
              <a:rPr lang="en-US" sz="1400" dirty="0">
                <a:solidFill>
                  <a:schemeClr val="tx1"/>
                </a:solidFill>
              </a:rPr>
              <a:t>and payment method and make changes.</a:t>
            </a:r>
          </a:p>
          <a:p>
            <a:r>
              <a:rPr lang="en-US" sz="1400" dirty="0">
                <a:solidFill>
                  <a:schemeClr val="tx1"/>
                </a:solidFill>
              </a:rPr>
              <a:t>The user should be informed of the </a:t>
            </a:r>
            <a:r>
              <a:rPr lang="en-US" sz="1300" b="1" dirty="0">
                <a:solidFill>
                  <a:schemeClr val="tx1"/>
                </a:solidFill>
              </a:rPr>
              <a:t>AMOUNT</a:t>
            </a:r>
            <a:r>
              <a:rPr lang="en-US" sz="1400" dirty="0">
                <a:solidFill>
                  <a:schemeClr val="tx1"/>
                </a:solidFill>
              </a:rPr>
              <a:t> he has been charged of.</a:t>
            </a:r>
          </a:p>
          <a:p>
            <a:endParaRPr lang="en-US" sz="1400" dirty="0"/>
          </a:p>
        </p:txBody>
      </p:sp>
    </p:spTree>
    <p:extLst>
      <p:ext uri="{BB962C8B-B14F-4D97-AF65-F5344CB8AC3E}">
        <p14:creationId xmlns:p14="http://schemas.microsoft.com/office/powerpoint/2010/main" val="1443627336"/>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Rectangle 7"/>
          <p:cNvSpPr>
            <a:spLocks noGrp="1" noChangeArrowheads="1"/>
          </p:cNvSpPr>
          <p:nvPr>
            <p:ph type="title"/>
          </p:nvPr>
        </p:nvSpPr>
        <p:spPr/>
        <p:txBody>
          <a:bodyPr/>
          <a:lstStyle/>
          <a:p>
            <a:r>
              <a:rPr lang="en-US" b="1" dirty="0">
                <a:latin typeface="+mn-lt"/>
              </a:rPr>
              <a:t>ASSUMPTIONS </a:t>
            </a:r>
            <a:r>
              <a:rPr lang="en-US" sz="3600" dirty="0">
                <a:latin typeface="+mn-lt"/>
              </a:rPr>
              <a:t>(PARTIAL)</a:t>
            </a:r>
            <a:endParaRPr lang="en-US" dirty="0">
              <a:latin typeface="+mn-lt"/>
            </a:endParaRPr>
          </a:p>
        </p:txBody>
      </p:sp>
      <p:sp>
        <p:nvSpPr>
          <p:cNvPr id="2" name="Segnaposto contenuto 1"/>
          <p:cNvSpPr>
            <a:spLocks noGrp="1"/>
          </p:cNvSpPr>
          <p:nvPr>
            <p:ph sz="half" idx="1"/>
          </p:nvPr>
        </p:nvSpPr>
        <p:spPr/>
        <p:txBody>
          <a:bodyPr>
            <a:normAutofit fontScale="77500" lnSpcReduction="20000"/>
          </a:bodyPr>
          <a:lstStyle/>
          <a:p>
            <a:pPr>
              <a:lnSpc>
                <a:spcPct val="120000"/>
              </a:lnSpc>
            </a:pPr>
            <a:r>
              <a:rPr lang="en-GB" sz="1700" dirty="0">
                <a:solidFill>
                  <a:schemeClr val="tx1"/>
                </a:solidFill>
              </a:rPr>
              <a:t>The user has </a:t>
            </a:r>
            <a:r>
              <a:rPr lang="en-GB" sz="1500" b="1" dirty="0">
                <a:solidFill>
                  <a:schemeClr val="tx1"/>
                </a:solidFill>
              </a:rPr>
              <a:t>INTERNET ACCESS</a:t>
            </a:r>
            <a:r>
              <a:rPr lang="en-GB" sz="1700" dirty="0">
                <a:solidFill>
                  <a:schemeClr val="tx1"/>
                </a:solidFill>
              </a:rPr>
              <a:t> enabled on his phone.</a:t>
            </a:r>
            <a:endParaRPr lang="it-IT" sz="1700" dirty="0">
              <a:solidFill>
                <a:schemeClr val="tx1"/>
              </a:solidFill>
            </a:endParaRPr>
          </a:p>
          <a:p>
            <a:pPr>
              <a:lnSpc>
                <a:spcPct val="120000"/>
              </a:lnSpc>
            </a:pPr>
            <a:r>
              <a:rPr lang="en-GB" sz="1500" b="1" dirty="0">
                <a:solidFill>
                  <a:schemeClr val="tx1"/>
                </a:solidFill>
              </a:rPr>
              <a:t>SPECIAL PARKING AREAS </a:t>
            </a:r>
            <a:r>
              <a:rPr lang="en-GB" sz="1700" dirty="0">
                <a:solidFill>
                  <a:schemeClr val="tx1"/>
                </a:solidFill>
              </a:rPr>
              <a:t>are a subset of safe parking areas and correspond to the ones with power plugs reserved to </a:t>
            </a:r>
            <a:r>
              <a:rPr lang="en-GB" sz="1700" dirty="0" err="1">
                <a:solidFill>
                  <a:schemeClr val="tx1"/>
                </a:solidFill>
              </a:rPr>
              <a:t>PowerEnjoy</a:t>
            </a:r>
            <a:r>
              <a:rPr lang="en-GB" sz="1700" dirty="0">
                <a:solidFill>
                  <a:schemeClr val="tx1"/>
                </a:solidFill>
              </a:rPr>
              <a:t> cars exclusively. </a:t>
            </a:r>
            <a:r>
              <a:rPr lang="en-GB" sz="1700" dirty="0" err="1">
                <a:solidFill>
                  <a:schemeClr val="tx1"/>
                </a:solidFill>
              </a:rPr>
              <a:t>PowerEnjoy</a:t>
            </a:r>
            <a:r>
              <a:rPr lang="en-GB" sz="1700" dirty="0">
                <a:solidFill>
                  <a:schemeClr val="tx1"/>
                </a:solidFill>
              </a:rPr>
              <a:t> cars can only be charged and plugged in special parking areas. </a:t>
            </a:r>
            <a:endParaRPr lang="it-IT" sz="1700" dirty="0">
              <a:solidFill>
                <a:schemeClr val="tx1"/>
              </a:solidFill>
            </a:endParaRPr>
          </a:p>
          <a:p>
            <a:pPr>
              <a:lnSpc>
                <a:spcPct val="120000"/>
              </a:lnSpc>
            </a:pPr>
            <a:r>
              <a:rPr lang="en-GB" sz="1700" dirty="0">
                <a:solidFill>
                  <a:schemeClr val="tx1"/>
                </a:solidFill>
              </a:rPr>
              <a:t>Safe parking areas and special parking areas are already defined and identified by coordinates: the system is initialized at start-up time with such a set of areas.</a:t>
            </a:r>
            <a:endParaRPr lang="it-IT" sz="1700" dirty="0">
              <a:solidFill>
                <a:schemeClr val="tx1"/>
              </a:solidFill>
            </a:endParaRPr>
          </a:p>
          <a:p>
            <a:pPr>
              <a:lnSpc>
                <a:spcPct val="120000"/>
              </a:lnSpc>
            </a:pPr>
            <a:r>
              <a:rPr lang="en-GB" sz="1700" dirty="0">
                <a:solidFill>
                  <a:schemeClr val="tx1"/>
                </a:solidFill>
              </a:rPr>
              <a:t>A </a:t>
            </a:r>
            <a:r>
              <a:rPr lang="en-GB" sz="1500" b="1" dirty="0">
                <a:solidFill>
                  <a:schemeClr val="tx1"/>
                </a:solidFill>
              </a:rPr>
              <a:t>CAR IS UNAVAILABLE </a:t>
            </a:r>
            <a:r>
              <a:rPr lang="en-GB" sz="1700" dirty="0">
                <a:solidFill>
                  <a:schemeClr val="tx1"/>
                </a:solidFill>
              </a:rPr>
              <a:t>for reservations when it has less than 5% of battery level, has technical issues, or it is already in use or reserved by another user. Otherwise, it is available.</a:t>
            </a:r>
            <a:endParaRPr lang="it-IT" sz="1700" dirty="0">
              <a:solidFill>
                <a:schemeClr val="tx1"/>
              </a:solidFill>
            </a:endParaRPr>
          </a:p>
          <a:p>
            <a:endParaRPr lang="it-IT" sz="1600" dirty="0">
              <a:solidFill>
                <a:schemeClr val="tx1"/>
              </a:solidFill>
            </a:endParaRPr>
          </a:p>
        </p:txBody>
      </p:sp>
      <p:sp>
        <p:nvSpPr>
          <p:cNvPr id="3" name="Segnaposto contenuto 2"/>
          <p:cNvSpPr>
            <a:spLocks noGrp="1"/>
          </p:cNvSpPr>
          <p:nvPr>
            <p:ph sz="half" idx="2"/>
          </p:nvPr>
        </p:nvSpPr>
        <p:spPr/>
        <p:txBody>
          <a:bodyPr>
            <a:normAutofit fontScale="77500" lnSpcReduction="20000"/>
          </a:bodyPr>
          <a:lstStyle/>
          <a:p>
            <a:r>
              <a:rPr lang="en-GB" sz="1700" dirty="0">
                <a:solidFill>
                  <a:schemeClr val="tx1"/>
                </a:solidFill>
              </a:rPr>
              <a:t>Only registrations by users having a </a:t>
            </a:r>
            <a:r>
              <a:rPr lang="en-GB" sz="1500" b="1" dirty="0">
                <a:solidFill>
                  <a:schemeClr val="tx1"/>
                </a:solidFill>
              </a:rPr>
              <a:t>EUROPEAN DRIVING LICENCE </a:t>
            </a:r>
            <a:r>
              <a:rPr lang="en-GB" sz="1700" dirty="0">
                <a:solidFill>
                  <a:schemeClr val="tx1"/>
                </a:solidFill>
              </a:rPr>
              <a:t>are supported.</a:t>
            </a:r>
            <a:endParaRPr lang="it-IT" sz="1700" dirty="0">
              <a:solidFill>
                <a:schemeClr val="tx1"/>
              </a:solidFill>
            </a:endParaRPr>
          </a:p>
          <a:p>
            <a:r>
              <a:rPr lang="en-GB" sz="1700" dirty="0">
                <a:solidFill>
                  <a:schemeClr val="tx1"/>
                </a:solidFill>
              </a:rPr>
              <a:t>Operators are already registered to the system.</a:t>
            </a:r>
          </a:p>
          <a:p>
            <a:r>
              <a:rPr lang="en-GB" sz="1700" dirty="0">
                <a:solidFill>
                  <a:schemeClr val="tx1"/>
                </a:solidFill>
              </a:rPr>
              <a:t>The </a:t>
            </a:r>
            <a:r>
              <a:rPr lang="en-GB" sz="1500" b="1" dirty="0">
                <a:solidFill>
                  <a:schemeClr val="tx1"/>
                </a:solidFill>
              </a:rPr>
              <a:t>SYSTEM CAN ALWAYS ACCESS TO THE REAL-TIME INFORMATION </a:t>
            </a:r>
            <a:r>
              <a:rPr lang="en-GB" sz="1700" dirty="0">
                <a:solidFill>
                  <a:schemeClr val="tx1"/>
                </a:solidFill>
              </a:rPr>
              <a:t>of the car, such as its position, the number of people inside it, the battery level, the charging status and control unit information. Depending on this information, the system can manage the status of the car.</a:t>
            </a:r>
          </a:p>
          <a:p>
            <a:r>
              <a:rPr lang="en-GB" sz="1700" dirty="0">
                <a:solidFill>
                  <a:schemeClr val="tx1"/>
                </a:solidFill>
              </a:rPr>
              <a:t>The system can </a:t>
            </a:r>
            <a:r>
              <a:rPr lang="en-GB" sz="1500" b="1" dirty="0">
                <a:solidFill>
                  <a:schemeClr val="tx1"/>
                </a:solidFill>
              </a:rPr>
              <a:t>CHECK THE AVAILABILITY OF POWER PLUGS</a:t>
            </a:r>
            <a:r>
              <a:rPr lang="en-GB" sz="1700" dirty="0">
                <a:solidFill>
                  <a:schemeClr val="tx1"/>
                </a:solidFill>
              </a:rPr>
              <a:t> of all special parking areas at any time through a third part system collecting and providing this information. The system can also set the status of a power plug if needed.</a:t>
            </a:r>
            <a:endParaRPr lang="it-IT" sz="1700" dirty="0">
              <a:solidFill>
                <a:schemeClr val="tx1"/>
              </a:solidFill>
            </a:endParaRPr>
          </a:p>
          <a:p>
            <a:endParaRPr lang="it-IT" sz="1600" dirty="0">
              <a:solidFill>
                <a:schemeClr val="tx1"/>
              </a:solidFill>
            </a:endParaRPr>
          </a:p>
          <a:p>
            <a:endParaRPr lang="it-IT" sz="1600" dirty="0">
              <a:solidFill>
                <a:schemeClr val="tx1"/>
              </a:solidFill>
            </a:endParaRPr>
          </a:p>
        </p:txBody>
      </p:sp>
    </p:spTree>
    <p:extLst>
      <p:ext uri="{BB962C8B-B14F-4D97-AF65-F5344CB8AC3E}">
        <p14:creationId xmlns:p14="http://schemas.microsoft.com/office/powerpoint/2010/main" val="1887530057"/>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4"/>
          <p:cNvSpPr txBox="1">
            <a:spLocks/>
          </p:cNvSpPr>
          <p:nvPr/>
        </p:nvSpPr>
        <p:spPr bwMode="auto">
          <a:xfrm>
            <a:off x="673224" y="1556792"/>
            <a:ext cx="8147248"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buNone/>
            </a:pPr>
            <a:r>
              <a:rPr lang="en-GB" sz="1600" b="1" dirty="0"/>
              <a:t>The user should be able to reserve a car:</a:t>
            </a:r>
            <a:endParaRPr lang="it-IT" sz="1600" b="1" dirty="0"/>
          </a:p>
          <a:p>
            <a:pPr lvl="0"/>
            <a:r>
              <a:rPr lang="en-GB" sz="1600" dirty="0"/>
              <a:t>The user should be able to select one of the cars to see its status and reserve it.</a:t>
            </a:r>
            <a:endParaRPr lang="it-IT" sz="1600" dirty="0"/>
          </a:p>
          <a:p>
            <a:pPr lvl="0"/>
            <a:r>
              <a:rPr lang="en-GB" sz="1600" dirty="0"/>
              <a:t>The system should make the car unavailable to other users once the user confirms his choice.</a:t>
            </a:r>
            <a:endParaRPr lang="it-IT" sz="1600" dirty="0"/>
          </a:p>
          <a:p>
            <a:pPr lvl="0"/>
            <a:r>
              <a:rPr lang="en-GB" sz="1600" dirty="0"/>
              <a:t>The system should retain the reservation for an hour and cancel it when the time limit is reached. In this case a 1 EUR fee should be charged.</a:t>
            </a:r>
          </a:p>
          <a:p>
            <a:pPr lvl="0"/>
            <a:endParaRPr lang="en-GB" sz="1600" dirty="0"/>
          </a:p>
          <a:p>
            <a:pPr marL="0" indent="0">
              <a:buNone/>
            </a:pPr>
            <a:r>
              <a:rPr lang="en-GB" sz="1600" b="1" dirty="0"/>
              <a:t>After the rental, the user should be able to inform the system that he is leaving the car:</a:t>
            </a:r>
            <a:endParaRPr lang="it-IT" sz="1600" b="1" dirty="0"/>
          </a:p>
          <a:p>
            <a:pPr lvl="0"/>
            <a:r>
              <a:rPr lang="en-GB" sz="1600" dirty="0"/>
              <a:t>The user should have a way to notify the system he has finished using the car.</a:t>
            </a:r>
            <a:endParaRPr lang="it-IT" sz="1600" dirty="0"/>
          </a:p>
          <a:p>
            <a:pPr lvl="0"/>
            <a:r>
              <a:rPr lang="en-GB" sz="1600" dirty="0"/>
              <a:t>The system should verify the status of the car and check the parking.</a:t>
            </a:r>
            <a:endParaRPr lang="it-IT" sz="1600" dirty="0"/>
          </a:p>
          <a:p>
            <a:r>
              <a:rPr lang="en-GB" sz="1600" dirty="0"/>
              <a:t>If all is correct the system should lock the car and make it available again.</a:t>
            </a:r>
          </a:p>
          <a:p>
            <a:endParaRPr lang="en-GB" sz="1600" dirty="0"/>
          </a:p>
          <a:p>
            <a:pPr marL="0" indent="0">
              <a:buNone/>
            </a:pPr>
            <a:r>
              <a:rPr lang="en-GB" sz="1600" b="1" dirty="0"/>
              <a:t>Operators should be allowed to notify the take in charge of a car and the end of the maintenance:</a:t>
            </a:r>
            <a:endParaRPr lang="it-IT" sz="1600" b="1" dirty="0"/>
          </a:p>
          <a:p>
            <a:pPr lvl="0"/>
            <a:r>
              <a:rPr lang="en-GB" sz="1600" dirty="0"/>
              <a:t>The system should provide a way to take in charge a car.</a:t>
            </a:r>
            <a:endParaRPr lang="it-IT" sz="1600" dirty="0"/>
          </a:p>
          <a:p>
            <a:pPr lvl="0"/>
            <a:r>
              <a:rPr lang="en-GB" sz="1600" dirty="0"/>
              <a:t>The operator should be able to notify the system that the maintenance has finished.</a:t>
            </a:r>
          </a:p>
          <a:p>
            <a:pPr marL="0" lvl="0" indent="0">
              <a:buNone/>
            </a:pPr>
            <a:endParaRPr lang="it-IT" sz="1400" dirty="0"/>
          </a:p>
        </p:txBody>
      </p:sp>
      <p:sp>
        <p:nvSpPr>
          <p:cNvPr id="3" name="Titolo 2"/>
          <p:cNvSpPr>
            <a:spLocks noGrp="1"/>
          </p:cNvSpPr>
          <p:nvPr>
            <p:ph type="title"/>
          </p:nvPr>
        </p:nvSpPr>
        <p:spPr/>
        <p:txBody>
          <a:bodyPr/>
          <a:lstStyle/>
          <a:p>
            <a:r>
              <a:rPr lang="it-IT" b="1" dirty="0">
                <a:latin typeface="+mn-lt"/>
              </a:rPr>
              <a:t>REQUIREMENTS </a:t>
            </a:r>
            <a:r>
              <a:rPr lang="en-US" sz="3600" dirty="0">
                <a:latin typeface="+mn-lt"/>
              </a:rPr>
              <a:t>(PARTIAL)</a:t>
            </a:r>
            <a:endParaRPr lang="it-IT" b="1" dirty="0">
              <a:latin typeface="+mn-lt"/>
            </a:endParaRPr>
          </a:p>
        </p:txBody>
      </p:sp>
    </p:spTree>
    <p:extLst>
      <p:ext uri="{BB962C8B-B14F-4D97-AF65-F5344CB8AC3E}">
        <p14:creationId xmlns:p14="http://schemas.microsoft.com/office/powerpoint/2010/main" val="3306046654"/>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Immagine 4"/>
          <p:cNvPicPr/>
          <p:nvPr/>
        </p:nvPicPr>
        <p:blipFill rotWithShape="1">
          <a:blip r:embed="rId2">
            <a:extLst>
              <a:ext uri="{28A0092B-C50C-407E-A947-70E740481C1C}">
                <a14:useLocalDpi xmlns:a14="http://schemas.microsoft.com/office/drawing/2010/main" val="0"/>
              </a:ext>
            </a:extLst>
          </a:blip>
          <a:srcRect r="3457"/>
          <a:stretch/>
        </p:blipFill>
        <p:spPr bwMode="auto">
          <a:xfrm>
            <a:off x="683568" y="1417638"/>
            <a:ext cx="7992888" cy="5683770"/>
          </a:xfrm>
          <a:prstGeom prst="rect">
            <a:avLst/>
          </a:prstGeom>
          <a:ln>
            <a:noFill/>
          </a:ln>
          <a:extLst>
            <a:ext uri="{53640926-AAD7-44D8-BBD7-CCE9431645EC}">
              <a14:shadowObscured xmlns:a14="http://schemas.microsoft.com/office/drawing/2010/main"/>
            </a:ext>
          </a:extLst>
        </p:spPr>
      </p:pic>
      <p:sp>
        <p:nvSpPr>
          <p:cNvPr id="4" name="Titolo 3"/>
          <p:cNvSpPr>
            <a:spLocks noGrp="1"/>
          </p:cNvSpPr>
          <p:nvPr>
            <p:ph type="title"/>
          </p:nvPr>
        </p:nvSpPr>
        <p:spPr/>
        <p:txBody>
          <a:bodyPr/>
          <a:lstStyle/>
          <a:p>
            <a:r>
              <a:rPr lang="it-IT" b="1" dirty="0">
                <a:latin typeface="+mn-lt"/>
              </a:rPr>
              <a:t>USE CASES</a:t>
            </a:r>
          </a:p>
        </p:txBody>
      </p:sp>
    </p:spTree>
    <p:extLst>
      <p:ext uri="{BB962C8B-B14F-4D97-AF65-F5344CB8AC3E}">
        <p14:creationId xmlns:p14="http://schemas.microsoft.com/office/powerpoint/2010/main" val="38022055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Basi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4135EFF-344C-4017-860F-84267D8417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Banded</Template>
  <TotalTime>742</TotalTime>
  <Words>2384</Words>
  <Application>Microsoft Office PowerPoint</Application>
  <PresentationFormat>On-screen Show (4:3)</PresentationFormat>
  <Paragraphs>535</Paragraphs>
  <Slides>49</Slides>
  <Notes>1</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Arial</vt:lpstr>
      <vt:lpstr>Calibri</vt:lpstr>
      <vt:lpstr>Corbel</vt:lpstr>
      <vt:lpstr>Helvetica</vt:lpstr>
      <vt:lpstr>Symbol</vt:lpstr>
      <vt:lpstr>Tahoma</vt:lpstr>
      <vt:lpstr>Times New Roman</vt:lpstr>
      <vt:lpstr>Wingdings</vt:lpstr>
      <vt:lpstr>Basis</vt:lpstr>
      <vt:lpstr>POWER ENJOY SOFTWARE ENGINEERING 2</vt:lpstr>
      <vt:lpstr>PowerEnjoy – WHAT IS IT</vt:lpstr>
      <vt:lpstr>CONTENTS</vt:lpstr>
      <vt:lpstr>ACTORS OF THE SYSTEM</vt:lpstr>
      <vt:lpstr>GOALS OF THE SYSTEM</vt:lpstr>
      <vt:lpstr>GOALS OF THE SYSTEM</vt:lpstr>
      <vt:lpstr>ASSUMPTIONS (PARTIAL)</vt:lpstr>
      <vt:lpstr>REQUIREMENTS (PARTIAL)</vt:lpstr>
      <vt:lpstr>USE CASES</vt:lpstr>
      <vt:lpstr>USE CASE USER CHOOSES MONEY SAVING OPTION</vt:lpstr>
      <vt:lpstr>SEQUENCE DIAGRAM EXAMPLE START USING THE CAR</vt:lpstr>
      <vt:lpstr>STATE DIAGRAMS</vt:lpstr>
      <vt:lpstr>USER INTERFACE</vt:lpstr>
      <vt:lpstr>USER INTERFACE PARKING AREA AND POWER STATION</vt:lpstr>
      <vt:lpstr>OPERATOR INTERFACES</vt:lpstr>
      <vt:lpstr>ALLOY MODEL</vt:lpstr>
      <vt:lpstr>OVERALL SYSTEM</vt:lpstr>
      <vt:lpstr>OVERALL SYSTEM THREE-TIER ARCHITECTURE</vt:lpstr>
      <vt:lpstr>HIGH-LEVEL COMPONENTS</vt:lpstr>
      <vt:lpstr>COMPONENTS CENTRAL APPLICATION</vt:lpstr>
      <vt:lpstr>COMPONENTS PERSISTENCE</vt:lpstr>
      <vt:lpstr>RUNTIME VIEW</vt:lpstr>
      <vt:lpstr>ARCHITECTURAL STYLES  AND PATTERNS</vt:lpstr>
      <vt:lpstr>ALGORITHMS</vt:lpstr>
      <vt:lpstr>ALGORITHMS</vt:lpstr>
      <vt:lpstr>USER EXPERIENCE SAVING MONEY OPTION MOCK-UPs</vt:lpstr>
      <vt:lpstr>USER EXPERIENCE OPERATOR DIAGRAM</vt:lpstr>
      <vt:lpstr>INTEGRATION TEST COMPONENTS</vt:lpstr>
      <vt:lpstr>INTEGRATION TEST DIAGRAM</vt:lpstr>
      <vt:lpstr>INTEGRATION TEST THE BOTTOM-UP APPROACH</vt:lpstr>
      <vt:lpstr>INTEGRATION TEST COMPONENT INTEGRATION</vt:lpstr>
      <vt:lpstr>INTEGRATION TEST COMPONENT INTEGRATION EXAMPLE</vt:lpstr>
      <vt:lpstr>INTEGRATION TEST USED TOOLS AND EQUIPMENT</vt:lpstr>
      <vt:lpstr>INTEGRATION TEST DRIVERS</vt:lpstr>
      <vt:lpstr>INTEGRATION TEST TEST DATA</vt:lpstr>
      <vt:lpstr>PROJECT PLAN FUNCTION POINTS: TABLE</vt:lpstr>
      <vt:lpstr>FUNCTION POINTS EXTERNAL INPUTS</vt:lpstr>
      <vt:lpstr>FUNCTION POINTS EXTERNAL OUTPUTS</vt:lpstr>
      <vt:lpstr>FUNCTION POINTS EXTERNAL INQUIRIES</vt:lpstr>
      <vt:lpstr>FUNCTION POINTS INTERNAL LOGIC FILES</vt:lpstr>
      <vt:lpstr>FUNCTION POINTS EXTERNAL INTERFACE FILES</vt:lpstr>
      <vt:lpstr>FUNCTION POINTS TOTAL</vt:lpstr>
      <vt:lpstr>COCOMO II SCALE DRIVERS</vt:lpstr>
      <vt:lpstr>COCOMO II COST DRIVERS</vt:lpstr>
      <vt:lpstr>COCOMO II EFFORT</vt:lpstr>
      <vt:lpstr>COCOMO II SCHEDULE ESTIMATION</vt:lpstr>
      <vt:lpstr>GANTT CHART SCHEDULE AND RESOURCES</vt:lpstr>
      <vt:lpstr>RISK MANAGEMENT (PARTIAL)</vt:lpstr>
      <vt:lpstr>QUESTIONS?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subject/>
  <dc:creator>Sergio Caprara</dc:creator>
  <cp:keywords/>
  <dc:description/>
  <cp:lastModifiedBy>Tinti Erica</cp:lastModifiedBy>
  <cp:revision>60</cp:revision>
  <dcterms:created xsi:type="dcterms:W3CDTF">2016-12-14T09:26:40Z</dcterms:created>
  <dcterms:modified xsi:type="dcterms:W3CDTF">2017-02-21T15:55:51Z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TC060874521040</vt:lpwstr>
  </property>
</Properties>
</file>