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2"/>
  </p:sldMasterIdLst>
  <p:notesMasterIdLst>
    <p:notesMasterId r:id="rId20"/>
  </p:notesMasterIdLst>
  <p:sldIdLst>
    <p:sldId id="256" r:id="rId3"/>
    <p:sldId id="258" r:id="rId4"/>
    <p:sldId id="259" r:id="rId5"/>
    <p:sldId id="260" r:id="rId6"/>
    <p:sldId id="257" r:id="rId7"/>
    <p:sldId id="261" r:id="rId8"/>
    <p:sldId id="262" r:id="rId9"/>
    <p:sldId id="268" r:id="rId10"/>
    <p:sldId id="273" r:id="rId11"/>
    <p:sldId id="263" r:id="rId12"/>
    <p:sldId id="264" r:id="rId13"/>
    <p:sldId id="269" r:id="rId14"/>
    <p:sldId id="266" r:id="rId15"/>
    <p:sldId id="270" r:id="rId16"/>
    <p:sldId id="271" r:id="rId17"/>
    <p:sldId id="267" r:id="rId18"/>
    <p:sldId id="272" r:id="rId19"/>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00" autoAdjust="0"/>
  </p:normalViewPr>
  <p:slideViewPr>
    <p:cSldViewPr>
      <p:cViewPr varScale="1">
        <p:scale>
          <a:sx n="81" d="100"/>
          <a:sy n="81" d="100"/>
        </p:scale>
        <p:origin x="82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it-IT"/>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it-IT"/>
          </a:p>
        </p:txBody>
      </p:sp>
      <p:sp>
        <p:nvSpPr>
          <p:cNvPr id="235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it-IT"/>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D83222FE-3499-45B9-B742-BB48DFD9A7FC}" type="slidenum">
              <a:rPr lang="it-IT"/>
              <a:pPr/>
              <a:t>‹#›</a:t>
            </a:fld>
            <a:endParaRPr lang="it-IT"/>
          </a:p>
        </p:txBody>
      </p:sp>
    </p:spTree>
    <p:extLst>
      <p:ext uri="{BB962C8B-B14F-4D97-AF65-F5344CB8AC3E}">
        <p14:creationId xmlns:p14="http://schemas.microsoft.com/office/powerpoint/2010/main" val="24638923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F360F3-D22B-4001-957C-FFD289ED9C6E}" type="slidenum">
              <a:rPr lang="it-IT"/>
              <a:pPr/>
              <a:t>1</a:t>
            </a:fld>
            <a:endParaRPr lang="it-IT"/>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endParaRPr lang="it-IT"/>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it-IT"/>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80CF4546-AE09-4F14-AF51-D4D6420A4BA1}" type="slidenum">
              <a:rPr lang="it-IT" smtClean="0"/>
              <a:pPr/>
              <a:t>‹#›</a:t>
            </a:fld>
            <a:endParaRPr lang="it-IT"/>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54075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0CF4546-AE09-4F14-AF51-D4D6420A4BA1}" type="slidenum">
              <a:rPr lang="it-IT" smtClean="0"/>
              <a:pPr/>
              <a:t>‹#›</a:t>
            </a:fld>
            <a:endParaRPr lang="it-IT"/>
          </a:p>
        </p:txBody>
      </p:sp>
    </p:spTree>
    <p:extLst>
      <p:ext uri="{BB962C8B-B14F-4D97-AF65-F5344CB8AC3E}">
        <p14:creationId xmlns:p14="http://schemas.microsoft.com/office/powerpoint/2010/main" val="2955920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0CF4546-AE09-4F14-AF51-D4D6420A4BA1}" type="slidenum">
              <a:rPr lang="it-IT" smtClean="0"/>
              <a:pPr/>
              <a:t>‹#›</a:t>
            </a:fld>
            <a:endParaRPr lang="it-IT"/>
          </a:p>
        </p:txBody>
      </p:sp>
    </p:spTree>
    <p:extLst>
      <p:ext uri="{BB962C8B-B14F-4D97-AF65-F5344CB8AC3E}">
        <p14:creationId xmlns:p14="http://schemas.microsoft.com/office/powerpoint/2010/main" val="529468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olo, testo e Clip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it-IT"/>
              <a:t>Fare clic per modificare lo stile del titolo</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lipArt Placeholder 3"/>
          <p:cNvSpPr>
            <a:spLocks noGrp="1"/>
          </p:cNvSpPr>
          <p:nvPr>
            <p:ph type="clipArt" sz="half" idx="2"/>
          </p:nvPr>
        </p:nvSpPr>
        <p:spPr>
          <a:xfrm>
            <a:off x="4648200" y="1600200"/>
            <a:ext cx="4038600" cy="4530725"/>
          </a:xfrm>
        </p:spPr>
        <p:txBody>
          <a:bodyPr/>
          <a:lstStyle/>
          <a:p>
            <a:r>
              <a:rPr lang="it-IT"/>
              <a:t>Fare clic sull'icona per aggiungere un'immagine online</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it-IT"/>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it-IT"/>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91450503-8D9C-40B2-BCF6-CFEB02B23CAF}" type="slidenum">
              <a:rPr lang="it-IT"/>
              <a:pPr/>
              <a:t>‹#›</a:t>
            </a:fld>
            <a:endParaRPr lang="it-IT"/>
          </a:p>
        </p:txBody>
      </p:sp>
    </p:spTree>
    <p:extLst>
      <p:ext uri="{BB962C8B-B14F-4D97-AF65-F5344CB8AC3E}">
        <p14:creationId xmlns:p14="http://schemas.microsoft.com/office/powerpoint/2010/main" val="1729828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0CF4546-AE09-4F14-AF51-D4D6420A4BA1}" type="slidenum">
              <a:rPr lang="it-IT" smtClean="0"/>
              <a:pPr/>
              <a:t>‹#›</a:t>
            </a:fld>
            <a:endParaRPr lang="it-IT"/>
          </a:p>
        </p:txBody>
      </p:sp>
    </p:spTree>
    <p:extLst>
      <p:ext uri="{BB962C8B-B14F-4D97-AF65-F5344CB8AC3E}">
        <p14:creationId xmlns:p14="http://schemas.microsoft.com/office/powerpoint/2010/main" val="1505744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endParaRPr lang="it-IT"/>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it-IT"/>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80CF4546-AE09-4F14-AF51-D4D6420A4BA1}" type="slidenum">
              <a:rPr lang="it-IT" smtClean="0"/>
              <a:pPr/>
              <a:t>‹#›</a:t>
            </a:fld>
            <a:endParaRPr lang="it-IT"/>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4052557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0CF4546-AE09-4F14-AF51-D4D6420A4BA1}" type="slidenum">
              <a:rPr lang="it-IT" smtClean="0"/>
              <a:pPr/>
              <a:t>‹#›</a:t>
            </a:fld>
            <a:endParaRPr lang="it-IT"/>
          </a:p>
        </p:txBody>
      </p:sp>
    </p:spTree>
    <p:extLst>
      <p:ext uri="{BB962C8B-B14F-4D97-AF65-F5344CB8AC3E}">
        <p14:creationId xmlns:p14="http://schemas.microsoft.com/office/powerpoint/2010/main" val="2532733693"/>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0CF4546-AE09-4F14-AF51-D4D6420A4BA1}" type="slidenum">
              <a:rPr lang="it-IT" smtClean="0"/>
              <a:pPr/>
              <a:t>‹#›</a:t>
            </a:fld>
            <a:endParaRPr lang="it-IT"/>
          </a:p>
        </p:txBody>
      </p:sp>
    </p:spTree>
    <p:extLst>
      <p:ext uri="{BB962C8B-B14F-4D97-AF65-F5344CB8AC3E}">
        <p14:creationId xmlns:p14="http://schemas.microsoft.com/office/powerpoint/2010/main" val="3587584015"/>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80CF4546-AE09-4F14-AF51-D4D6420A4BA1}" type="slidenum">
              <a:rPr lang="it-IT" smtClean="0"/>
              <a:pPr/>
              <a:t>‹#›</a:t>
            </a:fld>
            <a:endParaRPr lang="it-IT"/>
          </a:p>
        </p:txBody>
      </p:sp>
    </p:spTree>
    <p:extLst>
      <p:ext uri="{BB962C8B-B14F-4D97-AF65-F5344CB8AC3E}">
        <p14:creationId xmlns:p14="http://schemas.microsoft.com/office/powerpoint/2010/main" val="1930287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80CF4546-AE09-4F14-AF51-D4D6420A4BA1}" type="slidenum">
              <a:rPr lang="it-IT" smtClean="0"/>
              <a:pPr/>
              <a:t>‹#›</a:t>
            </a:fld>
            <a:endParaRPr lang="it-IT"/>
          </a:p>
        </p:txBody>
      </p:sp>
    </p:spTree>
    <p:extLst>
      <p:ext uri="{BB962C8B-B14F-4D97-AF65-F5344CB8AC3E}">
        <p14:creationId xmlns:p14="http://schemas.microsoft.com/office/powerpoint/2010/main" val="2888946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73789" y="6375679"/>
            <a:ext cx="925016" cy="348462"/>
          </a:xfrm>
        </p:spPr>
        <p:txBody>
          <a:bodyPr/>
          <a:lstStyle/>
          <a:p>
            <a:endParaRPr lang="it-IT"/>
          </a:p>
        </p:txBody>
      </p:sp>
      <p:sp>
        <p:nvSpPr>
          <p:cNvPr id="6" name="Footer Placeholder 5"/>
          <p:cNvSpPr>
            <a:spLocks noGrp="1"/>
          </p:cNvSpPr>
          <p:nvPr>
            <p:ph type="ftr" sz="quarter" idx="11"/>
          </p:nvPr>
        </p:nvSpPr>
        <p:spPr>
          <a:xfrm>
            <a:off x="1577716" y="6375679"/>
            <a:ext cx="2611634" cy="345796"/>
          </a:xfrm>
        </p:spPr>
        <p:txBody>
          <a:bodyPr/>
          <a:lstStyle/>
          <a:p>
            <a:endParaRPr lang="it-IT"/>
          </a:p>
        </p:txBody>
      </p:sp>
      <p:sp>
        <p:nvSpPr>
          <p:cNvPr id="7" name="Slide Number Placeholder 6"/>
          <p:cNvSpPr>
            <a:spLocks noGrp="1"/>
          </p:cNvSpPr>
          <p:nvPr>
            <p:ph type="sldNum" sz="quarter" idx="12"/>
          </p:nvPr>
        </p:nvSpPr>
        <p:spPr>
          <a:xfrm>
            <a:off x="4268261" y="6375679"/>
            <a:ext cx="924342" cy="345796"/>
          </a:xfrm>
        </p:spPr>
        <p:txBody>
          <a:bodyPr/>
          <a:lstStyle/>
          <a:p>
            <a:fld id="{80CF4546-AE09-4F14-AF51-D4D6420A4BA1}" type="slidenum">
              <a:rPr lang="it-IT" smtClean="0"/>
              <a:pPr/>
              <a:t>‹#›</a:t>
            </a:fld>
            <a:endParaRPr lang="it-IT"/>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3102065"/>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74463" y="6375679"/>
            <a:ext cx="924342" cy="348462"/>
          </a:xfrm>
        </p:spPr>
        <p:txBody>
          <a:bodyPr/>
          <a:lstStyle/>
          <a:p>
            <a:endParaRPr lang="it-IT"/>
          </a:p>
        </p:txBody>
      </p:sp>
      <p:sp>
        <p:nvSpPr>
          <p:cNvPr id="6" name="Footer Placeholder 5"/>
          <p:cNvSpPr>
            <a:spLocks noGrp="1"/>
          </p:cNvSpPr>
          <p:nvPr>
            <p:ph type="ftr" sz="quarter" idx="11"/>
          </p:nvPr>
        </p:nvSpPr>
        <p:spPr>
          <a:xfrm>
            <a:off x="1577716" y="6375679"/>
            <a:ext cx="2611634" cy="345796"/>
          </a:xfrm>
        </p:spPr>
        <p:txBody>
          <a:bodyPr/>
          <a:lstStyle/>
          <a:p>
            <a:endParaRPr lang="it-IT"/>
          </a:p>
        </p:txBody>
      </p:sp>
      <p:sp>
        <p:nvSpPr>
          <p:cNvPr id="7" name="Slide Number Placeholder 6"/>
          <p:cNvSpPr>
            <a:spLocks noGrp="1"/>
          </p:cNvSpPr>
          <p:nvPr>
            <p:ph type="sldNum" sz="quarter" idx="12"/>
          </p:nvPr>
        </p:nvSpPr>
        <p:spPr>
          <a:xfrm>
            <a:off x="4256153" y="6375679"/>
            <a:ext cx="947460" cy="345796"/>
          </a:xfrm>
        </p:spPr>
        <p:txBody>
          <a:bodyPr/>
          <a:lstStyle/>
          <a:p>
            <a:fld id="{80CF4546-AE09-4F14-AF51-D4D6420A4BA1}" type="slidenum">
              <a:rPr lang="it-IT" smtClean="0"/>
              <a:pPr/>
              <a:t>‹#›</a:t>
            </a:fld>
            <a:endParaRPr lang="it-IT"/>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6800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it-IT"/>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it-IT"/>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80CF4546-AE09-4F14-AF51-D4D6420A4BA1}" type="slidenum">
              <a:rPr lang="it-IT" smtClean="0"/>
              <a:pPr/>
              <a:t>‹#›</a:t>
            </a:fld>
            <a:endParaRPr lang="it-IT"/>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29115402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0" pos="594">
          <p15:clr>
            <a:srgbClr val="F26B43"/>
          </p15:clr>
        </p15:guide>
        <p15:guide id="3" pos="5400">
          <p15:clr>
            <a:srgbClr val="F26B43"/>
          </p15:clr>
        </p15:guide>
        <p15:guide id="4" orient="horz" pos="4008">
          <p15:clr>
            <a:srgbClr val="F26B43"/>
          </p15:clr>
        </p15:guide>
        <p15:guide id="5" orient="horz" pos="1440">
          <p15:clr>
            <a:srgbClr val="F26B43"/>
          </p15:clr>
        </p15:guide>
        <p15:guide id="6" orient="horz" pos="3720">
          <p15:clr>
            <a:srgbClr val="F26B43"/>
          </p15:clr>
        </p15:guide>
        <p15:guide id="7"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2.png"/><Relationship Id="rId5" Type="http://schemas.microsoft.com/office/2007/relationships/hdphoto" Target="../media/hdphoto3.wdp"/><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3568" y="332656"/>
            <a:ext cx="7772400" cy="2127250"/>
          </a:xfrm>
        </p:spPr>
        <p:txBody>
          <a:bodyPr/>
          <a:lstStyle/>
          <a:p>
            <a:r>
              <a:rPr lang="en-US" dirty="0" smtClean="0">
                <a:solidFill>
                  <a:schemeClr val="tx1"/>
                </a:solidFill>
              </a:rPr>
              <a:t>“Power enjoy”</a:t>
            </a:r>
            <a:r>
              <a:rPr lang="en-US" dirty="0">
                <a:solidFill>
                  <a:schemeClr val="tx1"/>
                </a:solidFill>
              </a:rPr>
              <a:t/>
            </a:r>
            <a:br>
              <a:rPr lang="en-US" dirty="0">
                <a:solidFill>
                  <a:schemeClr val="tx1"/>
                </a:solidFill>
              </a:rPr>
            </a:br>
            <a:r>
              <a:rPr lang="en-US" sz="3600" dirty="0"/>
              <a:t>RASD</a:t>
            </a:r>
          </a:p>
        </p:txBody>
      </p:sp>
      <p:sp>
        <p:nvSpPr>
          <p:cNvPr id="2051" name="Rectangle 3"/>
          <p:cNvSpPr>
            <a:spLocks noGrp="1" noChangeArrowheads="1"/>
          </p:cNvSpPr>
          <p:nvPr>
            <p:ph type="subTitle" idx="1"/>
          </p:nvPr>
        </p:nvSpPr>
        <p:spPr>
          <a:xfrm>
            <a:off x="0" y="6093295"/>
            <a:ext cx="9144000" cy="1041791"/>
          </a:xfrm>
        </p:spPr>
        <p:txBody>
          <a:bodyPr/>
          <a:lstStyle/>
          <a:p>
            <a:r>
              <a:rPr lang="en-US" sz="2000" spc="0" dirty="0" smtClean="0"/>
              <a:t>Sergio CAPRARA    </a:t>
            </a:r>
            <a:r>
              <a:rPr lang="en-US" sz="2000" spc="0" dirty="0" err="1" smtClean="0"/>
              <a:t>Soheil</a:t>
            </a:r>
            <a:r>
              <a:rPr lang="en-US" sz="2000" spc="0" dirty="0" smtClean="0"/>
              <a:t> GHANBARI    Erica </a:t>
            </a:r>
            <a:r>
              <a:rPr lang="en-US" sz="2000" spc="0" dirty="0"/>
              <a:t>TINTI</a:t>
            </a:r>
            <a:endParaRPr lang="en-US" sz="1400" spc="0" dirty="0"/>
          </a:p>
        </p:txBody>
      </p:sp>
      <p:sp>
        <p:nvSpPr>
          <p:cNvPr id="2" name="CasellaDiTesto 1"/>
          <p:cNvSpPr txBox="1"/>
          <p:nvPr/>
        </p:nvSpPr>
        <p:spPr>
          <a:xfrm>
            <a:off x="248774" y="4532927"/>
            <a:ext cx="8561040" cy="1200329"/>
          </a:xfrm>
          <a:prstGeom prst="rect">
            <a:avLst/>
          </a:prstGeom>
          <a:noFill/>
        </p:spPr>
        <p:txBody>
          <a:bodyPr wrap="square" rtlCol="0">
            <a:spAutoFit/>
          </a:bodyPr>
          <a:lstStyle/>
          <a:p>
            <a:pPr algn="ctr"/>
            <a:r>
              <a:rPr lang="en-US" sz="3600" dirty="0" smtClean="0">
                <a:latin typeface="+mj-lt"/>
              </a:rPr>
              <a:t>Software Engineering 2</a:t>
            </a:r>
          </a:p>
          <a:p>
            <a:pPr algn="ctr"/>
            <a:r>
              <a:rPr lang="en-US" sz="3600" dirty="0">
                <a:latin typeface="+mj-lt"/>
              </a:rPr>
              <a:t>AA 2016/2017</a:t>
            </a:r>
            <a:endParaRPr lang="it-IT" sz="3600" dirty="0">
              <a:latin typeface="+mj-lt"/>
            </a:endParaRPr>
          </a:p>
        </p:txBody>
      </p:sp>
      <p:pic>
        <p:nvPicPr>
          <p:cNvPr id="1026" name="Picture 2" descr="Risultati immagini per CAR SYMBOL"/>
          <p:cNvPicPr>
            <a:picLocks noChangeAspect="1" noChangeArrowheads="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350568" y="2060848"/>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cstate="print">
            <a:extLst>
              <a:ext uri="{BEBA8EAE-BF5A-486C-A8C5-ECC9F3942E4B}">
                <a14:imgProps xmlns:a14="http://schemas.microsoft.com/office/drawing/2010/main">
                  <a14:imgLayer r:embed="rId6">
                    <a14:imgEffect>
                      <a14:backgroundRemoval t="6641" b="97461" l="32422" r="83398"/>
                    </a14:imgEffect>
                  </a14:imgLayer>
                </a14:imgProps>
              </a:ext>
              <a:ext uri="{28A0092B-C50C-407E-A947-70E740481C1C}">
                <a14:useLocalDpi xmlns:a14="http://schemas.microsoft.com/office/drawing/2010/main" val="0"/>
              </a:ext>
            </a:extLst>
          </a:blip>
          <a:stretch>
            <a:fillRect/>
          </a:stretch>
        </p:blipFill>
        <p:spPr>
          <a:xfrm>
            <a:off x="4067944" y="2996952"/>
            <a:ext cx="957145" cy="957145"/>
          </a:xfrm>
          <a:prstGeom prst="rect">
            <a:avLst/>
          </a:prstGeom>
        </p:spPr>
      </p:pic>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tx1"/>
                </a:solidFill>
              </a:rPr>
              <a:t>Class </a:t>
            </a:r>
            <a:r>
              <a:rPr lang="it-IT" dirty="0" err="1">
                <a:solidFill>
                  <a:schemeClr val="tx1"/>
                </a:solidFill>
              </a:rPr>
              <a:t>diagram</a:t>
            </a:r>
            <a:endParaRPr lang="it-IT" dirty="0">
              <a:solidFill>
                <a:schemeClr val="tx1"/>
              </a:solidFill>
            </a:endParaRP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466039"/>
            <a:ext cx="7656957" cy="5491353"/>
          </a:xfrm>
          <a:prstGeom prst="rect">
            <a:avLst/>
          </a:prstGeom>
        </p:spPr>
      </p:pic>
    </p:spTree>
    <p:extLst>
      <p:ext uri="{BB962C8B-B14F-4D97-AF65-F5344CB8AC3E}">
        <p14:creationId xmlns:p14="http://schemas.microsoft.com/office/powerpoint/2010/main" val="3781180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smtClean="0">
                <a:solidFill>
                  <a:schemeClr val="tx1"/>
                </a:solidFill>
              </a:rPr>
              <a:t>Sequence diagram </a:t>
            </a:r>
            <a:r>
              <a:rPr lang="it-IT" sz="3600" dirty="0" smtClean="0">
                <a:solidFill>
                  <a:schemeClr val="tx1"/>
                </a:solidFill>
              </a:rPr>
              <a:t>example</a:t>
            </a:r>
            <a:r>
              <a:rPr lang="it-IT" dirty="0" smtClean="0">
                <a:solidFill>
                  <a:schemeClr val="tx1"/>
                </a:solidFill>
              </a:rPr>
              <a:t>: start using the car</a:t>
            </a:r>
            <a:endParaRPr lang="it-IT" dirty="0">
              <a:solidFill>
                <a:schemeClr val="tx1"/>
              </a:solidFill>
            </a:endParaRP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68" y="2060848"/>
            <a:ext cx="10391596" cy="5184576"/>
          </a:xfrm>
          <a:prstGeom prst="rect">
            <a:avLst/>
          </a:prstGeom>
        </p:spPr>
      </p:pic>
    </p:spTree>
    <p:extLst>
      <p:ext uri="{BB962C8B-B14F-4D97-AF65-F5344CB8AC3E}">
        <p14:creationId xmlns:p14="http://schemas.microsoft.com/office/powerpoint/2010/main" val="260081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tx1"/>
                </a:solidFill>
              </a:rPr>
              <a:t>State </a:t>
            </a:r>
            <a:r>
              <a:rPr lang="it-IT" dirty="0" err="1">
                <a:solidFill>
                  <a:schemeClr val="tx1"/>
                </a:solidFill>
              </a:rPr>
              <a:t>diagrams</a:t>
            </a:r>
            <a:endParaRPr lang="it-IT" dirty="0">
              <a:solidFill>
                <a:schemeClr val="tx1"/>
              </a:solidFill>
            </a:endParaRP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995" y="2132856"/>
            <a:ext cx="5089219" cy="2376264"/>
          </a:xfrm>
          <a:prstGeom prst="rect">
            <a:avLst/>
          </a:prstGeom>
        </p:spPr>
      </p:pic>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8995" y="5013176"/>
            <a:ext cx="6797421" cy="1353693"/>
          </a:xfrm>
          <a:prstGeom prst="rect">
            <a:avLst/>
          </a:prstGeom>
        </p:spPr>
      </p:pic>
      <p:sp>
        <p:nvSpPr>
          <p:cNvPr id="6" name="CasellaDiTesto 5"/>
          <p:cNvSpPr txBox="1"/>
          <p:nvPr/>
        </p:nvSpPr>
        <p:spPr>
          <a:xfrm>
            <a:off x="883198" y="1614761"/>
            <a:ext cx="1384546" cy="461665"/>
          </a:xfrm>
          <a:prstGeom prst="rect">
            <a:avLst/>
          </a:prstGeom>
          <a:noFill/>
        </p:spPr>
        <p:txBody>
          <a:bodyPr wrap="none" rtlCol="0">
            <a:spAutoFit/>
          </a:bodyPr>
          <a:lstStyle/>
          <a:p>
            <a:r>
              <a:rPr lang="it-IT" sz="2400" b="1" dirty="0">
                <a:latin typeface="+mj-lt"/>
              </a:rPr>
              <a:t>Car state</a:t>
            </a:r>
          </a:p>
        </p:txBody>
      </p:sp>
      <p:sp>
        <p:nvSpPr>
          <p:cNvPr id="7" name="CasellaDiTesto 6"/>
          <p:cNvSpPr txBox="1"/>
          <p:nvPr/>
        </p:nvSpPr>
        <p:spPr>
          <a:xfrm>
            <a:off x="876405" y="4509120"/>
            <a:ext cx="1607363" cy="461665"/>
          </a:xfrm>
          <a:prstGeom prst="rect">
            <a:avLst/>
          </a:prstGeom>
          <a:noFill/>
        </p:spPr>
        <p:txBody>
          <a:bodyPr wrap="none" rtlCol="0">
            <a:spAutoFit/>
          </a:bodyPr>
          <a:lstStyle/>
          <a:p>
            <a:r>
              <a:rPr lang="it-IT" sz="2400" b="1" dirty="0">
                <a:latin typeface="+mj-lt"/>
              </a:rPr>
              <a:t>User </a:t>
            </a:r>
            <a:r>
              <a:rPr lang="it-IT" sz="2400" b="1" dirty="0" err="1">
                <a:latin typeface="+mj-lt"/>
              </a:rPr>
              <a:t>states</a:t>
            </a:r>
            <a:endParaRPr lang="it-IT" sz="2400" b="1" dirty="0">
              <a:latin typeface="+mj-lt"/>
            </a:endParaRPr>
          </a:p>
        </p:txBody>
      </p:sp>
    </p:spTree>
    <p:extLst>
      <p:ext uri="{BB962C8B-B14F-4D97-AF65-F5344CB8AC3E}">
        <p14:creationId xmlns:p14="http://schemas.microsoft.com/office/powerpoint/2010/main" val="1311279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78904" y="332656"/>
            <a:ext cx="8229600" cy="1139825"/>
          </a:xfrm>
        </p:spPr>
        <p:txBody>
          <a:bodyPr/>
          <a:lstStyle/>
          <a:p>
            <a:r>
              <a:rPr lang="it-IT" dirty="0">
                <a:solidFill>
                  <a:schemeClr val="tx1"/>
                </a:solidFill>
              </a:rPr>
              <a:t>User </a:t>
            </a:r>
            <a:r>
              <a:rPr lang="it-IT" dirty="0" err="1">
                <a:solidFill>
                  <a:schemeClr val="tx1"/>
                </a:solidFill>
              </a:rPr>
              <a:t>interface</a:t>
            </a:r>
            <a:endParaRPr lang="it-IT" dirty="0">
              <a:solidFill>
                <a:schemeClr val="tx1"/>
              </a:solidFill>
            </a:endParaRPr>
          </a:p>
        </p:txBody>
      </p:sp>
      <p:pic>
        <p:nvPicPr>
          <p:cNvPr id="9" name="Immagine 8"/>
          <p:cNvPicPr>
            <a:picLocks noChangeAspect="1"/>
          </p:cNvPicPr>
          <p:nvPr/>
        </p:nvPicPr>
        <p:blipFill rotWithShape="1">
          <a:blip r:embed="rId2" cstate="print">
            <a:extLst>
              <a:ext uri="{28A0092B-C50C-407E-A947-70E740481C1C}">
                <a14:useLocalDpi xmlns:a14="http://schemas.microsoft.com/office/drawing/2010/main" val="0"/>
              </a:ext>
            </a:extLst>
          </a:blip>
          <a:srcRect l="18504" r="19787"/>
          <a:stretch/>
        </p:blipFill>
        <p:spPr bwMode="auto">
          <a:xfrm>
            <a:off x="6733789" y="2355888"/>
            <a:ext cx="1512941" cy="2684907"/>
          </a:xfrm>
          <a:prstGeom prst="rect">
            <a:avLst/>
          </a:prstGeom>
          <a:ln>
            <a:noFill/>
          </a:ln>
          <a:extLst>
            <a:ext uri="{53640926-AAD7-44D8-BBD7-CCE9431645EC}">
              <a14:shadowObscured xmlns:a14="http://schemas.microsoft.com/office/drawing/2010/main"/>
            </a:ext>
          </a:extLst>
        </p:spPr>
      </p:pic>
      <p:pic>
        <p:nvPicPr>
          <p:cNvPr id="10" name="Immagine 9"/>
          <p:cNvPicPr>
            <a:picLocks noChangeAspect="1"/>
          </p:cNvPicPr>
          <p:nvPr/>
        </p:nvPicPr>
        <p:blipFill rotWithShape="1">
          <a:blip r:embed="rId3" cstate="print">
            <a:extLst>
              <a:ext uri="{28A0092B-C50C-407E-A947-70E740481C1C}">
                <a14:useLocalDpi xmlns:a14="http://schemas.microsoft.com/office/drawing/2010/main" val="0"/>
              </a:ext>
            </a:extLst>
          </a:blip>
          <a:srcRect l="17475" r="17929"/>
          <a:stretch/>
        </p:blipFill>
        <p:spPr bwMode="auto">
          <a:xfrm>
            <a:off x="899592" y="2348880"/>
            <a:ext cx="1583723" cy="2684907"/>
          </a:xfrm>
          <a:prstGeom prst="rect">
            <a:avLst/>
          </a:prstGeom>
          <a:ln>
            <a:noFill/>
          </a:ln>
          <a:extLst>
            <a:ext uri="{53640926-AAD7-44D8-BBD7-CCE9431645EC}">
              <a14:shadowObscured xmlns:a14="http://schemas.microsoft.com/office/drawing/2010/main"/>
            </a:ext>
          </a:extLst>
        </p:spPr>
      </p:pic>
      <p:pic>
        <p:nvPicPr>
          <p:cNvPr id="11" name="Immagine 10"/>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0" b="100000" l="9371" r="92727"/>
                    </a14:imgEffect>
                  </a14:imgLayer>
                </a14:imgProps>
              </a:ext>
              <a:ext uri="{28A0092B-C50C-407E-A947-70E740481C1C}">
                <a14:useLocalDpi xmlns:a14="http://schemas.microsoft.com/office/drawing/2010/main" val="0"/>
              </a:ext>
            </a:extLst>
          </a:blip>
          <a:srcRect l="18185" r="20668"/>
          <a:stretch/>
        </p:blipFill>
        <p:spPr bwMode="auto">
          <a:xfrm>
            <a:off x="2872368" y="2355888"/>
            <a:ext cx="1499372" cy="2685282"/>
          </a:xfrm>
          <a:prstGeom prst="rect">
            <a:avLst/>
          </a:prstGeom>
          <a:ln>
            <a:noFill/>
          </a:ln>
          <a:extLst>
            <a:ext uri="{53640926-AAD7-44D8-BBD7-CCE9431645EC}">
              <a14:shadowObscured xmlns:a14="http://schemas.microsoft.com/office/drawing/2010/main"/>
            </a:ext>
          </a:extLst>
        </p:spPr>
      </p:pic>
      <p:pic>
        <p:nvPicPr>
          <p:cNvPr id="12" name="Immagine 11"/>
          <p:cNvPicPr>
            <a:picLocks noChangeAspect="1"/>
          </p:cNvPicPr>
          <p:nvPr/>
        </p:nvPicPr>
        <p:blipFill rotWithShape="1">
          <a:blip r:embed="rId6" cstate="print">
            <a:extLst>
              <a:ext uri="{28A0092B-C50C-407E-A947-70E740481C1C}">
                <a14:useLocalDpi xmlns:a14="http://schemas.microsoft.com/office/drawing/2010/main" val="0"/>
              </a:ext>
            </a:extLst>
          </a:blip>
          <a:srcRect l="17936" r="18811"/>
          <a:stretch/>
        </p:blipFill>
        <p:spPr bwMode="auto">
          <a:xfrm>
            <a:off x="4804261" y="2359558"/>
            <a:ext cx="1550796" cy="268490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69438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78904" y="344959"/>
            <a:ext cx="8229600" cy="1139825"/>
          </a:xfrm>
        </p:spPr>
        <p:txBody>
          <a:bodyPr/>
          <a:lstStyle/>
          <a:p>
            <a:r>
              <a:rPr lang="it-IT" sz="3600" dirty="0">
                <a:solidFill>
                  <a:schemeClr val="tx1"/>
                </a:solidFill>
              </a:rPr>
              <a:t>User </a:t>
            </a:r>
            <a:r>
              <a:rPr lang="it-IT" sz="3600" dirty="0" err="1">
                <a:solidFill>
                  <a:schemeClr val="tx1"/>
                </a:solidFill>
              </a:rPr>
              <a:t>interface</a:t>
            </a:r>
            <a:r>
              <a:rPr lang="it-IT" sz="3600" dirty="0">
                <a:solidFill>
                  <a:schemeClr val="tx1"/>
                </a:solidFill>
              </a:rPr>
              <a:t>:</a:t>
            </a:r>
            <a:br>
              <a:rPr lang="it-IT" sz="3600" dirty="0">
                <a:solidFill>
                  <a:schemeClr val="tx1"/>
                </a:solidFill>
              </a:rPr>
            </a:br>
            <a:r>
              <a:rPr lang="it-IT" sz="3600" dirty="0">
                <a:solidFill>
                  <a:schemeClr val="tx1"/>
                </a:solidFill>
              </a:rPr>
              <a:t>parking area and power station</a:t>
            </a:r>
            <a:endParaRPr lang="it-IT" sz="3600" dirty="0"/>
          </a:p>
        </p:txBody>
      </p:sp>
      <p:pic>
        <p:nvPicPr>
          <p:cNvPr id="5" name="Immagine 4"/>
          <p:cNvPicPr/>
          <p:nvPr/>
        </p:nvPicPr>
        <p:blipFill rotWithShape="1">
          <a:blip r:embed="rId2" cstate="print">
            <a:extLst>
              <a:ext uri="{28A0092B-C50C-407E-A947-70E740481C1C}">
                <a14:useLocalDpi xmlns:a14="http://schemas.microsoft.com/office/drawing/2010/main" val="0"/>
              </a:ext>
            </a:extLst>
          </a:blip>
          <a:srcRect l="17083" r="15539"/>
          <a:stretch/>
        </p:blipFill>
        <p:spPr bwMode="auto">
          <a:xfrm>
            <a:off x="3576637" y="2230685"/>
            <a:ext cx="1990725" cy="3234690"/>
          </a:xfrm>
          <a:prstGeom prst="rect">
            <a:avLst/>
          </a:prstGeom>
          <a:ln>
            <a:noFill/>
          </a:ln>
          <a:extLst>
            <a:ext uri="{53640926-AAD7-44D8-BBD7-CCE9431645EC}">
              <a14:shadowObscured xmlns:a14="http://schemas.microsoft.com/office/drawing/2010/main"/>
            </a:ext>
          </a:extLst>
        </p:spPr>
      </p:pic>
      <p:pic>
        <p:nvPicPr>
          <p:cNvPr id="6" name="Immagine 5"/>
          <p:cNvPicPr/>
          <p:nvPr/>
        </p:nvPicPr>
        <p:blipFill rotWithShape="1">
          <a:blip r:embed="rId3" cstate="print">
            <a:extLst>
              <a:ext uri="{28A0092B-C50C-407E-A947-70E740481C1C}">
                <a14:useLocalDpi xmlns:a14="http://schemas.microsoft.com/office/drawing/2010/main" val="0"/>
              </a:ext>
            </a:extLst>
          </a:blip>
          <a:srcRect l="18718" r="18992"/>
          <a:stretch/>
        </p:blipFill>
        <p:spPr bwMode="auto">
          <a:xfrm>
            <a:off x="6377889" y="2230685"/>
            <a:ext cx="1838325" cy="3228340"/>
          </a:xfrm>
          <a:prstGeom prst="rect">
            <a:avLst/>
          </a:prstGeom>
          <a:ln>
            <a:noFill/>
          </a:ln>
          <a:extLst>
            <a:ext uri="{53640926-AAD7-44D8-BBD7-CCE9431645EC}">
              <a14:shadowObscured xmlns:a14="http://schemas.microsoft.com/office/drawing/2010/main"/>
            </a:ext>
          </a:extLst>
        </p:spPr>
      </p:pic>
      <p:pic>
        <p:nvPicPr>
          <p:cNvPr id="7" name="Immagine 6"/>
          <p:cNvPicPr/>
          <p:nvPr/>
        </p:nvPicPr>
        <p:blipFill rotWithShape="1">
          <a:blip r:embed="rId4" cstate="print">
            <a:extLst>
              <a:ext uri="{28A0092B-C50C-407E-A947-70E740481C1C}">
                <a14:useLocalDpi xmlns:a14="http://schemas.microsoft.com/office/drawing/2010/main" val="0"/>
              </a:ext>
            </a:extLst>
          </a:blip>
          <a:srcRect l="19462" t="210" r="19327" b="-210"/>
          <a:stretch/>
        </p:blipFill>
        <p:spPr bwMode="auto">
          <a:xfrm>
            <a:off x="971600" y="2280609"/>
            <a:ext cx="1794510" cy="32099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87433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78904" y="344959"/>
            <a:ext cx="8229600" cy="1139825"/>
          </a:xfrm>
        </p:spPr>
        <p:txBody>
          <a:bodyPr/>
          <a:lstStyle/>
          <a:p>
            <a:r>
              <a:rPr lang="it-IT" dirty="0">
                <a:solidFill>
                  <a:schemeClr val="tx1"/>
                </a:solidFill>
              </a:rPr>
              <a:t>Operator </a:t>
            </a:r>
            <a:r>
              <a:rPr lang="it-IT" dirty="0" err="1">
                <a:solidFill>
                  <a:schemeClr val="tx1"/>
                </a:solidFill>
              </a:rPr>
              <a:t>interfaces</a:t>
            </a:r>
            <a:endParaRPr lang="it-IT" dirty="0">
              <a:solidFill>
                <a:schemeClr val="tx1"/>
              </a:solidFill>
            </a:endParaRPr>
          </a:p>
        </p:txBody>
      </p:sp>
      <p:pic>
        <p:nvPicPr>
          <p:cNvPr id="5" name="Immagine 4"/>
          <p:cNvPicPr/>
          <p:nvPr/>
        </p:nvPicPr>
        <p:blipFill rotWithShape="1">
          <a:blip r:embed="rId2" cstate="print">
            <a:extLst>
              <a:ext uri="{28A0092B-C50C-407E-A947-70E740481C1C}">
                <a14:useLocalDpi xmlns:a14="http://schemas.microsoft.com/office/drawing/2010/main" val="0"/>
              </a:ext>
            </a:extLst>
          </a:blip>
          <a:srcRect l="19347" r="18990"/>
          <a:stretch/>
        </p:blipFill>
        <p:spPr bwMode="auto">
          <a:xfrm>
            <a:off x="2267744" y="2152433"/>
            <a:ext cx="1815465" cy="3225165"/>
          </a:xfrm>
          <a:prstGeom prst="rect">
            <a:avLst/>
          </a:prstGeom>
          <a:ln>
            <a:noFill/>
          </a:ln>
          <a:extLst>
            <a:ext uri="{53640926-AAD7-44D8-BBD7-CCE9431645EC}">
              <a14:shadowObscured xmlns:a14="http://schemas.microsoft.com/office/drawing/2010/main"/>
            </a:ext>
          </a:extLst>
        </p:spPr>
      </p:pic>
      <p:pic>
        <p:nvPicPr>
          <p:cNvPr id="6" name="Immagine 5"/>
          <p:cNvPicPr/>
          <p:nvPr/>
        </p:nvPicPr>
        <p:blipFill rotWithShape="1">
          <a:blip r:embed="rId3" cstate="print">
            <a:extLst>
              <a:ext uri="{28A0092B-C50C-407E-A947-70E740481C1C}">
                <a14:useLocalDpi xmlns:a14="http://schemas.microsoft.com/office/drawing/2010/main" val="0"/>
              </a:ext>
            </a:extLst>
          </a:blip>
          <a:srcRect l="17105" r="17704"/>
          <a:stretch/>
        </p:blipFill>
        <p:spPr bwMode="auto">
          <a:xfrm>
            <a:off x="5436096" y="2132856"/>
            <a:ext cx="1924050" cy="32321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31960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78904" y="344959"/>
            <a:ext cx="8229600" cy="1139825"/>
          </a:xfrm>
        </p:spPr>
        <p:txBody>
          <a:bodyPr/>
          <a:lstStyle/>
          <a:p>
            <a:r>
              <a:rPr lang="it-IT" dirty="0">
                <a:solidFill>
                  <a:schemeClr val="tx1"/>
                </a:solidFill>
              </a:rPr>
              <a:t>Alloy </a:t>
            </a:r>
            <a:r>
              <a:rPr lang="it-IT" dirty="0" smtClean="0">
                <a:solidFill>
                  <a:schemeClr val="tx1"/>
                </a:solidFill>
              </a:rPr>
              <a:t>world</a:t>
            </a:r>
            <a:endParaRPr lang="it-IT" dirty="0">
              <a:solidFill>
                <a:schemeClr val="tx1"/>
              </a:solidFill>
            </a:endParaRPr>
          </a:p>
        </p:txBody>
      </p:sp>
      <p:pic>
        <p:nvPicPr>
          <p:cNvPr id="5" name="Immagine 4"/>
          <p:cNvPicPr>
            <a:picLocks noChangeAspect="1"/>
          </p:cNvPicPr>
          <p:nvPr/>
        </p:nvPicPr>
        <p:blipFill rotWithShape="1">
          <a:blip r:embed="rId2"/>
          <a:srcRect r="1954"/>
          <a:stretch/>
        </p:blipFill>
        <p:spPr>
          <a:xfrm>
            <a:off x="683568" y="1939487"/>
            <a:ext cx="8136904" cy="3841830"/>
          </a:xfrm>
          <a:prstGeom prst="rect">
            <a:avLst/>
          </a:prstGeom>
        </p:spPr>
      </p:pic>
    </p:spTree>
    <p:extLst>
      <p:ext uri="{BB962C8B-B14F-4D97-AF65-F5344CB8AC3E}">
        <p14:creationId xmlns:p14="http://schemas.microsoft.com/office/powerpoint/2010/main" val="750091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47664" y="2708920"/>
            <a:ext cx="6120680" cy="2304256"/>
          </a:xfrm>
        </p:spPr>
        <p:txBody>
          <a:bodyPr>
            <a:normAutofit/>
          </a:bodyPr>
          <a:lstStyle/>
          <a:p>
            <a:pPr algn="ctr"/>
            <a:r>
              <a:rPr lang="it-IT" dirty="0" smtClean="0">
                <a:solidFill>
                  <a:schemeClr val="tx1"/>
                </a:solidFill>
              </a:rPr>
              <a:t>Thank you</a:t>
            </a:r>
            <a:br>
              <a:rPr lang="it-IT" dirty="0" smtClean="0">
                <a:solidFill>
                  <a:schemeClr val="tx1"/>
                </a:solidFill>
              </a:rPr>
            </a:br>
            <a:r>
              <a:rPr lang="it-IT" dirty="0" smtClean="0">
                <a:solidFill>
                  <a:schemeClr val="tx1"/>
                </a:solidFill>
              </a:rPr>
              <a:t>for your attention</a:t>
            </a:r>
            <a:endParaRPr lang="it-IT" dirty="0">
              <a:solidFill>
                <a:schemeClr val="tx1"/>
              </a:solidFill>
            </a:endParaRPr>
          </a:p>
        </p:txBody>
      </p:sp>
    </p:spTree>
    <p:extLst>
      <p:ext uri="{BB962C8B-B14F-4D97-AF65-F5344CB8AC3E}">
        <p14:creationId xmlns:p14="http://schemas.microsoft.com/office/powerpoint/2010/main" val="3884356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solidFill>
                  <a:schemeClr val="tx1"/>
                </a:solidFill>
              </a:rPr>
              <a:t>Actors </a:t>
            </a:r>
            <a:r>
              <a:rPr lang="en-US" sz="3600" dirty="0">
                <a:solidFill>
                  <a:schemeClr val="tx1"/>
                </a:solidFill>
              </a:rPr>
              <a:t>of the proposed system</a:t>
            </a:r>
          </a:p>
        </p:txBody>
      </p:sp>
      <p:sp>
        <p:nvSpPr>
          <p:cNvPr id="18435" name="Rectangle 3"/>
          <p:cNvSpPr>
            <a:spLocks noGrp="1" noChangeArrowheads="1"/>
          </p:cNvSpPr>
          <p:nvPr>
            <p:ph idx="1"/>
          </p:nvPr>
        </p:nvSpPr>
        <p:spPr/>
        <p:txBody>
          <a:bodyPr>
            <a:noAutofit/>
          </a:bodyPr>
          <a:lstStyle/>
          <a:p>
            <a:pPr marR="1386205" lvl="0" algn="just">
              <a:lnSpc>
                <a:spcPct val="110000"/>
              </a:lnSpc>
              <a:spcAft>
                <a:spcPts val="600"/>
              </a:spcAft>
              <a:buFont typeface="Symbol" panose="05050102010706020507" pitchFamily="18" charset="2"/>
              <a:buChar char=""/>
            </a:pPr>
            <a:r>
              <a:rPr lang="en-GB" sz="2800" b="1" dirty="0">
                <a:solidFill>
                  <a:srgbClr val="000000"/>
                </a:solidFill>
                <a:latin typeface="Calibri" panose="020F0502020204030204" pitchFamily="34" charset="0"/>
                <a:ea typeface="Times New Roman" panose="02020603050405020304" pitchFamily="18" charset="0"/>
              </a:rPr>
              <a:t>User</a:t>
            </a:r>
            <a:r>
              <a:rPr lang="en-GB" dirty="0">
                <a:solidFill>
                  <a:srgbClr val="000000"/>
                </a:solidFill>
                <a:latin typeface="Calibri" panose="020F0502020204030204" pitchFamily="34" charset="0"/>
                <a:ea typeface="Times New Roman" panose="02020603050405020304" pitchFamily="18" charset="0"/>
              </a:rPr>
              <a:t>: the person that registers to the system and interacts through the </a:t>
            </a:r>
            <a:r>
              <a:rPr lang="en-GB" dirty="0" err="1">
                <a:solidFill>
                  <a:srgbClr val="000000"/>
                </a:solidFill>
                <a:latin typeface="Calibri" panose="020F0502020204030204" pitchFamily="34" charset="0"/>
                <a:ea typeface="Times New Roman" panose="02020603050405020304" pitchFamily="18" charset="0"/>
              </a:rPr>
              <a:t>PowerEnjoy</a:t>
            </a:r>
            <a:r>
              <a:rPr lang="en-GB" dirty="0">
                <a:solidFill>
                  <a:srgbClr val="000000"/>
                </a:solidFill>
                <a:latin typeface="Calibri" panose="020F0502020204030204" pitchFamily="34" charset="0"/>
                <a:ea typeface="Times New Roman" panose="02020603050405020304" pitchFamily="18" charset="0"/>
              </a:rPr>
              <a:t> app installed on his phone.</a:t>
            </a:r>
          </a:p>
          <a:p>
            <a:pPr marL="0" marR="1386205" lvl="0" indent="0" algn="just">
              <a:lnSpc>
                <a:spcPct val="110000"/>
              </a:lnSpc>
              <a:spcAft>
                <a:spcPts val="600"/>
              </a:spcAft>
              <a:buNone/>
            </a:pPr>
            <a:endParaRPr lang="it-IT" sz="3200" dirty="0">
              <a:solidFill>
                <a:srgbClr val="000000"/>
              </a:solidFill>
              <a:latin typeface="Times New Roman" panose="02020603050405020304" pitchFamily="18" charset="0"/>
              <a:ea typeface="Times New Roman" panose="02020603050405020304" pitchFamily="18" charset="0"/>
            </a:endParaRPr>
          </a:p>
          <a:p>
            <a:pPr marR="1386205" lvl="0" algn="just">
              <a:lnSpc>
                <a:spcPct val="110000"/>
              </a:lnSpc>
              <a:spcAft>
                <a:spcPts val="600"/>
              </a:spcAft>
              <a:buFont typeface="Symbol" panose="05050102010706020507" pitchFamily="18" charset="2"/>
              <a:buChar char=""/>
            </a:pPr>
            <a:r>
              <a:rPr lang="en-GB" sz="2800" b="1" dirty="0">
                <a:solidFill>
                  <a:srgbClr val="000000"/>
                </a:solidFill>
                <a:latin typeface="Calibri" panose="020F0502020204030204" pitchFamily="34" charset="0"/>
                <a:ea typeface="Times New Roman" panose="02020603050405020304" pitchFamily="18" charset="0"/>
              </a:rPr>
              <a:t>Operator</a:t>
            </a:r>
            <a:r>
              <a:rPr lang="en-GB" dirty="0">
                <a:solidFill>
                  <a:srgbClr val="000000"/>
                </a:solidFill>
                <a:latin typeface="Calibri" panose="020F0502020204030204" pitchFamily="34" charset="0"/>
                <a:ea typeface="Times New Roman" panose="02020603050405020304" pitchFamily="18" charset="0"/>
              </a:rPr>
              <a:t>: a person, already known by the system, that can access to the list of the cars that have low battery or that need technical assistance.</a:t>
            </a:r>
            <a:endParaRPr lang="it-IT" sz="3200" dirty="0">
              <a:solidFill>
                <a:srgbClr val="000000"/>
              </a:solidFill>
              <a:latin typeface="Times New Roman" panose="02020603050405020304" pitchFamily="18" charset="0"/>
              <a:ea typeface="Times New Roman" panose="02020603050405020304" pitchFamily="18" charset="0"/>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err="1">
                <a:solidFill>
                  <a:schemeClr val="tx1"/>
                </a:solidFill>
              </a:rPr>
              <a:t>Goals</a:t>
            </a:r>
            <a:r>
              <a:rPr lang="it-IT" dirty="0">
                <a:solidFill>
                  <a:schemeClr val="tx1"/>
                </a:solidFill>
              </a:rPr>
              <a:t> </a:t>
            </a:r>
            <a:r>
              <a:rPr lang="it-IT" sz="3600" dirty="0">
                <a:solidFill>
                  <a:schemeClr val="tx1"/>
                </a:solidFill>
              </a:rPr>
              <a:t>of the system</a:t>
            </a:r>
            <a:endParaRPr lang="it-IT" dirty="0">
              <a:solidFill>
                <a:schemeClr val="tx1"/>
              </a:solidFill>
            </a:endParaRPr>
          </a:p>
        </p:txBody>
      </p:sp>
      <p:sp>
        <p:nvSpPr>
          <p:cNvPr id="19459" name="Rectangle 3"/>
          <p:cNvSpPr>
            <a:spLocks noGrp="1" noChangeArrowheads="1"/>
          </p:cNvSpPr>
          <p:nvPr>
            <p:ph sz="half" idx="1"/>
          </p:nvPr>
        </p:nvSpPr>
        <p:spPr>
          <a:xfrm>
            <a:off x="4709864" y="1700808"/>
            <a:ext cx="4038600" cy="4530725"/>
          </a:xfrm>
        </p:spPr>
        <p:txBody>
          <a:bodyPr>
            <a:normAutofit fontScale="92500" lnSpcReduction="10000"/>
          </a:bodyPr>
          <a:lstStyle/>
          <a:p>
            <a:r>
              <a:rPr lang="en-US" sz="1400" dirty="0">
                <a:solidFill>
                  <a:schemeClr val="tx1"/>
                </a:solidFill>
              </a:rPr>
              <a:t>After the rental, the user should be able to inform the system that he is </a:t>
            </a:r>
            <a:r>
              <a:rPr lang="en-US" sz="1300" b="1" dirty="0" smtClean="0">
                <a:solidFill>
                  <a:schemeClr val="tx1"/>
                </a:solidFill>
              </a:rPr>
              <a:t>LEAVING</a:t>
            </a:r>
            <a:r>
              <a:rPr lang="en-US" sz="1400" dirty="0" smtClean="0">
                <a:solidFill>
                  <a:schemeClr val="tx1"/>
                </a:solidFill>
              </a:rPr>
              <a:t> </a:t>
            </a:r>
            <a:r>
              <a:rPr lang="en-US" sz="1400" dirty="0">
                <a:solidFill>
                  <a:schemeClr val="tx1"/>
                </a:solidFill>
              </a:rPr>
              <a:t>the car.</a:t>
            </a:r>
          </a:p>
          <a:p>
            <a:r>
              <a:rPr lang="en-US" sz="1400" dirty="0">
                <a:solidFill>
                  <a:schemeClr val="tx1"/>
                </a:solidFill>
              </a:rPr>
              <a:t>The user should be able to see all the </a:t>
            </a:r>
            <a:r>
              <a:rPr lang="en-US" sz="1300" b="1" dirty="0" smtClean="0">
                <a:solidFill>
                  <a:schemeClr val="tx1"/>
                </a:solidFill>
              </a:rPr>
              <a:t>PARKING AREAS</a:t>
            </a:r>
            <a:r>
              <a:rPr lang="en-US" sz="1400" dirty="0" smtClean="0">
                <a:solidFill>
                  <a:schemeClr val="tx1"/>
                </a:solidFill>
              </a:rPr>
              <a:t>.</a:t>
            </a:r>
            <a:endParaRPr lang="en-US" sz="1400" dirty="0">
              <a:solidFill>
                <a:schemeClr val="tx1"/>
              </a:solidFill>
            </a:endParaRPr>
          </a:p>
          <a:p>
            <a:r>
              <a:rPr lang="en-US" sz="1400" dirty="0">
                <a:solidFill>
                  <a:schemeClr val="tx1"/>
                </a:solidFill>
              </a:rPr>
              <a:t>The user should be able to see all the </a:t>
            </a:r>
            <a:r>
              <a:rPr lang="en-US" sz="1300" b="1" dirty="0" smtClean="0">
                <a:solidFill>
                  <a:schemeClr val="tx1"/>
                </a:solidFill>
              </a:rPr>
              <a:t>SPECIAL PARKING AREAS</a:t>
            </a:r>
            <a:r>
              <a:rPr lang="en-US" sz="1400" dirty="0" smtClean="0">
                <a:solidFill>
                  <a:schemeClr val="tx1"/>
                </a:solidFill>
              </a:rPr>
              <a:t>.</a:t>
            </a:r>
            <a:endParaRPr lang="en-US" sz="1400" dirty="0">
              <a:solidFill>
                <a:schemeClr val="tx1"/>
              </a:solidFill>
            </a:endParaRPr>
          </a:p>
          <a:p>
            <a:endParaRPr lang="en-US" sz="1400" dirty="0">
              <a:solidFill>
                <a:schemeClr val="tx1"/>
              </a:solidFill>
            </a:endParaRPr>
          </a:p>
          <a:p>
            <a:pPr marL="0" indent="0">
              <a:buNone/>
            </a:pPr>
            <a:r>
              <a:rPr lang="en-US" sz="1500" b="1" dirty="0" smtClean="0">
                <a:solidFill>
                  <a:schemeClr val="tx1"/>
                </a:solidFill>
              </a:rPr>
              <a:t>OPERATOR GOALS</a:t>
            </a:r>
          </a:p>
          <a:p>
            <a:r>
              <a:rPr lang="en-US" sz="1400" dirty="0" smtClean="0">
                <a:solidFill>
                  <a:schemeClr val="tx1"/>
                </a:solidFill>
              </a:rPr>
              <a:t>Operators </a:t>
            </a:r>
            <a:r>
              <a:rPr lang="en-US" sz="1400" dirty="0">
                <a:solidFill>
                  <a:schemeClr val="tx1"/>
                </a:solidFill>
              </a:rPr>
              <a:t>should be allowed to </a:t>
            </a:r>
            <a:r>
              <a:rPr lang="en-US" sz="1300" b="1" dirty="0" smtClean="0">
                <a:solidFill>
                  <a:schemeClr val="tx1"/>
                </a:solidFill>
              </a:rPr>
              <a:t>LOGIN</a:t>
            </a:r>
            <a:r>
              <a:rPr lang="en-US" sz="1400" dirty="0" smtClean="0">
                <a:solidFill>
                  <a:schemeClr val="tx1"/>
                </a:solidFill>
              </a:rPr>
              <a:t> </a:t>
            </a:r>
            <a:r>
              <a:rPr lang="en-US" sz="1400" dirty="0">
                <a:solidFill>
                  <a:schemeClr val="tx1"/>
                </a:solidFill>
              </a:rPr>
              <a:t>to the system.</a:t>
            </a:r>
          </a:p>
          <a:p>
            <a:r>
              <a:rPr lang="en-US" sz="1400" dirty="0">
                <a:solidFill>
                  <a:schemeClr val="tx1"/>
                </a:solidFill>
              </a:rPr>
              <a:t>Operators should be allowed to see the list of </a:t>
            </a:r>
            <a:r>
              <a:rPr lang="en-US" sz="1300" b="1" dirty="0" smtClean="0">
                <a:solidFill>
                  <a:schemeClr val="tx1"/>
                </a:solidFill>
              </a:rPr>
              <a:t>CARS THAT NEED MAINTENANCE</a:t>
            </a:r>
            <a:r>
              <a:rPr lang="en-US" sz="1400" dirty="0" smtClean="0">
                <a:solidFill>
                  <a:schemeClr val="tx1"/>
                </a:solidFill>
              </a:rPr>
              <a:t> </a:t>
            </a:r>
            <a:r>
              <a:rPr lang="en-US" sz="1400" dirty="0">
                <a:solidFill>
                  <a:schemeClr val="tx1"/>
                </a:solidFill>
              </a:rPr>
              <a:t>and their details.</a:t>
            </a:r>
          </a:p>
          <a:p>
            <a:r>
              <a:rPr lang="en-US" sz="1400" dirty="0">
                <a:solidFill>
                  <a:schemeClr val="tx1"/>
                </a:solidFill>
              </a:rPr>
              <a:t>Operators should be allowed to notify the take in charge of a car and the </a:t>
            </a:r>
            <a:r>
              <a:rPr lang="en-US" sz="1300" b="1" dirty="0" smtClean="0">
                <a:solidFill>
                  <a:schemeClr val="tx1"/>
                </a:solidFill>
              </a:rPr>
              <a:t>END OF THE MAINTENANCE</a:t>
            </a:r>
            <a:r>
              <a:rPr lang="en-US" sz="1300" b="1" dirty="0" smtClean="0"/>
              <a:t>.</a:t>
            </a:r>
            <a:endParaRPr lang="en-US" sz="1400" b="1" dirty="0"/>
          </a:p>
        </p:txBody>
      </p:sp>
      <p:sp>
        <p:nvSpPr>
          <p:cNvPr id="5" name="Segnaposto contenuto 4"/>
          <p:cNvSpPr>
            <a:spLocks noGrp="1"/>
          </p:cNvSpPr>
          <p:nvPr>
            <p:ph sz="half" idx="2"/>
          </p:nvPr>
        </p:nvSpPr>
        <p:spPr>
          <a:xfrm>
            <a:off x="677416" y="1412776"/>
            <a:ext cx="4038600" cy="4530725"/>
          </a:xfrm>
        </p:spPr>
        <p:txBody>
          <a:bodyPr>
            <a:normAutofit fontScale="92500" lnSpcReduction="10000"/>
          </a:bodyPr>
          <a:lstStyle/>
          <a:p>
            <a:pPr marL="0" indent="0">
              <a:buNone/>
            </a:pPr>
            <a:r>
              <a:rPr lang="en-US" sz="1500" b="1" dirty="0" smtClean="0">
                <a:solidFill>
                  <a:schemeClr val="tx1"/>
                </a:solidFill>
              </a:rPr>
              <a:t>USER GOALS</a:t>
            </a:r>
          </a:p>
          <a:p>
            <a:r>
              <a:rPr lang="en-US" sz="1400" dirty="0" smtClean="0">
                <a:solidFill>
                  <a:schemeClr val="tx1"/>
                </a:solidFill>
              </a:rPr>
              <a:t>The </a:t>
            </a:r>
            <a:r>
              <a:rPr lang="en-US" sz="1400" dirty="0">
                <a:solidFill>
                  <a:schemeClr val="tx1"/>
                </a:solidFill>
              </a:rPr>
              <a:t>user should be able to </a:t>
            </a:r>
            <a:r>
              <a:rPr lang="en-US" sz="1300" b="1" dirty="0" smtClean="0">
                <a:solidFill>
                  <a:schemeClr val="tx1"/>
                </a:solidFill>
              </a:rPr>
              <a:t>REGISTER</a:t>
            </a:r>
            <a:r>
              <a:rPr lang="en-US" sz="1400" dirty="0" smtClean="0">
                <a:solidFill>
                  <a:schemeClr val="tx1"/>
                </a:solidFill>
              </a:rPr>
              <a:t> </a:t>
            </a:r>
            <a:r>
              <a:rPr lang="en-US" sz="1400" dirty="0">
                <a:solidFill>
                  <a:schemeClr val="tx1"/>
                </a:solidFill>
              </a:rPr>
              <a:t>to the system</a:t>
            </a:r>
            <a:r>
              <a:rPr lang="en-US" sz="1400" dirty="0" smtClean="0">
                <a:solidFill>
                  <a:schemeClr val="tx1"/>
                </a:solidFill>
              </a:rPr>
              <a:t>.</a:t>
            </a:r>
            <a:endParaRPr lang="en-US" sz="1400" dirty="0">
              <a:solidFill>
                <a:schemeClr val="tx1"/>
              </a:solidFill>
            </a:endParaRPr>
          </a:p>
          <a:p>
            <a:r>
              <a:rPr lang="en-US" sz="1400" dirty="0">
                <a:solidFill>
                  <a:schemeClr val="tx1"/>
                </a:solidFill>
              </a:rPr>
              <a:t>Already registered users should be allowed to </a:t>
            </a:r>
            <a:r>
              <a:rPr lang="en-US" sz="1300" b="1" dirty="0" smtClean="0">
                <a:solidFill>
                  <a:schemeClr val="tx1"/>
                </a:solidFill>
              </a:rPr>
              <a:t>LOGIN</a:t>
            </a:r>
            <a:r>
              <a:rPr lang="en-US" sz="1400" dirty="0" smtClean="0">
                <a:solidFill>
                  <a:schemeClr val="tx1"/>
                </a:solidFill>
              </a:rPr>
              <a:t>.</a:t>
            </a:r>
            <a:endParaRPr lang="en-US" sz="1400" dirty="0">
              <a:solidFill>
                <a:schemeClr val="tx1"/>
              </a:solidFill>
            </a:endParaRPr>
          </a:p>
          <a:p>
            <a:r>
              <a:rPr lang="en-US" sz="1400" dirty="0">
                <a:solidFill>
                  <a:schemeClr val="tx1"/>
                </a:solidFill>
              </a:rPr>
              <a:t>The user should be able to </a:t>
            </a:r>
            <a:r>
              <a:rPr lang="en-US" sz="1300" b="1" dirty="0" smtClean="0">
                <a:solidFill>
                  <a:schemeClr val="tx1"/>
                </a:solidFill>
              </a:rPr>
              <a:t>FIND AVAILABLE CARS</a:t>
            </a:r>
            <a:r>
              <a:rPr lang="en-US" sz="1400" b="1" dirty="0" smtClean="0">
                <a:solidFill>
                  <a:schemeClr val="tx1"/>
                </a:solidFill>
              </a:rPr>
              <a:t> </a:t>
            </a:r>
            <a:r>
              <a:rPr lang="en-US" sz="1400" dirty="0" smtClean="0">
                <a:solidFill>
                  <a:schemeClr val="tx1"/>
                </a:solidFill>
              </a:rPr>
              <a:t>around </a:t>
            </a:r>
            <a:r>
              <a:rPr lang="en-US" sz="1400" dirty="0" smtClean="0">
                <a:solidFill>
                  <a:schemeClr val="tx1"/>
                </a:solidFill>
              </a:rPr>
              <a:t>him or close to a specific address.</a:t>
            </a:r>
            <a:endParaRPr lang="en-US" sz="1400" dirty="0">
              <a:solidFill>
                <a:schemeClr val="tx1"/>
              </a:solidFill>
            </a:endParaRPr>
          </a:p>
          <a:p>
            <a:r>
              <a:rPr lang="en-US" sz="1400" dirty="0">
                <a:solidFill>
                  <a:schemeClr val="tx1"/>
                </a:solidFill>
              </a:rPr>
              <a:t>The user should see </a:t>
            </a:r>
            <a:r>
              <a:rPr lang="en-US" sz="1400" dirty="0" smtClean="0">
                <a:solidFill>
                  <a:schemeClr val="tx1"/>
                </a:solidFill>
              </a:rPr>
              <a:t>the </a:t>
            </a:r>
            <a:r>
              <a:rPr lang="en-US" sz="1300" b="1" dirty="0" smtClean="0">
                <a:solidFill>
                  <a:schemeClr val="tx1"/>
                </a:solidFill>
              </a:rPr>
              <a:t>BATTERY LEVEL </a:t>
            </a:r>
            <a:r>
              <a:rPr lang="en-US" sz="1400" dirty="0" smtClean="0">
                <a:solidFill>
                  <a:schemeClr val="tx1"/>
                </a:solidFill>
              </a:rPr>
              <a:t>of </a:t>
            </a:r>
            <a:r>
              <a:rPr lang="en-US" sz="1400" dirty="0">
                <a:solidFill>
                  <a:schemeClr val="tx1"/>
                </a:solidFill>
              </a:rPr>
              <a:t>a car before making a reservation.</a:t>
            </a:r>
          </a:p>
          <a:p>
            <a:r>
              <a:rPr lang="en-US" sz="1400" dirty="0">
                <a:solidFill>
                  <a:schemeClr val="tx1"/>
                </a:solidFill>
              </a:rPr>
              <a:t>The user should be able to </a:t>
            </a:r>
            <a:r>
              <a:rPr lang="en-US" sz="1300" b="1" dirty="0" smtClean="0">
                <a:solidFill>
                  <a:schemeClr val="tx1"/>
                </a:solidFill>
              </a:rPr>
              <a:t>RESERVE A CAR</a:t>
            </a:r>
            <a:r>
              <a:rPr lang="en-US" sz="1400" dirty="0" smtClean="0">
                <a:solidFill>
                  <a:schemeClr val="tx1"/>
                </a:solidFill>
              </a:rPr>
              <a:t>.</a:t>
            </a:r>
            <a:endParaRPr lang="en-US" sz="1400" dirty="0">
              <a:solidFill>
                <a:schemeClr val="tx1"/>
              </a:solidFill>
            </a:endParaRPr>
          </a:p>
          <a:p>
            <a:r>
              <a:rPr lang="en-US" sz="1400" dirty="0">
                <a:solidFill>
                  <a:schemeClr val="tx1"/>
                </a:solidFill>
              </a:rPr>
              <a:t>The user should be granted the </a:t>
            </a:r>
            <a:r>
              <a:rPr lang="en-US" sz="1300" b="1" dirty="0" smtClean="0">
                <a:solidFill>
                  <a:schemeClr val="tx1"/>
                </a:solidFill>
              </a:rPr>
              <a:t>ACCESS TO THE RESERVED CAR</a:t>
            </a:r>
            <a:r>
              <a:rPr lang="en-US" sz="1400" b="1" dirty="0" smtClean="0">
                <a:solidFill>
                  <a:schemeClr val="tx1"/>
                </a:solidFill>
              </a:rPr>
              <a:t> </a:t>
            </a:r>
            <a:r>
              <a:rPr lang="en-US" sz="1400" dirty="0">
                <a:solidFill>
                  <a:schemeClr val="tx1"/>
                </a:solidFill>
              </a:rPr>
              <a:t>once he reaches it.</a:t>
            </a:r>
          </a:p>
          <a:p>
            <a:r>
              <a:rPr lang="en-US" sz="1400" dirty="0">
                <a:solidFill>
                  <a:schemeClr val="tx1"/>
                </a:solidFill>
              </a:rPr>
              <a:t>The user should be allowed to </a:t>
            </a:r>
            <a:r>
              <a:rPr lang="en-US" sz="1300" b="1" dirty="0" smtClean="0">
                <a:solidFill>
                  <a:schemeClr val="tx1"/>
                </a:solidFill>
              </a:rPr>
              <a:t>CANCEL</a:t>
            </a:r>
            <a:r>
              <a:rPr lang="en-US" sz="1400" b="1" dirty="0" smtClean="0">
                <a:solidFill>
                  <a:schemeClr val="tx1"/>
                </a:solidFill>
              </a:rPr>
              <a:t> </a:t>
            </a:r>
            <a:r>
              <a:rPr lang="en-US" sz="1400" dirty="0">
                <a:solidFill>
                  <a:schemeClr val="tx1"/>
                </a:solidFill>
              </a:rPr>
              <a:t>a reservation.</a:t>
            </a:r>
          </a:p>
          <a:p>
            <a:r>
              <a:rPr lang="en-US" sz="1400" dirty="0">
                <a:solidFill>
                  <a:schemeClr val="tx1"/>
                </a:solidFill>
              </a:rPr>
              <a:t>The user should be able to </a:t>
            </a:r>
            <a:r>
              <a:rPr lang="en-US" sz="1300" b="1" dirty="0" smtClean="0">
                <a:solidFill>
                  <a:schemeClr val="tx1"/>
                </a:solidFill>
              </a:rPr>
              <a:t>ACCESS PROFILE </a:t>
            </a:r>
            <a:r>
              <a:rPr lang="en-US" sz="1400" dirty="0" smtClean="0">
                <a:solidFill>
                  <a:schemeClr val="tx1"/>
                </a:solidFill>
              </a:rPr>
              <a:t>and </a:t>
            </a:r>
            <a:r>
              <a:rPr lang="en-US" sz="1400" dirty="0">
                <a:solidFill>
                  <a:schemeClr val="tx1"/>
                </a:solidFill>
              </a:rPr>
              <a:t>payment method and make changes.</a:t>
            </a:r>
          </a:p>
          <a:p>
            <a:r>
              <a:rPr lang="en-US" sz="1400" dirty="0">
                <a:solidFill>
                  <a:schemeClr val="tx1"/>
                </a:solidFill>
              </a:rPr>
              <a:t>The user should be informed of the </a:t>
            </a:r>
            <a:r>
              <a:rPr lang="en-US" sz="1300" b="1" dirty="0" smtClean="0">
                <a:solidFill>
                  <a:schemeClr val="tx1"/>
                </a:solidFill>
              </a:rPr>
              <a:t>AMOUNT</a:t>
            </a:r>
            <a:r>
              <a:rPr lang="en-US" sz="1400" dirty="0" smtClean="0">
                <a:solidFill>
                  <a:schemeClr val="tx1"/>
                </a:solidFill>
              </a:rPr>
              <a:t> </a:t>
            </a:r>
            <a:r>
              <a:rPr lang="en-US" sz="1400" dirty="0">
                <a:solidFill>
                  <a:schemeClr val="tx1"/>
                </a:solidFill>
              </a:rPr>
              <a:t>he has been charged of.</a:t>
            </a:r>
          </a:p>
          <a:p>
            <a:endParaRPr lang="en-US" sz="1400" dirty="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7"/>
          <p:cNvSpPr>
            <a:spLocks noGrp="1" noChangeArrowheads="1"/>
          </p:cNvSpPr>
          <p:nvPr>
            <p:ph type="title"/>
          </p:nvPr>
        </p:nvSpPr>
        <p:spPr/>
        <p:txBody>
          <a:bodyPr/>
          <a:lstStyle/>
          <a:p>
            <a:r>
              <a:rPr lang="en-US" dirty="0">
                <a:solidFill>
                  <a:schemeClr val="tx1"/>
                </a:solidFill>
              </a:rPr>
              <a:t>Assumptions </a:t>
            </a:r>
            <a:r>
              <a:rPr lang="en-US" sz="3600" dirty="0">
                <a:solidFill>
                  <a:schemeClr val="tx1"/>
                </a:solidFill>
              </a:rPr>
              <a:t>(partial)</a:t>
            </a:r>
            <a:endParaRPr lang="en-US" dirty="0">
              <a:solidFill>
                <a:schemeClr val="tx1"/>
              </a:solidFill>
            </a:endParaRPr>
          </a:p>
        </p:txBody>
      </p:sp>
      <p:sp>
        <p:nvSpPr>
          <p:cNvPr id="2" name="Segnaposto contenuto 1"/>
          <p:cNvSpPr>
            <a:spLocks noGrp="1"/>
          </p:cNvSpPr>
          <p:nvPr>
            <p:ph sz="half" idx="1"/>
          </p:nvPr>
        </p:nvSpPr>
        <p:spPr/>
        <p:txBody>
          <a:bodyPr>
            <a:normAutofit fontScale="77500" lnSpcReduction="20000"/>
          </a:bodyPr>
          <a:lstStyle/>
          <a:p>
            <a:pPr>
              <a:lnSpc>
                <a:spcPct val="120000"/>
              </a:lnSpc>
            </a:pPr>
            <a:r>
              <a:rPr lang="en-GB" sz="1700" dirty="0">
                <a:solidFill>
                  <a:schemeClr val="tx1"/>
                </a:solidFill>
              </a:rPr>
              <a:t>The user has </a:t>
            </a:r>
            <a:r>
              <a:rPr lang="en-GB" sz="1500" b="1" dirty="0">
                <a:solidFill>
                  <a:schemeClr val="tx1"/>
                </a:solidFill>
              </a:rPr>
              <a:t>INTERNET ACCESS</a:t>
            </a:r>
            <a:r>
              <a:rPr lang="en-GB" sz="1700" dirty="0">
                <a:solidFill>
                  <a:schemeClr val="tx1"/>
                </a:solidFill>
              </a:rPr>
              <a:t> enabled on his phone.</a:t>
            </a:r>
            <a:endParaRPr lang="it-IT" sz="1700" dirty="0">
              <a:solidFill>
                <a:schemeClr val="tx1"/>
              </a:solidFill>
            </a:endParaRPr>
          </a:p>
          <a:p>
            <a:pPr>
              <a:lnSpc>
                <a:spcPct val="120000"/>
              </a:lnSpc>
            </a:pPr>
            <a:r>
              <a:rPr lang="en-GB" sz="1500" b="1" dirty="0">
                <a:solidFill>
                  <a:schemeClr val="tx1"/>
                </a:solidFill>
              </a:rPr>
              <a:t>SPECIAL PARKING AREAS </a:t>
            </a:r>
            <a:r>
              <a:rPr lang="en-GB" sz="1700" dirty="0">
                <a:solidFill>
                  <a:schemeClr val="tx1"/>
                </a:solidFill>
              </a:rPr>
              <a:t>are a subset of safe parking areas and correspond to the ones with power plugs reserved to </a:t>
            </a:r>
            <a:r>
              <a:rPr lang="en-GB" sz="1700" dirty="0" err="1">
                <a:solidFill>
                  <a:schemeClr val="tx1"/>
                </a:solidFill>
              </a:rPr>
              <a:t>PowerEnjoy</a:t>
            </a:r>
            <a:r>
              <a:rPr lang="en-GB" sz="1700" dirty="0">
                <a:solidFill>
                  <a:schemeClr val="tx1"/>
                </a:solidFill>
              </a:rPr>
              <a:t> cars exclusively. </a:t>
            </a:r>
            <a:r>
              <a:rPr lang="en-GB" sz="1700" dirty="0" err="1">
                <a:solidFill>
                  <a:schemeClr val="tx1"/>
                </a:solidFill>
              </a:rPr>
              <a:t>PowerEnjoy</a:t>
            </a:r>
            <a:r>
              <a:rPr lang="en-GB" sz="1700" dirty="0">
                <a:solidFill>
                  <a:schemeClr val="tx1"/>
                </a:solidFill>
              </a:rPr>
              <a:t> cars can only be charged and plugged in special parking areas. </a:t>
            </a:r>
            <a:endParaRPr lang="it-IT" sz="1700" dirty="0">
              <a:solidFill>
                <a:schemeClr val="tx1"/>
              </a:solidFill>
            </a:endParaRPr>
          </a:p>
          <a:p>
            <a:pPr>
              <a:lnSpc>
                <a:spcPct val="120000"/>
              </a:lnSpc>
            </a:pPr>
            <a:r>
              <a:rPr lang="en-GB" sz="1700" dirty="0">
                <a:solidFill>
                  <a:schemeClr val="tx1"/>
                </a:solidFill>
              </a:rPr>
              <a:t>Safe parking areas and special parking areas are already defined and identified by coordinates: the system is initialized at start-up time with such a set of areas.</a:t>
            </a:r>
            <a:endParaRPr lang="it-IT" sz="1700" dirty="0">
              <a:solidFill>
                <a:schemeClr val="tx1"/>
              </a:solidFill>
            </a:endParaRPr>
          </a:p>
          <a:p>
            <a:pPr>
              <a:lnSpc>
                <a:spcPct val="120000"/>
              </a:lnSpc>
            </a:pPr>
            <a:r>
              <a:rPr lang="en-GB" sz="1700" dirty="0">
                <a:solidFill>
                  <a:schemeClr val="tx1"/>
                </a:solidFill>
              </a:rPr>
              <a:t>A </a:t>
            </a:r>
            <a:r>
              <a:rPr lang="en-GB" sz="1500" b="1" dirty="0">
                <a:solidFill>
                  <a:schemeClr val="tx1"/>
                </a:solidFill>
              </a:rPr>
              <a:t>CAR IS UNAVAILABLE </a:t>
            </a:r>
            <a:r>
              <a:rPr lang="en-GB" sz="1700" dirty="0">
                <a:solidFill>
                  <a:schemeClr val="tx1"/>
                </a:solidFill>
              </a:rPr>
              <a:t>for reservations when it has less than 5% of battery level, has technical issues, or it is already in use or reserved by another user. Otherwise, it is available.</a:t>
            </a:r>
            <a:endParaRPr lang="it-IT" sz="1700" dirty="0">
              <a:solidFill>
                <a:schemeClr val="tx1"/>
              </a:solidFill>
            </a:endParaRPr>
          </a:p>
          <a:p>
            <a:endParaRPr lang="it-IT" sz="1600" dirty="0">
              <a:solidFill>
                <a:schemeClr val="tx1"/>
              </a:solidFill>
            </a:endParaRPr>
          </a:p>
        </p:txBody>
      </p:sp>
      <p:sp>
        <p:nvSpPr>
          <p:cNvPr id="3" name="Segnaposto contenuto 2"/>
          <p:cNvSpPr>
            <a:spLocks noGrp="1"/>
          </p:cNvSpPr>
          <p:nvPr>
            <p:ph sz="half" idx="2"/>
          </p:nvPr>
        </p:nvSpPr>
        <p:spPr/>
        <p:txBody>
          <a:bodyPr>
            <a:normAutofit fontScale="77500" lnSpcReduction="20000"/>
          </a:bodyPr>
          <a:lstStyle/>
          <a:p>
            <a:r>
              <a:rPr lang="en-GB" sz="1700" dirty="0">
                <a:solidFill>
                  <a:schemeClr val="tx1"/>
                </a:solidFill>
              </a:rPr>
              <a:t>Only registrations by users having a </a:t>
            </a:r>
            <a:r>
              <a:rPr lang="en-GB" sz="1500" b="1" dirty="0">
                <a:solidFill>
                  <a:schemeClr val="tx1"/>
                </a:solidFill>
              </a:rPr>
              <a:t>EUROPEAN DRIVING LICENCE </a:t>
            </a:r>
            <a:r>
              <a:rPr lang="en-GB" sz="1700" dirty="0">
                <a:solidFill>
                  <a:schemeClr val="tx1"/>
                </a:solidFill>
              </a:rPr>
              <a:t>are supported.</a:t>
            </a:r>
            <a:endParaRPr lang="it-IT" sz="1700" dirty="0">
              <a:solidFill>
                <a:schemeClr val="tx1"/>
              </a:solidFill>
            </a:endParaRPr>
          </a:p>
          <a:p>
            <a:r>
              <a:rPr lang="en-GB" sz="1700" dirty="0">
                <a:solidFill>
                  <a:schemeClr val="tx1"/>
                </a:solidFill>
              </a:rPr>
              <a:t>Operators are already registered to the system.</a:t>
            </a:r>
          </a:p>
          <a:p>
            <a:r>
              <a:rPr lang="en-GB" sz="1700" dirty="0">
                <a:solidFill>
                  <a:schemeClr val="tx1"/>
                </a:solidFill>
              </a:rPr>
              <a:t>The </a:t>
            </a:r>
            <a:r>
              <a:rPr lang="en-GB" sz="1500" b="1" dirty="0">
                <a:solidFill>
                  <a:schemeClr val="tx1"/>
                </a:solidFill>
              </a:rPr>
              <a:t>SYSTEM CAN ALWAYS ACCESS TO THE REAL-TIME INFORMATION </a:t>
            </a:r>
            <a:r>
              <a:rPr lang="en-GB" sz="1700" dirty="0">
                <a:solidFill>
                  <a:schemeClr val="tx1"/>
                </a:solidFill>
              </a:rPr>
              <a:t>of the car, such as its position, the number of people inside it, the battery level, the charging status and control unit information. Depending on this information, the system can manage the status of the car.</a:t>
            </a:r>
          </a:p>
          <a:p>
            <a:r>
              <a:rPr lang="en-GB" sz="1700" dirty="0">
                <a:solidFill>
                  <a:schemeClr val="tx1"/>
                </a:solidFill>
              </a:rPr>
              <a:t>The system can </a:t>
            </a:r>
            <a:r>
              <a:rPr lang="en-GB" sz="1500" b="1" dirty="0">
                <a:solidFill>
                  <a:schemeClr val="tx1"/>
                </a:solidFill>
              </a:rPr>
              <a:t>CHECK THE AVAILABILITY OF POWER PLUGS</a:t>
            </a:r>
            <a:r>
              <a:rPr lang="en-GB" sz="1700" dirty="0">
                <a:solidFill>
                  <a:schemeClr val="tx1"/>
                </a:solidFill>
              </a:rPr>
              <a:t> of all special parking areas at any time through a third part system collecting and providing this information. The system can also set the status of a power plug if needed.</a:t>
            </a:r>
            <a:endParaRPr lang="it-IT" sz="1700" dirty="0">
              <a:solidFill>
                <a:schemeClr val="tx1"/>
              </a:solidFill>
            </a:endParaRPr>
          </a:p>
          <a:p>
            <a:endParaRPr lang="it-IT" sz="1600" dirty="0">
              <a:solidFill>
                <a:schemeClr val="tx1"/>
              </a:solidFill>
            </a:endParaRPr>
          </a:p>
          <a:p>
            <a:endParaRPr lang="it-IT" sz="1600" dirty="0">
              <a:solidFill>
                <a:schemeClr val="tx1"/>
              </a:solidFill>
            </a:endParaRP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878904" y="332656"/>
            <a:ext cx="8229600" cy="1139825"/>
          </a:xfrm>
        </p:spPr>
        <p:txBody>
          <a:bodyPr/>
          <a:lstStyle/>
          <a:p>
            <a:r>
              <a:rPr lang="en-US" dirty="0">
                <a:solidFill>
                  <a:schemeClr val="tx1"/>
                </a:solidFill>
              </a:rPr>
              <a:t>Requirements </a:t>
            </a:r>
            <a:r>
              <a:rPr lang="en-US" sz="3600" dirty="0">
                <a:solidFill>
                  <a:schemeClr val="tx1"/>
                </a:solidFill>
              </a:rPr>
              <a:t>(partial)</a:t>
            </a:r>
          </a:p>
        </p:txBody>
      </p:sp>
      <p:sp>
        <p:nvSpPr>
          <p:cNvPr id="6" name="Segnaposto contenuto 4"/>
          <p:cNvSpPr txBox="1">
            <a:spLocks/>
          </p:cNvSpPr>
          <p:nvPr/>
        </p:nvSpPr>
        <p:spPr bwMode="auto">
          <a:xfrm>
            <a:off x="673224" y="1556792"/>
            <a:ext cx="8147248"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a:lstStyle>
          <a:p>
            <a:pPr marL="0" indent="0">
              <a:buNone/>
            </a:pPr>
            <a:r>
              <a:rPr lang="en-GB" sz="1600" b="1" dirty="0"/>
              <a:t>The user should be able to reserve a car:</a:t>
            </a:r>
            <a:endParaRPr lang="it-IT" sz="1600" b="1" dirty="0"/>
          </a:p>
          <a:p>
            <a:pPr lvl="0"/>
            <a:r>
              <a:rPr lang="en-GB" sz="1600" dirty="0"/>
              <a:t>The user should be able to select one of the cars to see its status and reserve it.</a:t>
            </a:r>
            <a:endParaRPr lang="it-IT" sz="1600" dirty="0"/>
          </a:p>
          <a:p>
            <a:pPr lvl="0"/>
            <a:r>
              <a:rPr lang="en-GB" sz="1600" dirty="0"/>
              <a:t>The system should make the car unavailable to other users once the user confirms his choice.</a:t>
            </a:r>
            <a:endParaRPr lang="it-IT" sz="1600" dirty="0"/>
          </a:p>
          <a:p>
            <a:pPr lvl="0"/>
            <a:r>
              <a:rPr lang="en-GB" sz="1600" dirty="0"/>
              <a:t>The system should retain the reservation for an hour and cancel it when the time limit is reached. In this case a 1 EUR fee should be charged.</a:t>
            </a:r>
          </a:p>
          <a:p>
            <a:pPr lvl="0"/>
            <a:endParaRPr lang="en-GB" sz="1600" dirty="0"/>
          </a:p>
          <a:p>
            <a:pPr marL="0" indent="0">
              <a:buNone/>
            </a:pPr>
            <a:r>
              <a:rPr lang="en-GB" sz="1600" b="1" dirty="0"/>
              <a:t>After the rental, the user should be able to inform the system that he is leaving the car:</a:t>
            </a:r>
            <a:endParaRPr lang="it-IT" sz="1600" b="1" dirty="0"/>
          </a:p>
          <a:p>
            <a:pPr lvl="0"/>
            <a:r>
              <a:rPr lang="en-GB" sz="1600" dirty="0"/>
              <a:t>The user should have a way to notify the system he has finished using the car.</a:t>
            </a:r>
            <a:endParaRPr lang="it-IT" sz="1600" dirty="0"/>
          </a:p>
          <a:p>
            <a:pPr lvl="0"/>
            <a:r>
              <a:rPr lang="en-GB" sz="1600" dirty="0"/>
              <a:t>The system should verify the status of the car and check the parking.</a:t>
            </a:r>
            <a:endParaRPr lang="it-IT" sz="1600" dirty="0"/>
          </a:p>
          <a:p>
            <a:r>
              <a:rPr lang="en-GB" sz="1600" dirty="0"/>
              <a:t>If all is correct the system should lock the car and make it available again.</a:t>
            </a:r>
          </a:p>
          <a:p>
            <a:endParaRPr lang="en-GB" sz="1600" dirty="0"/>
          </a:p>
          <a:p>
            <a:pPr marL="0" indent="0">
              <a:buNone/>
            </a:pPr>
            <a:r>
              <a:rPr lang="en-GB" sz="1600" b="1" dirty="0"/>
              <a:t>Operators should be allowed to notify the take in charge of a car and the end of the maintenance:</a:t>
            </a:r>
            <a:endParaRPr lang="it-IT" sz="1600" b="1" dirty="0"/>
          </a:p>
          <a:p>
            <a:pPr lvl="0"/>
            <a:r>
              <a:rPr lang="en-GB" sz="1600" dirty="0"/>
              <a:t>The system should provide a way to take in charge a car.</a:t>
            </a:r>
            <a:endParaRPr lang="it-IT" sz="1600" dirty="0"/>
          </a:p>
          <a:p>
            <a:pPr lvl="0"/>
            <a:r>
              <a:rPr lang="en-GB" sz="1600" dirty="0"/>
              <a:t>The operator should be able to notify the system that the maintenance has finished.</a:t>
            </a:r>
          </a:p>
          <a:p>
            <a:pPr marL="0" lvl="0" indent="0">
              <a:buNone/>
            </a:pPr>
            <a:endParaRPr lang="it-IT" sz="1400" dirty="0"/>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sz="4000" dirty="0">
                <a:solidFill>
                  <a:schemeClr val="tx1"/>
                </a:solidFill>
              </a:rPr>
              <a:t>Example of </a:t>
            </a:r>
            <a:r>
              <a:rPr lang="it-IT" sz="4000" dirty="0" smtClean="0">
                <a:solidFill>
                  <a:schemeClr val="tx1"/>
                </a:solidFill>
              </a:rPr>
              <a:t>scenario</a:t>
            </a:r>
            <a:r>
              <a:rPr lang="it-IT" dirty="0" smtClean="0">
                <a:solidFill>
                  <a:schemeClr val="tx1"/>
                </a:solidFill>
              </a:rPr>
              <a:t/>
            </a:r>
            <a:br>
              <a:rPr lang="it-IT" dirty="0" smtClean="0">
                <a:solidFill>
                  <a:schemeClr val="tx1"/>
                </a:solidFill>
              </a:rPr>
            </a:br>
            <a:r>
              <a:rPr lang="it-IT" dirty="0" smtClean="0">
                <a:solidFill>
                  <a:schemeClr val="tx1"/>
                </a:solidFill>
              </a:rPr>
              <a:t>klarissa activates the saving money option</a:t>
            </a:r>
            <a:endParaRPr lang="it-IT" dirty="0">
              <a:solidFill>
                <a:schemeClr val="tx1"/>
              </a:solidFill>
            </a:endParaRPr>
          </a:p>
        </p:txBody>
      </p:sp>
      <p:sp>
        <p:nvSpPr>
          <p:cNvPr id="5" name="Segnaposto contenuto 4"/>
          <p:cNvSpPr>
            <a:spLocks noGrp="1"/>
          </p:cNvSpPr>
          <p:nvPr>
            <p:ph idx="1"/>
          </p:nvPr>
        </p:nvSpPr>
        <p:spPr>
          <a:xfrm>
            <a:off x="938758" y="2348880"/>
            <a:ext cx="7633742" cy="3593591"/>
          </a:xfrm>
        </p:spPr>
        <p:txBody>
          <a:bodyPr>
            <a:noAutofit/>
          </a:bodyPr>
          <a:lstStyle/>
          <a:p>
            <a:pPr marL="0" indent="0">
              <a:buNone/>
            </a:pPr>
            <a:r>
              <a:rPr lang="en-GB" sz="1400" dirty="0" err="1">
                <a:solidFill>
                  <a:schemeClr val="tx1"/>
                </a:solidFill>
              </a:rPr>
              <a:t>Klarissa</a:t>
            </a:r>
            <a:r>
              <a:rPr lang="en-GB" sz="1400" dirty="0">
                <a:solidFill>
                  <a:schemeClr val="tx1"/>
                </a:solidFill>
              </a:rPr>
              <a:t> is a student and she likes to save money. </a:t>
            </a:r>
          </a:p>
          <a:p>
            <a:pPr marL="0" indent="0">
              <a:buNone/>
            </a:pPr>
            <a:r>
              <a:rPr lang="en-GB" sz="1400" dirty="0">
                <a:solidFill>
                  <a:schemeClr val="tx1"/>
                </a:solidFill>
              </a:rPr>
              <a:t>By night, even if busses are cheaper, she prefers to move by car because she thinks it will be safer. </a:t>
            </a:r>
          </a:p>
          <a:p>
            <a:pPr marL="0" indent="0">
              <a:buNone/>
            </a:pPr>
            <a:r>
              <a:rPr lang="en-GB" sz="1400" dirty="0">
                <a:solidFill>
                  <a:schemeClr val="tx1"/>
                </a:solidFill>
              </a:rPr>
              <a:t>Like every weekend, she's out with her friends, and now it's time to get back home. Her friends don't live far from her, and since they are only in 4, she offers them to bring them all home too, this way she knows she will have the 10% off. </a:t>
            </a:r>
          </a:p>
          <a:p>
            <a:pPr marL="0" indent="0">
              <a:buNone/>
            </a:pPr>
            <a:r>
              <a:rPr lang="en-GB" sz="1400" dirty="0">
                <a:solidFill>
                  <a:schemeClr val="tx1"/>
                </a:solidFill>
              </a:rPr>
              <a:t>She finds a car close to them and she reserve it. The car has the 40% of energy, then she will not receive this kind of discount but anyway it's enough to bring everyone home. </a:t>
            </a:r>
          </a:p>
          <a:p>
            <a:pPr marL="0" indent="0">
              <a:buNone/>
            </a:pPr>
            <a:r>
              <a:rPr lang="en-GB" sz="1400" dirty="0">
                <a:solidFill>
                  <a:schemeClr val="tx1"/>
                </a:solidFill>
              </a:rPr>
              <a:t>When she gets into the car, she activates the save mode, and then she enters his address. </a:t>
            </a:r>
          </a:p>
          <a:p>
            <a:pPr marL="0" indent="0">
              <a:buNone/>
            </a:pPr>
            <a:r>
              <a:rPr lang="en-GB" sz="1400" dirty="0">
                <a:solidFill>
                  <a:schemeClr val="tx1"/>
                </a:solidFill>
              </a:rPr>
              <a:t>The system shows the possible special parking areas close to her destination and she chose one that is just 300mt from home. The system informs her that it has reserved the charging column 4 at the selected special parking area. </a:t>
            </a:r>
          </a:p>
          <a:p>
            <a:pPr marL="0" indent="0">
              <a:buNone/>
            </a:pPr>
            <a:r>
              <a:rPr lang="en-GB" sz="1400" dirty="0">
                <a:solidFill>
                  <a:schemeClr val="tx1"/>
                </a:solidFill>
              </a:rPr>
              <a:t>She drives her friends home and then goes to the selected special parking area and plugs the car in the right energy tower. </a:t>
            </a:r>
          </a:p>
          <a:p>
            <a:pPr marL="0" indent="0">
              <a:buNone/>
            </a:pPr>
            <a:r>
              <a:rPr lang="en-GB" sz="1400" dirty="0">
                <a:solidFill>
                  <a:schemeClr val="tx1"/>
                </a:solidFill>
              </a:rPr>
              <a:t>When she closes the car, she gets notified on her phone that she achieved a total discount of 40%, then she only spent 2€! Not bad!</a:t>
            </a:r>
            <a:endParaRPr lang="it-IT" sz="1400" dirty="0">
              <a:solidFill>
                <a:schemeClr val="tx1"/>
              </a:solidFill>
            </a:endParaRPr>
          </a:p>
        </p:txBody>
      </p:sp>
    </p:spTree>
    <p:extLst>
      <p:ext uri="{BB962C8B-B14F-4D97-AF65-F5344CB8AC3E}">
        <p14:creationId xmlns:p14="http://schemas.microsoft.com/office/powerpoint/2010/main" val="58439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78904" y="344959"/>
            <a:ext cx="8229600" cy="1139825"/>
          </a:xfrm>
        </p:spPr>
        <p:txBody>
          <a:bodyPr/>
          <a:lstStyle/>
          <a:p>
            <a:r>
              <a:rPr lang="it-IT" dirty="0">
                <a:solidFill>
                  <a:schemeClr val="tx1"/>
                </a:solidFill>
              </a:rPr>
              <a:t>Use </a:t>
            </a:r>
            <a:r>
              <a:rPr lang="it-IT" dirty="0" err="1">
                <a:solidFill>
                  <a:schemeClr val="tx1"/>
                </a:solidFill>
              </a:rPr>
              <a:t>cases</a:t>
            </a:r>
            <a:endParaRPr lang="it-IT" dirty="0">
              <a:solidFill>
                <a:schemeClr val="tx1"/>
              </a:solidFill>
            </a:endParaRPr>
          </a:p>
        </p:txBody>
      </p:sp>
      <p:pic>
        <p:nvPicPr>
          <p:cNvPr id="5" name="Immagine 4"/>
          <p:cNvPicPr/>
          <p:nvPr/>
        </p:nvPicPr>
        <p:blipFill rotWithShape="1">
          <a:blip r:embed="rId2">
            <a:extLst>
              <a:ext uri="{28A0092B-C50C-407E-A947-70E740481C1C}">
                <a14:useLocalDpi xmlns:a14="http://schemas.microsoft.com/office/drawing/2010/main" val="0"/>
              </a:ext>
            </a:extLst>
          </a:blip>
          <a:srcRect r="3457"/>
          <a:stretch/>
        </p:blipFill>
        <p:spPr bwMode="auto">
          <a:xfrm>
            <a:off x="683568" y="1417638"/>
            <a:ext cx="7992888" cy="56837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02205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sz="3600" dirty="0">
                <a:solidFill>
                  <a:schemeClr val="tx1"/>
                </a:solidFill>
              </a:rPr>
              <a:t>Use case:</a:t>
            </a:r>
            <a:br>
              <a:rPr lang="it-IT" sz="3600" dirty="0">
                <a:solidFill>
                  <a:schemeClr val="tx1"/>
                </a:solidFill>
              </a:rPr>
            </a:br>
            <a:r>
              <a:rPr lang="en-GB" sz="3600" dirty="0">
                <a:solidFill>
                  <a:schemeClr val="tx1"/>
                </a:solidFill>
              </a:rPr>
              <a:t>User chooses money saving mode</a:t>
            </a:r>
            <a:endParaRPr lang="it-IT" sz="3600" dirty="0">
              <a:solidFill>
                <a:schemeClr val="tx1"/>
              </a:solidFill>
            </a:endParaRPr>
          </a:p>
        </p:txBody>
      </p:sp>
      <p:sp>
        <p:nvSpPr>
          <p:cNvPr id="6" name="Segnaposto contenuto 5"/>
          <p:cNvSpPr>
            <a:spLocks noGrp="1"/>
          </p:cNvSpPr>
          <p:nvPr>
            <p:ph idx="1"/>
          </p:nvPr>
        </p:nvSpPr>
        <p:spPr>
          <a:xfrm>
            <a:off x="938758" y="1628800"/>
            <a:ext cx="7633742" cy="3593591"/>
          </a:xfrm>
        </p:spPr>
        <p:txBody>
          <a:bodyPr>
            <a:noAutofit/>
          </a:bodyPr>
          <a:lstStyle/>
          <a:p>
            <a:pPr marL="0" indent="0">
              <a:buNone/>
            </a:pPr>
            <a:r>
              <a:rPr lang="it-IT" sz="1200" b="1" dirty="0">
                <a:solidFill>
                  <a:schemeClr val="tx1"/>
                </a:solidFill>
              </a:rPr>
              <a:t>Actors</a:t>
            </a:r>
            <a:r>
              <a:rPr lang="it-IT" sz="1200" dirty="0">
                <a:solidFill>
                  <a:schemeClr val="tx1"/>
                </a:solidFill>
              </a:rPr>
              <a:t> </a:t>
            </a:r>
            <a:r>
              <a:rPr lang="en-GB" sz="1200" dirty="0">
                <a:solidFill>
                  <a:schemeClr val="tx1"/>
                </a:solidFill>
              </a:rPr>
              <a:t>User</a:t>
            </a:r>
            <a:endParaRPr lang="it-IT" sz="1200" dirty="0">
              <a:solidFill>
                <a:schemeClr val="tx1"/>
              </a:solidFill>
            </a:endParaRPr>
          </a:p>
          <a:p>
            <a:pPr marL="0" indent="0">
              <a:buNone/>
            </a:pPr>
            <a:r>
              <a:rPr lang="it-IT" sz="1200" b="1" dirty="0">
                <a:solidFill>
                  <a:schemeClr val="tx1"/>
                </a:solidFill>
              </a:rPr>
              <a:t>Entry </a:t>
            </a:r>
            <a:r>
              <a:rPr lang="it-IT" sz="1200" b="1" dirty="0" err="1">
                <a:solidFill>
                  <a:schemeClr val="tx1"/>
                </a:solidFill>
              </a:rPr>
              <a:t>Conditions</a:t>
            </a:r>
            <a:r>
              <a:rPr lang="it-IT" sz="1200" dirty="0">
                <a:solidFill>
                  <a:schemeClr val="tx1"/>
                </a:solidFill>
              </a:rPr>
              <a:t> </a:t>
            </a:r>
            <a:r>
              <a:rPr lang="en-GB" sz="1200" dirty="0">
                <a:solidFill>
                  <a:schemeClr val="tx1"/>
                </a:solidFill>
              </a:rPr>
              <a:t>The user has entered the car.</a:t>
            </a:r>
            <a:endParaRPr lang="it-IT" sz="1200" dirty="0">
              <a:solidFill>
                <a:schemeClr val="tx1"/>
              </a:solidFill>
            </a:endParaRPr>
          </a:p>
          <a:p>
            <a:pPr marL="0" indent="0">
              <a:buNone/>
            </a:pPr>
            <a:r>
              <a:rPr lang="it-IT" sz="1200" b="1" dirty="0">
                <a:solidFill>
                  <a:schemeClr val="tx1"/>
                </a:solidFill>
              </a:rPr>
              <a:t>Flow</a:t>
            </a:r>
            <a:r>
              <a:rPr lang="en-GB" sz="1200" b="1" dirty="0">
                <a:solidFill>
                  <a:schemeClr val="tx1"/>
                </a:solidFill>
              </a:rPr>
              <a:t> of events</a:t>
            </a:r>
            <a:endParaRPr lang="it-IT" sz="1200" dirty="0">
              <a:solidFill>
                <a:schemeClr val="tx1"/>
              </a:solidFill>
            </a:endParaRPr>
          </a:p>
          <a:p>
            <a:pPr lvl="0"/>
            <a:r>
              <a:rPr lang="en-GB" sz="1200" dirty="0">
                <a:solidFill>
                  <a:schemeClr val="tx1"/>
                </a:solidFill>
              </a:rPr>
              <a:t>The system asks the user for the final destination.</a:t>
            </a:r>
            <a:endParaRPr lang="it-IT" sz="1200" dirty="0">
              <a:solidFill>
                <a:schemeClr val="tx1"/>
              </a:solidFill>
            </a:endParaRPr>
          </a:p>
          <a:p>
            <a:pPr lvl="0"/>
            <a:r>
              <a:rPr lang="en-GB" sz="1200" dirty="0">
                <a:solidFill>
                  <a:schemeClr val="tx1"/>
                </a:solidFill>
              </a:rPr>
              <a:t>The user enters the address.</a:t>
            </a:r>
            <a:endParaRPr lang="it-IT" sz="1200" dirty="0">
              <a:solidFill>
                <a:schemeClr val="tx1"/>
              </a:solidFill>
            </a:endParaRPr>
          </a:p>
          <a:p>
            <a:pPr lvl="0"/>
            <a:r>
              <a:rPr lang="en-GB" sz="1200" dirty="0">
                <a:solidFill>
                  <a:schemeClr val="tx1"/>
                </a:solidFill>
              </a:rPr>
              <a:t>The system checks entered address and looks for free power plugs in close stations</a:t>
            </a:r>
            <a:r>
              <a:rPr lang="it-IT" sz="1200" dirty="0">
                <a:solidFill>
                  <a:schemeClr val="tx1"/>
                </a:solidFill>
              </a:rPr>
              <a:t>.</a:t>
            </a:r>
          </a:p>
          <a:p>
            <a:pPr lvl="0"/>
            <a:r>
              <a:rPr lang="en-GB" sz="1200" dirty="0">
                <a:solidFill>
                  <a:schemeClr val="tx1"/>
                </a:solidFill>
              </a:rPr>
              <a:t>The system shows the result to the user asking for confirmation.</a:t>
            </a:r>
            <a:endParaRPr lang="it-IT" sz="1200" dirty="0">
              <a:solidFill>
                <a:schemeClr val="tx1"/>
              </a:solidFill>
            </a:endParaRPr>
          </a:p>
          <a:p>
            <a:pPr lvl="0"/>
            <a:r>
              <a:rPr lang="en-GB" sz="1200" dirty="0">
                <a:solidFill>
                  <a:schemeClr val="tx1"/>
                </a:solidFill>
              </a:rPr>
              <a:t>The user accepts to park in the station selected by the system.</a:t>
            </a:r>
            <a:endParaRPr lang="it-IT" sz="1200" dirty="0">
              <a:solidFill>
                <a:schemeClr val="tx1"/>
              </a:solidFill>
            </a:endParaRPr>
          </a:p>
          <a:p>
            <a:pPr lvl="0"/>
            <a:r>
              <a:rPr lang="en-GB" sz="1200" dirty="0">
                <a:solidFill>
                  <a:schemeClr val="tx1"/>
                </a:solidFill>
              </a:rPr>
              <a:t>The system reserves the free power plug.</a:t>
            </a:r>
            <a:endParaRPr lang="it-IT" sz="1200" dirty="0">
              <a:solidFill>
                <a:schemeClr val="tx1"/>
              </a:solidFill>
            </a:endParaRPr>
          </a:p>
          <a:p>
            <a:pPr lvl="0"/>
            <a:r>
              <a:rPr lang="en-GB" sz="1200" dirty="0">
                <a:solidFill>
                  <a:schemeClr val="tx1"/>
                </a:solidFill>
              </a:rPr>
              <a:t>The system provides the address and number of the slot reserved for the power supply.</a:t>
            </a:r>
            <a:endParaRPr lang="it-IT" sz="1200" dirty="0">
              <a:solidFill>
                <a:schemeClr val="tx1"/>
              </a:solidFill>
            </a:endParaRPr>
          </a:p>
          <a:p>
            <a:pPr marL="0" indent="0">
              <a:buNone/>
            </a:pPr>
            <a:r>
              <a:rPr lang="it-IT" sz="1200" b="1" dirty="0">
                <a:solidFill>
                  <a:schemeClr val="tx1"/>
                </a:solidFill>
              </a:rPr>
              <a:t>Exit </a:t>
            </a:r>
            <a:r>
              <a:rPr lang="it-IT" sz="1200" b="1" dirty="0" err="1">
                <a:solidFill>
                  <a:schemeClr val="tx1"/>
                </a:solidFill>
              </a:rPr>
              <a:t>conditions</a:t>
            </a:r>
            <a:endParaRPr lang="it-IT" sz="1200" dirty="0">
              <a:solidFill>
                <a:schemeClr val="tx1"/>
              </a:solidFill>
            </a:endParaRPr>
          </a:p>
          <a:p>
            <a:r>
              <a:rPr lang="en-GB" sz="1200" dirty="0">
                <a:solidFill>
                  <a:schemeClr val="tx1"/>
                </a:solidFill>
              </a:rPr>
              <a:t>The user sees information and directions to the slot and the power station.</a:t>
            </a:r>
            <a:endParaRPr lang="it-IT" sz="1200" dirty="0">
              <a:solidFill>
                <a:schemeClr val="tx1"/>
              </a:solidFill>
            </a:endParaRPr>
          </a:p>
          <a:p>
            <a:pPr marL="0" indent="0">
              <a:buNone/>
            </a:pPr>
            <a:r>
              <a:rPr lang="it-IT" sz="1200" b="1" dirty="0" err="1">
                <a:solidFill>
                  <a:schemeClr val="tx1"/>
                </a:solidFill>
              </a:rPr>
              <a:t>Exceptions</a:t>
            </a:r>
            <a:endParaRPr lang="it-IT" sz="1200" dirty="0">
              <a:solidFill>
                <a:schemeClr val="tx1"/>
              </a:solidFill>
            </a:endParaRPr>
          </a:p>
          <a:p>
            <a:r>
              <a:rPr lang="en-GB" sz="1200" dirty="0">
                <a:solidFill>
                  <a:schemeClr val="tx1"/>
                </a:solidFill>
              </a:rPr>
              <a:t>The address entered by the user does not exist or is out of the area: the system informs the user of the error and suggests to retry. </a:t>
            </a:r>
          </a:p>
          <a:p>
            <a:r>
              <a:rPr lang="en-GB" sz="1200" dirty="0">
                <a:solidFill>
                  <a:schemeClr val="tx1"/>
                </a:solidFill>
              </a:rPr>
              <a:t>The user refuses to park in the suggested station: the system suggests to retry the search to find a better result. </a:t>
            </a:r>
          </a:p>
          <a:p>
            <a:r>
              <a:rPr lang="en-GB" sz="1200" dirty="0">
                <a:solidFill>
                  <a:schemeClr val="tx1"/>
                </a:solidFill>
              </a:rPr>
              <a:t>No free slots available: the system informs the user that there are no charging slots available, so it suggests the user to retry later.</a:t>
            </a:r>
            <a:endParaRPr lang="it-IT" sz="1200" dirty="0">
              <a:solidFill>
                <a:schemeClr val="tx1"/>
              </a:solidFill>
            </a:endParaRPr>
          </a:p>
          <a:p>
            <a:endParaRPr lang="it-IT" sz="1600" dirty="0">
              <a:solidFill>
                <a:schemeClr val="tx1"/>
              </a:solidFill>
            </a:endParaRPr>
          </a:p>
        </p:txBody>
      </p:sp>
    </p:spTree>
    <p:extLst>
      <p:ext uri="{BB962C8B-B14F-4D97-AF65-F5344CB8AC3E}">
        <p14:creationId xmlns:p14="http://schemas.microsoft.com/office/powerpoint/2010/main" val="4150364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Proposed system</a:t>
            </a:r>
            <a:endParaRPr lang="it-IT" dirty="0"/>
          </a:p>
        </p:txBody>
      </p:sp>
      <p:pic>
        <p:nvPicPr>
          <p:cNvPr id="4" name="Picture 3"/>
          <p:cNvPicPr>
            <a:picLocks noChangeAspect="1"/>
          </p:cNvPicPr>
          <p:nvPr/>
        </p:nvPicPr>
        <p:blipFill>
          <a:blip r:embed="rId2"/>
          <a:stretch>
            <a:fillRect/>
          </a:stretch>
        </p:blipFill>
        <p:spPr>
          <a:xfrm>
            <a:off x="1547664" y="1268760"/>
            <a:ext cx="5956069" cy="5040560"/>
          </a:xfrm>
          <a:prstGeom prst="rect">
            <a:avLst/>
          </a:prstGeom>
        </p:spPr>
      </p:pic>
    </p:spTree>
    <p:extLst>
      <p:ext uri="{BB962C8B-B14F-4D97-AF65-F5344CB8AC3E}">
        <p14:creationId xmlns:p14="http://schemas.microsoft.com/office/powerpoint/2010/main" val="234427580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4135EFF-344C-4017-860F-84267D8417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TM10001106[[fn=Badge]]</Template>
  <TotalTime>304</TotalTime>
  <Words>1191</Words>
  <Application>Microsoft Office PowerPoint</Application>
  <PresentationFormat>On-screen Show (4:3)</PresentationFormat>
  <Paragraphs>89</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Gill Sans MT</vt:lpstr>
      <vt:lpstr>Impact</vt:lpstr>
      <vt:lpstr>Symbol</vt:lpstr>
      <vt:lpstr>Times New Roman</vt:lpstr>
      <vt:lpstr>Wingdings</vt:lpstr>
      <vt:lpstr>Badge</vt:lpstr>
      <vt:lpstr>“Power enjoy” RASD</vt:lpstr>
      <vt:lpstr>Actors of the proposed system</vt:lpstr>
      <vt:lpstr>Goals of the system</vt:lpstr>
      <vt:lpstr>Assumptions (partial)</vt:lpstr>
      <vt:lpstr>Requirements (partial)</vt:lpstr>
      <vt:lpstr>Example of scenario klarissa activates the saving money option</vt:lpstr>
      <vt:lpstr>Use cases</vt:lpstr>
      <vt:lpstr>Use case: User chooses money saving mode</vt:lpstr>
      <vt:lpstr>Proposed system</vt:lpstr>
      <vt:lpstr>Class diagram</vt:lpstr>
      <vt:lpstr>Sequence diagram example: start using the car</vt:lpstr>
      <vt:lpstr>State diagrams</vt:lpstr>
      <vt:lpstr>User interface</vt:lpstr>
      <vt:lpstr>User interface: parking area and power station</vt:lpstr>
      <vt:lpstr>Operator interfaces</vt:lpstr>
      <vt:lpstr>Alloy world</vt:lpstr>
      <vt:lpstr>Thank you for your attention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2 AA 2016/2017</dc:title>
  <dc:subject/>
  <dc:creator>Sergio Caprara</dc:creator>
  <cp:keywords/>
  <dc:description/>
  <cp:lastModifiedBy>Tinti Erica</cp:lastModifiedBy>
  <cp:revision>25</cp:revision>
  <dcterms:created xsi:type="dcterms:W3CDTF">2016-11-15T17:16:51Z</dcterms:created>
  <dcterms:modified xsi:type="dcterms:W3CDTF">2016-11-16T08:55:00Z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TC060874521040</vt:lpwstr>
  </property>
</Properties>
</file>