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5269F4-8A4F-4E54-8E3C-9B66F44575F4}">
  <a:tblStyle styleId="{505269F4-8A4F-4E54-8E3C-9B66F44575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4.xml"/><Relationship Id="rId33" Type="http://schemas.openxmlformats.org/officeDocument/2006/relationships/font" Target="fonts/HelveticaNeue-boldItalic.fntdata"/><Relationship Id="rId10" Type="http://schemas.openxmlformats.org/officeDocument/2006/relationships/slide" Target="slides/slide3.xml"/><Relationship Id="rId32" Type="http://schemas.openxmlformats.org/officeDocument/2006/relationships/font" Target="fonts/HelveticaNeue-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a3a4b18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a3a4b18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200">
                <a:solidFill>
                  <a:schemeClr val="dk1"/>
                </a:solidFill>
              </a:rPr>
              <a:t>The second step of the technical approach was to monitor crowd density. In order to do so, we first eliminated duplicates so that the count of unique devices is correct. We then tested 2 different density threshold, a fixed one and a dynamic one. The fixed one would be something like ‘No more than 200 people are allowed in zone’. The problem with this is that based on different time intervals, the alarm system could pop up every 5 minutes. So we also tested the dynamic threshold, which considers the crowd density across different time intervals during the day. As seen in the graph to the right, in TPS2, the maximum average crowd density seems to be between 5 and 7 am, so the crowd density threshold will be more flexible during those hours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a3a4b18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a3a4b18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200">
                <a:solidFill>
                  <a:schemeClr val="dk1"/>
                </a:solidFill>
              </a:rPr>
              <a:t>The last step was to determine movement anomalies. In order to address this problem, we started by calculating single device speed. We later started analyzing the speed of movement throughout clusters, to see how fast group of people moved. We also tested 2 different thresholds in this, one is if the average speed of the group is above a specified threshold (like 2 m/s which would be a running speed). And the other, a more accurate one, if lets say 100 devices are travelling faster than 2 m/s, then something must be happening and the alarm will pop 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05e95fdb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05e95fdb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d66aa279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d66aa279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05e95fd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05e95fd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05e95fdb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05e95fdb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Redirect resources to zone in question:</a:t>
            </a:r>
            <a:endParaRPr sz="1400">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“Look at Camera 4”</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“Tell the Guard to go to Zone 2”</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is an unauthorized device in Zone 1, take a look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“There are too many people running in Zone 3, we should go check</a:t>
            </a:r>
            <a:endParaRPr>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05e95fdb2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05e95fdb2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081f0b8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081f0b8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081f0b8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081f0b8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2398175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2398175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2" marL="457200" rtl="0" algn="just">
              <a:lnSpc>
                <a:spcPct val="115000"/>
              </a:lnSpc>
              <a:spcBef>
                <a:spcPts val="0"/>
              </a:spcBef>
              <a:spcAft>
                <a:spcPts val="0"/>
              </a:spcAft>
              <a:buClr>
                <a:schemeClr val="dk1"/>
              </a:buClr>
              <a:buSzPts val="1000"/>
              <a:buChar char="■"/>
            </a:pPr>
            <a:r>
              <a:rPr lang="en" sz="1000">
                <a:solidFill>
                  <a:srgbClr val="333333"/>
                </a:solidFill>
                <a:highlight>
                  <a:srgbClr val="FFFFFF"/>
                </a:highlight>
              </a:rPr>
              <a:t>Unauthorized access: </a:t>
            </a:r>
            <a:endParaRPr sz="1000">
              <a:solidFill>
                <a:srgbClr val="333333"/>
              </a:solidFill>
              <a:highlight>
                <a:srgbClr val="FFFFFF"/>
              </a:highlight>
            </a:endParaRPr>
          </a:p>
          <a:p>
            <a:pPr indent="-292100" lvl="3" marL="914400" rtl="0" algn="just">
              <a:lnSpc>
                <a:spcPct val="115000"/>
              </a:lnSpc>
              <a:spcBef>
                <a:spcPts val="0"/>
              </a:spcBef>
              <a:spcAft>
                <a:spcPts val="0"/>
              </a:spcAft>
              <a:buClr>
                <a:schemeClr val="dk1"/>
              </a:buClr>
              <a:buSzPts val="1000"/>
              <a:buChar char="●"/>
            </a:pPr>
            <a:r>
              <a:rPr lang="en" sz="1000">
                <a:solidFill>
                  <a:srgbClr val="333333"/>
                </a:solidFill>
                <a:highlight>
                  <a:srgbClr val="FFFFFF"/>
                </a:highlight>
              </a:rPr>
              <a:t>In 2013, however, a team of eight well-informed and heavily armed robbers, dressed as police, cut through the perimeter fence at Brussels Airport. They drove up to a passenger plane in two vehicles just as diamonds were being loaded, held the crew and guards at gunpoint, and made off with $50 million in precious stones. </a:t>
            </a:r>
            <a:endParaRPr sz="1000">
              <a:solidFill>
                <a:srgbClr val="333333"/>
              </a:solidFill>
              <a:highlight>
                <a:srgbClr val="FFFFFF"/>
              </a:highlight>
            </a:endParaRPr>
          </a:p>
          <a:p>
            <a:pPr indent="-292100" lvl="0" marL="457200" rtl="0" algn="just">
              <a:lnSpc>
                <a:spcPct val="115000"/>
              </a:lnSpc>
              <a:spcBef>
                <a:spcPts val="0"/>
              </a:spcBef>
              <a:spcAft>
                <a:spcPts val="0"/>
              </a:spcAft>
              <a:buClr>
                <a:schemeClr val="dk1"/>
              </a:buClr>
              <a:buSzPts val="1000"/>
              <a:buChar char="●"/>
            </a:pPr>
            <a:r>
              <a:rPr lang="en" sz="1000">
                <a:solidFill>
                  <a:srgbClr val="333333"/>
                </a:solidFill>
                <a:highlight>
                  <a:srgbClr val="FFFFFF"/>
                </a:highlight>
              </a:rPr>
              <a:t>Crowd density</a:t>
            </a:r>
            <a:endParaRPr sz="1000">
              <a:solidFill>
                <a:srgbClr val="333333"/>
              </a:solidFill>
              <a:highlight>
                <a:srgbClr val="FFFFFF"/>
              </a:highlight>
            </a:endParaRPr>
          </a:p>
          <a:p>
            <a:pPr indent="-292100" lvl="3" marL="914400" rtl="0" algn="just">
              <a:lnSpc>
                <a:spcPct val="115000"/>
              </a:lnSpc>
              <a:spcBef>
                <a:spcPts val="0"/>
              </a:spcBef>
              <a:spcAft>
                <a:spcPts val="0"/>
              </a:spcAft>
              <a:buClr>
                <a:schemeClr val="dk1"/>
              </a:buClr>
              <a:buSzPts val="1000"/>
              <a:buChar char="●"/>
            </a:pPr>
            <a:r>
              <a:rPr lang="en" sz="1000">
                <a:solidFill>
                  <a:schemeClr val="dk1"/>
                </a:solidFill>
              </a:rPr>
              <a:t>Rio airport handled 13,507,881 passengers over 2019</a:t>
            </a:r>
            <a:endParaRPr sz="1000">
              <a:solidFill>
                <a:schemeClr val="dk1"/>
              </a:solidFill>
            </a:endParaRPr>
          </a:p>
          <a:p>
            <a:pPr indent="-292100" lvl="3" marL="914400" rtl="0" algn="just">
              <a:lnSpc>
                <a:spcPct val="115000"/>
              </a:lnSpc>
              <a:spcBef>
                <a:spcPts val="0"/>
              </a:spcBef>
              <a:spcAft>
                <a:spcPts val="0"/>
              </a:spcAft>
              <a:buClr>
                <a:schemeClr val="dk1"/>
              </a:buClr>
              <a:buSzPts val="1000"/>
              <a:buChar char="●"/>
            </a:pPr>
            <a:r>
              <a:rPr lang="en" sz="1000">
                <a:solidFill>
                  <a:schemeClr val="dk1"/>
                </a:solidFill>
              </a:rPr>
              <a:t>Number of air travellers are expected to grow 4.2% &amp; 4.7% annually through to 2023</a:t>
            </a:r>
            <a:endParaRPr sz="1000">
              <a:solidFill>
                <a:schemeClr val="dk1"/>
              </a:solidFill>
            </a:endParaRPr>
          </a:p>
          <a:p>
            <a:pPr indent="-292100" lvl="2" marL="457200" rtl="0" algn="just">
              <a:lnSpc>
                <a:spcPct val="115000"/>
              </a:lnSpc>
              <a:spcBef>
                <a:spcPts val="0"/>
              </a:spcBef>
              <a:spcAft>
                <a:spcPts val="0"/>
              </a:spcAft>
              <a:buClr>
                <a:schemeClr val="dk1"/>
              </a:buClr>
              <a:buSzPts val="1000"/>
              <a:buChar char="■"/>
            </a:pPr>
            <a:r>
              <a:rPr lang="en" sz="1000">
                <a:solidFill>
                  <a:schemeClr val="dk1"/>
                </a:solidFill>
              </a:rPr>
              <a:t>Movement speed detection</a:t>
            </a:r>
            <a:endParaRPr sz="1000">
              <a:solidFill>
                <a:schemeClr val="dk1"/>
              </a:solidFill>
            </a:endParaRPr>
          </a:p>
          <a:p>
            <a:pPr indent="-292100" lvl="3" marL="914400" rtl="0" algn="just">
              <a:lnSpc>
                <a:spcPct val="115000"/>
              </a:lnSpc>
              <a:spcBef>
                <a:spcPts val="0"/>
              </a:spcBef>
              <a:spcAft>
                <a:spcPts val="0"/>
              </a:spcAft>
              <a:buClr>
                <a:schemeClr val="dk1"/>
              </a:buClr>
              <a:buSzPts val="1000"/>
              <a:buChar char="●"/>
            </a:pPr>
            <a:r>
              <a:rPr lang="en" sz="1000">
                <a:solidFill>
                  <a:schemeClr val="dk1"/>
                </a:solidFill>
              </a:rPr>
              <a:t>Based on the 2020 report, the U.S. Federal Aviation Administration (FAA) awarded more than $1.2 billion in safety and infrastructure grants to airports </a:t>
            </a:r>
            <a:endParaRPr sz="1000">
              <a:solidFill>
                <a:schemeClr val="dk1"/>
              </a:solidFill>
            </a:endParaRPr>
          </a:p>
          <a:p>
            <a:pPr indent="-292100" lvl="3" marL="914400" rtl="0" algn="just">
              <a:lnSpc>
                <a:spcPct val="115000"/>
              </a:lnSpc>
              <a:spcBef>
                <a:spcPts val="0"/>
              </a:spcBef>
              <a:spcAft>
                <a:spcPts val="0"/>
              </a:spcAft>
              <a:buClr>
                <a:schemeClr val="dk1"/>
              </a:buClr>
              <a:buSzPts val="1000"/>
              <a:buChar char="●"/>
            </a:pPr>
            <a:r>
              <a:rPr lang="en" sz="1000">
                <a:solidFill>
                  <a:schemeClr val="dk1"/>
                </a:solidFill>
              </a:rPr>
              <a:t>Critical assets need protection:passengers, facilities, and  Heating, ventilation and cooling (HVAC), important services machineries.</a:t>
            </a:r>
            <a:endParaRPr sz="1000">
              <a:solidFill>
                <a:schemeClr val="dk1"/>
              </a:solidFill>
            </a:endParaRPr>
          </a:p>
          <a:p>
            <a:pPr indent="-292100" lvl="3" marL="914400" rtl="0" algn="just">
              <a:lnSpc>
                <a:spcPct val="115000"/>
              </a:lnSpc>
              <a:spcBef>
                <a:spcPts val="0"/>
              </a:spcBef>
              <a:spcAft>
                <a:spcPts val="0"/>
              </a:spcAft>
              <a:buClr>
                <a:schemeClr val="dk1"/>
              </a:buClr>
              <a:buSzPts val="1000"/>
              <a:buChar char="●"/>
            </a:pPr>
            <a:r>
              <a:rPr lang="en" sz="1000">
                <a:solidFill>
                  <a:schemeClr val="dk1"/>
                </a:solidFill>
              </a:rPr>
              <a:t>Drive cost low amid reduced revenue</a:t>
            </a:r>
            <a:endParaRPr sz="1000">
              <a:solidFill>
                <a:schemeClr val="dk1"/>
              </a:solidFill>
            </a:endParaRPr>
          </a:p>
          <a:p>
            <a:pPr indent="-292100" lvl="3" marL="914400" rtl="0" algn="just">
              <a:lnSpc>
                <a:spcPct val="115000"/>
              </a:lnSpc>
              <a:spcBef>
                <a:spcPts val="0"/>
              </a:spcBef>
              <a:spcAft>
                <a:spcPts val="0"/>
              </a:spcAft>
              <a:buClr>
                <a:schemeClr val="dk1"/>
              </a:buClr>
              <a:buSzPts val="1000"/>
              <a:buChar char="●"/>
            </a:pPr>
            <a:r>
              <a:rPr lang="en" sz="1000">
                <a:solidFill>
                  <a:schemeClr val="dk1"/>
                </a:solidFill>
              </a:rPr>
              <a:t>Ensure operational efficiency </a:t>
            </a:r>
            <a:endParaRPr sz="1200">
              <a:solidFill>
                <a:srgbClr val="6C757D"/>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6C757D"/>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d66aa279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d66aa279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1200">
                <a:solidFill>
                  <a:schemeClr val="dk1"/>
                </a:solidFill>
                <a:highlight>
                  <a:srgbClr val="000000"/>
                </a:highlight>
              </a:rPr>
              <a:t>ow can we utilize </a:t>
            </a:r>
            <a:r>
              <a:rPr lang="en" sz="1200">
                <a:solidFill>
                  <a:srgbClr val="FD7E14"/>
                </a:solidFill>
                <a:highlight>
                  <a:srgbClr val="000000"/>
                </a:highlight>
              </a:rPr>
              <a:t>WIFI location data</a:t>
            </a:r>
            <a:r>
              <a:rPr lang="en" sz="1200">
                <a:solidFill>
                  <a:schemeClr val="dk1"/>
                </a:solidFill>
                <a:highlight>
                  <a:srgbClr val="000000"/>
                </a:highlight>
              </a:rPr>
              <a:t> to enhance airport’s ?</a:t>
            </a:r>
            <a:endParaRPr sz="1200">
              <a:solidFill>
                <a:schemeClr val="dk1"/>
              </a:solidFill>
              <a:highlight>
                <a:srgbClr val="000000"/>
              </a:highlight>
            </a:endParaRPr>
          </a:p>
          <a:p>
            <a:pPr indent="0" lvl="0" marL="0" rtl="0" algn="ctr">
              <a:lnSpc>
                <a:spcPct val="150000"/>
              </a:lnSpc>
              <a:spcBef>
                <a:spcPts val="0"/>
              </a:spcBef>
              <a:spcAft>
                <a:spcPts val="0"/>
              </a:spcAft>
              <a:buClr>
                <a:schemeClr val="dk1"/>
              </a:buClr>
              <a:buSzPts val="1100"/>
              <a:buFont typeface="Arial"/>
              <a:buNone/>
            </a:pPr>
            <a:r>
              <a:t/>
            </a:r>
            <a:endParaRPr sz="1200">
              <a:solidFill>
                <a:schemeClr val="dk1"/>
              </a:solidFill>
              <a:highlight>
                <a:srgbClr val="0000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d66aa279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d66aa279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2398175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2398175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a3a4b1872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7a3a4b1872_6_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a3a4b1872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7a3a4b1872_6_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66aa27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d66aa27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d66aa27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d66aa27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200">
                <a:solidFill>
                  <a:schemeClr val="dk1"/>
                </a:solidFill>
              </a:rPr>
              <a:t>For the technical approach, the first step was to detect authorized and unauthorized access. In order to do so, we labeled devices as ‘Staff’ or ‘Passenger’. A ‘Staff device is a device that shows up several times across a long period of time in the data and Passengers mostly show up in a single day. Later on, we used geofencing to determine if a point lies inside or outside a specified zone. The alarm system is based on these 2 labels. To test it, we set the logic so that the alarm system will pop up if a ‘Passenger’ is inside a restricted or unauthorized area</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2">
            <a:alphaModFix/>
          </a:blip>
          <a:stretch>
            <a:fillRect/>
          </a:stretch>
        </p:blipFill>
        <p:spPr>
          <a:xfrm>
            <a:off x="2112849" y="4561075"/>
            <a:ext cx="4918300" cy="5824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3" name="Google Shape;63;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rotWithShape="1">
          <a:blip r:embed="rId2">
            <a:alphaModFix/>
          </a:blip>
          <a:srcRect b="0" l="0" r="0" t="0"/>
          <a:stretch/>
        </p:blipFill>
        <p:spPr>
          <a:xfrm>
            <a:off x="2112849" y="4561075"/>
            <a:ext cx="4918300" cy="5824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1" name="Google Shape;91;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93" name="Google Shape;9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04800" lvl="1" marL="914400" algn="ctr">
              <a:lnSpc>
                <a:spcPct val="115000"/>
              </a:lnSpc>
              <a:spcBef>
                <a:spcPts val="0"/>
              </a:spcBef>
              <a:spcAft>
                <a:spcPts val="0"/>
              </a:spcAft>
              <a:buSzPts val="1200"/>
              <a:buChar char="○"/>
              <a:defRPr/>
            </a:lvl2pPr>
            <a:lvl3pPr indent="-304800" lvl="2" marL="1371600" algn="ctr">
              <a:lnSpc>
                <a:spcPct val="115000"/>
              </a:lnSpc>
              <a:spcBef>
                <a:spcPts val="0"/>
              </a:spcBef>
              <a:spcAft>
                <a:spcPts val="0"/>
              </a:spcAft>
              <a:buSzPts val="1200"/>
              <a:buChar char="■"/>
              <a:defRPr/>
            </a:lvl3pPr>
            <a:lvl4pPr indent="-304800" lvl="3" marL="1828800" algn="ctr">
              <a:lnSpc>
                <a:spcPct val="115000"/>
              </a:lnSpc>
              <a:spcBef>
                <a:spcPts val="0"/>
              </a:spcBef>
              <a:spcAft>
                <a:spcPts val="0"/>
              </a:spcAft>
              <a:buSzPts val="1200"/>
              <a:buChar char="●"/>
              <a:defRPr/>
            </a:lvl4pPr>
            <a:lvl5pPr indent="-304800" lvl="4" marL="2286000" algn="ctr">
              <a:lnSpc>
                <a:spcPct val="115000"/>
              </a:lnSpc>
              <a:spcBef>
                <a:spcPts val="0"/>
              </a:spcBef>
              <a:spcAft>
                <a:spcPts val="0"/>
              </a:spcAft>
              <a:buSzPts val="1200"/>
              <a:buChar char="○"/>
              <a:defRPr/>
            </a:lvl5pPr>
            <a:lvl6pPr indent="-304800" lvl="5" marL="2743200" algn="ctr">
              <a:lnSpc>
                <a:spcPct val="115000"/>
              </a:lnSpc>
              <a:spcBef>
                <a:spcPts val="0"/>
              </a:spcBef>
              <a:spcAft>
                <a:spcPts val="0"/>
              </a:spcAft>
              <a:buSzPts val="1200"/>
              <a:buChar char="■"/>
              <a:defRPr/>
            </a:lvl6pPr>
            <a:lvl7pPr indent="-304800" lvl="6" marL="3200400" algn="ctr">
              <a:lnSpc>
                <a:spcPct val="115000"/>
              </a:lnSpc>
              <a:spcBef>
                <a:spcPts val="0"/>
              </a:spcBef>
              <a:spcAft>
                <a:spcPts val="0"/>
              </a:spcAft>
              <a:buSzPts val="1200"/>
              <a:buChar char="●"/>
              <a:defRPr/>
            </a:lvl7pPr>
            <a:lvl8pPr indent="-304800" lvl="7" marL="3657600" algn="ctr">
              <a:lnSpc>
                <a:spcPct val="115000"/>
              </a:lnSpc>
              <a:spcBef>
                <a:spcPts val="0"/>
              </a:spcBef>
              <a:spcAft>
                <a:spcPts val="0"/>
              </a:spcAft>
              <a:buSzPts val="1200"/>
              <a:buChar char="○"/>
              <a:defRPr/>
            </a:lvl8pPr>
            <a:lvl9pPr indent="-304800" lvl="8" marL="4114800" algn="ctr">
              <a:lnSpc>
                <a:spcPct val="115000"/>
              </a:lnSpc>
              <a:spcBef>
                <a:spcPts val="0"/>
              </a:spcBef>
              <a:spcAft>
                <a:spcPts val="0"/>
              </a:spcAft>
              <a:buSzPts val="1200"/>
              <a:buChar char="■"/>
              <a:defRPr/>
            </a:lvl9pPr>
          </a:lstStyle>
          <a:p/>
        </p:txBody>
      </p:sp>
      <p:sp>
        <p:nvSpPr>
          <p:cNvPr id="100" name="Google Shape;10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7.png"/><Relationship Id="rId2" Type="http://schemas.openxmlformats.org/officeDocument/2006/relationships/image" Target="../media/image16.png"/><Relationship Id="rId3" Type="http://schemas.openxmlformats.org/officeDocument/2006/relationships/image" Target="../media/image18.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1.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FD7E14"/>
              </a:buClr>
              <a:buSzPts val="2800"/>
              <a:buFont typeface="Helvetica Neue"/>
              <a:buNone/>
              <a:defRPr b="1" sz="2800">
                <a:solidFill>
                  <a:srgbClr val="FD7E14"/>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6C757D"/>
              </a:buClr>
              <a:buSzPts val="1800"/>
              <a:buChar char="●"/>
              <a:defRPr sz="1800">
                <a:solidFill>
                  <a:srgbClr val="6C757D"/>
                </a:solidFill>
              </a:defRPr>
            </a:lvl1pPr>
            <a:lvl2pPr indent="-304800" lvl="1" marL="914400">
              <a:lnSpc>
                <a:spcPct val="115000"/>
              </a:lnSpc>
              <a:spcBef>
                <a:spcPts val="0"/>
              </a:spcBef>
              <a:spcAft>
                <a:spcPts val="0"/>
              </a:spcAft>
              <a:buClr>
                <a:srgbClr val="6C757D"/>
              </a:buClr>
              <a:buSzPts val="1200"/>
              <a:buChar char="○"/>
              <a:defRPr sz="1200">
                <a:solidFill>
                  <a:srgbClr val="6C757D"/>
                </a:solidFill>
              </a:defRPr>
            </a:lvl2pPr>
            <a:lvl3pPr indent="-304800" lvl="2" marL="1371600">
              <a:lnSpc>
                <a:spcPct val="115000"/>
              </a:lnSpc>
              <a:spcBef>
                <a:spcPts val="0"/>
              </a:spcBef>
              <a:spcAft>
                <a:spcPts val="0"/>
              </a:spcAft>
              <a:buClr>
                <a:srgbClr val="6C757D"/>
              </a:buClr>
              <a:buSzPts val="1200"/>
              <a:buChar char="■"/>
              <a:defRPr sz="1200">
                <a:solidFill>
                  <a:srgbClr val="6C757D"/>
                </a:solidFill>
              </a:defRPr>
            </a:lvl3pPr>
            <a:lvl4pPr indent="-304800" lvl="3" marL="1828800">
              <a:lnSpc>
                <a:spcPct val="115000"/>
              </a:lnSpc>
              <a:spcBef>
                <a:spcPts val="0"/>
              </a:spcBef>
              <a:spcAft>
                <a:spcPts val="0"/>
              </a:spcAft>
              <a:buClr>
                <a:srgbClr val="6C757D"/>
              </a:buClr>
              <a:buSzPts val="1200"/>
              <a:buChar char="●"/>
              <a:defRPr sz="1200">
                <a:solidFill>
                  <a:srgbClr val="6C757D"/>
                </a:solidFill>
              </a:defRPr>
            </a:lvl4pPr>
            <a:lvl5pPr indent="-304800" lvl="4" marL="2286000">
              <a:lnSpc>
                <a:spcPct val="115000"/>
              </a:lnSpc>
              <a:spcBef>
                <a:spcPts val="0"/>
              </a:spcBef>
              <a:spcAft>
                <a:spcPts val="0"/>
              </a:spcAft>
              <a:buClr>
                <a:srgbClr val="6C757D"/>
              </a:buClr>
              <a:buSzPts val="1200"/>
              <a:buChar char="○"/>
              <a:defRPr sz="1200">
                <a:solidFill>
                  <a:srgbClr val="6C757D"/>
                </a:solidFill>
              </a:defRPr>
            </a:lvl5pPr>
            <a:lvl6pPr indent="-304800" lvl="5" marL="2743200">
              <a:lnSpc>
                <a:spcPct val="115000"/>
              </a:lnSpc>
              <a:spcBef>
                <a:spcPts val="0"/>
              </a:spcBef>
              <a:spcAft>
                <a:spcPts val="0"/>
              </a:spcAft>
              <a:buClr>
                <a:srgbClr val="6C757D"/>
              </a:buClr>
              <a:buSzPts val="1200"/>
              <a:buChar char="■"/>
              <a:defRPr sz="1200">
                <a:solidFill>
                  <a:srgbClr val="6C757D"/>
                </a:solidFill>
              </a:defRPr>
            </a:lvl6pPr>
            <a:lvl7pPr indent="-304800" lvl="6" marL="3200400">
              <a:lnSpc>
                <a:spcPct val="115000"/>
              </a:lnSpc>
              <a:spcBef>
                <a:spcPts val="0"/>
              </a:spcBef>
              <a:spcAft>
                <a:spcPts val="0"/>
              </a:spcAft>
              <a:buClr>
                <a:srgbClr val="6C757D"/>
              </a:buClr>
              <a:buSzPts val="1200"/>
              <a:buChar char="●"/>
              <a:defRPr sz="1200">
                <a:solidFill>
                  <a:srgbClr val="6C757D"/>
                </a:solidFill>
              </a:defRPr>
            </a:lvl7pPr>
            <a:lvl8pPr indent="-304800" lvl="7" marL="3657600">
              <a:lnSpc>
                <a:spcPct val="115000"/>
              </a:lnSpc>
              <a:spcBef>
                <a:spcPts val="0"/>
              </a:spcBef>
              <a:spcAft>
                <a:spcPts val="0"/>
              </a:spcAft>
              <a:buClr>
                <a:srgbClr val="6C757D"/>
              </a:buClr>
              <a:buSzPts val="1200"/>
              <a:buChar char="○"/>
              <a:defRPr sz="1200">
                <a:solidFill>
                  <a:srgbClr val="6C757D"/>
                </a:solidFill>
              </a:defRPr>
            </a:lvl8pPr>
            <a:lvl9pPr indent="-304800" lvl="8" marL="4114800">
              <a:lnSpc>
                <a:spcPct val="115000"/>
              </a:lnSpc>
              <a:spcBef>
                <a:spcPts val="0"/>
              </a:spcBef>
              <a:spcAft>
                <a:spcPts val="0"/>
              </a:spcAft>
              <a:buClr>
                <a:srgbClr val="6C757D"/>
              </a:buClr>
              <a:buSzPts val="1200"/>
              <a:buChar char="■"/>
              <a:defRPr sz="1200">
                <a:solidFill>
                  <a:srgbClr val="6C757D"/>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192592" y="-7650"/>
            <a:ext cx="951408" cy="317925"/>
          </a:xfrm>
          <a:prstGeom prst="rect">
            <a:avLst/>
          </a:prstGeom>
          <a:noFill/>
          <a:ln>
            <a:noFill/>
          </a:ln>
        </p:spPr>
      </p:pic>
      <p:pic>
        <p:nvPicPr>
          <p:cNvPr id="10" name="Google Shape;10;p1"/>
          <p:cNvPicPr preferRelativeResize="0"/>
          <p:nvPr/>
        </p:nvPicPr>
        <p:blipFill>
          <a:blip r:embed="rId2">
            <a:alphaModFix/>
          </a:blip>
          <a:stretch>
            <a:fillRect/>
          </a:stretch>
        </p:blipFill>
        <p:spPr>
          <a:xfrm>
            <a:off x="2112849" y="4561075"/>
            <a:ext cx="4918300" cy="582425"/>
          </a:xfrm>
          <a:prstGeom prst="rect">
            <a:avLst/>
          </a:prstGeom>
          <a:noFill/>
          <a:ln>
            <a:noFill/>
          </a:ln>
        </p:spPr>
      </p:pic>
      <p:pic>
        <p:nvPicPr>
          <p:cNvPr id="11" name="Google Shape;11;p1"/>
          <p:cNvPicPr preferRelativeResize="0"/>
          <p:nvPr/>
        </p:nvPicPr>
        <p:blipFill>
          <a:blip r:embed="rId3">
            <a:alphaModFix/>
          </a:blip>
          <a:stretch>
            <a:fillRect/>
          </a:stretch>
        </p:blipFill>
        <p:spPr>
          <a:xfrm>
            <a:off x="7031150" y="0"/>
            <a:ext cx="1073900" cy="317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FD7E14"/>
              </a:buClr>
              <a:buSzPts val="2800"/>
              <a:buFont typeface="Helvetica Neue"/>
              <a:buNone/>
              <a:defRPr b="1" i="0" sz="2800" u="none" cap="none" strike="noStrike">
                <a:solidFill>
                  <a:srgbClr val="FD7E14"/>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6C757D"/>
              </a:buClr>
              <a:buSzPts val="1800"/>
              <a:buFont typeface="Arial"/>
              <a:buChar char="●"/>
              <a:defRPr b="0" i="0" sz="1800" u="none" cap="none" strike="noStrike">
                <a:solidFill>
                  <a:srgbClr val="6C757D"/>
                </a:solidFill>
                <a:latin typeface="Arial"/>
                <a:ea typeface="Arial"/>
                <a:cs typeface="Arial"/>
                <a:sym typeface="Arial"/>
              </a:defRPr>
            </a:lvl1pPr>
            <a:lvl2pPr indent="-304800" lvl="1" marL="9144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2pPr>
            <a:lvl3pPr indent="-304800" lvl="2" marL="13716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3pPr>
            <a:lvl4pPr indent="-304800" lvl="3" marL="18288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4pPr>
            <a:lvl5pPr indent="-304800" lvl="4" marL="22860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5pPr>
            <a:lvl6pPr indent="-304800" lvl="5" marL="27432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6pPr>
            <a:lvl7pPr indent="-304800" lvl="6" marL="32004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7pPr>
            <a:lvl8pPr indent="-304800" lvl="7" marL="36576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8pPr>
            <a:lvl9pPr indent="-304800" lvl="8" marL="4114800" marR="0" rtl="0" algn="l">
              <a:lnSpc>
                <a:spcPct val="115000"/>
              </a:lnSpc>
              <a:spcBef>
                <a:spcPts val="0"/>
              </a:spcBef>
              <a:spcAft>
                <a:spcPts val="0"/>
              </a:spcAft>
              <a:buClr>
                <a:srgbClr val="6C757D"/>
              </a:buClr>
              <a:buSzPts val="1200"/>
              <a:buFont typeface="Arial"/>
              <a:buChar char="■"/>
              <a:defRPr b="0" i="0" sz="1200" u="none" cap="none" strike="noStrike">
                <a:solidFill>
                  <a:srgbClr val="6C757D"/>
                </a:solidFill>
                <a:latin typeface="Arial"/>
                <a:ea typeface="Arial"/>
                <a:cs typeface="Arial"/>
                <a:sym typeface="Arial"/>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3"/>
          <p:cNvPicPr preferRelativeResize="0"/>
          <p:nvPr/>
        </p:nvPicPr>
        <p:blipFill rotWithShape="1">
          <a:blip r:embed="rId1">
            <a:alphaModFix/>
          </a:blip>
          <a:srcRect b="0" l="0" r="0" t="0"/>
          <a:stretch/>
        </p:blipFill>
        <p:spPr>
          <a:xfrm>
            <a:off x="8192592" y="-7650"/>
            <a:ext cx="951408" cy="317925"/>
          </a:xfrm>
          <a:prstGeom prst="rect">
            <a:avLst/>
          </a:prstGeom>
          <a:noFill/>
          <a:ln>
            <a:noFill/>
          </a:ln>
        </p:spPr>
      </p:pic>
      <p:pic>
        <p:nvPicPr>
          <p:cNvPr id="59" name="Google Shape;59;p13"/>
          <p:cNvPicPr preferRelativeResize="0"/>
          <p:nvPr/>
        </p:nvPicPr>
        <p:blipFill rotWithShape="1">
          <a:blip r:embed="rId2">
            <a:alphaModFix/>
          </a:blip>
          <a:srcRect b="0" l="0" r="0" t="0"/>
          <a:stretch/>
        </p:blipFill>
        <p:spPr>
          <a:xfrm>
            <a:off x="2112849" y="4561075"/>
            <a:ext cx="4918300" cy="582425"/>
          </a:xfrm>
          <a:prstGeom prst="rect">
            <a:avLst/>
          </a:prstGeom>
          <a:noFill/>
          <a:ln>
            <a:noFill/>
          </a:ln>
        </p:spPr>
      </p:pic>
      <p:pic>
        <p:nvPicPr>
          <p:cNvPr id="60" name="Google Shape;60;p13"/>
          <p:cNvPicPr preferRelativeResize="0"/>
          <p:nvPr/>
        </p:nvPicPr>
        <p:blipFill rotWithShape="1">
          <a:blip r:embed="rId3">
            <a:alphaModFix/>
          </a:blip>
          <a:srcRect b="0" l="0" r="0" t="0"/>
          <a:stretch/>
        </p:blipFill>
        <p:spPr>
          <a:xfrm>
            <a:off x="7031150" y="0"/>
            <a:ext cx="1073900" cy="317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7.png"/><Relationship Id="rId4" Type="http://schemas.openxmlformats.org/officeDocument/2006/relationships/image" Target="../media/image36.png"/><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38.png"/><Relationship Id="rId7" Type="http://schemas.openxmlformats.org/officeDocument/2006/relationships/image" Target="../media/image45.png"/><Relationship Id="rId8"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Glenfiddich</a:t>
            </a:r>
            <a:endParaRPr/>
          </a:p>
          <a:p>
            <a:pPr indent="0" lvl="0" marL="0" rtl="0" algn="ctr">
              <a:spcBef>
                <a:spcPts val="0"/>
              </a:spcBef>
              <a:spcAft>
                <a:spcPts val="0"/>
              </a:spcAft>
              <a:buNone/>
            </a:pPr>
            <a:r>
              <a:rPr lang="en"/>
              <a:t>Final Presentation</a:t>
            </a:r>
            <a:endParaRPr/>
          </a:p>
        </p:txBody>
      </p:sp>
      <p:sp>
        <p:nvSpPr>
          <p:cNvPr id="108" name="Google Shape;108;p25"/>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600"/>
              <a:t>Feifan Tang, Jeannie Gao, Joong Hoon Sim, Sergio Abbate, Yukai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Crowd Density </a:t>
            </a:r>
            <a:endParaRPr/>
          </a:p>
        </p:txBody>
      </p:sp>
      <p:sp>
        <p:nvSpPr>
          <p:cNvPr id="234" name="Google Shape;234;p34"/>
          <p:cNvSpPr txBox="1"/>
          <p:nvPr>
            <p:ph idx="1" type="body"/>
          </p:nvPr>
        </p:nvSpPr>
        <p:spPr>
          <a:xfrm>
            <a:off x="311700" y="1152475"/>
            <a:ext cx="34170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333333"/>
              </a:buClr>
              <a:buSzPts val="1400"/>
              <a:buChar char="●"/>
            </a:pPr>
            <a:r>
              <a:rPr lang="en" sz="1400">
                <a:solidFill>
                  <a:srgbClr val="333333"/>
                </a:solidFill>
              </a:rPr>
              <a:t>Eliminate</a:t>
            </a:r>
            <a:r>
              <a:rPr lang="en" sz="1400">
                <a:solidFill>
                  <a:srgbClr val="333333"/>
                </a:solidFill>
              </a:rPr>
              <a:t> duplicates </a:t>
            </a:r>
            <a:endParaRPr sz="1400">
              <a:solidFill>
                <a:srgbClr val="333333"/>
              </a:solidFill>
            </a:endParaRPr>
          </a:p>
          <a:p>
            <a:pPr indent="-317500" lvl="0" marL="457200" rtl="0" algn="l">
              <a:lnSpc>
                <a:spcPct val="200000"/>
              </a:lnSpc>
              <a:spcBef>
                <a:spcPts val="0"/>
              </a:spcBef>
              <a:spcAft>
                <a:spcPts val="0"/>
              </a:spcAft>
              <a:buClr>
                <a:srgbClr val="333333"/>
              </a:buClr>
              <a:buSzPts val="1400"/>
              <a:buChar char="●"/>
            </a:pPr>
            <a:r>
              <a:rPr lang="en" sz="1400">
                <a:solidFill>
                  <a:srgbClr val="333333"/>
                </a:solidFill>
              </a:rPr>
              <a:t>Counted unique devices in Zone  in time intervals</a:t>
            </a:r>
            <a:endParaRPr sz="1400">
              <a:solidFill>
                <a:srgbClr val="333333"/>
              </a:solidFill>
            </a:endParaRPr>
          </a:p>
          <a:p>
            <a:pPr indent="-317500" lvl="0" marL="457200" rtl="0" algn="l">
              <a:lnSpc>
                <a:spcPct val="200000"/>
              </a:lnSpc>
              <a:spcBef>
                <a:spcPts val="0"/>
              </a:spcBef>
              <a:spcAft>
                <a:spcPts val="0"/>
              </a:spcAft>
              <a:buClr>
                <a:srgbClr val="333333"/>
              </a:buClr>
              <a:buSzPts val="1400"/>
              <a:buChar char="●"/>
            </a:pPr>
            <a:r>
              <a:rPr lang="en" sz="1400">
                <a:solidFill>
                  <a:srgbClr val="333333"/>
                </a:solidFill>
              </a:rPr>
              <a:t>Set up Density Threshold</a:t>
            </a:r>
            <a:endParaRPr sz="1400">
              <a:solidFill>
                <a:srgbClr val="333333"/>
              </a:solidFill>
            </a:endParaRPr>
          </a:p>
          <a:p>
            <a:pPr indent="-317500" lvl="1" marL="914400" rtl="0" algn="l">
              <a:lnSpc>
                <a:spcPct val="200000"/>
              </a:lnSpc>
              <a:spcBef>
                <a:spcPts val="0"/>
              </a:spcBef>
              <a:spcAft>
                <a:spcPts val="0"/>
              </a:spcAft>
              <a:buClr>
                <a:srgbClr val="FD7E14"/>
              </a:buClr>
              <a:buSzPts val="1400"/>
              <a:buChar char="○"/>
            </a:pPr>
            <a:r>
              <a:rPr b="1" lang="en" sz="1400">
                <a:solidFill>
                  <a:srgbClr val="FD7E14"/>
                </a:solidFill>
              </a:rPr>
              <a:t>Dynamic vs Fixed</a:t>
            </a:r>
            <a:endParaRPr b="1" sz="1400">
              <a:solidFill>
                <a:srgbClr val="FD7E14"/>
              </a:solidFill>
            </a:endParaRPr>
          </a:p>
          <a:p>
            <a:pPr indent="-317500" lvl="0" marL="457200" rtl="0" algn="l">
              <a:lnSpc>
                <a:spcPct val="200000"/>
              </a:lnSpc>
              <a:spcBef>
                <a:spcPts val="0"/>
              </a:spcBef>
              <a:spcAft>
                <a:spcPts val="0"/>
              </a:spcAft>
              <a:buClr>
                <a:srgbClr val="333333"/>
              </a:buClr>
              <a:buSzPts val="1400"/>
              <a:buChar char="●"/>
            </a:pPr>
            <a:r>
              <a:rPr lang="en" sz="1400">
                <a:solidFill>
                  <a:srgbClr val="333333"/>
                </a:solidFill>
              </a:rPr>
              <a:t>Alarm System when                Value &gt; Threshold</a:t>
            </a:r>
            <a:endParaRPr sz="1400">
              <a:solidFill>
                <a:srgbClr val="333333"/>
              </a:solidFill>
            </a:endParaRPr>
          </a:p>
        </p:txBody>
      </p:sp>
      <p:pic>
        <p:nvPicPr>
          <p:cNvPr id="235" name="Google Shape;235;p34"/>
          <p:cNvPicPr preferRelativeResize="0"/>
          <p:nvPr/>
        </p:nvPicPr>
        <p:blipFill>
          <a:blip r:embed="rId3">
            <a:alphaModFix/>
          </a:blip>
          <a:stretch>
            <a:fillRect/>
          </a:stretch>
        </p:blipFill>
        <p:spPr>
          <a:xfrm>
            <a:off x="4042675" y="1470225"/>
            <a:ext cx="4684900" cy="3268800"/>
          </a:xfrm>
          <a:prstGeom prst="rect">
            <a:avLst/>
          </a:prstGeom>
          <a:noFill/>
          <a:ln>
            <a:noFill/>
          </a:ln>
        </p:spPr>
      </p:pic>
      <p:sp>
        <p:nvSpPr>
          <p:cNvPr id="236" name="Google Shape;236;p34"/>
          <p:cNvSpPr txBox="1"/>
          <p:nvPr/>
        </p:nvSpPr>
        <p:spPr>
          <a:xfrm>
            <a:off x="5614650" y="1017725"/>
            <a:ext cx="2120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b="1" lang="en">
                <a:solidFill>
                  <a:srgbClr val="38761D"/>
                </a:solidFill>
              </a:rPr>
              <a:t>Dynamic vs Fixed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a:t>
            </a:r>
            <a:r>
              <a:rPr lang="en"/>
              <a:t> Movement Anomalies</a:t>
            </a:r>
            <a:endParaRPr/>
          </a:p>
        </p:txBody>
      </p:sp>
      <p:pic>
        <p:nvPicPr>
          <p:cNvPr id="242" name="Google Shape;242;p35"/>
          <p:cNvPicPr preferRelativeResize="0"/>
          <p:nvPr/>
        </p:nvPicPr>
        <p:blipFill>
          <a:blip r:embed="rId3">
            <a:alphaModFix/>
          </a:blip>
          <a:stretch>
            <a:fillRect/>
          </a:stretch>
        </p:blipFill>
        <p:spPr>
          <a:xfrm>
            <a:off x="1203600" y="1843650"/>
            <a:ext cx="1103925" cy="1103925"/>
          </a:xfrm>
          <a:prstGeom prst="rect">
            <a:avLst/>
          </a:prstGeom>
          <a:noFill/>
          <a:ln>
            <a:noFill/>
          </a:ln>
        </p:spPr>
      </p:pic>
      <p:sp>
        <p:nvSpPr>
          <p:cNvPr id="243" name="Google Shape;243;p35"/>
          <p:cNvSpPr txBox="1"/>
          <p:nvPr/>
        </p:nvSpPr>
        <p:spPr>
          <a:xfrm>
            <a:off x="667475" y="3114900"/>
            <a:ext cx="2251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chemeClr val="dk1"/>
                </a:solidFill>
              </a:rPr>
              <a:t>Single Device Speed Calculation</a:t>
            </a:r>
            <a:endParaRPr sz="1000">
              <a:solidFill>
                <a:schemeClr val="dk1"/>
              </a:solidFill>
            </a:endParaRPr>
          </a:p>
        </p:txBody>
      </p:sp>
      <p:pic>
        <p:nvPicPr>
          <p:cNvPr id="244" name="Google Shape;244;p35"/>
          <p:cNvPicPr preferRelativeResize="0"/>
          <p:nvPr/>
        </p:nvPicPr>
        <p:blipFill>
          <a:blip r:embed="rId4">
            <a:alphaModFix/>
          </a:blip>
          <a:stretch>
            <a:fillRect/>
          </a:stretch>
        </p:blipFill>
        <p:spPr>
          <a:xfrm>
            <a:off x="4116738" y="1843638"/>
            <a:ext cx="1103925" cy="1103925"/>
          </a:xfrm>
          <a:prstGeom prst="rect">
            <a:avLst/>
          </a:prstGeom>
          <a:noFill/>
          <a:ln>
            <a:noFill/>
          </a:ln>
        </p:spPr>
      </p:pic>
      <p:sp>
        <p:nvSpPr>
          <p:cNvPr id="245" name="Google Shape;245;p35"/>
          <p:cNvSpPr txBox="1"/>
          <p:nvPr/>
        </p:nvSpPr>
        <p:spPr>
          <a:xfrm>
            <a:off x="3543100" y="3114900"/>
            <a:ext cx="2251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rgbClr val="333333"/>
                </a:solidFill>
              </a:rPr>
              <a:t>Cluster Analysis - group of devices </a:t>
            </a:r>
            <a:endParaRPr sz="900">
              <a:solidFill>
                <a:srgbClr val="333333"/>
              </a:solidFill>
            </a:endParaRPr>
          </a:p>
        </p:txBody>
      </p:sp>
      <p:cxnSp>
        <p:nvCxnSpPr>
          <p:cNvPr id="246" name="Google Shape;246;p35"/>
          <p:cNvCxnSpPr/>
          <p:nvPr/>
        </p:nvCxnSpPr>
        <p:spPr>
          <a:xfrm flipH="1" rot="10800000">
            <a:off x="2611725" y="2392150"/>
            <a:ext cx="972300" cy="6900"/>
          </a:xfrm>
          <a:prstGeom prst="straightConnector1">
            <a:avLst/>
          </a:prstGeom>
          <a:noFill/>
          <a:ln cap="flat" cmpd="sng" w="28575">
            <a:solidFill>
              <a:srgbClr val="38761D"/>
            </a:solidFill>
            <a:prstDash val="solid"/>
            <a:round/>
            <a:headEnd len="med" w="med" type="none"/>
            <a:tailEnd len="med" w="med" type="triangle"/>
          </a:ln>
        </p:spPr>
      </p:cxnSp>
      <p:cxnSp>
        <p:nvCxnSpPr>
          <p:cNvPr id="247" name="Google Shape;247;p35"/>
          <p:cNvCxnSpPr/>
          <p:nvPr/>
        </p:nvCxnSpPr>
        <p:spPr>
          <a:xfrm flipH="1" rot="10800000">
            <a:off x="5524875" y="2392150"/>
            <a:ext cx="972300" cy="6900"/>
          </a:xfrm>
          <a:prstGeom prst="straightConnector1">
            <a:avLst/>
          </a:prstGeom>
          <a:noFill/>
          <a:ln cap="flat" cmpd="sng" w="28575">
            <a:solidFill>
              <a:srgbClr val="38761D"/>
            </a:solidFill>
            <a:prstDash val="solid"/>
            <a:round/>
            <a:headEnd len="med" w="med" type="none"/>
            <a:tailEnd len="med" w="med" type="triangle"/>
          </a:ln>
        </p:spPr>
      </p:cxnSp>
      <p:pic>
        <p:nvPicPr>
          <p:cNvPr id="248" name="Google Shape;248;p35"/>
          <p:cNvPicPr preferRelativeResize="0"/>
          <p:nvPr/>
        </p:nvPicPr>
        <p:blipFill>
          <a:blip r:embed="rId5">
            <a:alphaModFix/>
          </a:blip>
          <a:stretch>
            <a:fillRect/>
          </a:stretch>
        </p:blipFill>
        <p:spPr>
          <a:xfrm>
            <a:off x="7029875" y="1938400"/>
            <a:ext cx="914400" cy="914400"/>
          </a:xfrm>
          <a:prstGeom prst="rect">
            <a:avLst/>
          </a:prstGeom>
          <a:noFill/>
          <a:ln>
            <a:noFill/>
          </a:ln>
        </p:spPr>
      </p:pic>
      <p:sp>
        <p:nvSpPr>
          <p:cNvPr id="249" name="Google Shape;249;p35"/>
          <p:cNvSpPr txBox="1"/>
          <p:nvPr/>
        </p:nvSpPr>
        <p:spPr>
          <a:xfrm>
            <a:off x="6047378" y="3098400"/>
            <a:ext cx="2721600" cy="117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333333"/>
                </a:solidFill>
              </a:rPr>
              <a:t>Alarm System</a:t>
            </a:r>
            <a:endParaRPr>
              <a:solidFill>
                <a:srgbClr val="333333"/>
              </a:solidFill>
            </a:endParaRPr>
          </a:p>
          <a:p>
            <a:pPr indent="0" lvl="0" marL="0" rtl="0" algn="ctr">
              <a:lnSpc>
                <a:spcPct val="100000"/>
              </a:lnSpc>
              <a:spcBef>
                <a:spcPts val="1200"/>
              </a:spcBef>
              <a:spcAft>
                <a:spcPts val="0"/>
              </a:spcAft>
              <a:buNone/>
            </a:pPr>
            <a:r>
              <a:rPr lang="en" sz="1200">
                <a:solidFill>
                  <a:srgbClr val="333333"/>
                </a:solidFill>
              </a:rPr>
              <a:t>Avg speed &gt; threshold</a:t>
            </a:r>
            <a:endParaRPr sz="1200">
              <a:solidFill>
                <a:srgbClr val="333333"/>
              </a:solidFill>
            </a:endParaRPr>
          </a:p>
          <a:p>
            <a:pPr indent="0" lvl="0" marL="0" rtl="0" algn="ctr">
              <a:lnSpc>
                <a:spcPct val="100000"/>
              </a:lnSpc>
              <a:spcBef>
                <a:spcPts val="1200"/>
              </a:spcBef>
              <a:spcAft>
                <a:spcPts val="1200"/>
              </a:spcAft>
              <a:buNone/>
            </a:pPr>
            <a:r>
              <a:rPr lang="en" sz="1600">
                <a:solidFill>
                  <a:srgbClr val="333333"/>
                </a:solidFill>
              </a:rPr>
              <a:t> </a:t>
            </a:r>
            <a:r>
              <a:rPr lang="en" sz="1200">
                <a:solidFill>
                  <a:srgbClr val="333333"/>
                </a:solidFill>
              </a:rPr>
              <a:t>N devices at speed &gt; threshold</a:t>
            </a:r>
            <a:endParaRPr sz="1200">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nvSpPr>
        <p:spPr>
          <a:xfrm>
            <a:off x="5762350" y="2820075"/>
            <a:ext cx="19854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Maps</a:t>
            </a:r>
            <a:endParaRPr/>
          </a:p>
          <a:p>
            <a:pPr indent="-317500" lvl="0" marL="457200" rtl="0" algn="l">
              <a:lnSpc>
                <a:spcPct val="115000"/>
              </a:lnSpc>
              <a:spcBef>
                <a:spcPts val="0"/>
              </a:spcBef>
              <a:spcAft>
                <a:spcPts val="0"/>
              </a:spcAft>
              <a:buSzPts val="1400"/>
              <a:buChar char="●"/>
            </a:pPr>
            <a:r>
              <a:rPr lang="en"/>
              <a:t>Alarm Signal</a:t>
            </a:r>
            <a:endParaRPr sz="1000"/>
          </a:p>
        </p:txBody>
      </p:sp>
      <p:sp>
        <p:nvSpPr>
          <p:cNvPr id="255" name="Google Shape;255;p36"/>
          <p:cNvSpPr txBox="1"/>
          <p:nvPr/>
        </p:nvSpPr>
        <p:spPr>
          <a:xfrm>
            <a:off x="1047050" y="2820075"/>
            <a:ext cx="32196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Available data </a:t>
            </a:r>
            <a:endParaRPr/>
          </a:p>
          <a:p>
            <a:pPr indent="-317500" lvl="0" marL="457200" rtl="0" algn="l">
              <a:lnSpc>
                <a:spcPct val="115000"/>
              </a:lnSpc>
              <a:spcBef>
                <a:spcPts val="0"/>
              </a:spcBef>
              <a:spcAft>
                <a:spcPts val="0"/>
              </a:spcAft>
              <a:buSzPts val="1400"/>
              <a:buChar char="●"/>
            </a:pPr>
            <a:r>
              <a:rPr lang="en"/>
              <a:t>Time interval</a:t>
            </a:r>
            <a:endParaRPr/>
          </a:p>
          <a:p>
            <a:pPr indent="-317500" lvl="0" marL="457200" rtl="0" algn="l">
              <a:lnSpc>
                <a:spcPct val="115000"/>
              </a:lnSpc>
              <a:spcBef>
                <a:spcPts val="0"/>
              </a:spcBef>
              <a:spcAft>
                <a:spcPts val="0"/>
              </a:spcAft>
              <a:buSzPts val="1400"/>
              <a:buChar char="●"/>
            </a:pPr>
            <a:r>
              <a:rPr lang="en"/>
              <a:t>Zone extreme points coordinates </a:t>
            </a:r>
            <a:endParaRPr/>
          </a:p>
          <a:p>
            <a:pPr indent="-317500" lvl="0" marL="457200" rtl="0" algn="l">
              <a:lnSpc>
                <a:spcPct val="115000"/>
              </a:lnSpc>
              <a:spcBef>
                <a:spcPts val="0"/>
              </a:spcBef>
              <a:spcAft>
                <a:spcPts val="0"/>
              </a:spcAft>
              <a:buSzPts val="1400"/>
              <a:buChar char="●"/>
            </a:pPr>
            <a:r>
              <a:rPr lang="en"/>
              <a:t>User parameters thresholds</a:t>
            </a:r>
            <a:endParaRPr sz="1000"/>
          </a:p>
        </p:txBody>
      </p:sp>
      <p:sp>
        <p:nvSpPr>
          <p:cNvPr id="256" name="Google Shape;25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From Raw Data to Output</a:t>
            </a:r>
            <a:endParaRPr/>
          </a:p>
        </p:txBody>
      </p:sp>
      <p:pic>
        <p:nvPicPr>
          <p:cNvPr id="257" name="Google Shape;257;p36"/>
          <p:cNvPicPr preferRelativeResize="0"/>
          <p:nvPr/>
        </p:nvPicPr>
        <p:blipFill>
          <a:blip r:embed="rId3">
            <a:alphaModFix/>
          </a:blip>
          <a:stretch>
            <a:fillRect/>
          </a:stretch>
        </p:blipFill>
        <p:spPr>
          <a:xfrm>
            <a:off x="3800250" y="1727838"/>
            <a:ext cx="1543500" cy="1543500"/>
          </a:xfrm>
          <a:prstGeom prst="rect">
            <a:avLst/>
          </a:prstGeom>
          <a:noFill/>
          <a:ln>
            <a:noFill/>
          </a:ln>
        </p:spPr>
      </p:pic>
      <p:pic>
        <p:nvPicPr>
          <p:cNvPr id="258" name="Google Shape;258;p36"/>
          <p:cNvPicPr preferRelativeResize="0"/>
          <p:nvPr/>
        </p:nvPicPr>
        <p:blipFill>
          <a:blip r:embed="rId4">
            <a:alphaModFix/>
          </a:blip>
          <a:stretch>
            <a:fillRect/>
          </a:stretch>
        </p:blipFill>
        <p:spPr>
          <a:xfrm>
            <a:off x="1453075" y="1945350"/>
            <a:ext cx="1928575" cy="657225"/>
          </a:xfrm>
          <a:prstGeom prst="rect">
            <a:avLst/>
          </a:prstGeom>
          <a:noFill/>
          <a:ln>
            <a:noFill/>
          </a:ln>
        </p:spPr>
      </p:pic>
      <p:pic>
        <p:nvPicPr>
          <p:cNvPr id="259" name="Google Shape;259;p36"/>
          <p:cNvPicPr preferRelativeResize="0"/>
          <p:nvPr/>
        </p:nvPicPr>
        <p:blipFill>
          <a:blip r:embed="rId4">
            <a:alphaModFix/>
          </a:blip>
          <a:stretch>
            <a:fillRect/>
          </a:stretch>
        </p:blipFill>
        <p:spPr>
          <a:xfrm>
            <a:off x="5762350" y="1945350"/>
            <a:ext cx="1928575" cy="657225"/>
          </a:xfrm>
          <a:prstGeom prst="rect">
            <a:avLst/>
          </a:prstGeom>
          <a:noFill/>
          <a:ln>
            <a:noFill/>
          </a:ln>
        </p:spPr>
      </p:pic>
      <p:sp>
        <p:nvSpPr>
          <p:cNvPr id="260" name="Google Shape;260;p36"/>
          <p:cNvSpPr txBox="1"/>
          <p:nvPr/>
        </p:nvSpPr>
        <p:spPr>
          <a:xfrm>
            <a:off x="1946200" y="1235238"/>
            <a:ext cx="942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Input</a:t>
            </a:r>
            <a:endParaRPr b="1" sz="1700"/>
          </a:p>
        </p:txBody>
      </p:sp>
      <p:sp>
        <p:nvSpPr>
          <p:cNvPr id="261" name="Google Shape;261;p36"/>
          <p:cNvSpPr txBox="1"/>
          <p:nvPr/>
        </p:nvSpPr>
        <p:spPr>
          <a:xfrm>
            <a:off x="6158590" y="1235238"/>
            <a:ext cx="1136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Output</a:t>
            </a:r>
            <a:endParaRPr b="1" sz="1700"/>
          </a:p>
        </p:txBody>
      </p:sp>
      <p:sp>
        <p:nvSpPr>
          <p:cNvPr id="262" name="Google Shape;262;p36"/>
          <p:cNvSpPr txBox="1"/>
          <p:nvPr/>
        </p:nvSpPr>
        <p:spPr>
          <a:xfrm>
            <a:off x="4100850" y="1235238"/>
            <a:ext cx="942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Model</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Testing the Model</a:t>
            </a:r>
            <a:endParaRPr/>
          </a:p>
        </p:txBody>
      </p:sp>
      <p:sp>
        <p:nvSpPr>
          <p:cNvPr id="268" name="Google Shape;268;p37"/>
          <p:cNvSpPr txBox="1"/>
          <p:nvPr>
            <p:ph idx="1" type="body"/>
          </p:nvPr>
        </p:nvSpPr>
        <p:spPr>
          <a:xfrm>
            <a:off x="311700" y="1152475"/>
            <a:ext cx="8758200" cy="1216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333333"/>
              </a:buClr>
              <a:buSzPts val="1400"/>
              <a:buChar char="●"/>
            </a:pPr>
            <a:r>
              <a:rPr lang="en" sz="1400">
                <a:solidFill>
                  <a:srgbClr val="333333"/>
                </a:solidFill>
              </a:rPr>
              <a:t>Test: </a:t>
            </a:r>
            <a:r>
              <a:rPr b="1" lang="en" sz="1400">
                <a:solidFill>
                  <a:srgbClr val="FD7E14"/>
                </a:solidFill>
              </a:rPr>
              <a:t>Variability</a:t>
            </a:r>
            <a:r>
              <a:rPr b="1" lang="en" sz="1400">
                <a:solidFill>
                  <a:srgbClr val="333333"/>
                </a:solidFill>
              </a:rPr>
              <a:t> </a:t>
            </a:r>
            <a:r>
              <a:rPr lang="en" sz="1400">
                <a:solidFill>
                  <a:srgbClr val="333333"/>
                </a:solidFill>
              </a:rPr>
              <a:t>in terminals, zones coordinates and parameters, data files</a:t>
            </a:r>
            <a:endParaRPr sz="1400">
              <a:solidFill>
                <a:srgbClr val="333333"/>
              </a:solidFill>
            </a:endParaRPr>
          </a:p>
          <a:p>
            <a:pPr indent="-317500" lvl="0" marL="457200" rtl="0" algn="l">
              <a:spcBef>
                <a:spcPts val="0"/>
              </a:spcBef>
              <a:spcAft>
                <a:spcPts val="0"/>
              </a:spcAft>
              <a:buClr>
                <a:srgbClr val="333333"/>
              </a:buClr>
              <a:buSzPts val="1400"/>
              <a:buChar char="●"/>
            </a:pPr>
            <a:r>
              <a:rPr lang="en" sz="1400">
                <a:solidFill>
                  <a:srgbClr val="333333"/>
                </a:solidFill>
              </a:rPr>
              <a:t>Multiple parameters on the same zone</a:t>
            </a:r>
            <a:endParaRPr sz="1400">
              <a:solidFill>
                <a:srgbClr val="333333"/>
              </a:solidFill>
            </a:endParaRPr>
          </a:p>
          <a:p>
            <a:pPr indent="0" lvl="0" marL="0" rtl="0" algn="l">
              <a:lnSpc>
                <a:spcPct val="135714"/>
              </a:lnSpc>
              <a:spcBef>
                <a:spcPts val="0"/>
              </a:spcBef>
              <a:spcAft>
                <a:spcPts val="0"/>
              </a:spcAft>
              <a:buClr>
                <a:schemeClr val="dk1"/>
              </a:buClr>
              <a:buSzPts val="1100"/>
              <a:buFont typeface="Arial"/>
              <a:buNone/>
            </a:pPr>
            <a:r>
              <a:t/>
            </a:r>
            <a:endParaRPr sz="135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69" name="Google Shape;269;p37"/>
          <p:cNvSpPr txBox="1"/>
          <p:nvPr/>
        </p:nvSpPr>
        <p:spPr>
          <a:xfrm>
            <a:off x="889975" y="1832300"/>
            <a:ext cx="35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Situation 1: Zone 2, 12:00 -13:00 pm</a:t>
            </a:r>
            <a:endParaRPr/>
          </a:p>
        </p:txBody>
      </p:sp>
      <p:sp>
        <p:nvSpPr>
          <p:cNvPr id="270" name="Google Shape;270;p37"/>
          <p:cNvSpPr txBox="1"/>
          <p:nvPr/>
        </p:nvSpPr>
        <p:spPr>
          <a:xfrm>
            <a:off x="4976300" y="1832300"/>
            <a:ext cx="35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Situation 2: Zone 1, 15:00 - 16:00 pm</a:t>
            </a:r>
            <a:endParaRPr/>
          </a:p>
        </p:txBody>
      </p:sp>
      <p:pic>
        <p:nvPicPr>
          <p:cNvPr id="271" name="Google Shape;271;p37"/>
          <p:cNvPicPr preferRelativeResize="0"/>
          <p:nvPr/>
        </p:nvPicPr>
        <p:blipFill>
          <a:blip r:embed="rId3">
            <a:alphaModFix/>
          </a:blip>
          <a:stretch>
            <a:fillRect/>
          </a:stretch>
        </p:blipFill>
        <p:spPr>
          <a:xfrm>
            <a:off x="889975" y="2232500"/>
            <a:ext cx="3493888" cy="2469725"/>
          </a:xfrm>
          <a:prstGeom prst="rect">
            <a:avLst/>
          </a:prstGeom>
          <a:noFill/>
          <a:ln>
            <a:noFill/>
          </a:ln>
        </p:spPr>
      </p:pic>
      <p:sp>
        <p:nvSpPr>
          <p:cNvPr id="272" name="Google Shape;272;p37"/>
          <p:cNvSpPr/>
          <p:nvPr/>
        </p:nvSpPr>
        <p:spPr>
          <a:xfrm rot="-1391965">
            <a:off x="2589883" y="4015287"/>
            <a:ext cx="574407" cy="597976"/>
          </a:xfrm>
          <a:prstGeom prst="flowChartPreparation">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7"/>
          <p:cNvPicPr preferRelativeResize="0"/>
          <p:nvPr/>
        </p:nvPicPr>
        <p:blipFill>
          <a:blip r:embed="rId4">
            <a:alphaModFix/>
          </a:blip>
          <a:stretch>
            <a:fillRect/>
          </a:stretch>
        </p:blipFill>
        <p:spPr>
          <a:xfrm>
            <a:off x="4976295" y="2232496"/>
            <a:ext cx="3856001" cy="2469725"/>
          </a:xfrm>
          <a:prstGeom prst="rect">
            <a:avLst/>
          </a:prstGeom>
          <a:noFill/>
          <a:ln>
            <a:noFill/>
          </a:ln>
        </p:spPr>
      </p:pic>
      <p:sp>
        <p:nvSpPr>
          <p:cNvPr id="274" name="Google Shape;274;p37"/>
          <p:cNvSpPr/>
          <p:nvPr/>
        </p:nvSpPr>
        <p:spPr>
          <a:xfrm rot="-2319320">
            <a:off x="7887643" y="3527025"/>
            <a:ext cx="598911" cy="680668"/>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37"/>
          <p:cNvPicPr preferRelativeResize="0"/>
          <p:nvPr/>
        </p:nvPicPr>
        <p:blipFill>
          <a:blip r:embed="rId5">
            <a:alphaModFix/>
          </a:blip>
          <a:stretch>
            <a:fillRect/>
          </a:stretch>
        </p:blipFill>
        <p:spPr>
          <a:xfrm>
            <a:off x="5208313" y="2232512"/>
            <a:ext cx="1581536" cy="1901717"/>
          </a:xfrm>
          <a:prstGeom prst="rect">
            <a:avLst/>
          </a:prstGeom>
          <a:noFill/>
          <a:ln>
            <a:noFill/>
          </a:ln>
        </p:spPr>
      </p:pic>
      <p:pic>
        <p:nvPicPr>
          <p:cNvPr id="276" name="Google Shape;276;p37"/>
          <p:cNvPicPr preferRelativeResize="0"/>
          <p:nvPr/>
        </p:nvPicPr>
        <p:blipFill>
          <a:blip r:embed="rId6">
            <a:alphaModFix/>
          </a:blip>
          <a:stretch>
            <a:fillRect/>
          </a:stretch>
        </p:blipFill>
        <p:spPr>
          <a:xfrm>
            <a:off x="6955575" y="2646037"/>
            <a:ext cx="1581525" cy="1976587"/>
          </a:xfrm>
          <a:prstGeom prst="rect">
            <a:avLst/>
          </a:prstGeom>
          <a:noFill/>
          <a:ln>
            <a:noFill/>
          </a:ln>
        </p:spPr>
      </p:pic>
      <p:pic>
        <p:nvPicPr>
          <p:cNvPr id="277" name="Google Shape;277;p37"/>
          <p:cNvPicPr preferRelativeResize="0"/>
          <p:nvPr/>
        </p:nvPicPr>
        <p:blipFill>
          <a:blip r:embed="rId7">
            <a:alphaModFix/>
          </a:blip>
          <a:stretch>
            <a:fillRect/>
          </a:stretch>
        </p:blipFill>
        <p:spPr>
          <a:xfrm>
            <a:off x="1085650" y="2232488"/>
            <a:ext cx="1666499" cy="2138187"/>
          </a:xfrm>
          <a:prstGeom prst="rect">
            <a:avLst/>
          </a:prstGeom>
          <a:noFill/>
          <a:ln>
            <a:noFill/>
          </a:ln>
        </p:spPr>
      </p:pic>
      <p:pic>
        <p:nvPicPr>
          <p:cNvPr id="278" name="Google Shape;278;p37"/>
          <p:cNvPicPr preferRelativeResize="0"/>
          <p:nvPr/>
        </p:nvPicPr>
        <p:blipFill>
          <a:blip r:embed="rId8">
            <a:alphaModFix/>
          </a:blip>
          <a:stretch>
            <a:fillRect/>
          </a:stretch>
        </p:blipFill>
        <p:spPr>
          <a:xfrm>
            <a:off x="2861178" y="2646025"/>
            <a:ext cx="1710823" cy="213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311700" y="36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Connectivity and Signals</a:t>
            </a:r>
            <a:endParaRPr/>
          </a:p>
        </p:txBody>
      </p:sp>
      <p:graphicFrame>
        <p:nvGraphicFramePr>
          <p:cNvPr id="284" name="Google Shape;284;p38"/>
          <p:cNvGraphicFramePr/>
          <p:nvPr/>
        </p:nvGraphicFramePr>
        <p:xfrm>
          <a:off x="452975" y="891375"/>
          <a:ext cx="3000000" cy="3000000"/>
        </p:xfrm>
        <a:graphic>
          <a:graphicData uri="http://schemas.openxmlformats.org/drawingml/2006/table">
            <a:tbl>
              <a:tblPr>
                <a:noFill/>
                <a:tableStyleId>{505269F4-8A4F-4E54-8E3C-9B66F44575F4}</a:tableStyleId>
              </a:tblPr>
              <a:tblGrid>
                <a:gridCol w="2216475"/>
                <a:gridCol w="618425"/>
                <a:gridCol w="3324300"/>
              </a:tblGrid>
              <a:tr h="558975">
                <a:tc>
                  <a:txBody>
                    <a:bodyPr/>
                    <a:lstStyle/>
                    <a:p>
                      <a:pPr indent="0" lvl="0" marL="0" rtl="0" algn="l">
                        <a:spcBef>
                          <a:spcPts val="0"/>
                        </a:spcBef>
                        <a:spcAft>
                          <a:spcPts val="0"/>
                        </a:spcAft>
                        <a:buNone/>
                      </a:pPr>
                      <a:r>
                        <a:rPr lang="en">
                          <a:solidFill>
                            <a:schemeClr val="lt1"/>
                          </a:solidFill>
                        </a:rPr>
                        <a:t>What</a:t>
                      </a:r>
                      <a:r>
                        <a:rPr lang="en">
                          <a:solidFill>
                            <a:schemeClr val="lt1"/>
                          </a:solidFill>
                        </a:rPr>
                        <a:t> Signals did we use?</a:t>
                      </a:r>
                      <a:endParaRPr>
                        <a:solidFill>
                          <a:schemeClr val="lt1"/>
                        </a:solidFill>
                      </a:endParaRPr>
                    </a:p>
                  </a:txBody>
                  <a:tcPr marT="91425" marB="91425" marR="91425" marL="91425">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1300">
                        <a:solidFill>
                          <a:schemeClr val="lt1"/>
                        </a:solidFill>
                      </a:endParaRPr>
                    </a:p>
                  </a:txBody>
                  <a:tcPr marT="91425" marB="91425" marR="91425" marL="91425">
                    <a:lnL cap="flat" cmpd="sng" w="9525">
                      <a:solidFill>
                        <a:srgbClr val="434343">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
                          <a:solidFill>
                            <a:schemeClr val="lt1"/>
                          </a:solidFill>
                        </a:rPr>
                        <a:t>What</a:t>
                      </a:r>
                      <a:r>
                        <a:rPr lang="en">
                          <a:solidFill>
                            <a:schemeClr val="lt1"/>
                          </a:solidFill>
                        </a:rPr>
                        <a:t> external signals can enhance the model?</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6AA84F"/>
                    </a:solidFill>
                  </a:tcPr>
                </a:tc>
              </a:tr>
              <a:tr h="282700">
                <a:tc>
                  <a:txBody>
                    <a:bodyPr/>
                    <a:lstStyle/>
                    <a:p>
                      <a:pPr indent="0" lvl="0" marL="0" rtl="0" algn="l">
                        <a:spcBef>
                          <a:spcPts val="0"/>
                        </a:spcBef>
                        <a:spcAft>
                          <a:spcPts val="0"/>
                        </a:spcAft>
                        <a:buNone/>
                      </a:pPr>
                      <a:r>
                        <a:rPr lang="en"/>
                        <a:t>Google Maps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4925">
                <a:tc>
                  <a:txBody>
                    <a:bodyPr/>
                    <a:lstStyle/>
                    <a:p>
                      <a:pPr indent="0" lvl="0" marL="0" rtl="0" algn="l">
                        <a:spcBef>
                          <a:spcPts val="0"/>
                        </a:spcBef>
                        <a:spcAft>
                          <a:spcPts val="0"/>
                        </a:spcAft>
                        <a:buNone/>
                      </a:pPr>
                      <a:r>
                        <a:rPr lang="en"/>
                        <a:t>Manual Labeling of ‘Staff’ vs. ‘Passenger’</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Real MAC ID’s from Staff Members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87150">
                <a:tc>
                  <a:txBody>
                    <a:bodyPr/>
                    <a:lstStyle/>
                    <a:p>
                      <a:pPr indent="0" lvl="0" marL="0" rtl="0" algn="l">
                        <a:spcBef>
                          <a:spcPts val="0"/>
                        </a:spcBef>
                        <a:spcAft>
                          <a:spcPts val="0"/>
                        </a:spcAft>
                        <a:buNone/>
                      </a:pPr>
                      <a:r>
                        <a:rPr lang="en"/>
                        <a:t>Hypothetical Zones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Actual Zones that are important and relevant for the Airport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87150">
                <a:tc>
                  <a:txBody>
                    <a:bodyPr/>
                    <a:lstStyle/>
                    <a:p>
                      <a:pPr indent="0" lvl="0" marL="0" rtl="0" algn="l">
                        <a:spcBef>
                          <a:spcPts val="0"/>
                        </a:spcBef>
                        <a:spcAft>
                          <a:spcPts val="0"/>
                        </a:spcAft>
                        <a:buNone/>
                      </a:pPr>
                      <a:r>
                        <a:rPr lang="en"/>
                        <a:t>Reasonable </a:t>
                      </a:r>
                      <a:r>
                        <a:rPr lang="en"/>
                        <a:t>P</a:t>
                      </a:r>
                      <a:r>
                        <a:rPr lang="en"/>
                        <a:t>arameters </a:t>
                      </a:r>
                      <a:r>
                        <a:rPr lang="en"/>
                        <a:t>T</a:t>
                      </a:r>
                      <a:r>
                        <a:rPr lang="en"/>
                        <a:t>hresholds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Actual parameter thresholds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8975">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Security Cameras within Zones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8975">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Security Guards Schedule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85" name="Google Shape;285;p38"/>
          <p:cNvPicPr preferRelativeResize="0"/>
          <p:nvPr/>
        </p:nvPicPr>
        <p:blipFill>
          <a:blip r:embed="rId3">
            <a:alphaModFix/>
          </a:blip>
          <a:stretch>
            <a:fillRect/>
          </a:stretch>
        </p:blipFill>
        <p:spPr>
          <a:xfrm>
            <a:off x="7486200" y="939200"/>
            <a:ext cx="802425" cy="802425"/>
          </a:xfrm>
          <a:prstGeom prst="rect">
            <a:avLst/>
          </a:prstGeom>
          <a:noFill/>
          <a:ln>
            <a:noFill/>
          </a:ln>
        </p:spPr>
      </p:pic>
      <p:sp>
        <p:nvSpPr>
          <p:cNvPr id="286" name="Google Shape;286;p38"/>
          <p:cNvSpPr txBox="1"/>
          <p:nvPr/>
        </p:nvSpPr>
        <p:spPr>
          <a:xfrm>
            <a:off x="6840413" y="1923900"/>
            <a:ext cx="209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Easily integrated and will drive </a:t>
            </a:r>
            <a:r>
              <a:rPr b="1" lang="en">
                <a:solidFill>
                  <a:srgbClr val="FD7E14"/>
                </a:solidFill>
              </a:rPr>
              <a:t>efficiency </a:t>
            </a:r>
            <a:r>
              <a:rPr lang="en"/>
              <a:t>and </a:t>
            </a:r>
            <a:r>
              <a:rPr b="1" lang="en">
                <a:solidFill>
                  <a:srgbClr val="FD7E14"/>
                </a:solidFill>
              </a:rPr>
              <a:t>soundness</a:t>
            </a:r>
            <a:r>
              <a:rPr b="1" lang="en"/>
              <a:t> </a:t>
            </a:r>
            <a:r>
              <a:rPr lang="en"/>
              <a:t>benefits to the model</a:t>
            </a:r>
            <a:endParaRPr/>
          </a:p>
        </p:txBody>
      </p:sp>
      <p:cxnSp>
        <p:nvCxnSpPr>
          <p:cNvPr id="287" name="Google Shape;287;p38"/>
          <p:cNvCxnSpPr/>
          <p:nvPr/>
        </p:nvCxnSpPr>
        <p:spPr>
          <a:xfrm>
            <a:off x="5967063" y="3886750"/>
            <a:ext cx="480000" cy="3462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288" name="Google Shape;288;p38"/>
          <p:cNvCxnSpPr/>
          <p:nvPr/>
        </p:nvCxnSpPr>
        <p:spPr>
          <a:xfrm flipH="1" rot="10800000">
            <a:off x="6008713" y="4232925"/>
            <a:ext cx="392700" cy="327000"/>
          </a:xfrm>
          <a:prstGeom prst="bentConnector3">
            <a:avLst>
              <a:gd fmla="val 50000" name="adj1"/>
            </a:avLst>
          </a:prstGeom>
          <a:noFill/>
          <a:ln cap="flat" cmpd="sng" w="19050">
            <a:solidFill>
              <a:schemeClr val="dk2"/>
            </a:solidFill>
            <a:prstDash val="solid"/>
            <a:round/>
            <a:headEnd len="med" w="med" type="none"/>
            <a:tailEnd len="med" w="med" type="none"/>
          </a:ln>
        </p:spPr>
      </p:cxnSp>
      <p:sp>
        <p:nvSpPr>
          <p:cNvPr id="289" name="Google Shape;289;p38"/>
          <p:cNvSpPr txBox="1"/>
          <p:nvPr/>
        </p:nvSpPr>
        <p:spPr>
          <a:xfrm>
            <a:off x="6930275" y="3768200"/>
            <a:ext cx="1914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Enhance </a:t>
            </a:r>
            <a:r>
              <a:rPr b="1" lang="en">
                <a:solidFill>
                  <a:srgbClr val="FD7E14"/>
                </a:solidFill>
              </a:rPr>
              <a:t>Decision</a:t>
            </a:r>
            <a:r>
              <a:rPr b="1" lang="en"/>
              <a:t> </a:t>
            </a:r>
            <a:r>
              <a:rPr lang="en"/>
              <a:t>and </a:t>
            </a:r>
            <a:r>
              <a:rPr b="1" lang="en">
                <a:solidFill>
                  <a:srgbClr val="FD7E14"/>
                </a:solidFill>
              </a:rPr>
              <a:t>Action</a:t>
            </a:r>
            <a:r>
              <a:rPr b="1" lang="en"/>
              <a:t> </a:t>
            </a:r>
            <a:r>
              <a:rPr lang="en"/>
              <a:t>after Insights</a:t>
            </a:r>
            <a:endParaRPr/>
          </a:p>
        </p:txBody>
      </p:sp>
      <p:sp>
        <p:nvSpPr>
          <p:cNvPr id="290" name="Google Shape;290;p38"/>
          <p:cNvSpPr/>
          <p:nvPr/>
        </p:nvSpPr>
        <p:spPr>
          <a:xfrm>
            <a:off x="2774600" y="2057388"/>
            <a:ext cx="484200" cy="1962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2774600" y="2682775"/>
            <a:ext cx="484200" cy="1962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2774600" y="3293250"/>
            <a:ext cx="484200" cy="1962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nvSpPr>
        <p:spPr>
          <a:xfrm>
            <a:off x="1666925" y="1439775"/>
            <a:ext cx="1985700" cy="7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Insight: </a:t>
            </a:r>
            <a:r>
              <a:rPr b="1" lang="en" sz="1700"/>
              <a:t>Warning, Status </a:t>
            </a:r>
            <a:endParaRPr sz="1200"/>
          </a:p>
        </p:txBody>
      </p:sp>
      <p:sp>
        <p:nvSpPr>
          <p:cNvPr id="298" name="Google Shape;298;p39"/>
          <p:cNvSpPr txBox="1"/>
          <p:nvPr>
            <p:ph type="title"/>
          </p:nvPr>
        </p:nvSpPr>
        <p:spPr>
          <a:xfrm>
            <a:off x="100025" y="3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Model to Delivery</a:t>
            </a:r>
            <a:endParaRPr/>
          </a:p>
        </p:txBody>
      </p:sp>
      <p:pic>
        <p:nvPicPr>
          <p:cNvPr id="299" name="Google Shape;299;p39"/>
          <p:cNvPicPr preferRelativeResize="0"/>
          <p:nvPr/>
        </p:nvPicPr>
        <p:blipFill>
          <a:blip r:embed="rId3">
            <a:alphaModFix/>
          </a:blip>
          <a:stretch>
            <a:fillRect/>
          </a:stretch>
        </p:blipFill>
        <p:spPr>
          <a:xfrm>
            <a:off x="375675" y="2060827"/>
            <a:ext cx="907650" cy="1044673"/>
          </a:xfrm>
          <a:prstGeom prst="rect">
            <a:avLst/>
          </a:prstGeom>
          <a:noFill/>
          <a:ln>
            <a:noFill/>
          </a:ln>
        </p:spPr>
      </p:pic>
      <p:sp>
        <p:nvSpPr>
          <p:cNvPr id="300" name="Google Shape;300;p39"/>
          <p:cNvSpPr txBox="1"/>
          <p:nvPr/>
        </p:nvSpPr>
        <p:spPr>
          <a:xfrm>
            <a:off x="311699" y="1454475"/>
            <a:ext cx="1035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Model Output</a:t>
            </a:r>
            <a:endParaRPr b="1" sz="1700"/>
          </a:p>
        </p:txBody>
      </p:sp>
      <p:pic>
        <p:nvPicPr>
          <p:cNvPr id="301" name="Google Shape;301;p39"/>
          <p:cNvPicPr preferRelativeResize="0"/>
          <p:nvPr/>
        </p:nvPicPr>
        <p:blipFill>
          <a:blip r:embed="rId4">
            <a:alphaModFix/>
          </a:blip>
          <a:stretch>
            <a:fillRect/>
          </a:stretch>
        </p:blipFill>
        <p:spPr>
          <a:xfrm>
            <a:off x="2174950" y="2148075"/>
            <a:ext cx="847350" cy="847350"/>
          </a:xfrm>
          <a:prstGeom prst="rect">
            <a:avLst/>
          </a:prstGeom>
          <a:noFill/>
          <a:ln>
            <a:noFill/>
          </a:ln>
        </p:spPr>
      </p:pic>
      <p:cxnSp>
        <p:nvCxnSpPr>
          <p:cNvPr id="302" name="Google Shape;302;p39"/>
          <p:cNvCxnSpPr/>
          <p:nvPr/>
        </p:nvCxnSpPr>
        <p:spPr>
          <a:xfrm flipH="1" rot="10800000">
            <a:off x="1202650" y="2568300"/>
            <a:ext cx="972300" cy="6900"/>
          </a:xfrm>
          <a:prstGeom prst="straightConnector1">
            <a:avLst/>
          </a:prstGeom>
          <a:noFill/>
          <a:ln cap="flat" cmpd="sng" w="28575">
            <a:solidFill>
              <a:srgbClr val="38761D"/>
            </a:solidFill>
            <a:prstDash val="solid"/>
            <a:round/>
            <a:headEnd len="med" w="med" type="none"/>
            <a:tailEnd len="med" w="med" type="triangle"/>
          </a:ln>
        </p:spPr>
      </p:cxnSp>
      <p:pic>
        <p:nvPicPr>
          <p:cNvPr id="303" name="Google Shape;303;p39"/>
          <p:cNvPicPr preferRelativeResize="0"/>
          <p:nvPr/>
        </p:nvPicPr>
        <p:blipFill>
          <a:blip r:embed="rId5">
            <a:alphaModFix/>
          </a:blip>
          <a:stretch>
            <a:fillRect/>
          </a:stretch>
        </p:blipFill>
        <p:spPr>
          <a:xfrm>
            <a:off x="4355075" y="2114538"/>
            <a:ext cx="914400" cy="914400"/>
          </a:xfrm>
          <a:prstGeom prst="rect">
            <a:avLst/>
          </a:prstGeom>
          <a:noFill/>
          <a:ln>
            <a:noFill/>
          </a:ln>
        </p:spPr>
      </p:pic>
      <p:sp>
        <p:nvSpPr>
          <p:cNvPr id="304" name="Google Shape;304;p39"/>
          <p:cNvSpPr txBox="1"/>
          <p:nvPr/>
        </p:nvSpPr>
        <p:spPr>
          <a:xfrm>
            <a:off x="3317225" y="3041325"/>
            <a:ext cx="29901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700">
                <a:solidFill>
                  <a:srgbClr val="FD7E14"/>
                </a:solidFill>
              </a:rPr>
              <a:t>Redirect resources</a:t>
            </a:r>
            <a:endParaRPr b="1">
              <a:solidFill>
                <a:srgbClr val="FD7E14"/>
              </a:solidFill>
            </a:endParaRPr>
          </a:p>
        </p:txBody>
      </p:sp>
      <p:cxnSp>
        <p:nvCxnSpPr>
          <p:cNvPr id="305" name="Google Shape;305;p39"/>
          <p:cNvCxnSpPr>
            <a:stCxn id="301" idx="3"/>
          </p:cNvCxnSpPr>
          <p:nvPr/>
        </p:nvCxnSpPr>
        <p:spPr>
          <a:xfrm>
            <a:off x="3022300" y="2571750"/>
            <a:ext cx="1259400" cy="21300"/>
          </a:xfrm>
          <a:prstGeom prst="straightConnector1">
            <a:avLst/>
          </a:prstGeom>
          <a:noFill/>
          <a:ln cap="flat" cmpd="sng" w="28575">
            <a:solidFill>
              <a:srgbClr val="38761D"/>
            </a:solidFill>
            <a:prstDash val="solid"/>
            <a:round/>
            <a:headEnd len="med" w="med" type="none"/>
            <a:tailEnd len="med" w="med" type="triangle"/>
          </a:ln>
        </p:spPr>
      </p:cxnSp>
      <p:sp>
        <p:nvSpPr>
          <p:cNvPr id="306" name="Google Shape;306;p39"/>
          <p:cNvSpPr txBox="1"/>
          <p:nvPr/>
        </p:nvSpPr>
        <p:spPr>
          <a:xfrm>
            <a:off x="3987125" y="1381513"/>
            <a:ext cx="1650300" cy="7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D7E14"/>
                </a:solidFill>
              </a:rPr>
              <a:t>Actions</a:t>
            </a:r>
            <a:endParaRPr b="1" sz="1700">
              <a:solidFill>
                <a:srgbClr val="FD7E14"/>
              </a:solidFill>
            </a:endParaRPr>
          </a:p>
        </p:txBody>
      </p:sp>
      <p:cxnSp>
        <p:nvCxnSpPr>
          <p:cNvPr id="307" name="Google Shape;307;p39"/>
          <p:cNvCxnSpPr>
            <a:stCxn id="303" idx="3"/>
            <a:endCxn id="308" idx="1"/>
          </p:cNvCxnSpPr>
          <p:nvPr/>
        </p:nvCxnSpPr>
        <p:spPr>
          <a:xfrm>
            <a:off x="5269475" y="2571738"/>
            <a:ext cx="1985700" cy="0"/>
          </a:xfrm>
          <a:prstGeom prst="straightConnector1">
            <a:avLst/>
          </a:prstGeom>
          <a:noFill/>
          <a:ln cap="flat" cmpd="sng" w="28575">
            <a:solidFill>
              <a:srgbClr val="38761D"/>
            </a:solidFill>
            <a:prstDash val="solid"/>
            <a:round/>
            <a:headEnd len="med" w="med" type="none"/>
            <a:tailEnd len="med" w="med" type="triangle"/>
          </a:ln>
        </p:spPr>
      </p:cxnSp>
      <p:sp>
        <p:nvSpPr>
          <p:cNvPr id="309" name="Google Shape;309;p39"/>
          <p:cNvSpPr txBox="1"/>
          <p:nvPr/>
        </p:nvSpPr>
        <p:spPr>
          <a:xfrm>
            <a:off x="6820025" y="1439775"/>
            <a:ext cx="1650300" cy="7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Result: Value Delivered</a:t>
            </a:r>
            <a:endParaRPr b="1" sz="1700"/>
          </a:p>
        </p:txBody>
      </p:sp>
      <p:pic>
        <p:nvPicPr>
          <p:cNvPr id="308" name="Google Shape;308;p39"/>
          <p:cNvPicPr preferRelativeResize="0"/>
          <p:nvPr/>
        </p:nvPicPr>
        <p:blipFill>
          <a:blip r:embed="rId6">
            <a:alphaModFix/>
          </a:blip>
          <a:stretch>
            <a:fillRect/>
          </a:stretch>
        </p:blipFill>
        <p:spPr>
          <a:xfrm>
            <a:off x="7255250" y="2114550"/>
            <a:ext cx="914400" cy="914400"/>
          </a:xfrm>
          <a:prstGeom prst="rect">
            <a:avLst/>
          </a:prstGeom>
          <a:noFill/>
          <a:ln>
            <a:noFill/>
          </a:ln>
        </p:spPr>
      </p:pic>
      <p:sp>
        <p:nvSpPr>
          <p:cNvPr id="310" name="Google Shape;310;p39"/>
          <p:cNvSpPr txBox="1"/>
          <p:nvPr/>
        </p:nvSpPr>
        <p:spPr>
          <a:xfrm>
            <a:off x="6887300" y="3105500"/>
            <a:ext cx="1650300" cy="1708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Improve emergency response time</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rPr lang="en" sz="1100">
                <a:solidFill>
                  <a:schemeClr val="dk1"/>
                </a:solidFill>
              </a:rPr>
              <a:t>Maximize effectiveness of existing security features</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rPr lang="en" sz="1100">
                <a:solidFill>
                  <a:schemeClr val="dk1"/>
                </a:solidFill>
              </a:rPr>
              <a:t>etc.</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 &amp; A</a:t>
            </a:r>
            <a:endParaRPr/>
          </a:p>
        </p:txBody>
      </p:sp>
      <p:sp>
        <p:nvSpPr>
          <p:cNvPr id="316" name="Google Shape;316;p4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solidFill>
                  <a:srgbClr val="000000"/>
                </a:solidFill>
              </a:rPr>
              <a:t>Thank you !</a:t>
            </a:r>
            <a:endParaRPr sz="42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Appendix-Sample</a:t>
            </a:r>
            <a:endParaRPr/>
          </a:p>
        </p:txBody>
      </p:sp>
      <p:sp>
        <p:nvSpPr>
          <p:cNvPr id="322" name="Google Shape;32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41"/>
          <p:cNvPicPr preferRelativeResize="0"/>
          <p:nvPr/>
        </p:nvPicPr>
        <p:blipFill>
          <a:blip r:embed="rId3">
            <a:alphaModFix/>
          </a:blip>
          <a:stretch>
            <a:fillRect/>
          </a:stretch>
        </p:blipFill>
        <p:spPr>
          <a:xfrm>
            <a:off x="784975" y="1260475"/>
            <a:ext cx="7391400"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a:t>
            </a:r>
            <a:endParaRPr/>
          </a:p>
        </p:txBody>
      </p:sp>
      <p:sp>
        <p:nvSpPr>
          <p:cNvPr id="329" name="Google Shape;32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https://www.cnn.com/2020/03/10/americas/chile-airport-robbery-intl-scli/index.html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8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Found about Airports </a:t>
            </a:r>
            <a:endParaRPr/>
          </a:p>
        </p:txBody>
      </p:sp>
      <p:sp>
        <p:nvSpPr>
          <p:cNvPr id="114" name="Google Shape;114;p26"/>
          <p:cNvSpPr txBox="1"/>
          <p:nvPr>
            <p:ph idx="1" type="body"/>
          </p:nvPr>
        </p:nvSpPr>
        <p:spPr>
          <a:xfrm>
            <a:off x="2693400" y="3543500"/>
            <a:ext cx="3757200" cy="5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Airports are more than transportation hub</a:t>
            </a:r>
            <a:endParaRPr sz="1100">
              <a:solidFill>
                <a:schemeClr val="dk1"/>
              </a:solidFill>
            </a:endParaRPr>
          </a:p>
          <a:p>
            <a:pPr indent="0" lvl="0" marL="0" rtl="0" algn="ctr">
              <a:spcBef>
                <a:spcPts val="0"/>
              </a:spcBef>
              <a:spcAft>
                <a:spcPts val="0"/>
              </a:spcAft>
              <a:buNone/>
            </a:pPr>
            <a:r>
              <a:rPr lang="en" sz="1100">
                <a:solidFill>
                  <a:schemeClr val="dk1"/>
                </a:solidFill>
              </a:rPr>
              <a:t>It’s a multi-</a:t>
            </a:r>
            <a:r>
              <a:rPr lang="en" sz="1100">
                <a:solidFill>
                  <a:schemeClr val="dk1"/>
                </a:solidFill>
              </a:rPr>
              <a:t>functionalities</a:t>
            </a:r>
            <a:r>
              <a:rPr lang="en" sz="1100">
                <a:solidFill>
                  <a:schemeClr val="dk1"/>
                </a:solidFill>
              </a:rPr>
              <a:t> entity</a:t>
            </a:r>
            <a:endParaRPr/>
          </a:p>
        </p:txBody>
      </p:sp>
      <p:sp>
        <p:nvSpPr>
          <p:cNvPr id="115" name="Google Shape;115;p26"/>
          <p:cNvSpPr txBox="1"/>
          <p:nvPr/>
        </p:nvSpPr>
        <p:spPr>
          <a:xfrm>
            <a:off x="2143525" y="1838050"/>
            <a:ext cx="1200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Public </a:t>
            </a:r>
            <a:r>
              <a:rPr lang="en" sz="1100"/>
              <a:t>Safety </a:t>
            </a:r>
            <a:endParaRPr sz="1100"/>
          </a:p>
        </p:txBody>
      </p:sp>
      <p:sp>
        <p:nvSpPr>
          <p:cNvPr id="116" name="Google Shape;116;p26"/>
          <p:cNvSpPr txBox="1"/>
          <p:nvPr/>
        </p:nvSpPr>
        <p:spPr>
          <a:xfrm>
            <a:off x="3921900" y="1861138"/>
            <a:ext cx="13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a:t>
            </a:r>
            <a:r>
              <a:rPr lang="en" sz="1100"/>
              <a:t>ransportation</a:t>
            </a:r>
            <a:endParaRPr sz="1100"/>
          </a:p>
        </p:txBody>
      </p:sp>
      <p:sp>
        <p:nvSpPr>
          <p:cNvPr id="117" name="Google Shape;117;p26"/>
          <p:cNvSpPr txBox="1"/>
          <p:nvPr/>
        </p:nvSpPr>
        <p:spPr>
          <a:xfrm>
            <a:off x="5877575" y="1861150"/>
            <a:ext cx="10074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Business</a:t>
            </a:r>
            <a:endParaRPr sz="1100"/>
          </a:p>
        </p:txBody>
      </p:sp>
      <p:cxnSp>
        <p:nvCxnSpPr>
          <p:cNvPr id="118" name="Google Shape;118;p26"/>
          <p:cNvCxnSpPr>
            <a:endCxn id="119" idx="1"/>
          </p:cNvCxnSpPr>
          <p:nvPr/>
        </p:nvCxnSpPr>
        <p:spPr>
          <a:xfrm>
            <a:off x="2757638" y="2220238"/>
            <a:ext cx="1191900" cy="7008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6"/>
          <p:cNvCxnSpPr>
            <a:endCxn id="119" idx="3"/>
          </p:cNvCxnSpPr>
          <p:nvPr/>
        </p:nvCxnSpPr>
        <p:spPr>
          <a:xfrm flipH="1">
            <a:off x="5194463" y="2205838"/>
            <a:ext cx="1206300" cy="7152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26"/>
          <p:cNvSpPr txBox="1"/>
          <p:nvPr/>
        </p:nvSpPr>
        <p:spPr>
          <a:xfrm>
            <a:off x="6294400" y="3288825"/>
            <a:ext cx="2963100" cy="8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Critical assets needs protection</a:t>
            </a:r>
            <a:endParaRPr sz="1100"/>
          </a:p>
          <a:p>
            <a:pPr indent="0" lvl="0" marL="0" rtl="0" algn="ctr">
              <a:spcBef>
                <a:spcPts val="0"/>
              </a:spcBef>
              <a:spcAft>
                <a:spcPts val="0"/>
              </a:spcAft>
              <a:buNone/>
            </a:pPr>
            <a:r>
              <a:rPr lang="en" sz="1100"/>
              <a:t>Drive </a:t>
            </a:r>
            <a:r>
              <a:rPr lang="en" sz="1100">
                <a:solidFill>
                  <a:srgbClr val="FD7E14"/>
                </a:solidFill>
              </a:rPr>
              <a:t>cost low</a:t>
            </a:r>
            <a:r>
              <a:rPr lang="en" sz="1100"/>
              <a:t> amid </a:t>
            </a:r>
            <a:r>
              <a:rPr lang="en" sz="1100">
                <a:solidFill>
                  <a:srgbClr val="FD7E14"/>
                </a:solidFill>
              </a:rPr>
              <a:t>reduced revenue</a:t>
            </a:r>
            <a:endParaRPr sz="1100">
              <a:solidFill>
                <a:srgbClr val="FD7E14"/>
              </a:solidFill>
            </a:endParaRPr>
          </a:p>
          <a:p>
            <a:pPr indent="0" lvl="0" marL="0" rtl="0" algn="ctr">
              <a:spcBef>
                <a:spcPts val="0"/>
              </a:spcBef>
              <a:spcAft>
                <a:spcPts val="0"/>
              </a:spcAft>
              <a:buNone/>
            </a:pPr>
            <a:r>
              <a:rPr lang="en" sz="1100"/>
              <a:t>Ensure </a:t>
            </a:r>
            <a:r>
              <a:rPr lang="en" sz="1100">
                <a:solidFill>
                  <a:srgbClr val="FD7E14"/>
                </a:solidFill>
              </a:rPr>
              <a:t>operational efficiency </a:t>
            </a:r>
            <a:endParaRPr sz="1100">
              <a:solidFill>
                <a:srgbClr val="FD7E14"/>
              </a:solidFill>
            </a:endParaRPr>
          </a:p>
          <a:p>
            <a:pPr indent="0" lvl="0" marL="0" rtl="0" algn="ctr">
              <a:spcBef>
                <a:spcPts val="0"/>
              </a:spcBef>
              <a:spcAft>
                <a:spcPts val="0"/>
              </a:spcAft>
              <a:buNone/>
            </a:pPr>
            <a:r>
              <a:t/>
            </a:r>
            <a:endParaRPr sz="1100"/>
          </a:p>
        </p:txBody>
      </p:sp>
      <p:pic>
        <p:nvPicPr>
          <p:cNvPr id="122" name="Google Shape;122;p26"/>
          <p:cNvPicPr preferRelativeResize="0"/>
          <p:nvPr/>
        </p:nvPicPr>
        <p:blipFill>
          <a:blip r:embed="rId3">
            <a:alphaModFix/>
          </a:blip>
          <a:stretch>
            <a:fillRect/>
          </a:stretch>
        </p:blipFill>
        <p:spPr>
          <a:xfrm>
            <a:off x="878750" y="2215150"/>
            <a:ext cx="914400" cy="914400"/>
          </a:xfrm>
          <a:prstGeom prst="rect">
            <a:avLst/>
          </a:prstGeom>
          <a:noFill/>
          <a:ln>
            <a:noFill/>
          </a:ln>
        </p:spPr>
      </p:pic>
      <p:sp>
        <p:nvSpPr>
          <p:cNvPr id="123" name="Google Shape;123;p26"/>
          <p:cNvSpPr txBox="1"/>
          <p:nvPr/>
        </p:nvSpPr>
        <p:spPr>
          <a:xfrm>
            <a:off x="0" y="3067875"/>
            <a:ext cx="2757600" cy="88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333333"/>
                </a:solidFill>
                <a:highlight>
                  <a:srgbClr val="FFFFFF"/>
                </a:highlight>
              </a:rPr>
              <a:t>In 2013, heavily armed robbers, </a:t>
            </a:r>
            <a:r>
              <a:rPr lang="en" sz="1100">
                <a:solidFill>
                  <a:srgbClr val="FD7E14"/>
                </a:solidFill>
                <a:highlight>
                  <a:srgbClr val="FFFFFF"/>
                </a:highlight>
              </a:rPr>
              <a:t>dressed as police</a:t>
            </a:r>
            <a:r>
              <a:rPr lang="en" sz="1100">
                <a:solidFill>
                  <a:srgbClr val="333333"/>
                </a:solidFill>
                <a:highlight>
                  <a:srgbClr val="FFFFFF"/>
                </a:highlight>
              </a:rPr>
              <a:t> breached Brussels Airport and made off with </a:t>
            </a:r>
            <a:r>
              <a:rPr lang="en" sz="1100">
                <a:solidFill>
                  <a:srgbClr val="FD7E14"/>
                </a:solidFill>
                <a:highlight>
                  <a:srgbClr val="FFFFFF"/>
                </a:highlight>
              </a:rPr>
              <a:t>$50 million</a:t>
            </a:r>
            <a:r>
              <a:rPr lang="en" sz="1100">
                <a:solidFill>
                  <a:srgbClr val="333333"/>
                </a:solidFill>
                <a:highlight>
                  <a:srgbClr val="FFFFFF"/>
                </a:highlight>
              </a:rPr>
              <a:t> in diamonds</a:t>
            </a:r>
            <a:endParaRPr sz="1500"/>
          </a:p>
        </p:txBody>
      </p:sp>
      <p:pic>
        <p:nvPicPr>
          <p:cNvPr id="124" name="Google Shape;124;p26"/>
          <p:cNvPicPr preferRelativeResize="0"/>
          <p:nvPr/>
        </p:nvPicPr>
        <p:blipFill>
          <a:blip r:embed="rId4">
            <a:alphaModFix/>
          </a:blip>
          <a:stretch>
            <a:fillRect/>
          </a:stretch>
        </p:blipFill>
        <p:spPr>
          <a:xfrm>
            <a:off x="3872964" y="2244975"/>
            <a:ext cx="1398074" cy="1405150"/>
          </a:xfrm>
          <a:prstGeom prst="rect">
            <a:avLst/>
          </a:prstGeom>
          <a:noFill/>
          <a:ln>
            <a:noFill/>
          </a:ln>
        </p:spPr>
      </p:pic>
      <p:sp>
        <p:nvSpPr>
          <p:cNvPr id="125" name="Google Shape;125;p26"/>
          <p:cNvSpPr txBox="1"/>
          <p:nvPr/>
        </p:nvSpPr>
        <p:spPr>
          <a:xfrm>
            <a:off x="3403512" y="3543488"/>
            <a:ext cx="2337000" cy="1245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rPr>
              <a:t>Rio airport handled </a:t>
            </a:r>
            <a:r>
              <a:rPr lang="en" sz="1100">
                <a:solidFill>
                  <a:srgbClr val="FD7E14"/>
                </a:solidFill>
              </a:rPr>
              <a:t>13,507,881</a:t>
            </a:r>
            <a:r>
              <a:rPr lang="en" sz="1100">
                <a:solidFill>
                  <a:schemeClr val="dk1"/>
                </a:solidFill>
              </a:rPr>
              <a:t> passengers over 2019</a:t>
            </a:r>
            <a:endParaRPr sz="1100">
              <a:solidFill>
                <a:schemeClr val="dk1"/>
              </a:solidFill>
            </a:endParaRPr>
          </a:p>
          <a:p>
            <a:pPr indent="0" lvl="0" marL="0" rtl="0" algn="ctr">
              <a:lnSpc>
                <a:spcPct val="115000"/>
              </a:lnSpc>
              <a:spcBef>
                <a:spcPts val="0"/>
              </a:spcBef>
              <a:spcAft>
                <a:spcPts val="0"/>
              </a:spcAft>
              <a:buNone/>
            </a:pPr>
            <a:r>
              <a:rPr lang="en" sz="1100">
                <a:solidFill>
                  <a:schemeClr val="dk1"/>
                </a:solidFill>
              </a:rPr>
              <a:t>Number of air travellers are expected to grow </a:t>
            </a:r>
            <a:r>
              <a:rPr lang="en" sz="1100">
                <a:solidFill>
                  <a:srgbClr val="FD7E14"/>
                </a:solidFill>
              </a:rPr>
              <a:t>4.2% &amp; 4.7%</a:t>
            </a:r>
            <a:r>
              <a:rPr lang="en" sz="1100">
                <a:solidFill>
                  <a:schemeClr val="dk1"/>
                </a:solidFill>
              </a:rPr>
              <a:t> annually through to 2023</a:t>
            </a:r>
            <a:endParaRPr sz="1100">
              <a:solidFill>
                <a:schemeClr val="dk1"/>
              </a:solidFill>
            </a:endParaRPr>
          </a:p>
          <a:p>
            <a:pPr indent="0" lvl="0" marL="0" rtl="0" algn="ctr">
              <a:spcBef>
                <a:spcPts val="0"/>
              </a:spcBef>
              <a:spcAft>
                <a:spcPts val="0"/>
              </a:spcAft>
              <a:buNone/>
            </a:pPr>
            <a:r>
              <a:t/>
            </a:r>
            <a:endParaRPr/>
          </a:p>
        </p:txBody>
      </p:sp>
      <p:pic>
        <p:nvPicPr>
          <p:cNvPr id="126" name="Google Shape;126;p26"/>
          <p:cNvPicPr preferRelativeResize="0"/>
          <p:nvPr/>
        </p:nvPicPr>
        <p:blipFill>
          <a:blip r:embed="rId5">
            <a:alphaModFix/>
          </a:blip>
          <a:stretch>
            <a:fillRect/>
          </a:stretch>
        </p:blipFill>
        <p:spPr>
          <a:xfrm>
            <a:off x="2259025" y="914525"/>
            <a:ext cx="1007400" cy="1007400"/>
          </a:xfrm>
          <a:prstGeom prst="rect">
            <a:avLst/>
          </a:prstGeom>
          <a:noFill/>
          <a:ln>
            <a:noFill/>
          </a:ln>
        </p:spPr>
      </p:pic>
      <p:pic>
        <p:nvPicPr>
          <p:cNvPr id="127" name="Google Shape;127;p26"/>
          <p:cNvPicPr preferRelativeResize="0"/>
          <p:nvPr/>
        </p:nvPicPr>
        <p:blipFill>
          <a:blip r:embed="rId6">
            <a:alphaModFix/>
          </a:blip>
          <a:stretch>
            <a:fillRect/>
          </a:stretch>
        </p:blipFill>
        <p:spPr>
          <a:xfrm>
            <a:off x="5800175" y="907038"/>
            <a:ext cx="1017200" cy="1022364"/>
          </a:xfrm>
          <a:prstGeom prst="rect">
            <a:avLst/>
          </a:prstGeom>
          <a:noFill/>
          <a:ln>
            <a:noFill/>
          </a:ln>
        </p:spPr>
      </p:pic>
      <p:pic>
        <p:nvPicPr>
          <p:cNvPr id="128" name="Google Shape;128;p26"/>
          <p:cNvPicPr preferRelativeResize="0"/>
          <p:nvPr/>
        </p:nvPicPr>
        <p:blipFill>
          <a:blip r:embed="rId7">
            <a:alphaModFix/>
          </a:blip>
          <a:stretch>
            <a:fillRect/>
          </a:stretch>
        </p:blipFill>
        <p:spPr>
          <a:xfrm>
            <a:off x="4055718" y="848250"/>
            <a:ext cx="1068257" cy="1073675"/>
          </a:xfrm>
          <a:prstGeom prst="rect">
            <a:avLst/>
          </a:prstGeom>
          <a:noFill/>
          <a:ln>
            <a:noFill/>
          </a:ln>
        </p:spPr>
      </p:pic>
      <p:pic>
        <p:nvPicPr>
          <p:cNvPr id="129" name="Google Shape;129;p26"/>
          <p:cNvPicPr preferRelativeResize="0"/>
          <p:nvPr/>
        </p:nvPicPr>
        <p:blipFill>
          <a:blip r:embed="rId8">
            <a:alphaModFix/>
          </a:blip>
          <a:stretch>
            <a:fillRect/>
          </a:stretch>
        </p:blipFill>
        <p:spPr>
          <a:xfrm>
            <a:off x="3993900" y="2351600"/>
            <a:ext cx="1191900" cy="1191900"/>
          </a:xfrm>
          <a:prstGeom prst="rect">
            <a:avLst/>
          </a:prstGeom>
          <a:noFill/>
          <a:ln>
            <a:noFill/>
          </a:ln>
        </p:spPr>
      </p:pic>
      <p:pic>
        <p:nvPicPr>
          <p:cNvPr id="130" name="Google Shape;130;p26"/>
          <p:cNvPicPr preferRelativeResize="0"/>
          <p:nvPr/>
        </p:nvPicPr>
        <p:blipFill>
          <a:blip r:embed="rId9">
            <a:alphaModFix/>
          </a:blip>
          <a:stretch>
            <a:fillRect/>
          </a:stretch>
        </p:blipFill>
        <p:spPr>
          <a:xfrm>
            <a:off x="7272251" y="2238250"/>
            <a:ext cx="1007400" cy="1007427"/>
          </a:xfrm>
          <a:prstGeom prst="rect">
            <a:avLst/>
          </a:prstGeom>
          <a:noFill/>
          <a:ln>
            <a:noFill/>
          </a:ln>
        </p:spPr>
      </p:pic>
      <p:sp>
        <p:nvSpPr>
          <p:cNvPr id="131" name="Google Shape;131;p26"/>
          <p:cNvSpPr txBox="1"/>
          <p:nvPr/>
        </p:nvSpPr>
        <p:spPr>
          <a:xfrm>
            <a:off x="1335900" y="2363350"/>
            <a:ext cx="6507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D7E14"/>
                </a:solidFill>
              </a:rPr>
              <a:t>Safety and security are paramount to airports!</a:t>
            </a:r>
            <a:endParaRPr b="1" sz="1800">
              <a:solidFill>
                <a:srgbClr val="FD7E1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1214750" y="1165575"/>
            <a:ext cx="6873600" cy="34152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b="1" lang="en" sz="2000">
                <a:solidFill>
                  <a:schemeClr val="dk1"/>
                </a:solidFill>
              </a:rPr>
              <a:t>Airports need systems and methods to improve </a:t>
            </a:r>
            <a:r>
              <a:rPr b="1" lang="en" sz="2000">
                <a:solidFill>
                  <a:srgbClr val="FF9900"/>
                </a:solidFill>
              </a:rPr>
              <a:t>security</a:t>
            </a:r>
            <a:r>
              <a:rPr b="1" lang="en" sz="2000">
                <a:solidFill>
                  <a:schemeClr val="dk1"/>
                </a:solidFill>
              </a:rPr>
              <a:t>, </a:t>
            </a:r>
            <a:r>
              <a:rPr b="1" lang="en" sz="2000">
                <a:solidFill>
                  <a:srgbClr val="FF9900"/>
                </a:solidFill>
              </a:rPr>
              <a:t>safety</a:t>
            </a:r>
            <a:r>
              <a:rPr b="1" lang="en" sz="2000">
                <a:solidFill>
                  <a:schemeClr val="dk1"/>
                </a:solidFill>
              </a:rPr>
              <a:t>, and </a:t>
            </a:r>
            <a:r>
              <a:rPr b="1" lang="en" sz="2000">
                <a:solidFill>
                  <a:srgbClr val="FF9900"/>
                </a:solidFill>
              </a:rPr>
              <a:t>operational continuity</a:t>
            </a:r>
            <a:r>
              <a:rPr b="1" lang="en" sz="2000">
                <a:solidFill>
                  <a:schemeClr val="dk1"/>
                </a:solidFill>
              </a:rPr>
              <a:t>.</a:t>
            </a:r>
            <a:endParaRPr b="1" sz="2000">
              <a:solidFill>
                <a:schemeClr val="dk1"/>
              </a:solidFill>
            </a:endParaRPr>
          </a:p>
          <a:p>
            <a:pPr indent="0" lvl="0" marL="0" rtl="0" algn="ctr">
              <a:lnSpc>
                <a:spcPct val="150000"/>
              </a:lnSpc>
              <a:spcBef>
                <a:spcPts val="0"/>
              </a:spcBef>
              <a:spcAft>
                <a:spcPts val="0"/>
              </a:spcAft>
              <a:buNone/>
            </a:pPr>
            <a:r>
              <a:t/>
            </a:r>
            <a:endParaRPr b="1" sz="1500">
              <a:solidFill>
                <a:schemeClr val="dk1"/>
              </a:solidFill>
            </a:endParaRPr>
          </a:p>
          <a:p>
            <a:pPr indent="0" lvl="0" marL="0" rtl="0" algn="ctr">
              <a:lnSpc>
                <a:spcPct val="150000"/>
              </a:lnSpc>
              <a:spcBef>
                <a:spcPts val="0"/>
              </a:spcBef>
              <a:spcAft>
                <a:spcPts val="0"/>
              </a:spcAft>
              <a:buNone/>
            </a:pPr>
            <a:r>
              <a:t/>
            </a:r>
            <a:endParaRPr b="1" sz="1500">
              <a:solidFill>
                <a:schemeClr val="dk1"/>
              </a:solidFill>
            </a:endParaRPr>
          </a:p>
          <a:p>
            <a:pPr indent="0" lvl="0" marL="0" rtl="0" algn="just">
              <a:lnSpc>
                <a:spcPct val="150000"/>
              </a:lnSpc>
              <a:spcBef>
                <a:spcPts val="0"/>
              </a:spcBef>
              <a:spcAft>
                <a:spcPts val="0"/>
              </a:spcAft>
              <a:buNone/>
            </a:pPr>
            <a:r>
              <a:t/>
            </a:r>
            <a:endParaRPr/>
          </a:p>
        </p:txBody>
      </p:sp>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Challenge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770550" y="1989350"/>
            <a:ext cx="1321149" cy="1321149"/>
          </a:xfrm>
          <a:prstGeom prst="rect">
            <a:avLst/>
          </a:prstGeom>
          <a:noFill/>
          <a:ln>
            <a:noFill/>
          </a:ln>
        </p:spPr>
      </p:pic>
      <p:pic>
        <p:nvPicPr>
          <p:cNvPr id="143" name="Google Shape;143;p28"/>
          <p:cNvPicPr preferRelativeResize="0"/>
          <p:nvPr/>
        </p:nvPicPr>
        <p:blipFill>
          <a:blip r:embed="rId4">
            <a:alphaModFix/>
          </a:blip>
          <a:stretch>
            <a:fillRect/>
          </a:stretch>
        </p:blipFill>
        <p:spPr>
          <a:xfrm>
            <a:off x="770546" y="3340021"/>
            <a:ext cx="1422000" cy="1422000"/>
          </a:xfrm>
          <a:prstGeom prst="rect">
            <a:avLst/>
          </a:prstGeom>
          <a:noFill/>
          <a:ln>
            <a:noFill/>
          </a:ln>
        </p:spPr>
      </p:pic>
      <p:pic>
        <p:nvPicPr>
          <p:cNvPr id="144" name="Google Shape;144;p28"/>
          <p:cNvPicPr preferRelativeResize="0"/>
          <p:nvPr/>
        </p:nvPicPr>
        <p:blipFill>
          <a:blip r:embed="rId5">
            <a:alphaModFix/>
          </a:blip>
          <a:stretch>
            <a:fillRect/>
          </a:stretch>
        </p:blipFill>
        <p:spPr>
          <a:xfrm>
            <a:off x="375875" y="724038"/>
            <a:ext cx="1994499" cy="991075"/>
          </a:xfrm>
          <a:prstGeom prst="rect">
            <a:avLst/>
          </a:prstGeom>
          <a:noFill/>
          <a:ln>
            <a:noFill/>
          </a:ln>
        </p:spPr>
      </p:pic>
      <p:sp>
        <p:nvSpPr>
          <p:cNvPr id="145" name="Google Shape;145;p28"/>
          <p:cNvSpPr txBox="1"/>
          <p:nvPr/>
        </p:nvSpPr>
        <p:spPr>
          <a:xfrm>
            <a:off x="4037750" y="2018875"/>
            <a:ext cx="4778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D7E14"/>
                </a:solidFill>
              </a:rPr>
              <a:t>Crowd Density</a:t>
            </a:r>
            <a:endParaRPr/>
          </a:p>
          <a:p>
            <a:pPr indent="-304800" lvl="0" marL="457200" rtl="0" algn="l">
              <a:spcBef>
                <a:spcPts val="0"/>
              </a:spcBef>
              <a:spcAft>
                <a:spcPts val="0"/>
              </a:spcAft>
              <a:buClr>
                <a:schemeClr val="dk1"/>
              </a:buClr>
              <a:buSzPts val="1200"/>
              <a:buChar char="●"/>
            </a:pPr>
            <a:r>
              <a:rPr lang="en" sz="1200">
                <a:solidFill>
                  <a:schemeClr val="dk1"/>
                </a:solidFill>
              </a:rPr>
              <a:t>Passenger safety protection (Fire and Evacuation Protocols)</a:t>
            </a:r>
            <a:endParaRPr sz="1200"/>
          </a:p>
          <a:p>
            <a:pPr indent="-304800" lvl="0" marL="457200" rtl="0" algn="l">
              <a:spcBef>
                <a:spcPts val="0"/>
              </a:spcBef>
              <a:spcAft>
                <a:spcPts val="0"/>
              </a:spcAft>
              <a:buSzPts val="1200"/>
              <a:buChar char="●"/>
            </a:pPr>
            <a:r>
              <a:rPr lang="en" sz="1200"/>
              <a:t>Density control during pandemic</a:t>
            </a:r>
            <a:endParaRPr sz="1200"/>
          </a:p>
          <a:p>
            <a:pPr indent="-304800" lvl="1" marL="914400" rtl="0" algn="l">
              <a:spcBef>
                <a:spcPts val="0"/>
              </a:spcBef>
              <a:spcAft>
                <a:spcPts val="0"/>
              </a:spcAft>
              <a:buSzPts val="1200"/>
              <a:buChar char="○"/>
            </a:pPr>
            <a:r>
              <a:rPr lang="en" sz="1200"/>
              <a:t>e.g. Social distance control for Covid 19</a:t>
            </a:r>
            <a:endParaRPr sz="1200"/>
          </a:p>
        </p:txBody>
      </p:sp>
      <p:sp>
        <p:nvSpPr>
          <p:cNvPr id="146" name="Google Shape;146;p28"/>
          <p:cNvSpPr txBox="1"/>
          <p:nvPr/>
        </p:nvSpPr>
        <p:spPr>
          <a:xfrm>
            <a:off x="4078250" y="3450975"/>
            <a:ext cx="4320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D7E14"/>
                </a:solidFill>
              </a:rPr>
              <a:t>Crowd Movement </a:t>
            </a:r>
            <a:endParaRPr/>
          </a:p>
          <a:p>
            <a:pPr indent="-304800" lvl="0" marL="457200" rtl="0" algn="l">
              <a:spcBef>
                <a:spcPts val="0"/>
              </a:spcBef>
              <a:spcAft>
                <a:spcPts val="0"/>
              </a:spcAft>
              <a:buClr>
                <a:schemeClr val="dk1"/>
              </a:buClr>
              <a:buSzPts val="1200"/>
              <a:buChar char="●"/>
            </a:pPr>
            <a:r>
              <a:rPr lang="en" sz="1200">
                <a:solidFill>
                  <a:schemeClr val="dk1"/>
                </a:solidFill>
              </a:rPr>
              <a:t>Passenger safety protection (Terrorism)</a:t>
            </a:r>
            <a:endParaRPr sz="1200"/>
          </a:p>
          <a:p>
            <a:pPr indent="-304800" lvl="0" marL="457200" rtl="0" algn="l">
              <a:spcBef>
                <a:spcPts val="0"/>
              </a:spcBef>
              <a:spcAft>
                <a:spcPts val="0"/>
              </a:spcAft>
              <a:buSzPts val="1200"/>
              <a:buChar char="●"/>
            </a:pPr>
            <a:r>
              <a:rPr lang="en" sz="1200"/>
              <a:t>Quicker e</a:t>
            </a:r>
            <a:r>
              <a:rPr lang="en" sz="1200"/>
              <a:t>mergency warning system for airport</a:t>
            </a:r>
            <a:endParaRPr sz="1200"/>
          </a:p>
          <a:p>
            <a:pPr indent="0" lvl="0" marL="0" rtl="0" algn="l">
              <a:spcBef>
                <a:spcPts val="0"/>
              </a:spcBef>
              <a:spcAft>
                <a:spcPts val="0"/>
              </a:spcAft>
              <a:buNone/>
            </a:pPr>
            <a:r>
              <a:t/>
            </a:r>
            <a:endParaRPr/>
          </a:p>
        </p:txBody>
      </p:sp>
      <p:sp>
        <p:nvSpPr>
          <p:cNvPr id="147" name="Google Shape;147;p28"/>
          <p:cNvSpPr txBox="1"/>
          <p:nvPr/>
        </p:nvSpPr>
        <p:spPr>
          <a:xfrm>
            <a:off x="4037750" y="724050"/>
            <a:ext cx="4401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D7E14"/>
                </a:solidFill>
              </a:rPr>
              <a:t>Access </a:t>
            </a:r>
            <a:endParaRPr b="1">
              <a:solidFill>
                <a:srgbClr val="FD7E14"/>
              </a:solidFill>
            </a:endParaRPr>
          </a:p>
          <a:p>
            <a:pPr indent="-304800" lvl="0" marL="457200" rtl="0" algn="l">
              <a:spcBef>
                <a:spcPts val="0"/>
              </a:spcBef>
              <a:spcAft>
                <a:spcPts val="0"/>
              </a:spcAft>
              <a:buSzPts val="1200"/>
              <a:buChar char="●"/>
            </a:pPr>
            <a:r>
              <a:rPr lang="en" sz="1200"/>
              <a:t>I</a:t>
            </a:r>
            <a:r>
              <a:rPr lang="en" sz="1200"/>
              <a:t>nfrastructure</a:t>
            </a:r>
            <a:r>
              <a:rPr lang="en" sz="1200"/>
              <a:t> protection</a:t>
            </a:r>
            <a:endParaRPr sz="1200"/>
          </a:p>
          <a:p>
            <a:pPr indent="-304800" lvl="0" marL="457200" rtl="0" algn="l">
              <a:spcBef>
                <a:spcPts val="0"/>
              </a:spcBef>
              <a:spcAft>
                <a:spcPts val="0"/>
              </a:spcAft>
              <a:buSzPts val="1200"/>
              <a:buChar char="●"/>
            </a:pPr>
            <a:r>
              <a:rPr lang="en" sz="1200"/>
              <a:t>Ensure uninterrupted airport </a:t>
            </a:r>
            <a:r>
              <a:rPr lang="en" sz="1200"/>
              <a:t>operation</a:t>
            </a:r>
            <a:endParaRPr sz="1200"/>
          </a:p>
        </p:txBody>
      </p:sp>
      <p:sp>
        <p:nvSpPr>
          <p:cNvPr id="148" name="Google Shape;148;p28"/>
          <p:cNvSpPr txBox="1"/>
          <p:nvPr/>
        </p:nvSpPr>
        <p:spPr>
          <a:xfrm>
            <a:off x="277150" y="61475"/>
            <a:ext cx="44868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2000">
                <a:solidFill>
                  <a:srgbClr val="FD7E14"/>
                </a:solidFill>
                <a:latin typeface="Helvetica Neue"/>
                <a:ea typeface="Helvetica Neue"/>
                <a:cs typeface="Helvetica Neue"/>
                <a:sym typeface="Helvetica Neue"/>
              </a:rPr>
              <a:t>Three Attributes To Focus On</a:t>
            </a:r>
            <a:endParaRPr b="1" sz="2000">
              <a:solidFill>
                <a:srgbClr val="FD7E14"/>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from Rio Airport</a:t>
            </a:r>
            <a:endParaRPr/>
          </a:p>
        </p:txBody>
      </p:sp>
      <p:pic>
        <p:nvPicPr>
          <p:cNvPr id="154" name="Google Shape;154;p29"/>
          <p:cNvPicPr preferRelativeResize="0"/>
          <p:nvPr/>
        </p:nvPicPr>
        <p:blipFill>
          <a:blip r:embed="rId3">
            <a:alphaModFix/>
          </a:blip>
          <a:stretch>
            <a:fillRect/>
          </a:stretch>
        </p:blipFill>
        <p:spPr>
          <a:xfrm>
            <a:off x="311700" y="1152475"/>
            <a:ext cx="5044325" cy="3471675"/>
          </a:xfrm>
          <a:prstGeom prst="rect">
            <a:avLst/>
          </a:prstGeom>
          <a:noFill/>
          <a:ln>
            <a:noFill/>
          </a:ln>
        </p:spPr>
      </p:pic>
      <p:sp>
        <p:nvSpPr>
          <p:cNvPr id="155" name="Google Shape;155;p29"/>
          <p:cNvSpPr txBox="1"/>
          <p:nvPr/>
        </p:nvSpPr>
        <p:spPr>
          <a:xfrm>
            <a:off x="6284700" y="1371150"/>
            <a:ext cx="2798100" cy="343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Crowded Hotspots</a:t>
            </a:r>
            <a:endParaRPr/>
          </a:p>
          <a:p>
            <a:pPr indent="0" lvl="0" marL="0" rtl="0" algn="l">
              <a:spcBef>
                <a:spcPts val="0"/>
              </a:spcBef>
              <a:spcAft>
                <a:spcPts val="0"/>
              </a:spcAft>
              <a:buNone/>
            </a:pPr>
            <a:r>
              <a:rPr i="1" lang="en"/>
              <a:t>21.Aug.2019 - 06:00 to 07:00</a:t>
            </a:r>
            <a:r>
              <a:rPr lang="en"/>
              <a:t> 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Zone area = </a:t>
            </a:r>
            <a:r>
              <a:rPr lang="en">
                <a:solidFill>
                  <a:srgbClr val="FD7E14"/>
                </a:solidFill>
              </a:rPr>
              <a:t>410 sqm</a:t>
            </a:r>
            <a:endParaRPr>
              <a:solidFill>
                <a:srgbClr val="FD7E14"/>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Devices inside = </a:t>
            </a:r>
            <a:r>
              <a:rPr lang="en">
                <a:solidFill>
                  <a:srgbClr val="FD7E14"/>
                </a:solidFill>
              </a:rPr>
              <a:t>570</a:t>
            </a:r>
            <a:endParaRPr>
              <a:solidFill>
                <a:srgbClr val="FD7E14"/>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Crowd density =  </a:t>
            </a:r>
            <a:r>
              <a:rPr lang="en">
                <a:solidFill>
                  <a:srgbClr val="FD7E14"/>
                </a:solidFill>
              </a:rPr>
              <a:t>1.40</a:t>
            </a:r>
            <a:r>
              <a:rPr lang="en"/>
              <a:t> people per sqm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 satisfying current Covid-19 restrictions</a:t>
            </a:r>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sp>
        <p:nvSpPr>
          <p:cNvPr id="156" name="Google Shape;156;p29"/>
          <p:cNvSpPr/>
          <p:nvPr/>
        </p:nvSpPr>
        <p:spPr>
          <a:xfrm>
            <a:off x="5356025" y="1462775"/>
            <a:ext cx="759000" cy="57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 Proposition</a:t>
            </a:r>
            <a:endParaRPr/>
          </a:p>
        </p:txBody>
      </p:sp>
      <p:pic>
        <p:nvPicPr>
          <p:cNvPr descr="Stopwatch" id="162" name="Google Shape;162;p30"/>
          <p:cNvPicPr preferRelativeResize="0"/>
          <p:nvPr/>
        </p:nvPicPr>
        <p:blipFill rotWithShape="1">
          <a:blip r:embed="rId3">
            <a:alphaModFix/>
          </a:blip>
          <a:srcRect b="0" l="0" r="0" t="0"/>
          <a:stretch/>
        </p:blipFill>
        <p:spPr>
          <a:xfrm>
            <a:off x="1029089" y="2905532"/>
            <a:ext cx="914400" cy="914400"/>
          </a:xfrm>
          <a:prstGeom prst="rect">
            <a:avLst/>
          </a:prstGeom>
          <a:noFill/>
          <a:ln>
            <a:noFill/>
          </a:ln>
        </p:spPr>
      </p:pic>
      <p:pic>
        <p:nvPicPr>
          <p:cNvPr descr="Siren" id="163" name="Google Shape;163;p30"/>
          <p:cNvPicPr preferRelativeResize="0"/>
          <p:nvPr/>
        </p:nvPicPr>
        <p:blipFill rotWithShape="1">
          <a:blip r:embed="rId4">
            <a:alphaModFix/>
          </a:blip>
          <a:srcRect b="0" l="0" r="0" t="0"/>
          <a:stretch/>
        </p:blipFill>
        <p:spPr>
          <a:xfrm>
            <a:off x="5289085" y="1216433"/>
            <a:ext cx="914400" cy="914400"/>
          </a:xfrm>
          <a:prstGeom prst="rect">
            <a:avLst/>
          </a:prstGeom>
          <a:noFill/>
          <a:ln>
            <a:noFill/>
          </a:ln>
        </p:spPr>
      </p:pic>
      <p:pic>
        <p:nvPicPr>
          <p:cNvPr descr="No sign" id="164" name="Google Shape;164;p30"/>
          <p:cNvPicPr preferRelativeResize="0"/>
          <p:nvPr/>
        </p:nvPicPr>
        <p:blipFill rotWithShape="1">
          <a:blip r:embed="rId5">
            <a:alphaModFix/>
          </a:blip>
          <a:srcRect b="0" l="0" r="0" t="0"/>
          <a:stretch/>
        </p:blipFill>
        <p:spPr>
          <a:xfrm>
            <a:off x="5289085" y="2905532"/>
            <a:ext cx="914400" cy="914400"/>
          </a:xfrm>
          <a:prstGeom prst="rect">
            <a:avLst/>
          </a:prstGeom>
          <a:noFill/>
          <a:ln>
            <a:noFill/>
          </a:ln>
        </p:spPr>
      </p:pic>
      <p:sp>
        <p:nvSpPr>
          <p:cNvPr id="165" name="Google Shape;165;p30"/>
          <p:cNvSpPr txBox="1"/>
          <p:nvPr/>
        </p:nvSpPr>
        <p:spPr>
          <a:xfrm>
            <a:off x="2230941" y="3086452"/>
            <a:ext cx="2038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Grant access to </a:t>
            </a:r>
            <a:r>
              <a:rPr b="1" i="0" lang="en" sz="1200" u="none" cap="none" strike="noStrike">
                <a:solidFill>
                  <a:srgbClr val="FD7E14"/>
                </a:solidFill>
                <a:latin typeface="Arial"/>
                <a:ea typeface="Arial"/>
                <a:cs typeface="Arial"/>
                <a:sym typeface="Arial"/>
              </a:rPr>
              <a:t>real-time</a:t>
            </a:r>
            <a:r>
              <a:rPr b="0" i="0" lang="en" sz="1200" u="none" cap="none" strike="noStrike">
                <a:solidFill>
                  <a:srgbClr val="000000"/>
                </a:solidFill>
                <a:latin typeface="Arial"/>
                <a:ea typeface="Arial"/>
                <a:cs typeface="Arial"/>
                <a:sym typeface="Arial"/>
              </a:rPr>
              <a:t> movement data</a:t>
            </a:r>
            <a:endParaRPr b="0" i="0" sz="1400" u="none" cap="none" strike="noStrike">
              <a:solidFill>
                <a:srgbClr val="000000"/>
              </a:solidFill>
              <a:latin typeface="Arial"/>
              <a:ea typeface="Arial"/>
              <a:cs typeface="Arial"/>
              <a:sym typeface="Arial"/>
            </a:endParaRPr>
          </a:p>
        </p:txBody>
      </p:sp>
      <p:sp>
        <p:nvSpPr>
          <p:cNvPr id="166" name="Google Shape;166;p30"/>
          <p:cNvSpPr txBox="1"/>
          <p:nvPr/>
        </p:nvSpPr>
        <p:spPr>
          <a:xfrm>
            <a:off x="6305925" y="1396745"/>
            <a:ext cx="2038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 sz="1200">
                <a:solidFill>
                  <a:srgbClr val="FF9900"/>
                </a:solidFill>
              </a:rPr>
              <a:t>Q</a:t>
            </a:r>
            <a:r>
              <a:rPr b="1" i="0" lang="en" sz="1200" u="none" cap="none" strike="noStrike">
                <a:solidFill>
                  <a:srgbClr val="FD7E14"/>
                </a:solidFill>
                <a:latin typeface="Arial"/>
                <a:ea typeface="Arial"/>
                <a:cs typeface="Arial"/>
                <a:sym typeface="Arial"/>
              </a:rPr>
              <a:t>uicker</a:t>
            </a:r>
            <a:r>
              <a:rPr b="0" i="0" lang="en" sz="1200" u="none" cap="none" strike="noStrike">
                <a:solidFill>
                  <a:srgbClr val="000000"/>
                </a:solidFill>
                <a:latin typeface="Arial"/>
                <a:ea typeface="Arial"/>
                <a:cs typeface="Arial"/>
                <a:sym typeface="Arial"/>
              </a:rPr>
              <a:t> emergency response</a:t>
            </a:r>
            <a:endParaRPr b="0" i="0" sz="1400" u="none" cap="none" strike="noStrike">
              <a:solidFill>
                <a:srgbClr val="000000"/>
              </a:solidFill>
              <a:latin typeface="Arial"/>
              <a:ea typeface="Arial"/>
              <a:cs typeface="Arial"/>
              <a:sym typeface="Arial"/>
            </a:endParaRPr>
          </a:p>
        </p:txBody>
      </p:sp>
      <p:sp>
        <p:nvSpPr>
          <p:cNvPr id="167" name="Google Shape;167;p30"/>
          <p:cNvSpPr txBox="1"/>
          <p:nvPr/>
        </p:nvSpPr>
        <p:spPr>
          <a:xfrm>
            <a:off x="6449434" y="3086452"/>
            <a:ext cx="2038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Detect </a:t>
            </a:r>
            <a:r>
              <a:rPr b="1" i="0" lang="en" sz="1200" u="none" cap="none" strike="noStrike">
                <a:solidFill>
                  <a:srgbClr val="FD7E14"/>
                </a:solidFill>
                <a:latin typeface="Arial"/>
                <a:ea typeface="Arial"/>
                <a:cs typeface="Arial"/>
                <a:sym typeface="Arial"/>
              </a:rPr>
              <a:t>unauthorized access</a:t>
            </a:r>
            <a:r>
              <a:rPr b="0" i="0" lang="en" sz="1200" u="none" cap="none" strike="noStrike">
                <a:solidFill>
                  <a:srgbClr val="000000"/>
                </a:solidFill>
                <a:latin typeface="Arial"/>
                <a:ea typeface="Arial"/>
                <a:cs typeface="Arial"/>
                <a:sym typeface="Arial"/>
              </a:rPr>
              <a:t> to restricted areas</a:t>
            </a:r>
            <a:endParaRPr b="0" i="0" sz="1400" u="none" cap="none" strike="noStrike">
              <a:solidFill>
                <a:srgbClr val="000000"/>
              </a:solidFill>
              <a:latin typeface="Arial"/>
              <a:ea typeface="Arial"/>
              <a:cs typeface="Arial"/>
              <a:sym typeface="Arial"/>
            </a:endParaRPr>
          </a:p>
        </p:txBody>
      </p:sp>
      <p:sp>
        <p:nvSpPr>
          <p:cNvPr id="168" name="Google Shape;168;p30"/>
          <p:cNvSpPr txBox="1"/>
          <p:nvPr/>
        </p:nvSpPr>
        <p:spPr>
          <a:xfrm>
            <a:off x="2085945" y="1491465"/>
            <a:ext cx="2038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Maximize</a:t>
            </a:r>
            <a:r>
              <a:rPr b="0" i="0" lang="en" sz="1200" u="none" cap="none" strike="noStrike">
                <a:solidFill>
                  <a:srgbClr val="000000"/>
                </a:solidFill>
                <a:latin typeface="Arial"/>
                <a:ea typeface="Arial"/>
                <a:cs typeface="Arial"/>
                <a:sym typeface="Arial"/>
              </a:rPr>
              <a:t> effectiveness of </a:t>
            </a:r>
            <a:r>
              <a:rPr b="1" i="0" lang="en" sz="1200" u="none" cap="none" strike="noStrike">
                <a:solidFill>
                  <a:srgbClr val="FD7E14"/>
                </a:solidFill>
                <a:latin typeface="Arial"/>
                <a:ea typeface="Arial"/>
                <a:cs typeface="Arial"/>
                <a:sym typeface="Arial"/>
              </a:rPr>
              <a:t>existing</a:t>
            </a:r>
            <a:r>
              <a:rPr b="0" i="0" lang="en" sz="1200" u="none" cap="none" strike="noStrike">
                <a:solidFill>
                  <a:srgbClr val="000000"/>
                </a:solidFill>
                <a:latin typeface="Arial"/>
                <a:ea typeface="Arial"/>
                <a:cs typeface="Arial"/>
                <a:sym typeface="Arial"/>
              </a:rPr>
              <a:t> security systems</a:t>
            </a:r>
            <a:endParaRPr/>
          </a:p>
        </p:txBody>
      </p:sp>
      <p:pic>
        <p:nvPicPr>
          <p:cNvPr descr="Security camera sign" id="169" name="Google Shape;169;p30"/>
          <p:cNvPicPr preferRelativeResize="0"/>
          <p:nvPr/>
        </p:nvPicPr>
        <p:blipFill rotWithShape="1">
          <a:blip r:embed="rId6">
            <a:alphaModFix/>
          </a:blip>
          <a:srcRect b="0" l="0" r="0" t="0"/>
          <a:stretch/>
        </p:blipFill>
        <p:spPr>
          <a:xfrm>
            <a:off x="921567" y="1216433"/>
            <a:ext cx="914400"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Value Proposition</a:t>
            </a:r>
            <a:endParaRPr/>
          </a:p>
        </p:txBody>
      </p:sp>
      <p:sp>
        <p:nvSpPr>
          <p:cNvPr id="175" name="Google Shape;175;p31"/>
          <p:cNvSpPr txBox="1"/>
          <p:nvPr/>
        </p:nvSpPr>
        <p:spPr>
          <a:xfrm>
            <a:off x="1951619" y="3082863"/>
            <a:ext cx="2309895"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Provide concrete </a:t>
            </a:r>
            <a:r>
              <a:rPr b="1" i="0" lang="en" sz="1200" u="none" cap="none" strike="noStrike">
                <a:solidFill>
                  <a:srgbClr val="FD7E14"/>
                </a:solidFill>
                <a:latin typeface="Arial"/>
                <a:ea typeface="Arial"/>
                <a:cs typeface="Arial"/>
                <a:sym typeface="Arial"/>
              </a:rPr>
              <a:t>evidence</a:t>
            </a:r>
            <a:r>
              <a:rPr b="0" i="0" lang="en" sz="1200" u="none" cap="none" strike="noStrike">
                <a:solidFill>
                  <a:srgbClr val="000000"/>
                </a:solidFill>
                <a:latin typeface="Arial"/>
                <a:ea typeface="Arial"/>
                <a:cs typeface="Arial"/>
                <a:sym typeface="Arial"/>
              </a:rPr>
              <a:t> for introduction of new security features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31"/>
          <p:cNvSpPr txBox="1"/>
          <p:nvPr/>
        </p:nvSpPr>
        <p:spPr>
          <a:xfrm>
            <a:off x="6305925" y="1396745"/>
            <a:ext cx="203876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Allow </a:t>
            </a:r>
            <a:r>
              <a:rPr b="1" i="0" lang="en" sz="1200" u="none" cap="none" strike="noStrike">
                <a:solidFill>
                  <a:srgbClr val="FD7E14"/>
                </a:solidFill>
                <a:latin typeface="Arial"/>
                <a:ea typeface="Arial"/>
                <a:cs typeface="Arial"/>
                <a:sym typeface="Arial"/>
              </a:rPr>
              <a:t>easy</a:t>
            </a:r>
            <a:r>
              <a:rPr b="0" i="0" lang="en" sz="1200" u="none" cap="none" strike="noStrike">
                <a:solidFill>
                  <a:srgbClr val="000000"/>
                </a:solidFill>
                <a:latin typeface="Arial"/>
                <a:ea typeface="Arial"/>
                <a:cs typeface="Arial"/>
                <a:sym typeface="Arial"/>
              </a:rPr>
              <a:t> configuration by client</a:t>
            </a:r>
            <a:endParaRPr/>
          </a:p>
        </p:txBody>
      </p:sp>
      <p:sp>
        <p:nvSpPr>
          <p:cNvPr id="177" name="Google Shape;177;p31"/>
          <p:cNvSpPr txBox="1"/>
          <p:nvPr/>
        </p:nvSpPr>
        <p:spPr>
          <a:xfrm>
            <a:off x="6374513" y="3239034"/>
            <a:ext cx="203876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Present </a:t>
            </a:r>
            <a:r>
              <a:rPr b="1" i="0" lang="en" sz="1200" u="none" cap="none" strike="noStrike">
                <a:solidFill>
                  <a:srgbClr val="FD7E14"/>
                </a:solidFill>
                <a:latin typeface="Arial"/>
                <a:ea typeface="Arial"/>
                <a:cs typeface="Arial"/>
                <a:sym typeface="Arial"/>
              </a:rPr>
              <a:t>replicability</a:t>
            </a:r>
            <a:r>
              <a:rPr b="0" i="0" lang="en" sz="1200" u="none" cap="none" strike="noStrike">
                <a:solidFill>
                  <a:srgbClr val="000000"/>
                </a:solidFill>
                <a:latin typeface="Arial"/>
                <a:ea typeface="Arial"/>
                <a:cs typeface="Arial"/>
                <a:sym typeface="Arial"/>
              </a:rPr>
              <a:t> opportunities </a:t>
            </a:r>
            <a:endParaRPr/>
          </a:p>
        </p:txBody>
      </p:sp>
      <p:pic>
        <p:nvPicPr>
          <p:cNvPr descr="Lock" id="178" name="Google Shape;178;p31"/>
          <p:cNvPicPr preferRelativeResize="0"/>
          <p:nvPr/>
        </p:nvPicPr>
        <p:blipFill rotWithShape="1">
          <a:blip r:embed="rId3">
            <a:alphaModFix/>
          </a:blip>
          <a:srcRect b="0" l="0" r="0" t="0"/>
          <a:stretch/>
        </p:blipFill>
        <p:spPr>
          <a:xfrm>
            <a:off x="921567" y="3012667"/>
            <a:ext cx="914400" cy="914400"/>
          </a:xfrm>
          <a:prstGeom prst="rect">
            <a:avLst/>
          </a:prstGeom>
          <a:noFill/>
          <a:ln>
            <a:noFill/>
          </a:ln>
        </p:spPr>
      </p:pic>
      <p:pic>
        <p:nvPicPr>
          <p:cNvPr descr="Gears" id="179" name="Google Shape;179;p31"/>
          <p:cNvPicPr preferRelativeResize="0"/>
          <p:nvPr/>
        </p:nvPicPr>
        <p:blipFill rotWithShape="1">
          <a:blip r:embed="rId4">
            <a:alphaModFix/>
          </a:blip>
          <a:srcRect b="0" l="0" r="0" t="0"/>
          <a:stretch/>
        </p:blipFill>
        <p:spPr>
          <a:xfrm>
            <a:off x="5370504" y="1216433"/>
            <a:ext cx="914400" cy="914400"/>
          </a:xfrm>
          <a:prstGeom prst="rect">
            <a:avLst/>
          </a:prstGeom>
          <a:noFill/>
          <a:ln>
            <a:noFill/>
          </a:ln>
        </p:spPr>
      </p:pic>
      <p:pic>
        <p:nvPicPr>
          <p:cNvPr descr="Repeat" id="180" name="Google Shape;180;p31"/>
          <p:cNvPicPr preferRelativeResize="0"/>
          <p:nvPr/>
        </p:nvPicPr>
        <p:blipFill rotWithShape="1">
          <a:blip r:embed="rId5">
            <a:alphaModFix/>
          </a:blip>
          <a:srcRect b="0" l="0" r="0" t="0"/>
          <a:stretch/>
        </p:blipFill>
        <p:spPr>
          <a:xfrm>
            <a:off x="5370504" y="3012667"/>
            <a:ext cx="914400" cy="914400"/>
          </a:xfrm>
          <a:prstGeom prst="rect">
            <a:avLst/>
          </a:prstGeom>
          <a:noFill/>
          <a:ln>
            <a:noFill/>
          </a:ln>
        </p:spPr>
      </p:pic>
      <p:pic>
        <p:nvPicPr>
          <p:cNvPr descr="Money" id="181" name="Google Shape;181;p31"/>
          <p:cNvPicPr preferRelativeResize="0"/>
          <p:nvPr/>
        </p:nvPicPr>
        <p:blipFill rotWithShape="1">
          <a:blip r:embed="rId6">
            <a:alphaModFix/>
          </a:blip>
          <a:srcRect b="0" l="0" r="0" t="0"/>
          <a:stretch/>
        </p:blipFill>
        <p:spPr>
          <a:xfrm>
            <a:off x="921564" y="1216415"/>
            <a:ext cx="914400" cy="914400"/>
          </a:xfrm>
          <a:prstGeom prst="rect">
            <a:avLst/>
          </a:prstGeom>
          <a:noFill/>
          <a:ln>
            <a:noFill/>
          </a:ln>
        </p:spPr>
      </p:pic>
      <p:sp>
        <p:nvSpPr>
          <p:cNvPr id="182" name="Google Shape;182;p31"/>
          <p:cNvSpPr txBox="1"/>
          <p:nvPr/>
        </p:nvSpPr>
        <p:spPr>
          <a:xfrm>
            <a:off x="1987850" y="1388270"/>
            <a:ext cx="23100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 sz="1200">
                <a:solidFill>
                  <a:srgbClr val="FF9900"/>
                </a:solidFill>
              </a:rPr>
              <a:t>A</a:t>
            </a:r>
            <a:r>
              <a:rPr b="1" i="0" lang="en" sz="1200" u="none" cap="none" strike="noStrike">
                <a:solidFill>
                  <a:srgbClr val="FD7E14"/>
                </a:solidFill>
                <a:latin typeface="Arial"/>
                <a:ea typeface="Arial"/>
                <a:cs typeface="Arial"/>
                <a:sym typeface="Arial"/>
              </a:rPr>
              <a:t>ffordable</a:t>
            </a:r>
            <a:r>
              <a:rPr lang="en" sz="1200"/>
              <a:t> </a:t>
            </a:r>
            <a:r>
              <a:rPr b="0" i="0" lang="en" sz="1200" u="none" cap="none" strike="noStrike">
                <a:solidFill>
                  <a:srgbClr val="000000"/>
                </a:solidFill>
                <a:latin typeface="Arial"/>
                <a:ea typeface="Arial"/>
                <a:cs typeface="Arial"/>
                <a:sym typeface="Arial"/>
              </a:rPr>
              <a:t>system with minimal changes to infrastructure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2"/>
          <p:cNvPicPr preferRelativeResize="0"/>
          <p:nvPr/>
        </p:nvPicPr>
        <p:blipFill rotWithShape="1">
          <a:blip r:embed="rId3">
            <a:alphaModFix/>
          </a:blip>
          <a:srcRect b="10865" l="0" r="0" t="0"/>
          <a:stretch/>
        </p:blipFill>
        <p:spPr>
          <a:xfrm>
            <a:off x="2805900" y="3476675"/>
            <a:ext cx="1010200" cy="900400"/>
          </a:xfrm>
          <a:prstGeom prst="rect">
            <a:avLst/>
          </a:prstGeom>
          <a:noFill/>
          <a:ln>
            <a:noFill/>
          </a:ln>
        </p:spPr>
      </p:pic>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pic>
        <p:nvPicPr>
          <p:cNvPr id="189" name="Google Shape;189;p32"/>
          <p:cNvPicPr preferRelativeResize="0"/>
          <p:nvPr/>
        </p:nvPicPr>
        <p:blipFill>
          <a:blip r:embed="rId4">
            <a:alphaModFix/>
          </a:blip>
          <a:stretch>
            <a:fillRect/>
          </a:stretch>
        </p:blipFill>
        <p:spPr>
          <a:xfrm>
            <a:off x="571588" y="2491789"/>
            <a:ext cx="1170100" cy="1170100"/>
          </a:xfrm>
          <a:prstGeom prst="rect">
            <a:avLst/>
          </a:prstGeom>
          <a:noFill/>
          <a:ln>
            <a:noFill/>
          </a:ln>
        </p:spPr>
      </p:pic>
      <p:pic>
        <p:nvPicPr>
          <p:cNvPr id="190" name="Google Shape;190;p32"/>
          <p:cNvPicPr preferRelativeResize="0"/>
          <p:nvPr/>
        </p:nvPicPr>
        <p:blipFill>
          <a:blip r:embed="rId5">
            <a:alphaModFix/>
          </a:blip>
          <a:stretch>
            <a:fillRect/>
          </a:stretch>
        </p:blipFill>
        <p:spPr>
          <a:xfrm>
            <a:off x="739023" y="1000450"/>
            <a:ext cx="900375" cy="900396"/>
          </a:xfrm>
          <a:prstGeom prst="rect">
            <a:avLst/>
          </a:prstGeom>
          <a:noFill/>
          <a:ln>
            <a:noFill/>
          </a:ln>
        </p:spPr>
      </p:pic>
      <p:grpSp>
        <p:nvGrpSpPr>
          <p:cNvPr id="191" name="Google Shape;191;p32"/>
          <p:cNvGrpSpPr/>
          <p:nvPr/>
        </p:nvGrpSpPr>
        <p:grpSpPr>
          <a:xfrm rot="2727362">
            <a:off x="6201440" y="1720412"/>
            <a:ext cx="2338746" cy="2298386"/>
            <a:chOff x="6254516" y="1318143"/>
            <a:chExt cx="2460300" cy="2460300"/>
          </a:xfrm>
        </p:grpSpPr>
        <p:sp>
          <p:nvSpPr>
            <p:cNvPr id="192" name="Google Shape;192;p32"/>
            <p:cNvSpPr/>
            <p:nvPr/>
          </p:nvSpPr>
          <p:spPr>
            <a:xfrm rot="2700000">
              <a:off x="7239866" y="1053398"/>
              <a:ext cx="489601" cy="2989789"/>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rot="-2700000">
              <a:off x="6443995"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9453"/>
                  </a:solidFill>
                  <a:latin typeface="Roboto"/>
                  <a:ea typeface="Roboto"/>
                  <a:cs typeface="Roboto"/>
                  <a:sym typeface="Roboto"/>
                </a:rPr>
                <a:t>4</a:t>
              </a:r>
              <a:endParaRPr b="1" sz="900">
                <a:solidFill>
                  <a:srgbClr val="0E9453"/>
                </a:solidFill>
                <a:latin typeface="Roboto"/>
                <a:ea typeface="Roboto"/>
                <a:cs typeface="Roboto"/>
                <a:sym typeface="Roboto"/>
              </a:endParaRPr>
            </a:p>
          </p:txBody>
        </p:sp>
        <p:sp>
          <p:nvSpPr>
            <p:cNvPr id="194" name="Google Shape;194;p32"/>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Detect anomalies</a:t>
              </a:r>
              <a:endParaRPr b="1">
                <a:solidFill>
                  <a:srgbClr val="FFFFFF"/>
                </a:solidFill>
                <a:latin typeface="Roboto"/>
                <a:ea typeface="Roboto"/>
                <a:cs typeface="Roboto"/>
                <a:sym typeface="Roboto"/>
              </a:endParaRPr>
            </a:p>
          </p:txBody>
        </p:sp>
      </p:grpSp>
      <p:grpSp>
        <p:nvGrpSpPr>
          <p:cNvPr id="195" name="Google Shape;195;p32"/>
          <p:cNvGrpSpPr/>
          <p:nvPr/>
        </p:nvGrpSpPr>
        <p:grpSpPr>
          <a:xfrm rot="2689811">
            <a:off x="2121018" y="1721155"/>
            <a:ext cx="2289274" cy="2296929"/>
            <a:chOff x="4761418" y="1318143"/>
            <a:chExt cx="2460300" cy="2460300"/>
          </a:xfrm>
        </p:grpSpPr>
        <p:sp>
          <p:nvSpPr>
            <p:cNvPr id="196" name="Google Shape;196;p32"/>
            <p:cNvSpPr/>
            <p:nvPr/>
          </p:nvSpPr>
          <p:spPr>
            <a:xfrm rot="2700000">
              <a:off x="5746767" y="1053398"/>
              <a:ext cx="489601" cy="2989789"/>
            </a:xfrm>
            <a:prstGeom prst="roundRect">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p:nvPr/>
          </p:nvSpPr>
          <p:spPr>
            <a:xfrm rot="-2700000">
              <a:off x="4950896"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8148"/>
                  </a:solidFill>
                  <a:latin typeface="Roboto"/>
                  <a:ea typeface="Roboto"/>
                  <a:cs typeface="Roboto"/>
                  <a:sym typeface="Roboto"/>
                </a:rPr>
                <a:t>3</a:t>
              </a:r>
              <a:endParaRPr b="1" sz="900">
                <a:solidFill>
                  <a:srgbClr val="0C8148"/>
                </a:solidFill>
                <a:latin typeface="Roboto"/>
                <a:ea typeface="Roboto"/>
                <a:cs typeface="Roboto"/>
                <a:sym typeface="Roboto"/>
              </a:endParaRPr>
            </a:p>
          </p:txBody>
        </p:sp>
        <p:sp>
          <p:nvSpPr>
            <p:cNvPr id="198" name="Google Shape;198;p32"/>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Calculate key metrics</a:t>
              </a:r>
              <a:endParaRPr b="1">
                <a:solidFill>
                  <a:srgbClr val="FFFFFF"/>
                </a:solidFill>
                <a:latin typeface="Roboto"/>
                <a:ea typeface="Roboto"/>
                <a:cs typeface="Roboto"/>
                <a:sym typeface="Roboto"/>
              </a:endParaRPr>
            </a:p>
          </p:txBody>
        </p:sp>
      </p:grpSp>
      <p:grpSp>
        <p:nvGrpSpPr>
          <p:cNvPr id="199" name="Google Shape;199;p32"/>
          <p:cNvGrpSpPr/>
          <p:nvPr/>
        </p:nvGrpSpPr>
        <p:grpSpPr>
          <a:xfrm rot="2689985">
            <a:off x="6247817" y="322006"/>
            <a:ext cx="2328939" cy="2257264"/>
            <a:chOff x="1776626" y="1318143"/>
            <a:chExt cx="2460300" cy="2460300"/>
          </a:xfrm>
        </p:grpSpPr>
        <p:grpSp>
          <p:nvGrpSpPr>
            <p:cNvPr id="200" name="Google Shape;200;p32"/>
            <p:cNvGrpSpPr/>
            <p:nvPr/>
          </p:nvGrpSpPr>
          <p:grpSpPr>
            <a:xfrm>
              <a:off x="1776626" y="1318143"/>
              <a:ext cx="2460300" cy="2460300"/>
              <a:chOff x="1776626" y="1318143"/>
              <a:chExt cx="2460300" cy="2460300"/>
            </a:xfrm>
          </p:grpSpPr>
          <p:sp>
            <p:nvSpPr>
              <p:cNvPr id="201" name="Google Shape;201;p32"/>
              <p:cNvSpPr/>
              <p:nvPr/>
            </p:nvSpPr>
            <p:spPr>
              <a:xfrm rot="2700000">
                <a:off x="2761975" y="1053398"/>
                <a:ext cx="489601" cy="2989789"/>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Receive data</a:t>
                </a:r>
                <a:endParaRPr b="1">
                  <a:solidFill>
                    <a:srgbClr val="FFFFFF"/>
                  </a:solidFill>
                  <a:latin typeface="Roboto"/>
                  <a:ea typeface="Roboto"/>
                  <a:cs typeface="Roboto"/>
                  <a:sym typeface="Roboto"/>
                </a:endParaRPr>
              </a:p>
            </p:txBody>
          </p:sp>
        </p:grpSp>
        <p:sp>
          <p:nvSpPr>
            <p:cNvPr id="203" name="Google Shape;203;p32"/>
            <p:cNvSpPr/>
            <p:nvPr/>
          </p:nvSpPr>
          <p:spPr>
            <a:xfrm rot="-2700000">
              <a:off x="1966105"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B7140"/>
                  </a:solidFill>
                  <a:latin typeface="Roboto"/>
                  <a:ea typeface="Roboto"/>
                  <a:cs typeface="Roboto"/>
                  <a:sym typeface="Roboto"/>
                </a:rPr>
                <a:t>2</a:t>
              </a:r>
              <a:endParaRPr b="1" sz="900">
                <a:solidFill>
                  <a:srgbClr val="0B7140"/>
                </a:solidFill>
                <a:latin typeface="Roboto"/>
                <a:ea typeface="Roboto"/>
                <a:cs typeface="Roboto"/>
                <a:sym typeface="Roboto"/>
              </a:endParaRPr>
            </a:p>
          </p:txBody>
        </p:sp>
      </p:grpSp>
      <p:sp>
        <p:nvSpPr>
          <p:cNvPr id="204" name="Google Shape;204;p32"/>
          <p:cNvSpPr txBox="1"/>
          <p:nvPr/>
        </p:nvSpPr>
        <p:spPr>
          <a:xfrm>
            <a:off x="2269388" y="1668725"/>
            <a:ext cx="221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Easily c</a:t>
            </a:r>
            <a:r>
              <a:rPr lang="en" sz="1200"/>
              <a:t>onfigurable</a:t>
            </a:r>
            <a:endParaRPr sz="1200"/>
          </a:p>
          <a:p>
            <a:pPr indent="0" lvl="0" marL="0" rtl="0" algn="l">
              <a:spcBef>
                <a:spcPts val="0"/>
              </a:spcBef>
              <a:spcAft>
                <a:spcPts val="0"/>
              </a:spcAft>
              <a:buNone/>
            </a:pPr>
            <a:r>
              <a:rPr lang="en" sz="1200"/>
              <a:t>Complement existing systems</a:t>
            </a:r>
            <a:endParaRPr sz="1200"/>
          </a:p>
          <a:p>
            <a:pPr indent="0" lvl="0" marL="0" rtl="0" algn="l">
              <a:spcBef>
                <a:spcPts val="0"/>
              </a:spcBef>
              <a:spcAft>
                <a:spcPts val="0"/>
              </a:spcAft>
              <a:buNone/>
            </a:pPr>
            <a:r>
              <a:rPr lang="en" sz="1200"/>
              <a:t>Assign parameters</a:t>
            </a:r>
            <a:endParaRPr sz="1200"/>
          </a:p>
        </p:txBody>
      </p:sp>
      <p:grpSp>
        <p:nvGrpSpPr>
          <p:cNvPr id="205" name="Google Shape;205;p32"/>
          <p:cNvGrpSpPr/>
          <p:nvPr/>
        </p:nvGrpSpPr>
        <p:grpSpPr>
          <a:xfrm rot="2709540">
            <a:off x="2105885" y="279459"/>
            <a:ext cx="2319544" cy="2293275"/>
            <a:chOff x="284959" y="1318143"/>
            <a:chExt cx="2460300" cy="2460300"/>
          </a:xfrm>
        </p:grpSpPr>
        <p:sp>
          <p:nvSpPr>
            <p:cNvPr id="206" name="Google Shape;206;p32"/>
            <p:cNvSpPr/>
            <p:nvPr/>
          </p:nvSpPr>
          <p:spPr>
            <a:xfrm rot="2700000">
              <a:off x="1270309" y="1053398"/>
              <a:ext cx="489601" cy="2989789"/>
            </a:xfrm>
            <a:prstGeom prst="roundRect">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nvSpPr>
          <p:spPr>
            <a:xfrm rot="-2700000">
              <a:off x="389400" y="2240415"/>
              <a:ext cx="2538796" cy="3428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Divide airport into zones</a:t>
              </a:r>
              <a:endParaRPr b="1">
                <a:solidFill>
                  <a:srgbClr val="FFFFFF"/>
                </a:solidFill>
                <a:latin typeface="Roboto"/>
                <a:ea typeface="Roboto"/>
                <a:cs typeface="Roboto"/>
                <a:sym typeface="Roboto"/>
              </a:endParaRPr>
            </a:p>
          </p:txBody>
        </p:sp>
        <p:sp>
          <p:nvSpPr>
            <p:cNvPr id="208" name="Google Shape;208;p32"/>
            <p:cNvSpPr/>
            <p:nvPr/>
          </p:nvSpPr>
          <p:spPr>
            <a:xfrm rot="-2700000">
              <a:off x="472890" y="3255664"/>
              <a:ext cx="325835" cy="325835"/>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85631"/>
                  </a:solidFill>
                  <a:latin typeface="Roboto"/>
                  <a:ea typeface="Roboto"/>
                  <a:cs typeface="Roboto"/>
                  <a:sym typeface="Roboto"/>
                </a:rPr>
                <a:t>1</a:t>
              </a:r>
              <a:endParaRPr b="1" sz="900">
                <a:solidFill>
                  <a:srgbClr val="085631"/>
                </a:solidFill>
                <a:latin typeface="Roboto"/>
                <a:ea typeface="Roboto"/>
                <a:cs typeface="Roboto"/>
                <a:sym typeface="Roboto"/>
              </a:endParaRPr>
            </a:p>
          </p:txBody>
        </p:sp>
      </p:grpSp>
      <p:sp>
        <p:nvSpPr>
          <p:cNvPr id="209" name="Google Shape;209;p32"/>
          <p:cNvSpPr txBox="1"/>
          <p:nvPr/>
        </p:nvSpPr>
        <p:spPr>
          <a:xfrm>
            <a:off x="6415625" y="1668725"/>
            <a:ext cx="221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Real-time input</a:t>
            </a:r>
            <a:endParaRPr sz="1200"/>
          </a:p>
          <a:p>
            <a:pPr indent="0" lvl="0" marL="0" rtl="0" algn="l">
              <a:spcBef>
                <a:spcPts val="0"/>
              </a:spcBef>
              <a:spcAft>
                <a:spcPts val="0"/>
              </a:spcAft>
              <a:buNone/>
            </a:pPr>
            <a:r>
              <a:rPr lang="en" sz="1200"/>
              <a:t>Time, location, MAC addres</a:t>
            </a:r>
            <a:r>
              <a:rPr lang="en" sz="1100"/>
              <a:t>s</a:t>
            </a:r>
            <a:endParaRPr sz="1100"/>
          </a:p>
        </p:txBody>
      </p:sp>
      <p:sp>
        <p:nvSpPr>
          <p:cNvPr id="210" name="Google Shape;210;p32"/>
          <p:cNvSpPr txBox="1"/>
          <p:nvPr/>
        </p:nvSpPr>
        <p:spPr>
          <a:xfrm>
            <a:off x="6415613" y="3136475"/>
            <a:ext cx="221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Unauthorized access</a:t>
            </a:r>
            <a:endParaRPr sz="1200"/>
          </a:p>
          <a:p>
            <a:pPr indent="0" lvl="0" marL="0" rtl="0" algn="l">
              <a:spcBef>
                <a:spcPts val="0"/>
              </a:spcBef>
              <a:spcAft>
                <a:spcPts val="0"/>
              </a:spcAft>
              <a:buNone/>
            </a:pPr>
            <a:r>
              <a:rPr lang="en" sz="1200"/>
              <a:t>Abnormal density/velocity</a:t>
            </a:r>
            <a:endParaRPr sz="1200"/>
          </a:p>
        </p:txBody>
      </p:sp>
      <p:sp>
        <p:nvSpPr>
          <p:cNvPr id="211" name="Google Shape;211;p32"/>
          <p:cNvSpPr txBox="1"/>
          <p:nvPr/>
        </p:nvSpPr>
        <p:spPr>
          <a:xfrm>
            <a:off x="2352925" y="3136475"/>
            <a:ext cx="221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Density</a:t>
            </a:r>
            <a:endParaRPr sz="1200"/>
          </a:p>
          <a:p>
            <a:pPr indent="0" lvl="0" marL="0" rtl="0" algn="l">
              <a:spcBef>
                <a:spcPts val="0"/>
              </a:spcBef>
              <a:spcAft>
                <a:spcPts val="0"/>
              </a:spcAft>
              <a:buNone/>
            </a:pPr>
            <a:r>
              <a:rPr lang="en" sz="1200"/>
              <a:t>Velocity</a:t>
            </a:r>
            <a:endParaRPr sz="1200"/>
          </a:p>
        </p:txBody>
      </p:sp>
      <p:pic>
        <p:nvPicPr>
          <p:cNvPr id="212" name="Google Shape;212;p32"/>
          <p:cNvPicPr preferRelativeResize="0"/>
          <p:nvPr/>
        </p:nvPicPr>
        <p:blipFill>
          <a:blip r:embed="rId6">
            <a:alphaModFix/>
          </a:blip>
          <a:stretch>
            <a:fillRect/>
          </a:stretch>
        </p:blipFill>
        <p:spPr>
          <a:xfrm>
            <a:off x="4800375" y="865591"/>
            <a:ext cx="1170075" cy="1170097"/>
          </a:xfrm>
          <a:prstGeom prst="rect">
            <a:avLst/>
          </a:prstGeom>
          <a:noFill/>
          <a:ln>
            <a:noFill/>
          </a:ln>
        </p:spPr>
      </p:pic>
      <p:grpSp>
        <p:nvGrpSpPr>
          <p:cNvPr id="213" name="Google Shape;213;p32"/>
          <p:cNvGrpSpPr/>
          <p:nvPr/>
        </p:nvGrpSpPr>
        <p:grpSpPr>
          <a:xfrm rot="2727362">
            <a:off x="4216040" y="2870037"/>
            <a:ext cx="2338746" cy="2298386"/>
            <a:chOff x="6254516" y="1318143"/>
            <a:chExt cx="2460300" cy="2460300"/>
          </a:xfrm>
        </p:grpSpPr>
        <p:sp>
          <p:nvSpPr>
            <p:cNvPr id="214" name="Google Shape;214;p32"/>
            <p:cNvSpPr/>
            <p:nvPr/>
          </p:nvSpPr>
          <p:spPr>
            <a:xfrm rot="2700000">
              <a:off x="7239866" y="1053398"/>
              <a:ext cx="489601" cy="2989789"/>
            </a:xfrm>
            <a:prstGeom prst="roundRect">
              <a:avLst>
                <a:gd fmla="val 50000" name="adj"/>
              </a:avLst>
            </a:prstGeom>
            <a:solidFill>
              <a:srgbClr val="1AB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rot="-2700000">
              <a:off x="6443995" y="3255432"/>
              <a:ext cx="326259" cy="32625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9453"/>
                  </a:solidFill>
                  <a:latin typeface="Roboto"/>
                  <a:ea typeface="Roboto"/>
                  <a:cs typeface="Roboto"/>
                  <a:sym typeface="Roboto"/>
                </a:rPr>
                <a:t>5</a:t>
              </a:r>
              <a:endParaRPr b="1" sz="900">
                <a:solidFill>
                  <a:srgbClr val="0E9453"/>
                </a:solidFill>
                <a:latin typeface="Roboto"/>
                <a:ea typeface="Roboto"/>
                <a:cs typeface="Roboto"/>
                <a:sym typeface="Roboto"/>
              </a:endParaRPr>
            </a:p>
          </p:txBody>
        </p:sp>
        <p:sp>
          <p:nvSpPr>
            <p:cNvPr id="216" name="Google Shape;216;p32"/>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Raise alert</a:t>
              </a:r>
              <a:endParaRPr b="1">
                <a:solidFill>
                  <a:srgbClr val="FFFFFF"/>
                </a:solidFill>
                <a:latin typeface="Roboto"/>
                <a:ea typeface="Roboto"/>
                <a:cs typeface="Roboto"/>
                <a:sym typeface="Roboto"/>
              </a:endParaRPr>
            </a:p>
          </p:txBody>
        </p:sp>
      </p:grpSp>
      <p:sp>
        <p:nvSpPr>
          <p:cNvPr id="217" name="Google Shape;217;p32"/>
          <p:cNvSpPr txBox="1"/>
          <p:nvPr/>
        </p:nvSpPr>
        <p:spPr>
          <a:xfrm>
            <a:off x="4275863" y="4312400"/>
            <a:ext cx="221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Initiate response</a:t>
            </a:r>
            <a:endParaRPr sz="1200"/>
          </a:p>
        </p:txBody>
      </p:sp>
      <p:pic>
        <p:nvPicPr>
          <p:cNvPr id="218" name="Google Shape;218;p32"/>
          <p:cNvPicPr preferRelativeResize="0"/>
          <p:nvPr/>
        </p:nvPicPr>
        <p:blipFill>
          <a:blip r:embed="rId7">
            <a:alphaModFix/>
          </a:blip>
          <a:stretch>
            <a:fillRect/>
          </a:stretch>
        </p:blipFill>
        <p:spPr>
          <a:xfrm>
            <a:off x="4880313" y="2491812"/>
            <a:ext cx="1010200" cy="10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idx="1" type="body"/>
          </p:nvPr>
        </p:nvSpPr>
        <p:spPr>
          <a:xfrm>
            <a:off x="235575" y="1152475"/>
            <a:ext cx="4057200" cy="3533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333333"/>
              </a:buClr>
              <a:buSzPts val="1400"/>
              <a:buChar char="●"/>
            </a:pPr>
            <a:r>
              <a:rPr lang="en" sz="1400">
                <a:solidFill>
                  <a:srgbClr val="333333"/>
                </a:solidFill>
              </a:rPr>
              <a:t>Labeling Devices: </a:t>
            </a:r>
            <a:r>
              <a:rPr b="1" lang="en" sz="1400">
                <a:solidFill>
                  <a:srgbClr val="FD7E14"/>
                </a:solidFill>
              </a:rPr>
              <a:t>‘Staff’</a:t>
            </a:r>
            <a:r>
              <a:rPr lang="en" sz="1400">
                <a:solidFill>
                  <a:srgbClr val="333333"/>
                </a:solidFill>
              </a:rPr>
              <a:t> vs </a:t>
            </a:r>
            <a:r>
              <a:rPr b="1" lang="en" sz="1400">
                <a:solidFill>
                  <a:srgbClr val="FD7E14"/>
                </a:solidFill>
              </a:rPr>
              <a:t>‘Passenger’</a:t>
            </a:r>
            <a:endParaRPr b="1" sz="1400">
              <a:solidFill>
                <a:srgbClr val="FD7E14"/>
              </a:solidFill>
            </a:endParaRPr>
          </a:p>
          <a:p>
            <a:pPr indent="-317500" lvl="0" marL="457200" rtl="0" algn="l">
              <a:lnSpc>
                <a:spcPct val="200000"/>
              </a:lnSpc>
              <a:spcBef>
                <a:spcPts val="0"/>
              </a:spcBef>
              <a:spcAft>
                <a:spcPts val="0"/>
              </a:spcAft>
              <a:buClr>
                <a:srgbClr val="333333"/>
              </a:buClr>
              <a:buSzPts val="1400"/>
              <a:buChar char="●"/>
            </a:pPr>
            <a:r>
              <a:rPr lang="en" sz="1400">
                <a:solidFill>
                  <a:srgbClr val="333333"/>
                </a:solidFill>
              </a:rPr>
              <a:t>Geofencing: Identification of points </a:t>
            </a:r>
            <a:r>
              <a:rPr b="1" lang="en" sz="1400">
                <a:solidFill>
                  <a:srgbClr val="FD7E14"/>
                </a:solidFill>
              </a:rPr>
              <a:t>Inside</a:t>
            </a:r>
            <a:r>
              <a:rPr lang="en" sz="1400">
                <a:solidFill>
                  <a:srgbClr val="333333"/>
                </a:solidFill>
              </a:rPr>
              <a:t> vs. </a:t>
            </a:r>
            <a:r>
              <a:rPr b="1" lang="en" sz="1400">
                <a:solidFill>
                  <a:srgbClr val="FD7E14"/>
                </a:solidFill>
              </a:rPr>
              <a:t>Outside</a:t>
            </a:r>
            <a:r>
              <a:rPr lang="en" sz="1400">
                <a:solidFill>
                  <a:srgbClr val="333333"/>
                </a:solidFill>
              </a:rPr>
              <a:t> a Zone</a:t>
            </a:r>
            <a:endParaRPr sz="1400">
              <a:solidFill>
                <a:srgbClr val="333333"/>
              </a:solidFill>
            </a:endParaRPr>
          </a:p>
          <a:p>
            <a:pPr indent="-317500" lvl="0" marL="457200" rtl="0" algn="l">
              <a:lnSpc>
                <a:spcPct val="200000"/>
              </a:lnSpc>
              <a:spcBef>
                <a:spcPts val="0"/>
              </a:spcBef>
              <a:spcAft>
                <a:spcPts val="0"/>
              </a:spcAft>
              <a:buClr>
                <a:srgbClr val="333333"/>
              </a:buClr>
              <a:buSzPts val="1400"/>
              <a:buChar char="●"/>
            </a:pPr>
            <a:r>
              <a:rPr lang="en" sz="1400">
                <a:solidFill>
                  <a:srgbClr val="333333"/>
                </a:solidFill>
              </a:rPr>
              <a:t>Alarm system based on Label and Geofence</a:t>
            </a:r>
            <a:endParaRPr sz="1400">
              <a:solidFill>
                <a:srgbClr val="333333"/>
              </a:solidFill>
            </a:endParaRPr>
          </a:p>
          <a:p>
            <a:pPr indent="0" lvl="0" marL="0" rtl="0" algn="just">
              <a:lnSpc>
                <a:spcPct val="150000"/>
              </a:lnSpc>
              <a:spcBef>
                <a:spcPts val="1200"/>
              </a:spcBef>
              <a:spcAft>
                <a:spcPts val="1200"/>
              </a:spcAft>
              <a:buNone/>
            </a:pPr>
            <a:r>
              <a:t/>
            </a:r>
            <a:endParaRPr sz="1500"/>
          </a:p>
        </p:txBody>
      </p:sp>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Unauthorized Access</a:t>
            </a:r>
            <a:endParaRPr/>
          </a:p>
        </p:txBody>
      </p:sp>
      <p:pic>
        <p:nvPicPr>
          <p:cNvPr id="225" name="Google Shape;225;p33"/>
          <p:cNvPicPr preferRelativeResize="0"/>
          <p:nvPr/>
        </p:nvPicPr>
        <p:blipFill>
          <a:blip r:embed="rId3">
            <a:alphaModFix/>
          </a:blip>
          <a:stretch>
            <a:fillRect/>
          </a:stretch>
        </p:blipFill>
        <p:spPr>
          <a:xfrm>
            <a:off x="4414950" y="1475112"/>
            <a:ext cx="4572000" cy="2771113"/>
          </a:xfrm>
          <a:prstGeom prst="rect">
            <a:avLst/>
          </a:prstGeom>
          <a:noFill/>
          <a:ln>
            <a:noFill/>
          </a:ln>
        </p:spPr>
      </p:pic>
      <p:sp>
        <p:nvSpPr>
          <p:cNvPr id="226" name="Google Shape;226;p33"/>
          <p:cNvSpPr/>
          <p:nvPr/>
        </p:nvSpPr>
        <p:spPr>
          <a:xfrm rot="-2319320">
            <a:off x="6840618" y="3004488"/>
            <a:ext cx="598911" cy="680668"/>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3"/>
          <p:cNvPicPr preferRelativeResize="0"/>
          <p:nvPr/>
        </p:nvPicPr>
        <p:blipFill>
          <a:blip r:embed="rId3">
            <a:alphaModFix/>
          </a:blip>
          <a:stretch>
            <a:fillRect/>
          </a:stretch>
        </p:blipFill>
        <p:spPr>
          <a:xfrm>
            <a:off x="4414950" y="1186200"/>
            <a:ext cx="4572000" cy="2771113"/>
          </a:xfrm>
          <a:prstGeom prst="rect">
            <a:avLst/>
          </a:prstGeom>
          <a:noFill/>
          <a:ln>
            <a:noFill/>
          </a:ln>
        </p:spPr>
      </p:pic>
      <p:sp>
        <p:nvSpPr>
          <p:cNvPr id="228" name="Google Shape;228;p33"/>
          <p:cNvSpPr/>
          <p:nvPr/>
        </p:nvSpPr>
        <p:spPr>
          <a:xfrm rot="-2319320">
            <a:off x="6840618" y="2715575"/>
            <a:ext cx="598911" cy="680668"/>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Kiana theme ">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iana theme ">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