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74" r:id="rId3"/>
    <p:sldId id="257" r:id="rId4"/>
    <p:sldId id="271" r:id="rId5"/>
    <p:sldId id="279" r:id="rId6"/>
    <p:sldId id="273" r:id="rId7"/>
    <p:sldId id="268" r:id="rId8"/>
    <p:sldId id="269" r:id="rId9"/>
    <p:sldId id="270" r:id="rId10"/>
    <p:sldId id="280" r:id="rId11"/>
    <p:sldId id="262" r:id="rId12"/>
    <p:sldId id="263" r:id="rId13"/>
    <p:sldId id="264" r:id="rId14"/>
    <p:sldId id="282" r:id="rId15"/>
    <p:sldId id="272" r:id="rId16"/>
    <p:sldId id="265" r:id="rId17"/>
    <p:sldId id="283" r:id="rId18"/>
    <p:sldId id="266" r:id="rId19"/>
    <p:sldId id="267" r:id="rId20"/>
    <p:sldId id="28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9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3" r:id="rId6"/>
    <p:sldLayoutId id="2147483879" r:id="rId7"/>
    <p:sldLayoutId id="2147483880" r:id="rId8"/>
    <p:sldLayoutId id="2147483881" r:id="rId9"/>
    <p:sldLayoutId id="2147483882" r:id="rId10"/>
    <p:sldLayoutId id="21474838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ergio.burgos/viz/Youtube_Subscribers_Analyisis/Story1?publish=y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374A0-18B7-5E04-0B7C-551BB754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5" y="809624"/>
            <a:ext cx="11359184" cy="4231273"/>
          </a:xfrm>
        </p:spPr>
        <p:txBody>
          <a:bodyPr anchor="t">
            <a:normAutofit/>
          </a:bodyPr>
          <a:lstStyle/>
          <a:p>
            <a:r>
              <a:rPr lang="es-419" sz="8900" dirty="0" err="1">
                <a:solidFill>
                  <a:srgbClr val="FF0000"/>
                </a:solidFill>
              </a:rPr>
              <a:t>Youtube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r>
              <a:rPr lang="es-419" sz="8900" dirty="0" err="1">
                <a:solidFill>
                  <a:srgbClr val="FFFFFF"/>
                </a:solidFill>
              </a:rPr>
              <a:t>Channels</a:t>
            </a:r>
            <a:r>
              <a:rPr lang="es-419" sz="8900" dirty="0">
                <a:solidFill>
                  <a:srgbClr val="FFFFFF"/>
                </a:solidFill>
              </a:rPr>
              <a:t>’ </a:t>
            </a:r>
            <a:br>
              <a:rPr lang="es-419" sz="8900" dirty="0">
                <a:solidFill>
                  <a:srgbClr val="FFFFFF"/>
                </a:solidFill>
              </a:rPr>
            </a:br>
            <a:r>
              <a:rPr lang="es-419" sz="8900" dirty="0">
                <a:solidFill>
                  <a:srgbClr val="FF0000"/>
                </a:solidFill>
              </a:rPr>
              <a:t>Global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r>
              <a:rPr lang="es-419" sz="8900" dirty="0" err="1"/>
              <a:t>Analysis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endParaRPr lang="es-ES" sz="8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BA97-A431-A1A4-8C2B-4903D1F8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4638675"/>
            <a:ext cx="10372725" cy="1660214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s-419" sz="3200" b="1" dirty="0">
                <a:solidFill>
                  <a:srgbClr val="FFFFFF"/>
                </a:solidFill>
              </a:rPr>
              <a:t>IRONHACK </a:t>
            </a:r>
          </a:p>
          <a:p>
            <a:pPr>
              <a:lnSpc>
                <a:spcPct val="110000"/>
              </a:lnSpc>
            </a:pPr>
            <a:r>
              <a:rPr lang="es-419" sz="3200" b="1" dirty="0">
                <a:solidFill>
                  <a:srgbClr val="00B0F0"/>
                </a:solidFill>
              </a:rPr>
              <a:t>Data </a:t>
            </a:r>
            <a:r>
              <a:rPr lang="es-419" sz="3200" b="1" dirty="0" err="1">
                <a:solidFill>
                  <a:srgbClr val="00B0F0"/>
                </a:solidFill>
              </a:rPr>
              <a:t>Analytics</a:t>
            </a:r>
            <a:r>
              <a:rPr lang="es-419" sz="3200" b="1" dirty="0">
                <a:solidFill>
                  <a:srgbClr val="00B0F0"/>
                </a:solidFill>
              </a:rPr>
              <a:t> </a:t>
            </a:r>
            <a:r>
              <a:rPr lang="es-419" sz="3200" b="1" dirty="0" err="1">
                <a:solidFill>
                  <a:srgbClr val="00B0F0"/>
                </a:solidFill>
              </a:rPr>
              <a:t>Bootcamp</a:t>
            </a:r>
            <a:endParaRPr lang="es-419" sz="3200" b="1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es-419" sz="3200" b="1" dirty="0">
                <a:solidFill>
                  <a:schemeClr val="tx2">
                    <a:lumMod val="50000"/>
                  </a:schemeClr>
                </a:solidFill>
              </a:rPr>
              <a:t>Final Project  </a:t>
            </a:r>
            <a:r>
              <a:rPr lang="es-419" sz="3200" b="1" dirty="0" err="1">
                <a:solidFill>
                  <a:srgbClr val="FFFFFF"/>
                </a:solidFill>
              </a:rPr>
              <a:t>By</a:t>
            </a:r>
            <a:r>
              <a:rPr lang="es-419" sz="3200" b="1" dirty="0">
                <a:solidFill>
                  <a:srgbClr val="FFFFFF"/>
                </a:solidFill>
              </a:rPr>
              <a:t> </a:t>
            </a:r>
            <a:r>
              <a:rPr lang="es-419" sz="3200" b="1" dirty="0">
                <a:solidFill>
                  <a:schemeClr val="bg1">
                    <a:lumMod val="95000"/>
                  </a:schemeClr>
                </a:solidFill>
              </a:rPr>
              <a:t>Sergio Burgos </a:t>
            </a:r>
            <a:endParaRPr lang="es-E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272" y="24542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Trending </a:t>
            </a:r>
            <a:r>
              <a:rPr lang="en-US" sz="6000" b="1" dirty="0">
                <a:latin typeface="+mj-lt"/>
                <a:ea typeface="+mj-ea"/>
                <a:cs typeface="+mj-cs"/>
              </a:rPr>
              <a:t>Topics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5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pic>
        <p:nvPicPr>
          <p:cNvPr id="9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3913A07-50E5-974E-FC0D-30E44B3C0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36" y="32910"/>
            <a:ext cx="6731928" cy="67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4" descr="A graph of lines with different colored lines&#10;&#10;Description automatically generated">
            <a:extLst>
              <a:ext uri="{FF2B5EF4-FFF2-40B4-BE49-F238E27FC236}">
                <a16:creationId xmlns:a16="http://schemas.microsoft.com/office/drawing/2014/main" id="{B1DD2048-A2D9-07BF-028A-B6C5B07C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18" y="0"/>
            <a:ext cx="679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1666A69-65AC-1396-A5EC-D6DC7D1D0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69" y="0"/>
            <a:ext cx="6869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7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272" y="24542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Earnings </a:t>
            </a:r>
            <a:r>
              <a:rPr lang="en-US" sz="6000" b="1" dirty="0">
                <a:latin typeface="+mj-lt"/>
                <a:ea typeface="+mj-ea"/>
                <a:cs typeface="+mj-cs"/>
              </a:rPr>
              <a:t>Analysis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23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C61B83-89D2-3135-CF47-B457982CA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27" y="286579"/>
            <a:ext cx="7235900" cy="628484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3" y="4848295"/>
            <a:ext cx="3255264" cy="1435331"/>
          </a:xfrm>
        </p:spPr>
        <p:txBody>
          <a:bodyPr>
            <a:noAutofit/>
          </a:bodyPr>
          <a:lstStyle/>
          <a:p>
            <a:r>
              <a:rPr lang="es-419" sz="4000" b="1" dirty="0" err="1">
                <a:solidFill>
                  <a:srgbClr val="FF0000"/>
                </a:solidFill>
              </a:rPr>
              <a:t>Correlation</a:t>
            </a:r>
            <a:r>
              <a:rPr lang="es-419" sz="4000" b="1" dirty="0">
                <a:solidFill>
                  <a:srgbClr val="FF0000"/>
                </a:solidFill>
              </a:rPr>
              <a:t> </a:t>
            </a:r>
            <a:r>
              <a:rPr lang="es-419" sz="4000" b="1" dirty="0">
                <a:solidFill>
                  <a:schemeClr val="tx2"/>
                </a:solidFill>
              </a:rPr>
              <a:t>Matrix</a:t>
            </a:r>
            <a:endParaRPr lang="es-E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4BEE9E72-2889-58F8-C036-34FE48F8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42" y="0"/>
            <a:ext cx="696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CC557173-1CF4-8AA3-0C95-4F05E541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42" y="0"/>
            <a:ext cx="696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B6DE65DC-3EF2-D8CA-572B-1550BD1DB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42" y="0"/>
            <a:ext cx="696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of a graph">
            <a:extLst>
              <a:ext uri="{FF2B5EF4-FFF2-40B4-BE49-F238E27FC236}">
                <a16:creationId xmlns:a16="http://schemas.microsoft.com/office/drawing/2014/main" id="{8D433AE5-EF89-B876-C540-656AE6A6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42" y="0"/>
            <a:ext cx="696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4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A1CC9801-B8B7-48E0-178F-E64681752E5A}"/>
              </a:ext>
            </a:extLst>
          </p:cNvPr>
          <p:cNvSpPr txBox="1">
            <a:spLocks/>
          </p:cNvSpPr>
          <p:nvPr/>
        </p:nvSpPr>
        <p:spPr>
          <a:xfrm>
            <a:off x="1091204" y="819524"/>
            <a:ext cx="4895528" cy="983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Agenda</a:t>
            </a:r>
            <a:endParaRPr lang="en-US" sz="54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5" r="23008" b="-1"/>
          <a:stretch/>
        </p:blipFill>
        <p:spPr>
          <a:xfrm>
            <a:off x="5524499" y="10"/>
            <a:ext cx="6667501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195" y="1915065"/>
            <a:ext cx="9883933" cy="4408095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Geospatial Visualization</a:t>
            </a:r>
            <a:r>
              <a:rPr lang="en-US" sz="6400" b="1" dirty="0">
                <a:latin typeface="+mj-lt"/>
                <a:ea typeface="+mj-ea"/>
                <a:cs typeface="+mj-cs"/>
              </a:rPr>
              <a:t>: How looks the distribution of successful YouTube channels on a world map like and which geographical trends can be observed?</a:t>
            </a:r>
            <a:endParaRPr lang="en-US" sz="6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Content Strategy</a:t>
            </a:r>
            <a:r>
              <a:rPr lang="en-US" sz="6400" b="1" dirty="0">
                <a:latin typeface="+mj-lt"/>
                <a:ea typeface="+mj-ea"/>
                <a:cs typeface="+mj-cs"/>
              </a:rPr>
              <a:t>: Which are in 2022 the most popular categories and upload frequencies that resonate with audiences?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Trending Topics</a:t>
            </a:r>
            <a:r>
              <a:rPr lang="en-US" sz="6400" b="1" dirty="0">
                <a:latin typeface="+mj-lt"/>
                <a:ea typeface="+mj-ea"/>
                <a:cs typeface="+mj-cs"/>
              </a:rPr>
              <a:t>: how certain categories gain popularity over time and correlate with world events?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Regional Influencers</a:t>
            </a:r>
            <a:r>
              <a:rPr lang="en-US" sz="6400" b="1" dirty="0">
                <a:latin typeface="+mj-lt"/>
                <a:ea typeface="+mj-ea"/>
                <a:cs typeface="+mj-cs"/>
              </a:rPr>
              <a:t>: Who are the influential YouTube creators from different countries, and which is their impact on a global scale?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YouTube Analytics</a:t>
            </a:r>
            <a:r>
              <a:rPr lang="en-US" sz="6400" b="1" dirty="0">
                <a:latin typeface="+mj-lt"/>
                <a:ea typeface="+mj-ea"/>
                <a:cs typeface="+mj-cs"/>
              </a:rPr>
              <a:t>: Which are the success factors of top YouTube channels and what sets them apart from the rest?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Earnings Analysis</a:t>
            </a:r>
            <a:r>
              <a:rPr lang="en-US" sz="6400" b="1" dirty="0">
                <a:latin typeface="+mj-lt"/>
                <a:ea typeface="+mj-ea"/>
                <a:cs typeface="+mj-cs"/>
              </a:rPr>
              <a:t>: How does the correlation between channel performance and estimated earnings looks like?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Modeling</a:t>
            </a:r>
            <a:r>
              <a:rPr lang="en-US" sz="6400" b="1" dirty="0">
                <a:latin typeface="+mj-lt"/>
                <a:ea typeface="+mj-ea"/>
                <a:cs typeface="+mj-cs"/>
              </a:rPr>
              <a:t>: Future subscribers. </a:t>
            </a:r>
          </a:p>
          <a:p>
            <a:pPr indent="-228600">
              <a:buFont typeface="Neue Haas Grotesk Text Pro" panose="020B0504020202020204" pitchFamily="34" charset="0"/>
              <a:buChar char="-"/>
            </a:pPr>
            <a:br>
              <a:rPr lang="en-US" sz="500" b="0" dirty="0">
                <a:effectLst/>
              </a:rPr>
            </a:br>
            <a:endParaRPr lang="en-US" sz="500" b="0" dirty="0">
              <a:effectLst/>
            </a:endParaRPr>
          </a:p>
          <a:p>
            <a:pPr indent="-228600">
              <a:buFont typeface="Neue Haas Grotesk Text Pro" panose="020B0504020202020204" pitchFamily="34" charset="0"/>
              <a:buChar char="-"/>
            </a:pPr>
            <a:endParaRPr lang="en-US" sz="500" b="0" dirty="0">
              <a:effectLst/>
            </a:endParaRPr>
          </a:p>
          <a:p>
            <a:pPr indent="-228600">
              <a:buFont typeface="Neue Haas Grotesk Text Pro" panose="020B0504020202020204" pitchFamily="34" charset="0"/>
              <a:buChar char="-"/>
            </a:pPr>
            <a:br>
              <a:rPr lang="en-US" sz="500" b="0" dirty="0">
                <a:effectLst/>
              </a:rPr>
            </a:br>
            <a:endParaRPr lang="en-US" sz="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352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658" y="6254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Models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2A709FF0-461B-BC18-568C-6BFD637B0B96}"/>
              </a:ext>
            </a:extLst>
          </p:cNvPr>
          <p:cNvSpPr txBox="1">
            <a:spLocks/>
          </p:cNvSpPr>
          <p:nvPr/>
        </p:nvSpPr>
        <p:spPr>
          <a:xfrm>
            <a:off x="1736658" y="2060823"/>
            <a:ext cx="9288096" cy="401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Linear model </a:t>
            </a:r>
          </a:p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Decision Tree</a:t>
            </a:r>
          </a:p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Random Forest</a:t>
            </a:r>
            <a:br>
              <a:rPr lang="en-US" sz="5900" b="1" dirty="0">
                <a:solidFill>
                  <a:srgbClr val="FFFFFF"/>
                </a:solidFill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9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sz="6600" dirty="0" err="1"/>
              <a:t>Conclusions</a:t>
            </a:r>
            <a:endParaRPr lang="es-ES" sz="6600" dirty="0"/>
          </a:p>
        </p:txBody>
      </p:sp>
      <p:pic>
        <p:nvPicPr>
          <p:cNvPr id="2" name="Graphic 1" descr="Head with Gears">
            <a:extLst>
              <a:ext uri="{FF2B5EF4-FFF2-40B4-BE49-F238E27FC236}">
                <a16:creationId xmlns:a16="http://schemas.microsoft.com/office/drawing/2014/main" id="{ACF6B0D4-1E69-A9C3-C8DC-8EB565EA7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482" y="1724891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4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sz="6600" dirty="0"/>
              <a:t>Future </a:t>
            </a:r>
            <a:r>
              <a:rPr lang="es-419" sz="6600" dirty="0" err="1"/>
              <a:t>Work</a:t>
            </a:r>
            <a:endParaRPr lang="es-ES" sz="6600" dirty="0"/>
          </a:p>
        </p:txBody>
      </p:sp>
      <p:pic>
        <p:nvPicPr>
          <p:cNvPr id="2" name="Graphic 1" descr="Head with Gears">
            <a:extLst>
              <a:ext uri="{FF2B5EF4-FFF2-40B4-BE49-F238E27FC236}">
                <a16:creationId xmlns:a16="http://schemas.microsoft.com/office/drawing/2014/main" id="{ACF6B0D4-1E69-A9C3-C8DC-8EB565EA7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482" y="1724891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sz="6600" dirty="0" err="1"/>
              <a:t>Thanks</a:t>
            </a:r>
            <a:r>
              <a:rPr lang="es-419" sz="6600" dirty="0"/>
              <a:t>!</a:t>
            </a:r>
            <a:endParaRPr lang="es-ES" sz="6600" dirty="0"/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BA2FA7CD-0723-1158-5140-71F4285AB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22" y="251875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orld map with flight paths">
            <a:extLst>
              <a:ext uri="{FF2B5EF4-FFF2-40B4-BE49-F238E27FC236}">
                <a16:creationId xmlns:a16="http://schemas.microsoft.com/office/drawing/2014/main" id="{4908CDFD-B8CE-ECD4-9BED-2F702E355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301" b="102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3A245-21B6-17CC-F853-5E930268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Global distribution</a:t>
            </a:r>
            <a:br>
              <a:rPr lang="en-US" sz="6600" cap="all" dirty="0">
                <a:solidFill>
                  <a:srgbClr val="FFFFFF"/>
                </a:solidFill>
              </a:rPr>
            </a:br>
            <a:endParaRPr lang="en-US" sz="6600" cap="all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844C23-32F8-A20F-AF11-7288F174BC08}"/>
              </a:ext>
            </a:extLst>
          </p:cNvPr>
          <p:cNvSpPr txBox="1">
            <a:spLocks/>
          </p:cNvSpPr>
          <p:nvPr/>
        </p:nvSpPr>
        <p:spPr>
          <a:xfrm>
            <a:off x="925056" y="4040699"/>
            <a:ext cx="9958356" cy="20509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>
                <a:hlinkClick r:id="rId3"/>
              </a:rPr>
              <a:t>Youtube_Subscribers_Analyisis</a:t>
            </a:r>
            <a:r>
              <a:rPr lang="es-ES" sz="3200" dirty="0">
                <a:hlinkClick r:id="rId3"/>
              </a:rPr>
              <a:t> | </a:t>
            </a:r>
            <a:r>
              <a:rPr lang="es-ES" sz="3200" dirty="0" err="1">
                <a:hlinkClick r:id="rId3"/>
              </a:rPr>
              <a:t>Tableau</a:t>
            </a:r>
            <a:r>
              <a:rPr lang="es-ES" sz="3200" dirty="0">
                <a:hlinkClick r:id="rId3"/>
              </a:rPr>
              <a:t> </a:t>
            </a:r>
            <a:r>
              <a:rPr lang="es-ES" sz="3200" dirty="0" err="1">
                <a:hlinkClick r:id="rId3"/>
              </a:rPr>
              <a:t>Public</a:t>
            </a:r>
            <a:endParaRPr lang="en-US" sz="6600" cap="al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BE6E59DC-7754-7AD5-BFE5-6D3996FC4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0"/>
            <a:ext cx="10106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272" y="24542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kumimoji="0" lang="en-US" sz="59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Content</a:t>
            </a:r>
            <a: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strategy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634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6D41CA3-05D0-9486-34B0-DA426A77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30" y="0"/>
            <a:ext cx="7532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colorful bar graph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E497C6F-E98D-BB36-1B08-B86112F83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668"/>
            <a:ext cx="12192000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55EB5676-1630-2DF7-BDA3-0309505F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668"/>
            <a:ext cx="12192000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6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D6DB37-24B6-0D78-5326-DADA0BC9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668"/>
            <a:ext cx="12192000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851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Neue Haas Grotesk Text Pro</vt:lpstr>
      <vt:lpstr>Wingdings</vt:lpstr>
      <vt:lpstr>BjornVTI</vt:lpstr>
      <vt:lpstr>Youtube Channels’  Global Analysis </vt:lpstr>
      <vt:lpstr>PowerPoint Presentation</vt:lpstr>
      <vt:lpstr>Global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Channels  Global Analysis </dc:title>
  <dc:creator>Sergio Andres Burgos Zuleta</dc:creator>
  <cp:lastModifiedBy>Sergio Andres Burgos Zuleta</cp:lastModifiedBy>
  <cp:revision>7</cp:revision>
  <dcterms:created xsi:type="dcterms:W3CDTF">2023-11-02T10:34:44Z</dcterms:created>
  <dcterms:modified xsi:type="dcterms:W3CDTF">2023-11-02T20:37:45Z</dcterms:modified>
</cp:coreProperties>
</file>