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sldIdLst>
    <p:sldId id="256" r:id="rId2"/>
    <p:sldId id="291" r:id="rId3"/>
    <p:sldId id="274" r:id="rId4"/>
    <p:sldId id="257" r:id="rId5"/>
    <p:sldId id="271" r:id="rId6"/>
    <p:sldId id="279" r:id="rId7"/>
    <p:sldId id="273" r:id="rId8"/>
    <p:sldId id="268" r:id="rId9"/>
    <p:sldId id="269" r:id="rId10"/>
    <p:sldId id="270" r:id="rId11"/>
    <p:sldId id="280" r:id="rId12"/>
    <p:sldId id="262" r:id="rId13"/>
    <p:sldId id="263" r:id="rId14"/>
    <p:sldId id="264" r:id="rId15"/>
    <p:sldId id="282" r:id="rId16"/>
    <p:sldId id="272" r:id="rId17"/>
    <p:sldId id="265" r:id="rId18"/>
    <p:sldId id="283" r:id="rId19"/>
    <p:sldId id="266" r:id="rId20"/>
    <p:sldId id="267" r:id="rId21"/>
    <p:sldId id="287" r:id="rId22"/>
    <p:sldId id="285" r:id="rId23"/>
    <p:sldId id="289" r:id="rId24"/>
    <p:sldId id="276" r:id="rId25"/>
    <p:sldId id="277" r:id="rId26"/>
    <p:sldId id="278" r:id="rId2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40" d="100"/>
          <a:sy n="40" d="100"/>
        </p:scale>
        <p:origin x="84" y="1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0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9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79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5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5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4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12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7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2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8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52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83" r:id="rId6"/>
    <p:sldLayoutId id="2147483879" r:id="rId7"/>
    <p:sldLayoutId id="2147483880" r:id="rId8"/>
    <p:sldLayoutId id="2147483881" r:id="rId9"/>
    <p:sldLayoutId id="2147483882" r:id="rId10"/>
    <p:sldLayoutId id="21474838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sergio.burgos/viz/Youtube_Subscribers_Analyisis/Story1?publish=ye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D0B7304F-E6C0-414A-A6DA-6D87129AC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025C8CE-B8EC-9FDA-3C04-7414F8AFB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4374A0-18B7-5E04-0B7C-551BB754A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425" y="809624"/>
            <a:ext cx="11359184" cy="4231273"/>
          </a:xfrm>
        </p:spPr>
        <p:txBody>
          <a:bodyPr anchor="t">
            <a:normAutofit/>
          </a:bodyPr>
          <a:lstStyle/>
          <a:p>
            <a:r>
              <a:rPr lang="es-419" sz="8900" dirty="0" err="1">
                <a:solidFill>
                  <a:srgbClr val="FF0000"/>
                </a:solidFill>
              </a:rPr>
              <a:t>Youtube</a:t>
            </a:r>
            <a:r>
              <a:rPr lang="es-419" sz="8900" dirty="0">
                <a:solidFill>
                  <a:srgbClr val="FFFFFF"/>
                </a:solidFill>
              </a:rPr>
              <a:t> </a:t>
            </a:r>
            <a:r>
              <a:rPr lang="es-419" sz="8900" dirty="0" err="1">
                <a:solidFill>
                  <a:srgbClr val="FFFFFF"/>
                </a:solidFill>
              </a:rPr>
              <a:t>Channels</a:t>
            </a:r>
            <a:r>
              <a:rPr lang="es-419" sz="8900" dirty="0">
                <a:solidFill>
                  <a:srgbClr val="FFFFFF"/>
                </a:solidFill>
              </a:rPr>
              <a:t>’ </a:t>
            </a:r>
            <a:br>
              <a:rPr lang="es-419" sz="8900" dirty="0">
                <a:solidFill>
                  <a:srgbClr val="FFFFFF"/>
                </a:solidFill>
              </a:rPr>
            </a:br>
            <a:r>
              <a:rPr lang="es-419" sz="8900" dirty="0">
                <a:solidFill>
                  <a:srgbClr val="FF0000"/>
                </a:solidFill>
              </a:rPr>
              <a:t>Global</a:t>
            </a:r>
            <a:r>
              <a:rPr lang="es-419" sz="8900" dirty="0">
                <a:solidFill>
                  <a:srgbClr val="FFFFFF"/>
                </a:solidFill>
              </a:rPr>
              <a:t> </a:t>
            </a:r>
            <a:r>
              <a:rPr lang="es-419" sz="8900" dirty="0" err="1"/>
              <a:t>Analysis</a:t>
            </a:r>
            <a:r>
              <a:rPr lang="es-419" sz="8900" dirty="0">
                <a:solidFill>
                  <a:srgbClr val="FFFFFF"/>
                </a:solidFill>
              </a:rPr>
              <a:t> </a:t>
            </a:r>
            <a:endParaRPr lang="es-ES" sz="89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7BA97-A431-A1A4-8C2B-4903D1F8D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525" y="4638675"/>
            <a:ext cx="10372725" cy="1660214"/>
          </a:xfrm>
        </p:spPr>
        <p:txBody>
          <a:bodyPr anchor="b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s-419" sz="3200" b="1" dirty="0">
                <a:solidFill>
                  <a:srgbClr val="FFFFFF"/>
                </a:solidFill>
              </a:rPr>
              <a:t>IRONHACK </a:t>
            </a:r>
          </a:p>
          <a:p>
            <a:pPr>
              <a:lnSpc>
                <a:spcPct val="110000"/>
              </a:lnSpc>
            </a:pPr>
            <a:r>
              <a:rPr lang="es-419" sz="3200" b="1" dirty="0">
                <a:solidFill>
                  <a:srgbClr val="00B0F0"/>
                </a:solidFill>
              </a:rPr>
              <a:t>Data </a:t>
            </a:r>
            <a:r>
              <a:rPr lang="es-419" sz="3200" b="1" dirty="0" err="1">
                <a:solidFill>
                  <a:srgbClr val="00B0F0"/>
                </a:solidFill>
              </a:rPr>
              <a:t>Analytics</a:t>
            </a:r>
            <a:r>
              <a:rPr lang="es-419" sz="3200" b="1" dirty="0">
                <a:solidFill>
                  <a:srgbClr val="00B0F0"/>
                </a:solidFill>
              </a:rPr>
              <a:t> </a:t>
            </a:r>
            <a:r>
              <a:rPr lang="es-419" sz="3200" b="1" dirty="0" err="1">
                <a:solidFill>
                  <a:srgbClr val="00B0F0"/>
                </a:solidFill>
              </a:rPr>
              <a:t>Bootcamp</a:t>
            </a:r>
            <a:endParaRPr lang="es-419" sz="3200" b="1" dirty="0">
              <a:solidFill>
                <a:srgbClr val="00B0F0"/>
              </a:solidFill>
            </a:endParaRPr>
          </a:p>
          <a:p>
            <a:pPr>
              <a:lnSpc>
                <a:spcPct val="110000"/>
              </a:lnSpc>
            </a:pPr>
            <a:r>
              <a:rPr lang="es-419" sz="3200" b="1" dirty="0">
                <a:solidFill>
                  <a:schemeClr val="tx2">
                    <a:lumMod val="50000"/>
                  </a:schemeClr>
                </a:solidFill>
              </a:rPr>
              <a:t>Final Project  </a:t>
            </a:r>
            <a:r>
              <a:rPr lang="es-419" sz="3200" b="1" dirty="0" err="1">
                <a:solidFill>
                  <a:srgbClr val="FFFFFF"/>
                </a:solidFill>
              </a:rPr>
              <a:t>By</a:t>
            </a:r>
            <a:r>
              <a:rPr lang="es-419" sz="3200" b="1" dirty="0">
                <a:solidFill>
                  <a:srgbClr val="FFFFFF"/>
                </a:solidFill>
              </a:rPr>
              <a:t> </a:t>
            </a:r>
            <a:r>
              <a:rPr lang="es-419" sz="3200" b="1" dirty="0">
                <a:solidFill>
                  <a:schemeClr val="bg1">
                    <a:lumMod val="95000"/>
                  </a:schemeClr>
                </a:solidFill>
              </a:rPr>
              <a:t>Sergio Burgos </a:t>
            </a:r>
            <a:endParaRPr lang="es-E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163B6C4-0500-4B1A-9149-4A6C7EDAF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8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025C8CE-B8EC-9FDA-3C04-7414F8AFB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30805F3-4F6A-67CA-187D-4C8F34B70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5D6DB37-24B6-0D78-5326-DADA0BC9C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668"/>
            <a:ext cx="12192000" cy="595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28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025C8CE-B8EC-9FDA-3C04-7414F8AFB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30805F3-4F6A-67CA-187D-4C8F34B70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6272" y="2454292"/>
            <a:ext cx="9288096" cy="1435331"/>
          </a:xfrm>
        </p:spPr>
        <p:txBody>
          <a:bodyPr>
            <a:normAutofit lnSpcReduction="10000"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Trending </a:t>
            </a:r>
            <a:r>
              <a:rPr lang="en-US" sz="6000" b="1" dirty="0">
                <a:latin typeface="+mj-lt"/>
                <a:ea typeface="+mj-ea"/>
                <a:cs typeface="+mj-cs"/>
              </a:rPr>
              <a:t>Topics</a:t>
            </a:r>
            <a:br>
              <a:rPr kumimoji="0" lang="en-US" sz="59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053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025C8CE-B8EC-9FDA-3C04-7414F8AFB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pic>
        <p:nvPicPr>
          <p:cNvPr id="9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B3913A07-50E5-974E-FC0D-30E44B3C0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036" y="32910"/>
            <a:ext cx="6731928" cy="679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17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025C8CE-B8EC-9FDA-3C04-7414F8AFB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30805F3-4F6A-67CA-187D-4C8F34B70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Picture 4" descr="A graph of lines with different colored lines&#10;&#10;Description automatically generated">
            <a:extLst>
              <a:ext uri="{FF2B5EF4-FFF2-40B4-BE49-F238E27FC236}">
                <a16:creationId xmlns:a16="http://schemas.microsoft.com/office/drawing/2014/main" id="{B1DD2048-A2D9-07BF-028A-B6C5B07CE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18" y="0"/>
            <a:ext cx="6797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63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025C8CE-B8EC-9FDA-3C04-7414F8AFB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30805F3-4F6A-67CA-187D-4C8F34B70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41666A69-65AC-1396-A5EC-D6DC7D1D0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469" y="0"/>
            <a:ext cx="68690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77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025C8CE-B8EC-9FDA-3C04-7414F8AFB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30805F3-4F6A-67CA-187D-4C8F34B70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6272" y="2454292"/>
            <a:ext cx="9288096" cy="1435331"/>
          </a:xfrm>
        </p:spPr>
        <p:txBody>
          <a:bodyPr>
            <a:normAutofit lnSpcReduction="10000"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Earnings </a:t>
            </a:r>
            <a:r>
              <a:rPr lang="en-US" sz="6000" b="1" dirty="0">
                <a:latin typeface="+mj-lt"/>
                <a:ea typeface="+mj-ea"/>
                <a:cs typeface="+mj-cs"/>
              </a:rPr>
              <a:t>Analysis</a:t>
            </a:r>
            <a:br>
              <a:rPr kumimoji="0" lang="en-US" sz="59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7239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025C8CE-B8EC-9FDA-3C04-7414F8AFB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6C61B83-89D2-3135-CF47-B457982CA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327" y="286579"/>
            <a:ext cx="7235900" cy="6284841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30805F3-4F6A-67CA-187D-4C8F34B70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193" y="4848295"/>
            <a:ext cx="3255264" cy="1435331"/>
          </a:xfrm>
        </p:spPr>
        <p:txBody>
          <a:bodyPr>
            <a:noAutofit/>
          </a:bodyPr>
          <a:lstStyle/>
          <a:p>
            <a:r>
              <a:rPr lang="es-419" sz="4000" b="1" dirty="0" err="1">
                <a:solidFill>
                  <a:srgbClr val="FF0000"/>
                </a:solidFill>
              </a:rPr>
              <a:t>Correlation</a:t>
            </a:r>
            <a:r>
              <a:rPr lang="es-419" sz="4000" b="1" dirty="0">
                <a:solidFill>
                  <a:srgbClr val="FF0000"/>
                </a:solidFill>
              </a:rPr>
              <a:t> </a:t>
            </a:r>
            <a:r>
              <a:rPr lang="es-419" sz="4000" b="1" dirty="0">
                <a:solidFill>
                  <a:schemeClr val="tx2"/>
                </a:solidFill>
              </a:rPr>
              <a:t>Matrix</a:t>
            </a:r>
            <a:endParaRPr lang="es-ES" sz="4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54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025C8CE-B8EC-9FDA-3C04-7414F8AFB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30805F3-4F6A-67CA-187D-4C8F34B70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3" name="Picture 2" descr="A graph with numbers and a bar&#10;&#10;Description automatically generated with medium confidence">
            <a:extLst>
              <a:ext uri="{FF2B5EF4-FFF2-40B4-BE49-F238E27FC236}">
                <a16:creationId xmlns:a16="http://schemas.microsoft.com/office/drawing/2014/main" id="{4BEE9E72-2889-58F8-C036-34FE48F89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042" y="0"/>
            <a:ext cx="6963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40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025C8CE-B8EC-9FDA-3C04-7414F8AFB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30805F3-4F6A-67CA-187D-4C8F34B70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Picture 4" descr="A graph on a white background&#10;&#10;Description automatically generated">
            <a:extLst>
              <a:ext uri="{FF2B5EF4-FFF2-40B4-BE49-F238E27FC236}">
                <a16:creationId xmlns:a16="http://schemas.microsoft.com/office/drawing/2014/main" id="{CC557173-1CF4-8AA3-0C95-4F05E5417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042" y="0"/>
            <a:ext cx="6963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917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025C8CE-B8EC-9FDA-3C04-7414F8AFB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30805F3-4F6A-67CA-187D-4C8F34B70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3" name="Picture 2" descr="A screen shot of a graph&#10;&#10;Description automatically generated">
            <a:extLst>
              <a:ext uri="{FF2B5EF4-FFF2-40B4-BE49-F238E27FC236}">
                <a16:creationId xmlns:a16="http://schemas.microsoft.com/office/drawing/2014/main" id="{B6DE65DC-3EF2-D8CA-572B-1550BD1DB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042" y="0"/>
            <a:ext cx="6963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10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YouTube Channel » OmniGeekEmpire">
            <a:extLst>
              <a:ext uri="{FF2B5EF4-FFF2-40B4-BE49-F238E27FC236}">
                <a16:creationId xmlns:a16="http://schemas.microsoft.com/office/drawing/2014/main" id="{675FB04A-9ABB-47F4-A520-2DDD37EF8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12192000" cy="684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107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025C8CE-B8EC-9FDA-3C04-7414F8AFB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30805F3-4F6A-67CA-187D-4C8F34B70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3" name="Picture 2" descr="A graph of a graph">
            <a:extLst>
              <a:ext uri="{FF2B5EF4-FFF2-40B4-BE49-F238E27FC236}">
                <a16:creationId xmlns:a16="http://schemas.microsoft.com/office/drawing/2014/main" id="{8D433AE5-EF89-B876-C540-656AE6A6D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042" y="0"/>
            <a:ext cx="6963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45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025C8CE-B8EC-9FDA-3C04-7414F8AFB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30805F3-4F6A-67CA-187D-4C8F34B70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6658" y="625492"/>
            <a:ext cx="9288096" cy="1435331"/>
          </a:xfrm>
        </p:spPr>
        <p:txBody>
          <a:bodyPr>
            <a:normAutofit lnSpcReduction="10000"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Models</a:t>
            </a:r>
            <a:br>
              <a:rPr kumimoji="0" lang="en-US" sz="59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</a:br>
            <a:endParaRPr lang="es-ES" dirty="0"/>
          </a:p>
        </p:txBody>
      </p:sp>
      <p:sp>
        <p:nvSpPr>
          <p:cNvPr id="2" name="Subtitle 7">
            <a:extLst>
              <a:ext uri="{FF2B5EF4-FFF2-40B4-BE49-F238E27FC236}">
                <a16:creationId xmlns:a16="http://schemas.microsoft.com/office/drawing/2014/main" id="{2A709FF0-461B-BC18-568C-6BFD637B0B96}"/>
              </a:ext>
            </a:extLst>
          </p:cNvPr>
          <p:cNvSpPr txBox="1">
            <a:spLocks/>
          </p:cNvSpPr>
          <p:nvPr/>
        </p:nvSpPr>
        <p:spPr>
          <a:xfrm>
            <a:off x="1736658" y="2060823"/>
            <a:ext cx="9288096" cy="4013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Linear model </a:t>
            </a:r>
          </a:p>
          <a:p>
            <a:endParaRPr lang="en-US" sz="6000" b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14B0A-A138-5C0E-E751-DA1F39FFF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406" y="3300211"/>
            <a:ext cx="4626907" cy="216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12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025C8CE-B8EC-9FDA-3C04-7414F8AFB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30805F3-4F6A-67CA-187D-4C8F34B70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6658" y="625492"/>
            <a:ext cx="9288096" cy="1435331"/>
          </a:xfrm>
        </p:spPr>
        <p:txBody>
          <a:bodyPr>
            <a:normAutofit lnSpcReduction="10000"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Models</a:t>
            </a:r>
            <a:br>
              <a:rPr kumimoji="0" lang="en-US" sz="59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</a:br>
            <a:endParaRPr lang="es-ES" dirty="0"/>
          </a:p>
        </p:txBody>
      </p:sp>
      <p:sp>
        <p:nvSpPr>
          <p:cNvPr id="2" name="Subtitle 7">
            <a:extLst>
              <a:ext uri="{FF2B5EF4-FFF2-40B4-BE49-F238E27FC236}">
                <a16:creationId xmlns:a16="http://schemas.microsoft.com/office/drawing/2014/main" id="{2A709FF0-461B-BC18-568C-6BFD637B0B96}"/>
              </a:ext>
            </a:extLst>
          </p:cNvPr>
          <p:cNvSpPr txBox="1">
            <a:spLocks/>
          </p:cNvSpPr>
          <p:nvPr/>
        </p:nvSpPr>
        <p:spPr>
          <a:xfrm>
            <a:off x="1736658" y="2060823"/>
            <a:ext cx="9288096" cy="4013406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8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Decisions Tree</a:t>
            </a:r>
          </a:p>
          <a:p>
            <a:r>
              <a:rPr lang="en-US" sz="6000" b="1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'criterion': '</a:t>
            </a:r>
            <a:r>
              <a:rPr lang="en-US" sz="6000" b="1" dirty="0" err="1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squared_error</a:t>
            </a:r>
            <a:r>
              <a:rPr lang="en-US" sz="6000" b="1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',</a:t>
            </a:r>
          </a:p>
          <a:p>
            <a:r>
              <a:rPr lang="en-US" sz="6000" b="1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'</a:t>
            </a:r>
            <a:r>
              <a:rPr lang="en-US" sz="6000" b="1" dirty="0" err="1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max_depth</a:t>
            </a:r>
            <a:r>
              <a:rPr lang="en-US" sz="6000" b="1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': 5,</a:t>
            </a:r>
          </a:p>
          <a:p>
            <a:r>
              <a:rPr lang="en-US" sz="6000" b="1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'</a:t>
            </a:r>
            <a:r>
              <a:rPr lang="en-US" sz="6000" b="1" dirty="0" err="1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min_samples_leaf</a:t>
            </a:r>
            <a:r>
              <a:rPr lang="en-US" sz="6000" b="1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': 2,</a:t>
            </a:r>
          </a:p>
          <a:p>
            <a:r>
              <a:rPr lang="en-US" sz="6000" b="1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'</a:t>
            </a:r>
            <a:r>
              <a:rPr lang="en-US" sz="6000" b="1" dirty="0" err="1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min_samples_split</a:t>
            </a:r>
            <a:r>
              <a:rPr lang="en-US" sz="6000" b="1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': 10</a:t>
            </a:r>
          </a:p>
          <a:p>
            <a:pPr algn="l"/>
            <a:r>
              <a:rPr lang="en-US" sz="8000" b="1" i="0" dirty="0">
                <a:solidFill>
                  <a:srgbClr val="FF0000"/>
                </a:solidFill>
                <a:effectLst/>
                <a:latin typeface="var(--notebook-cell-output-font-family)"/>
              </a:rPr>
              <a:t>The best R2 for the best hyperparameters is 0.46 </a:t>
            </a:r>
          </a:p>
          <a:p>
            <a:br>
              <a:rPr lang="en-US" sz="5400" b="0" i="0" dirty="0">
                <a:solidFill>
                  <a:srgbClr val="000000"/>
                </a:solidFill>
                <a:effectLst/>
                <a:latin typeface="Segoe WPC"/>
              </a:rPr>
            </a:br>
            <a:endParaRPr lang="en-US" sz="6000" b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5397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025C8CE-B8EC-9FDA-3C04-7414F8AFB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30805F3-4F6A-67CA-187D-4C8F34B70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6658" y="625492"/>
            <a:ext cx="9288096" cy="1435331"/>
          </a:xfrm>
        </p:spPr>
        <p:txBody>
          <a:bodyPr>
            <a:normAutofit lnSpcReduction="10000"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Models</a:t>
            </a:r>
            <a:br>
              <a:rPr kumimoji="0" lang="en-US" sz="59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</a:br>
            <a:endParaRPr lang="es-ES" dirty="0"/>
          </a:p>
        </p:txBody>
      </p:sp>
      <p:sp>
        <p:nvSpPr>
          <p:cNvPr id="2" name="Subtitle 7">
            <a:extLst>
              <a:ext uri="{FF2B5EF4-FFF2-40B4-BE49-F238E27FC236}">
                <a16:creationId xmlns:a16="http://schemas.microsoft.com/office/drawing/2014/main" id="{2A709FF0-461B-BC18-568C-6BFD637B0B96}"/>
              </a:ext>
            </a:extLst>
          </p:cNvPr>
          <p:cNvSpPr txBox="1">
            <a:spLocks/>
          </p:cNvSpPr>
          <p:nvPr/>
        </p:nvSpPr>
        <p:spPr>
          <a:xfrm>
            <a:off x="1736658" y="2060823"/>
            <a:ext cx="9288096" cy="4013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b="1" i="0" dirty="0"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Random Forest</a:t>
            </a:r>
            <a:br>
              <a:rPr lang="en-US" sz="5400" b="0" i="0" dirty="0">
                <a:solidFill>
                  <a:srgbClr val="000000"/>
                </a:solidFill>
                <a:effectLst/>
                <a:latin typeface="Segoe WPC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Segoe WPC"/>
              </a:rPr>
              <a:t>The Accuracy for the Random Forest in the TRAIN set is 0.08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Segoe WPC"/>
              </a:rPr>
              <a:t>The Accuracy for the Random Forest in the TEST  set is 0.04</a:t>
            </a:r>
            <a:endParaRPr lang="en-US" sz="2800" b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13281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025C8CE-B8EC-9FDA-3C04-7414F8AFB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30805F3-4F6A-67CA-187D-4C8F34B70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419" sz="6600" dirty="0" err="1"/>
              <a:t>Conclusions</a:t>
            </a:r>
            <a:endParaRPr lang="es-ES" sz="6600" dirty="0"/>
          </a:p>
        </p:txBody>
      </p:sp>
      <p:pic>
        <p:nvPicPr>
          <p:cNvPr id="2" name="Graphic 1" descr="Head with Gears">
            <a:extLst>
              <a:ext uri="{FF2B5EF4-FFF2-40B4-BE49-F238E27FC236}">
                <a16:creationId xmlns:a16="http://schemas.microsoft.com/office/drawing/2014/main" id="{ACF6B0D4-1E69-A9C3-C8DC-8EB565EA7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07482" y="1724891"/>
            <a:ext cx="3408218" cy="340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40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025C8CE-B8EC-9FDA-3C04-7414F8AFB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30805F3-4F6A-67CA-187D-4C8F34B70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419" sz="6600" dirty="0"/>
              <a:t>Future </a:t>
            </a:r>
            <a:r>
              <a:rPr lang="es-419" sz="6600" dirty="0" err="1"/>
              <a:t>Work</a:t>
            </a:r>
            <a:endParaRPr lang="es-ES" sz="6600" dirty="0"/>
          </a:p>
        </p:txBody>
      </p:sp>
      <p:pic>
        <p:nvPicPr>
          <p:cNvPr id="2" name="Graphic 1" descr="Head with Gears">
            <a:extLst>
              <a:ext uri="{FF2B5EF4-FFF2-40B4-BE49-F238E27FC236}">
                <a16:creationId xmlns:a16="http://schemas.microsoft.com/office/drawing/2014/main" id="{ACF6B0D4-1E69-A9C3-C8DC-8EB565EA7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07482" y="1724891"/>
            <a:ext cx="3408218" cy="340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89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025C8CE-B8EC-9FDA-3C04-7414F8AFB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30805F3-4F6A-67CA-187D-4C8F34B70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419" sz="6600" dirty="0" err="1"/>
              <a:t>Thanks</a:t>
            </a:r>
            <a:r>
              <a:rPr lang="es-419" sz="6600" dirty="0"/>
              <a:t>!</a:t>
            </a:r>
            <a:endParaRPr lang="es-ES" sz="6600" dirty="0"/>
          </a:p>
        </p:txBody>
      </p:sp>
      <p:pic>
        <p:nvPicPr>
          <p:cNvPr id="3" name="Graphic 2" descr="Smiling Face with No Fill">
            <a:extLst>
              <a:ext uri="{FF2B5EF4-FFF2-40B4-BE49-F238E27FC236}">
                <a16:creationId xmlns:a16="http://schemas.microsoft.com/office/drawing/2014/main" id="{BA2FA7CD-0723-1158-5140-71F4285AB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22" y="2518758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5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7">
            <a:extLst>
              <a:ext uri="{FF2B5EF4-FFF2-40B4-BE49-F238E27FC236}">
                <a16:creationId xmlns:a16="http://schemas.microsoft.com/office/drawing/2014/main" id="{A1CC9801-B8B7-48E0-178F-E64681752E5A}"/>
              </a:ext>
            </a:extLst>
          </p:cNvPr>
          <p:cNvSpPr txBox="1">
            <a:spLocks/>
          </p:cNvSpPr>
          <p:nvPr/>
        </p:nvSpPr>
        <p:spPr>
          <a:xfrm>
            <a:off x="1091204" y="819524"/>
            <a:ext cx="4895528" cy="9833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latin typeface="+mj-lt"/>
                <a:ea typeface="+mj-ea"/>
                <a:cs typeface="+mj-cs"/>
              </a:rPr>
              <a:t>Agenda</a:t>
            </a:r>
            <a:endParaRPr lang="en-US" sz="5400" b="1" kern="1200" cap="none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025C8CE-B8EC-9FDA-3C04-7414F8AFB6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95" r="23008" b="-1"/>
          <a:stretch/>
        </p:blipFill>
        <p:spPr>
          <a:xfrm>
            <a:off x="5524499" y="10"/>
            <a:ext cx="6667501" cy="685799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30805F3-4F6A-67CA-187D-4C8F34B70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195" y="1915065"/>
            <a:ext cx="9883933" cy="4408095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6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Geospatial Visualization</a:t>
            </a:r>
            <a:r>
              <a:rPr lang="en-US" sz="6400" b="1" dirty="0">
                <a:latin typeface="+mj-lt"/>
                <a:ea typeface="+mj-ea"/>
                <a:cs typeface="+mj-cs"/>
              </a:rPr>
              <a:t>: How looks the distribution of successful YouTube channels on a world map like and which geographical trends can be observed?</a:t>
            </a:r>
            <a:endParaRPr lang="en-US" sz="6400" b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6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Content Strategy</a:t>
            </a:r>
            <a:r>
              <a:rPr lang="en-US" sz="6400" b="1" dirty="0">
                <a:latin typeface="+mj-lt"/>
                <a:ea typeface="+mj-ea"/>
                <a:cs typeface="+mj-cs"/>
              </a:rPr>
              <a:t>: Which are in 2022 the most popular categories and upload frequencies that resonate with audiences?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6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Trending Topics</a:t>
            </a:r>
            <a:r>
              <a:rPr lang="en-US" sz="6400" b="1" dirty="0">
                <a:latin typeface="+mj-lt"/>
                <a:ea typeface="+mj-ea"/>
                <a:cs typeface="+mj-cs"/>
              </a:rPr>
              <a:t>: how certain categories gain popularity over time and correlate with world events?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6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Regional Influencers</a:t>
            </a:r>
            <a:r>
              <a:rPr lang="en-US" sz="6400" b="1" dirty="0">
                <a:latin typeface="+mj-lt"/>
                <a:ea typeface="+mj-ea"/>
                <a:cs typeface="+mj-cs"/>
              </a:rPr>
              <a:t>: Who are the influential YouTube creators from different countries, and which is their impact on a global scale?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6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YouTube Analytics</a:t>
            </a:r>
            <a:r>
              <a:rPr lang="en-US" sz="6400" b="1" dirty="0">
                <a:latin typeface="+mj-lt"/>
                <a:ea typeface="+mj-ea"/>
                <a:cs typeface="+mj-cs"/>
              </a:rPr>
              <a:t>: Which are the success factors of top YouTube channels and what sets them apart from the rest?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6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Earnings Analysis</a:t>
            </a:r>
            <a:r>
              <a:rPr lang="en-US" sz="6400" b="1" dirty="0">
                <a:latin typeface="+mj-lt"/>
                <a:ea typeface="+mj-ea"/>
                <a:cs typeface="+mj-cs"/>
              </a:rPr>
              <a:t>: How does the correlation between channel performance and estimated earnings looks like?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6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Modeling</a:t>
            </a:r>
            <a:r>
              <a:rPr lang="en-US" sz="6400" b="1" dirty="0">
                <a:latin typeface="+mj-lt"/>
                <a:ea typeface="+mj-ea"/>
                <a:cs typeface="+mj-cs"/>
              </a:rPr>
              <a:t>: Future subscribers. </a:t>
            </a:r>
          </a:p>
          <a:p>
            <a:pPr indent="-228600">
              <a:buFont typeface="Neue Haas Grotesk Text Pro" panose="020B0504020202020204" pitchFamily="34" charset="0"/>
              <a:buChar char="-"/>
            </a:pPr>
            <a:br>
              <a:rPr lang="en-US" sz="500" b="0" dirty="0">
                <a:effectLst/>
              </a:rPr>
            </a:br>
            <a:endParaRPr lang="en-US" sz="500" b="0" dirty="0">
              <a:effectLst/>
            </a:endParaRPr>
          </a:p>
          <a:p>
            <a:pPr indent="-228600">
              <a:buFont typeface="Neue Haas Grotesk Text Pro" panose="020B0504020202020204" pitchFamily="34" charset="0"/>
              <a:buChar char="-"/>
            </a:pPr>
            <a:endParaRPr lang="en-US" sz="500" b="0" dirty="0">
              <a:effectLst/>
            </a:endParaRPr>
          </a:p>
          <a:p>
            <a:pPr indent="-228600">
              <a:buFont typeface="Neue Haas Grotesk Text Pro" panose="020B0504020202020204" pitchFamily="34" charset="0"/>
              <a:buChar char="-"/>
            </a:pPr>
            <a:br>
              <a:rPr lang="en-US" sz="500" b="0" dirty="0">
                <a:effectLst/>
              </a:rPr>
            </a:br>
            <a:endParaRPr lang="en-US" sz="5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0352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96187D8-B32D-4D1A-8C48-A15933DDC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World map with flight paths">
            <a:extLst>
              <a:ext uri="{FF2B5EF4-FFF2-40B4-BE49-F238E27FC236}">
                <a16:creationId xmlns:a16="http://schemas.microsoft.com/office/drawing/2014/main" id="{4908CDFD-B8CE-ECD4-9BED-2F702E3559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7301" b="1028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019BB32-A409-4C93-9090-8BDDC45E5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6576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93A245-21B6-17CC-F853-5E9302686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314" y="1088571"/>
            <a:ext cx="9958356" cy="205090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6600" cap="all" dirty="0">
                <a:solidFill>
                  <a:srgbClr val="FFFFFF"/>
                </a:solidFill>
              </a:rPr>
              <a:t>Global distribution</a:t>
            </a:r>
            <a:br>
              <a:rPr lang="en-US" sz="6600" cap="all" dirty="0">
                <a:solidFill>
                  <a:srgbClr val="FFFFFF"/>
                </a:solidFill>
              </a:rPr>
            </a:br>
            <a:endParaRPr lang="en-US" sz="6600" cap="all" dirty="0">
              <a:solidFill>
                <a:srgbClr val="FFFFFF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97558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4ED70DB-1943-4E5C-A1B6-D49DFE440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677195"/>
            <a:ext cx="12192000" cy="2180805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844C23-32F8-A20F-AF11-7288F174BC08}"/>
              </a:ext>
            </a:extLst>
          </p:cNvPr>
          <p:cNvSpPr txBox="1">
            <a:spLocks/>
          </p:cNvSpPr>
          <p:nvPr/>
        </p:nvSpPr>
        <p:spPr>
          <a:xfrm>
            <a:off x="925056" y="4040699"/>
            <a:ext cx="9958356" cy="20509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 err="1">
                <a:hlinkClick r:id="rId3"/>
              </a:rPr>
              <a:t>Youtube_Subscribers_Analyisis</a:t>
            </a:r>
            <a:r>
              <a:rPr lang="es-ES" sz="3200" dirty="0">
                <a:hlinkClick r:id="rId3"/>
              </a:rPr>
              <a:t> | </a:t>
            </a:r>
            <a:r>
              <a:rPr lang="es-ES" sz="3200" dirty="0" err="1">
                <a:hlinkClick r:id="rId3"/>
              </a:rPr>
              <a:t>Tableau</a:t>
            </a:r>
            <a:r>
              <a:rPr lang="es-ES" sz="3200" dirty="0">
                <a:hlinkClick r:id="rId3"/>
              </a:rPr>
              <a:t> </a:t>
            </a:r>
            <a:r>
              <a:rPr lang="es-ES" sz="3200" dirty="0" err="1">
                <a:hlinkClick r:id="rId3"/>
              </a:rPr>
              <a:t>Public</a:t>
            </a:r>
            <a:endParaRPr lang="en-US" sz="6600" cap="al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44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025C8CE-B8EC-9FDA-3C04-7414F8AFB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30805F3-4F6A-67CA-187D-4C8F34B70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3" name="Picture 2" descr="A graph of a bar graph&#10;&#10;Description automatically generated">
            <a:extLst>
              <a:ext uri="{FF2B5EF4-FFF2-40B4-BE49-F238E27FC236}">
                <a16:creationId xmlns:a16="http://schemas.microsoft.com/office/drawing/2014/main" id="{BE6E59DC-7754-7AD5-BFE5-6D3996FC4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37" y="0"/>
            <a:ext cx="10106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3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025C8CE-B8EC-9FDA-3C04-7414F8AFB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30805F3-4F6A-67CA-187D-4C8F34B70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6272" y="2454292"/>
            <a:ext cx="9288096" cy="1435331"/>
          </a:xfrm>
        </p:spPr>
        <p:txBody>
          <a:bodyPr>
            <a:normAutofit lnSpcReduction="10000"/>
          </a:bodyPr>
          <a:lstStyle/>
          <a:p>
            <a:r>
              <a:rPr kumimoji="0" lang="en-US" sz="59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Content</a:t>
            </a:r>
            <a:r>
              <a:rPr kumimoji="0" lang="en-US" sz="59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 </a:t>
            </a:r>
            <a:r>
              <a:rPr kumimoji="0" lang="en-US" sz="5900" b="1" i="0" u="none" strike="noStrike" kern="1200" cap="all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  <a:t>strategy</a:t>
            </a:r>
            <a:br>
              <a:rPr kumimoji="0" lang="en-US" sz="59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ue Haas Grotesk Text Pro"/>
                <a:ea typeface="+mj-ea"/>
                <a:cs typeface="+mj-cs"/>
              </a:rPr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6341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025C8CE-B8EC-9FDA-3C04-7414F8AFB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30805F3-4F6A-67CA-187D-4C8F34B70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3" name="Picture 2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96D41CA3-05D0-9486-34B0-DA426A77B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630" y="0"/>
            <a:ext cx="7532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7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025C8CE-B8EC-9FDA-3C04-7414F8AFB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30805F3-4F6A-67CA-187D-4C8F34B70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3" name="Picture 2" descr="A colorful bar graph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3E497C6F-E98D-BB36-1B08-B86112F83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668"/>
            <a:ext cx="12192000" cy="595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7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025C8CE-B8EC-9FDA-3C04-7414F8AFB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30805F3-4F6A-67CA-187D-4C8F34B70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3" name="Picture 2" descr="A screen shot of a graph&#10;&#10;Description automatically generated">
            <a:extLst>
              <a:ext uri="{FF2B5EF4-FFF2-40B4-BE49-F238E27FC236}">
                <a16:creationId xmlns:a16="http://schemas.microsoft.com/office/drawing/2014/main" id="{55EB5676-1630-2DF7-BDA3-0309505F5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668"/>
            <a:ext cx="12192000" cy="595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64535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Widescreen</PresentationFormat>
  <Paragraphs>37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Neue Haas Grotesk Text Pro</vt:lpstr>
      <vt:lpstr>Segoe WPC</vt:lpstr>
      <vt:lpstr>var(--notebook-cell-output-font-family)</vt:lpstr>
      <vt:lpstr>Wingdings</vt:lpstr>
      <vt:lpstr>BjornVTI</vt:lpstr>
      <vt:lpstr>Youtube Channels’  Global Analysis </vt:lpstr>
      <vt:lpstr>PowerPoint Presentation</vt:lpstr>
      <vt:lpstr>PowerPoint Presentation</vt:lpstr>
      <vt:lpstr>Global distribution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Channels  Global Analysis </dc:title>
  <dc:creator>Sergio Andres Burgos Zuleta</dc:creator>
  <cp:lastModifiedBy>Sergio Andres Burgos Zuleta</cp:lastModifiedBy>
  <cp:revision>8</cp:revision>
  <dcterms:created xsi:type="dcterms:W3CDTF">2023-11-02T10:34:44Z</dcterms:created>
  <dcterms:modified xsi:type="dcterms:W3CDTF">2023-11-03T09:43:56Z</dcterms:modified>
</cp:coreProperties>
</file>