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63" r:id="rId4"/>
    <p:sldId id="276" r:id="rId5"/>
    <p:sldId id="280" r:id="rId6"/>
    <p:sldId id="265" r:id="rId7"/>
    <p:sldId id="257" r:id="rId8"/>
    <p:sldId id="267" r:id="rId9"/>
    <p:sldId id="258" r:id="rId10"/>
    <p:sldId id="269" r:id="rId11"/>
    <p:sldId id="259" r:id="rId12"/>
    <p:sldId id="272" r:id="rId13"/>
    <p:sldId id="260" r:id="rId14"/>
    <p:sldId id="261" r:id="rId15"/>
    <p:sldId id="262" r:id="rId16"/>
    <p:sldId id="274" r:id="rId17"/>
    <p:sldId id="270" r:id="rId18"/>
    <p:sldId id="282" r:id="rId19"/>
    <p:sldId id="278" r:id="rId20"/>
    <p:sldId id="279" r:id="rId2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s-ES"/>
              <a:t>Population per Country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all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solidFill>
          <a:schemeClr val="bg2">
            <a:lumMod val="75000"/>
            <a:alpha val="27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1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chemeClr val="accent6">
                  <a:alpha val="88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 prstMaterial="flat">
                <a:contourClr>
                  <a:schemeClr val="accent6">
                    <a:lumMod val="50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DED-4F72-96E4-073485AE68A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5">
                  <a:alpha val="88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 prstMaterial="flat">
                <a:contourClr>
                  <a:schemeClr val="accent5">
                    <a:lumMod val="50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DED-4F72-96E4-073485AE68A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>
                  <a:alpha val="88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 prstMaterial="flat">
                <a:contourClr>
                  <a:schemeClr val="accent4">
                    <a:lumMod val="50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9DED-4F72-96E4-073485AE68AB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>
                  <a:lumMod val="60000"/>
                  <a:alpha val="88000"/>
                </a:schemeClr>
              </a:solidFill>
              <a:ln>
                <a:solidFill>
                  <a:schemeClr val="accent6">
                    <a:lumMod val="60000"/>
                    <a:lumMod val="50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 prstMaterial="flat">
                <a:contourClr>
                  <a:schemeClr val="accent6">
                    <a:lumMod val="60000"/>
                    <a:lumMod val="50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9DED-4F72-96E4-073485AE68AB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>
                  <a:lumMod val="60000"/>
                  <a:alpha val="88000"/>
                </a:schemeClr>
              </a:solidFill>
              <a:ln>
                <a:solidFill>
                  <a:schemeClr val="accent5">
                    <a:lumMod val="60000"/>
                    <a:lumMod val="50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 prstMaterial="flat">
                <a:contourClr>
                  <a:schemeClr val="accent5">
                    <a:lumMod val="60000"/>
                    <a:lumMod val="50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9DED-4F72-96E4-073485AE68AB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4">
                  <a:lumMod val="60000"/>
                  <a:alpha val="88000"/>
                </a:schemeClr>
              </a:solidFill>
              <a:ln>
                <a:solidFill>
                  <a:schemeClr val="accent4">
                    <a:lumMod val="60000"/>
                    <a:lumMod val="50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 prstMaterial="flat">
                <a:contourClr>
                  <a:schemeClr val="accent4">
                    <a:lumMod val="60000"/>
                    <a:lumMod val="50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9DED-4F72-96E4-073485AE68AB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6">
                  <a:lumMod val="80000"/>
                  <a:lumOff val="20000"/>
                  <a:alpha val="88000"/>
                </a:schemeClr>
              </a:solidFill>
              <a:ln>
                <a:solidFill>
                  <a:schemeClr val="accent6">
                    <a:lumMod val="80000"/>
                    <a:lumOff val="20000"/>
                    <a:lumMod val="50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 prstMaterial="flat">
                <a:contourClr>
                  <a:schemeClr val="accent6">
                    <a:lumMod val="80000"/>
                    <a:lumOff val="20000"/>
                    <a:lumMod val="50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9DED-4F72-96E4-073485AE68AB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5">
                  <a:lumMod val="80000"/>
                  <a:lumOff val="20000"/>
                  <a:alpha val="88000"/>
                </a:schemeClr>
              </a:solidFill>
              <a:ln>
                <a:solidFill>
                  <a:schemeClr val="accent5">
                    <a:lumMod val="80000"/>
                    <a:lumOff val="20000"/>
                    <a:lumMod val="50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 prstMaterial="flat">
                <a:contourClr>
                  <a:schemeClr val="accent5">
                    <a:lumMod val="80000"/>
                    <a:lumOff val="20000"/>
                    <a:lumMod val="50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9DED-4F72-96E4-073485AE68AB}"/>
              </c:ext>
            </c:extLst>
          </c:dPt>
          <c:dLbls>
            <c:dLbl>
              <c:idx val="0"/>
              <c:spPr>
                <a:solidFill>
                  <a:schemeClr val="accent6">
                    <a:alpha val="30000"/>
                  </a:schemeClr>
                </a:solidFill>
                <a:ln>
                  <a:solidFill>
                    <a:schemeClr val="lt1">
                      <a:alpha val="50000"/>
                    </a:schemeClr>
                  </a:solidFill>
                  <a:round/>
                </a:ln>
                <a:effectLst>
                  <a:outerShdw blurRad="63500" dist="889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9DED-4F72-96E4-073485AE68AB}"/>
                </c:ext>
              </c:extLst>
            </c:dLbl>
            <c:dLbl>
              <c:idx val="1"/>
              <c:spPr>
                <a:solidFill>
                  <a:schemeClr val="accent5">
                    <a:alpha val="30000"/>
                  </a:schemeClr>
                </a:solidFill>
                <a:ln>
                  <a:solidFill>
                    <a:schemeClr val="lt1">
                      <a:alpha val="50000"/>
                    </a:schemeClr>
                  </a:solidFill>
                  <a:round/>
                </a:ln>
                <a:effectLst>
                  <a:outerShdw blurRad="63500" dist="889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9DED-4F72-96E4-073485AE68AB}"/>
                </c:ext>
              </c:extLst>
            </c:dLbl>
            <c:dLbl>
              <c:idx val="2"/>
              <c:spPr>
                <a:solidFill>
                  <a:schemeClr val="accent4">
                    <a:alpha val="30000"/>
                  </a:schemeClr>
                </a:solidFill>
                <a:ln>
                  <a:solidFill>
                    <a:schemeClr val="lt1">
                      <a:alpha val="50000"/>
                    </a:schemeClr>
                  </a:solidFill>
                  <a:round/>
                </a:ln>
                <a:effectLst>
                  <a:outerShdw blurRad="63500" dist="889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9DED-4F72-96E4-073485AE68AB}"/>
                </c:ext>
              </c:extLst>
            </c:dLbl>
            <c:dLbl>
              <c:idx val="3"/>
              <c:spPr>
                <a:solidFill>
                  <a:schemeClr val="accent6">
                    <a:lumMod val="60000"/>
                    <a:alpha val="30000"/>
                  </a:schemeClr>
                </a:solidFill>
                <a:ln>
                  <a:solidFill>
                    <a:schemeClr val="lt1">
                      <a:alpha val="50000"/>
                    </a:schemeClr>
                  </a:solidFill>
                  <a:round/>
                </a:ln>
                <a:effectLst>
                  <a:outerShdw blurRad="63500" dist="889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9DED-4F72-96E4-073485AE68AB}"/>
                </c:ext>
              </c:extLst>
            </c:dLbl>
            <c:dLbl>
              <c:idx val="4"/>
              <c:spPr>
                <a:solidFill>
                  <a:schemeClr val="accent5">
                    <a:lumMod val="60000"/>
                    <a:alpha val="30000"/>
                  </a:schemeClr>
                </a:solidFill>
                <a:ln>
                  <a:solidFill>
                    <a:schemeClr val="lt1">
                      <a:alpha val="50000"/>
                    </a:schemeClr>
                  </a:solidFill>
                  <a:round/>
                </a:ln>
                <a:effectLst>
                  <a:outerShdw blurRad="63500" dist="889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9DED-4F72-96E4-073485AE68AB}"/>
                </c:ext>
              </c:extLst>
            </c:dLbl>
            <c:dLbl>
              <c:idx val="5"/>
              <c:spPr>
                <a:solidFill>
                  <a:schemeClr val="accent4">
                    <a:lumMod val="60000"/>
                    <a:alpha val="30000"/>
                  </a:schemeClr>
                </a:solidFill>
                <a:ln>
                  <a:solidFill>
                    <a:schemeClr val="lt1">
                      <a:alpha val="50000"/>
                    </a:schemeClr>
                  </a:solidFill>
                  <a:round/>
                </a:ln>
                <a:effectLst>
                  <a:outerShdw blurRad="63500" dist="889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9DED-4F72-96E4-073485AE68AB}"/>
                </c:ext>
              </c:extLst>
            </c:dLbl>
            <c:dLbl>
              <c:idx val="6"/>
              <c:spPr>
                <a:solidFill>
                  <a:schemeClr val="accent6">
                    <a:lumMod val="80000"/>
                    <a:lumOff val="20000"/>
                    <a:alpha val="30000"/>
                  </a:schemeClr>
                </a:solidFill>
                <a:ln>
                  <a:solidFill>
                    <a:schemeClr val="lt1">
                      <a:alpha val="50000"/>
                    </a:schemeClr>
                  </a:solidFill>
                  <a:round/>
                </a:ln>
                <a:effectLst>
                  <a:outerShdw blurRad="63500" dist="889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9DED-4F72-96E4-073485AE68AB}"/>
                </c:ext>
              </c:extLst>
            </c:dLbl>
            <c:dLbl>
              <c:idx val="7"/>
              <c:spPr>
                <a:solidFill>
                  <a:schemeClr val="accent5">
                    <a:lumMod val="80000"/>
                    <a:lumOff val="20000"/>
                    <a:alpha val="30000"/>
                  </a:schemeClr>
                </a:solidFill>
                <a:ln>
                  <a:solidFill>
                    <a:schemeClr val="lt1">
                      <a:alpha val="50000"/>
                    </a:schemeClr>
                  </a:solidFill>
                  <a:round/>
                </a:ln>
                <a:effectLst>
                  <a:outerShdw blurRad="63500" dist="889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9DED-4F72-96E4-073485AE68AB}"/>
                </c:ext>
              </c:extLst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Sheet1!$A$1:$A$8</c:f>
              <c:strCache>
                <c:ptCount val="8"/>
                <c:pt idx="0">
                  <c:v>USA</c:v>
                </c:pt>
                <c:pt idx="1">
                  <c:v>Germany</c:v>
                </c:pt>
                <c:pt idx="2">
                  <c:v>France</c:v>
                </c:pt>
                <c:pt idx="3">
                  <c:v>UK</c:v>
                </c:pt>
                <c:pt idx="4">
                  <c:v>Italy</c:v>
                </c:pt>
                <c:pt idx="5">
                  <c:v> Spain</c:v>
                </c:pt>
                <c:pt idx="6">
                  <c:v>Canada</c:v>
                </c:pt>
                <c:pt idx="7">
                  <c:v>Australia</c:v>
                </c:pt>
              </c:strCache>
            </c:strRef>
          </c:cat>
          <c:val>
            <c:numRef>
              <c:f>Sheet1!$B$1:$B$8</c:f>
              <c:numCache>
                <c:formatCode>_-* #,##0_-;\-* #,##0_-;_-* "-"??_-;_-@_-</c:formatCode>
                <c:ptCount val="8"/>
                <c:pt idx="0">
                  <c:v>333287557</c:v>
                </c:pt>
                <c:pt idx="1">
                  <c:v>83797987</c:v>
                </c:pt>
                <c:pt idx="2">
                  <c:v>67942590</c:v>
                </c:pt>
                <c:pt idx="3">
                  <c:v>67702852</c:v>
                </c:pt>
                <c:pt idx="4">
                  <c:v>58940424</c:v>
                </c:pt>
                <c:pt idx="5">
                  <c:v>47615034</c:v>
                </c:pt>
                <c:pt idx="6">
                  <c:v>38929902</c:v>
                </c:pt>
                <c:pt idx="7">
                  <c:v>25978935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9DED-4F72-96E4-073485AE68A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4"/>
        <c:gapDepth val="53"/>
        <c:shape val="box"/>
        <c:axId val="609618928"/>
        <c:axId val="468822736"/>
        <c:axId val="0"/>
      </c:bar3DChart>
      <c:catAx>
        <c:axId val="6096189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Countries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68822736"/>
        <c:crosses val="autoZero"/>
        <c:auto val="1"/>
        <c:lblAlgn val="ctr"/>
        <c:lblOffset val="100"/>
        <c:noMultiLvlLbl val="0"/>
      </c:catAx>
      <c:valAx>
        <c:axId val="468822736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Population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_-* #,##0_-;\-* #,##0_-;_-* &quot;-&quot;??_-;_-@_-" sourceLinked="1"/>
        <c:majorTickMark val="out"/>
        <c:minorTickMark val="none"/>
        <c:tickLblPos val="nextTo"/>
        <c:crossAx val="609618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6350" cap="flat" cmpd="sng" algn="ctr">
      <a:solidFill>
        <a:schemeClr val="dk1">
          <a:tint val="75000"/>
        </a:schemeClr>
      </a:solidFill>
      <a:round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1">
  <cs:axisTitle>
    <cs:lnRef idx="0"/>
    <cs:fillRef idx="0"/>
    <cs:effectRef idx="0"/>
    <cs:fontRef idx="minor">
      <a:schemeClr val="lt1">
        <a:lumMod val="75000"/>
      </a:schemeClr>
    </cs:fontRef>
    <cs:defRPr sz="1197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6350" cap="flat" cmpd="sng" algn="ctr">
        <a:solidFill>
          <a:schemeClr val="dk1">
            <a:tint val="75000"/>
          </a:schemeClr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1197" b="1" i="0" u="none" strike="noStrike" kern="1200" baseline="0"/>
  </cs:dataLabel>
  <cs:dataLabelCallout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1197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  <a:scene3d>
        <a:camera prst="orthographicFront"/>
        <a:lightRig rig="threePt" dir="t"/>
      </a:scene3d>
      <a:sp3d prstMaterial="flat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dk1">
            <a:lumMod val="75000"/>
            <a:lumOff val="2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bg2">
          <a:lumMod val="75000"/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>
        <a:solidFill>
          <a:schemeClr val="lt1">
            <a:lumMod val="50000"/>
          </a:schemeClr>
        </a:solidFill>
      </a:ln>
    </cs:spPr>
  </cs:gridlineMajor>
  <cs:gridlineMinor>
    <cs:lnRef idx="0"/>
    <cs:fillRef idx="0"/>
    <cs:effectRef idx="0"/>
    <cs:fontRef idx="minor">
      <a:schemeClr val="tx1"/>
    </cs:fontRef>
    <cs:spPr>
      <a:ln w="9525">
        <a:solidFill>
          <a:schemeClr val="lt1">
            <a:lumMod val="40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/>
    </cs:fontRef>
    <cs:defRPr sz="2200" b="0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62261-5E79-8C69-96BA-57B40DCBF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477A68-D1BD-E852-DF51-A27D262D6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A7412-6495-E250-EE41-F6EA8A940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B800-C660-4F92-A342-45EE32058B6E}" type="datetimeFigureOut">
              <a:rPr lang="es-ES" smtClean="0"/>
              <a:t>05/10/2023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D4252-C690-6F4D-9587-7EE5A5CA0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9D552-C00A-D1C2-AE40-189E73BA1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A2DC-C1A0-4655-9BEF-13D0BA35354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7488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A381C-168D-2265-58BE-A61085549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E9912-D480-E8C9-9004-4752FB756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03E12-B1E6-6DAB-3A28-F2984C2CF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B800-C660-4F92-A342-45EE32058B6E}" type="datetimeFigureOut">
              <a:rPr lang="es-ES" smtClean="0"/>
              <a:t>05/10/2023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BB80F-322A-4417-02C8-B81FD340C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588AB-1C3D-BA86-BFF5-3DE5B0AA6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A2DC-C1A0-4655-9BEF-13D0BA35354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483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5F9ABA-52E5-F8EB-2626-AF16B3DF56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4FD587-F09F-64D8-6958-2E9C8EA47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9E416-6456-02D4-3FD6-027C25A80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B800-C660-4F92-A342-45EE32058B6E}" type="datetimeFigureOut">
              <a:rPr lang="es-ES" smtClean="0"/>
              <a:t>05/10/2023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C88F7-9946-F73F-4CA2-62ADFCA34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A5625-0226-AC84-06B6-7475C5FF2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A2DC-C1A0-4655-9BEF-13D0BA35354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4271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509F1-B400-50F1-2E31-32F23F1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C80C9-56F0-184C-1184-E5A4B2320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E051F-172C-BD46-D97B-CB360B06E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B800-C660-4F92-A342-45EE32058B6E}" type="datetimeFigureOut">
              <a:rPr lang="es-ES" smtClean="0"/>
              <a:t>05/10/2023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5BED5-655F-6845-CDF6-020A41DB5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A94D3-61B1-6DD8-1CD2-B0CE6CC42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A2DC-C1A0-4655-9BEF-13D0BA35354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7027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B1AFD-A7B6-AB0B-99E2-9500B818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E68DB-DDA7-D7BD-D9C3-280CCAAF3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4C760-BFF3-C2DA-69B5-C971B94CE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B800-C660-4F92-A342-45EE32058B6E}" type="datetimeFigureOut">
              <a:rPr lang="es-ES" smtClean="0"/>
              <a:t>05/10/2023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38706-039E-B0FA-AF38-377AA80F6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7E995-4CE4-4F64-8F8A-12090F14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A2DC-C1A0-4655-9BEF-13D0BA35354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4347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4E8B7-20A9-FB1A-CB57-52D457574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36D48-673F-1FA9-ADFA-66F257D0F3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C2776B-740B-B5F0-BBBA-B62791758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1F154-C990-C486-1B59-87D4E8687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B800-C660-4F92-A342-45EE32058B6E}" type="datetimeFigureOut">
              <a:rPr lang="es-ES" smtClean="0"/>
              <a:t>05/10/2023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5145B-443A-091C-4F54-05B55648E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38168-83A3-A71C-764A-B5D705E0C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A2DC-C1A0-4655-9BEF-13D0BA35354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756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614E9-A31B-7B38-CD54-4ED64314F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6B1CB-0B5F-14EE-1585-09EDA56F0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633177-850C-C0CB-BB55-D4B2431FF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9FBC9-8730-A642-9CD9-7112BB3D2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865A81-A809-36C7-943F-45B0619E32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150289-05BC-7A67-2C77-468BE9A4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B800-C660-4F92-A342-45EE32058B6E}" type="datetimeFigureOut">
              <a:rPr lang="es-ES" smtClean="0"/>
              <a:t>05/10/2023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32C3D9-DAF3-A206-C747-DEB850806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AA248C-91F8-8F86-F10A-A3C1AAB3F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A2DC-C1A0-4655-9BEF-13D0BA35354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7713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E76EA-C59A-BE11-CC9D-EE882ECF0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B545C8-AA82-2E29-24EC-805EE20CB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B800-C660-4F92-A342-45EE32058B6E}" type="datetimeFigureOut">
              <a:rPr lang="es-ES" smtClean="0"/>
              <a:t>05/10/2023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CE20C-43EE-059F-109F-CC7B7716A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EEF78E-E010-FC43-D73F-97C67BFCD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A2DC-C1A0-4655-9BEF-13D0BA35354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89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1A4327-71EF-A4DC-B234-DF7DD249F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B800-C660-4F92-A342-45EE32058B6E}" type="datetimeFigureOut">
              <a:rPr lang="es-ES" smtClean="0"/>
              <a:t>05/10/2023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CE5D79-1E21-2794-1E15-D18341B66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BF63D-AB80-58A5-C958-24E16A5D5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A2DC-C1A0-4655-9BEF-13D0BA35354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317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69F32-64F1-DE0F-0E60-16885AEF5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50CDE-0067-D3C2-1631-BADD8DA3C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F0BCC-A625-42E7-DDB0-1E5AEA1C3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14D0B-64D2-339B-ABA6-59E47EEC7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B800-C660-4F92-A342-45EE32058B6E}" type="datetimeFigureOut">
              <a:rPr lang="es-ES" smtClean="0"/>
              <a:t>05/10/2023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87181-F5AC-7464-FC16-4833966C8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6F19C-140D-6F95-6DD9-39FD138DE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A2DC-C1A0-4655-9BEF-13D0BA35354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428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05EAF-FE13-5263-48C6-FE1B4959F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8FAE6C-5AFF-CF21-1245-90322AD57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7B7594-DA65-653B-38EB-0CC367B98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0EE06A-AB28-9F8B-8C29-46C4649D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B800-C660-4F92-A342-45EE32058B6E}" type="datetimeFigureOut">
              <a:rPr lang="es-ES" smtClean="0"/>
              <a:t>05/10/2023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0CB1A-9015-3345-55B1-96ED9804D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5CD69-CA1B-BECC-1DA1-55998CD4C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A2DC-C1A0-4655-9BEF-13D0BA35354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1490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1CBF33-4E09-596B-230A-C1CC844F8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9D520-4F0A-F50A-E8E9-55C6C4794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973C6-E42B-F06B-AAA3-63BD158A6E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0B800-C660-4F92-A342-45EE32058B6E}" type="datetimeFigureOut">
              <a:rPr lang="es-ES" smtClean="0"/>
              <a:t>05/10/2023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71346-DB06-9596-F54C-F9DC310E1D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11CEC-C615-3CF0-CB7A-98EAD9D492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5A2DC-C1A0-4655-9BEF-13D0BA35354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2593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3C6F4E6-30A1-4F63-C8CC-028750B5A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6668" cy="4570886"/>
            <a:chOff x="0" y="0"/>
            <a:chExt cx="12196668" cy="45708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9EA7CA8-3AE6-4F5F-9932-63303CF2D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12196668" cy="4570632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6E3E019-A259-1130-CC5C-3165020BC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791"/>
              <a:ext cx="10565988" cy="4568095"/>
            </a:xfrm>
            <a:prstGeom prst="rect">
              <a:avLst/>
            </a:prstGeom>
            <a:gradFill flip="none" rotWithShape="1">
              <a:gsLst>
                <a:gs pos="3000">
                  <a:schemeClr val="accent2"/>
                </a:gs>
                <a:gs pos="40000">
                  <a:schemeClr val="accent2">
                    <a:alpha val="0"/>
                  </a:schemeClr>
                </a:gs>
              </a:gsLst>
              <a:lin ang="17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0769F99-CCA6-5CDC-D1E1-C59A4762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"/>
              <a:ext cx="12192000" cy="4549891"/>
            </a:xfrm>
            <a:prstGeom prst="rect">
              <a:avLst/>
            </a:prstGeom>
            <a:gradFill>
              <a:gsLst>
                <a:gs pos="0">
                  <a:schemeClr val="accent5">
                    <a:alpha val="76000"/>
                  </a:schemeClr>
                </a:gs>
                <a:gs pos="67000">
                  <a:schemeClr val="accent2">
                    <a:alpha val="0"/>
                  </a:schemeClr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13E73D3-029B-3D4E-1956-8EE7068A6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110544" y="18215"/>
              <a:ext cx="8086124" cy="4549887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alpha val="36000"/>
                  </a:schemeClr>
                </a:gs>
                <a:gs pos="45000">
                  <a:schemeClr val="accent5">
                    <a:alpha val="0"/>
                  </a:schemeClr>
                </a:gs>
              </a:gsLst>
              <a:lin ang="4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A0CC58C-683F-B5D7-398A-BF7A3D5D72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348" y="1124262"/>
            <a:ext cx="8017652" cy="2690413"/>
          </a:xfrm>
        </p:spPr>
        <p:txBody>
          <a:bodyPr anchor="t">
            <a:normAutofit/>
          </a:bodyPr>
          <a:lstStyle/>
          <a:p>
            <a:pPr algn="l"/>
            <a:r>
              <a:rPr lang="es-ES" sz="5400" dirty="0">
                <a:solidFill>
                  <a:srgbClr val="FFFFFF"/>
                </a:solidFill>
              </a:rPr>
              <a:t>ANALYSIS ON IMMIGRATION INTO OECD COUNTRIES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ACF102-AEB0-6FC0-390E-63B75F48D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6348" y="5099566"/>
            <a:ext cx="6481746" cy="1199733"/>
          </a:xfrm>
        </p:spPr>
        <p:txBody>
          <a:bodyPr anchor="ctr">
            <a:normAutofit/>
          </a:bodyPr>
          <a:lstStyle/>
          <a:p>
            <a:pPr algn="l"/>
            <a:r>
              <a:rPr lang="es-419" sz="2000" dirty="0" err="1"/>
              <a:t>Ironhack</a:t>
            </a:r>
            <a:r>
              <a:rPr lang="es-419" sz="2000" dirty="0"/>
              <a:t> </a:t>
            </a:r>
            <a:r>
              <a:rPr lang="es-419" sz="2000" dirty="0" err="1"/>
              <a:t>Midbootcamp</a:t>
            </a:r>
            <a:r>
              <a:rPr lang="es-419" sz="2000" dirty="0"/>
              <a:t> Project</a:t>
            </a:r>
          </a:p>
          <a:p>
            <a:pPr algn="l"/>
            <a:r>
              <a:rPr lang="es-419" sz="2000" dirty="0" err="1"/>
              <a:t>By</a:t>
            </a:r>
            <a:r>
              <a:rPr lang="es-419" sz="2000" dirty="0"/>
              <a:t>: Sergio Burgos</a:t>
            </a:r>
            <a:endParaRPr lang="es-ES" sz="2000" dirty="0"/>
          </a:p>
        </p:txBody>
      </p:sp>
      <p:pic>
        <p:nvPicPr>
          <p:cNvPr id="7" name="Graphic 6" descr="Earth Globe Americas">
            <a:extLst>
              <a:ext uri="{FF2B5EF4-FFF2-40B4-BE49-F238E27FC236}">
                <a16:creationId xmlns:a16="http://schemas.microsoft.com/office/drawing/2014/main" id="{85135F37-EA25-AD37-789C-DFB450FD3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15646" y="5061057"/>
            <a:ext cx="1199733" cy="119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53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hashtag sign with a blue background">
            <a:extLst>
              <a:ext uri="{FF2B5EF4-FFF2-40B4-BE49-F238E27FC236}">
                <a16:creationId xmlns:a16="http://schemas.microsoft.com/office/drawing/2014/main" id="{1F1A800F-FAA7-DAB1-E1DE-6DB7A15A50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955" b="8045"/>
          <a:stretch/>
        </p:blipFill>
        <p:spPr>
          <a:xfrm>
            <a:off x="3" y="10"/>
            <a:ext cx="12191997" cy="6857988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7F72E41-D8D7-F589-0125-D336DE2AF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598" y="21736"/>
            <a:ext cx="12206598" cy="6879745"/>
            <a:chOff x="-14598" y="21736"/>
            <a:chExt cx="12206598" cy="687974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C13EADE-3A56-21CF-6809-E58C7DDCB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4578264" y="-733992"/>
              <a:ext cx="3020876" cy="12206596"/>
            </a:xfrm>
            <a:prstGeom prst="rect">
              <a:avLst/>
            </a:prstGeom>
            <a:gradFill flip="none" rotWithShape="1">
              <a:gsLst>
                <a:gs pos="21000">
                  <a:srgbClr val="000000">
                    <a:alpha val="62000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B1EA0F4-FEA8-8A8D-25F3-BCCDA3F4F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832304"/>
              <a:ext cx="12192000" cy="3055057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75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558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D3842CE-80A1-1110-8DDA-D6F18BE0C6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7617204" y="1610686"/>
              <a:ext cx="4574794" cy="5290794"/>
            </a:xfrm>
            <a:prstGeom prst="rect">
              <a:avLst/>
            </a:prstGeom>
            <a:gradFill flip="none" rotWithShape="1">
              <a:gsLst>
                <a:gs pos="5000">
                  <a:schemeClr val="accent2"/>
                </a:gs>
                <a:gs pos="49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2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1C9318B-F00C-0365-EC3A-B46DF3523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4597" y="21736"/>
              <a:ext cx="3585523" cy="6879745"/>
            </a:xfrm>
            <a:prstGeom prst="rect">
              <a:avLst/>
            </a:prstGeom>
            <a:gradFill flip="none" rotWithShape="1">
              <a:gsLst>
                <a:gs pos="5000">
                  <a:schemeClr val="accent2"/>
                </a:gs>
                <a:gs pos="49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9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E92A2C8-D25D-5522-FFDD-CF5793AEF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06026" y="1712428"/>
              <a:ext cx="4354310" cy="5995557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</a:schemeClr>
                </a:gs>
                <a:gs pos="54000">
                  <a:schemeClr val="accent2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1A39C8A-2589-9783-EEEA-739D04A3F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93447"/>
            <a:ext cx="10141040" cy="112610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8800" dirty="0">
                <a:solidFill>
                  <a:srgbClr val="FFFFFF"/>
                </a:solidFill>
              </a:rPr>
              <a:t>Three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25501-51A8-D2F2-1B6E-73220BF91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829303"/>
            <a:ext cx="10141040" cy="476251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sz="3200" dirty="0">
                <a:solidFill>
                  <a:srgbClr val="CCCCCC"/>
                </a:solidFill>
              </a:rPr>
              <a:t>N</a:t>
            </a:r>
            <a:r>
              <a:rPr lang="en-US" sz="3200" b="0" dirty="0">
                <a:solidFill>
                  <a:srgbClr val="CCCCCC"/>
                </a:solidFill>
                <a:effectLst/>
              </a:rPr>
              <a:t>ationality acquisition rates for the years 2010-2020?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246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with lines and numbers&#10;&#10;Description automatically generated with medium confidence">
            <a:extLst>
              <a:ext uri="{FF2B5EF4-FFF2-40B4-BE49-F238E27FC236}">
                <a16:creationId xmlns:a16="http://schemas.microsoft.com/office/drawing/2014/main" id="{895DECD0-3475-9E23-2DA2-999FD84FE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910" y="342916"/>
            <a:ext cx="4274226" cy="6172168"/>
          </a:xfrm>
          <a:prstGeom prst="rect">
            <a:avLst/>
          </a:prstGeom>
          <a:ln>
            <a:noFill/>
          </a:ln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6CAD78B-5C09-88D8-DD4E-77B573AC2B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6200958"/>
              </p:ext>
            </p:extLst>
          </p:nvPr>
        </p:nvGraphicFramePr>
        <p:xfrm>
          <a:off x="158768" y="1105628"/>
          <a:ext cx="5949178" cy="35098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49933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oy plastic numbers">
            <a:extLst>
              <a:ext uri="{FF2B5EF4-FFF2-40B4-BE49-F238E27FC236}">
                <a16:creationId xmlns:a16="http://schemas.microsoft.com/office/drawing/2014/main" id="{519DD48C-DF13-36D7-5840-8461E14881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80" b="63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70DEF6-46A2-D4F8-8BE6-91165D93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3934" y="1860919"/>
            <a:ext cx="4975280" cy="310864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C0F211-03C5-C772-3417-1C959BBBE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0528" y="2299176"/>
            <a:ext cx="4131368" cy="15711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800" dirty="0"/>
              <a:t>Four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B48F8-76C5-00D0-1834-E626B96D9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90529" y="4199212"/>
            <a:ext cx="4327524" cy="666083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Employment rates according to the educational attainment of the immigrant 2015-2019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2632D6-DED9-FDEC-FD9F-09FF0A454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3170" y="403477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148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E483C8D7-715F-1C55-8A62-1A50A7909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279" y="643467"/>
            <a:ext cx="8505441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9903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285EF599-82AA-A85B-A8EE-89B93F090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279" y="643467"/>
            <a:ext cx="8505441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64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of different colored rectangular objects&#10;&#10;Description automatically generated with medium confidence">
            <a:extLst>
              <a:ext uri="{FF2B5EF4-FFF2-40B4-BE49-F238E27FC236}">
                <a16:creationId xmlns:a16="http://schemas.microsoft.com/office/drawing/2014/main" id="{3E51ECC7-583B-626C-83C5-8153AC53D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279" y="643467"/>
            <a:ext cx="8505441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857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6608BB97-09D3-E38C-46B8-32E899F4DC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386"/>
          <a:stretch/>
        </p:blipFill>
        <p:spPr>
          <a:xfrm>
            <a:off x="20" y="-7619"/>
            <a:ext cx="12191979" cy="688736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7620"/>
            <a:ext cx="5566593" cy="6887364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62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067CD3-146F-6228-E362-39AA720C2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863442" y="855815"/>
            <a:ext cx="6887365" cy="516047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alpha val="91000"/>
                </a:schemeClr>
              </a:gs>
              <a:gs pos="83000">
                <a:schemeClr val="accent5">
                  <a:alpha val="0"/>
                </a:schemeClr>
              </a:gs>
            </a:gsLst>
            <a:lin ang="51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1C7E5C-A0F8-E9FA-56DB-31A257FD4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7648"/>
            <a:ext cx="2079513" cy="6865647"/>
          </a:xfrm>
          <a:prstGeom prst="rect">
            <a:avLst/>
          </a:prstGeom>
          <a:gradFill flip="none" rotWithShape="1">
            <a:gsLst>
              <a:gs pos="5000">
                <a:schemeClr val="accent5"/>
              </a:gs>
              <a:gs pos="49000">
                <a:schemeClr val="accent5">
                  <a:alpha val="0"/>
                </a:schemeClr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F70A3C-4474-2A39-470C-FD55A8837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706777" y="3068761"/>
            <a:ext cx="4504659" cy="378923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60000">
                <a:schemeClr val="accent5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C3F7D4-9613-0E1F-901C-98FE831DE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74557" y="-6485"/>
            <a:ext cx="3427160" cy="6879745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49000">
                <a:schemeClr val="accent5">
                  <a:lumMod val="60000"/>
                  <a:lumOff val="40000"/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D5167C-AF48-26F0-7A9F-3F7643374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64705" y="-1061856"/>
            <a:ext cx="3682024" cy="12211438"/>
          </a:xfrm>
          <a:prstGeom prst="rect">
            <a:avLst/>
          </a:prstGeom>
          <a:gradFill>
            <a:gsLst>
              <a:gs pos="0">
                <a:schemeClr val="accent5"/>
              </a:gs>
              <a:gs pos="65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B30A01-FCA8-86A5-A840-C32A3BE2E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" y="-7639"/>
            <a:ext cx="4879823" cy="6887373"/>
          </a:xfrm>
          <a:prstGeom prst="rect">
            <a:avLst/>
          </a:prstGeom>
          <a:gradFill>
            <a:gsLst>
              <a:gs pos="0">
                <a:schemeClr val="accent2">
                  <a:alpha val="70000"/>
                </a:schemeClr>
              </a:gs>
              <a:gs pos="44000">
                <a:schemeClr val="accent5">
                  <a:lumMod val="60000"/>
                  <a:lumOff val="40000"/>
                  <a:alpha val="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4BB1D2-B01B-9675-DAC7-C702CE561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028" y="2155188"/>
            <a:ext cx="4160233" cy="28392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800" dirty="0">
                <a:solidFill>
                  <a:srgbClr val="FFFFFF"/>
                </a:solidFill>
                <a:latin typeface="+mn-lt"/>
              </a:rPr>
              <a:t>Five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7ADA7-D1E5-47CA-A75F-BA4118B2E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9028" y="5166367"/>
            <a:ext cx="4160233" cy="85099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Immigrant women employment rate during 2010-2020?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4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761C5C9E-EBDA-D8FF-470C-82DA6045E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47782"/>
            <a:ext cx="6279596" cy="634302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6622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1EB602-B3EF-172C-DB71-6CC76D83A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042468" cy="6858847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739538-A9CC-0495-611A-FC1E05A71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85842"/>
            <a:ext cx="7042468" cy="5073386"/>
          </a:xfrm>
          <a:prstGeom prst="rect">
            <a:avLst/>
          </a:prstGeom>
          <a:gradFill flip="none" rotWithShape="1">
            <a:gsLst>
              <a:gs pos="3000">
                <a:schemeClr val="accent2"/>
              </a:gs>
              <a:gs pos="40000">
                <a:schemeClr val="accent2">
                  <a:alpha val="0"/>
                </a:schemeClr>
              </a:gs>
            </a:gsLst>
            <a:lin ang="17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C8FBA2-0111-985C-067B-6EEB34A5A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380"/>
            <a:ext cx="5443442" cy="6854193"/>
          </a:xfrm>
          <a:prstGeom prst="rect">
            <a:avLst/>
          </a:prstGeom>
          <a:gradFill>
            <a:gsLst>
              <a:gs pos="0">
                <a:schemeClr val="accent5">
                  <a:alpha val="76000"/>
                </a:schemeClr>
              </a:gs>
              <a:gs pos="46000">
                <a:schemeClr val="accent2">
                  <a:alpha val="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3573F1-437D-2053-4E31-36508DA20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373467" y="26096"/>
            <a:ext cx="4669002" cy="682771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alpha val="55000"/>
                </a:schemeClr>
              </a:gs>
              <a:gs pos="45000">
                <a:schemeClr val="accent5">
                  <a:alpha val="0"/>
                </a:schemeClr>
              </a:gs>
            </a:gsLst>
            <a:lin ang="18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5FE7F-B9B8-D012-6518-F00923A83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930" y="1826565"/>
            <a:ext cx="5584505" cy="249597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8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Conclusions</a:t>
            </a: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A3E33404-ED9E-B6CD-620F-B0A31D461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7482" y="1724891"/>
            <a:ext cx="3408218" cy="340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07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E9FC70-8A26-4CF2-8E04-EBDADB8B8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9CB703-C563-4F1F-BF28-83C06E978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5FE7F-B9B8-D012-6518-F00923A83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821" y="2365954"/>
            <a:ext cx="5833787" cy="22741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8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Future Work</a:t>
            </a:r>
          </a:p>
        </p:txBody>
      </p:sp>
      <p:sp>
        <p:nvSpPr>
          <p:cNvPr id="1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041" y="259737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A3E33404-ED9E-B6CD-620F-B0A31D461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8391" y="2814239"/>
            <a:ext cx="3217333" cy="3217333"/>
          </a:xfrm>
          <a:prstGeom prst="rect">
            <a:avLst/>
          </a:prstGeom>
        </p:spPr>
      </p:pic>
      <p:sp>
        <p:nvSpPr>
          <p:cNvPr id="18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821" y="282667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9869" y="610939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182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holding a globe">
            <a:extLst>
              <a:ext uri="{FF2B5EF4-FFF2-40B4-BE49-F238E27FC236}">
                <a16:creationId xmlns:a16="http://schemas.microsoft.com/office/drawing/2014/main" id="{F640BAA5-6641-AA80-19FA-887289DD01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62"/>
          <a:stretch/>
        </p:blipFill>
        <p:spPr>
          <a:xfrm>
            <a:off x="-3048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24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E9FC70-8A26-4CF2-8E04-EBDADB8B8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9CB703-C563-4F1F-BF28-83C06E978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E8715D-FAAD-690E-89B4-4D40EAA36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822" y="2814239"/>
            <a:ext cx="5833787" cy="22741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8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Thanks</a:t>
            </a:r>
          </a:p>
        </p:txBody>
      </p:sp>
      <p:sp>
        <p:nvSpPr>
          <p:cNvPr id="1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041" y="259737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58ACB6DE-CFC8-7D33-5D87-05275E393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8391" y="2814239"/>
            <a:ext cx="3217333" cy="3217333"/>
          </a:xfrm>
          <a:prstGeom prst="rect">
            <a:avLst/>
          </a:prstGeom>
        </p:spPr>
      </p:pic>
      <p:sp>
        <p:nvSpPr>
          <p:cNvPr id="18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821" y="282667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9869" y="610939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800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E577F-1224-8E61-E1FA-0BCAA0946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s-419" sz="7400">
                <a:solidFill>
                  <a:srgbClr val="FFFFFF"/>
                </a:solidFill>
              </a:rPr>
              <a:t>Questions</a:t>
            </a:r>
            <a:endParaRPr lang="es-ES" sz="740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9D1AA-9E3D-174D-A950-6E2766341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US" sz="1600">
                <a:solidFill>
                  <a:schemeClr val="tx1">
                    <a:alpha val="80000"/>
                  </a:schemeClr>
                </a:solidFill>
              </a:rPr>
              <a:t>1. Which have been the five OECD countries that received the highest inflow of immigrants during 2010-2020? </a:t>
            </a:r>
          </a:p>
          <a:p>
            <a:endParaRPr lang="en-US" sz="16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1600">
                <a:solidFill>
                  <a:schemeClr val="tx1">
                    <a:alpha val="80000"/>
                  </a:schemeClr>
                </a:solidFill>
              </a:rPr>
              <a:t>2. Which are the top 5 OECD countries that have had the highest immigrants' outflows rates 2010-2020? </a:t>
            </a:r>
          </a:p>
          <a:p>
            <a:endParaRPr lang="en-US" sz="16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1600">
                <a:solidFill>
                  <a:schemeClr val="tx1">
                    <a:alpha val="80000"/>
                  </a:schemeClr>
                </a:solidFill>
              </a:rPr>
              <a:t>3. Which are the OECD countries with the highest nationality acquisition rates for the years 2010-2020?</a:t>
            </a:r>
          </a:p>
          <a:p>
            <a:endParaRPr lang="en-US" sz="16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1600">
                <a:solidFill>
                  <a:schemeClr val="tx1">
                    <a:alpha val="80000"/>
                  </a:schemeClr>
                </a:solidFill>
              </a:rPr>
              <a:t>4. Which are the top five OECD countries that present the best laboral integration rates according to the educational attainment of the immigrant 2015-2019?</a:t>
            </a:r>
          </a:p>
          <a:p>
            <a:endParaRPr lang="en-US" sz="16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1600">
                <a:solidFill>
                  <a:schemeClr val="tx1">
                    <a:alpha val="80000"/>
                  </a:schemeClr>
                </a:solidFill>
              </a:rPr>
              <a:t>5. Which are the OECD countries where immigrant women have reached the highest integration rate in the labor market during 2010-2020?</a:t>
            </a:r>
            <a:endParaRPr lang="es-ES" sz="160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796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E9FC70-8A26-4CF2-8E04-EBDADB8B8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9CB703-C563-4F1F-BF28-83C06E978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139C4B-78A2-0035-A273-C84B56D23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4361" y="2148750"/>
            <a:ext cx="6200933" cy="227415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r"/>
            <a:r>
              <a:rPr lang="en-US" sz="8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CHALLENGES</a:t>
            </a:r>
          </a:p>
        </p:txBody>
      </p:sp>
      <p:sp>
        <p:nvSpPr>
          <p:cNvPr id="1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041" y="259737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Puzzle">
            <a:extLst>
              <a:ext uri="{FF2B5EF4-FFF2-40B4-BE49-F238E27FC236}">
                <a16:creationId xmlns:a16="http://schemas.microsoft.com/office/drawing/2014/main" id="{3B16093A-66BF-243D-8779-3E4E79211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8391" y="2814239"/>
            <a:ext cx="3217333" cy="3217333"/>
          </a:xfrm>
          <a:prstGeom prst="rect">
            <a:avLst/>
          </a:prstGeom>
        </p:spPr>
      </p:pic>
      <p:sp>
        <p:nvSpPr>
          <p:cNvPr id="18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821" y="282667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9869" y="610939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924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F46459-C36A-D6C1-72A0-FD87C62D3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53" y="2495272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dirty="0">
                <a:solidFill>
                  <a:srgbClr val="FFFFFF"/>
                </a:solidFill>
              </a:rPr>
              <a:t>Analysis and Answers</a:t>
            </a:r>
            <a:endParaRPr lang="en-US" sz="8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772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he number one painted on a blue wall">
            <a:extLst>
              <a:ext uri="{FF2B5EF4-FFF2-40B4-BE49-F238E27FC236}">
                <a16:creationId xmlns:a16="http://schemas.microsoft.com/office/drawing/2014/main" id="{EE26368E-C246-BE18-78A6-5B3E8CD6C7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0" r="13673" b="2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72CE64-C55F-DD0E-ACD3-8EAB94824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800" dirty="0"/>
              <a:t>One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3DD77-7162-B85A-ADD0-28A5D9DC2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48600" y="4872922"/>
            <a:ext cx="4023360" cy="12081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/>
              <a:t>Inflow of immigrants during 2010-2020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2820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701134D9-B1AB-0A51-AB67-0D977FD69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190" y="397408"/>
            <a:ext cx="8651392" cy="5947833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31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Question mark against red wall">
            <a:extLst>
              <a:ext uri="{FF2B5EF4-FFF2-40B4-BE49-F238E27FC236}">
                <a16:creationId xmlns:a16="http://schemas.microsoft.com/office/drawing/2014/main" id="{E76CE902-6C80-0A06-BFC3-88DD2E5553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28" r="1" b="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4BDEE5-10E9-25FA-286B-19D5AD45E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800" dirty="0"/>
              <a:t>Two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27A0D-AC7F-A64B-85F6-3148AF320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48600" y="4872922"/>
            <a:ext cx="4023360" cy="12081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sz="3200" dirty="0" err="1">
                <a:solidFill>
                  <a:schemeClr val="tx1"/>
                </a:solidFill>
                <a:latin typeface="Calibri "/>
              </a:rPr>
              <a:t>I</a:t>
            </a:r>
            <a:r>
              <a:rPr lang="es-ES" sz="3200" b="0" dirty="0" err="1">
                <a:solidFill>
                  <a:schemeClr val="tx1"/>
                </a:solidFill>
                <a:effectLst/>
                <a:latin typeface="Calibri "/>
              </a:rPr>
              <a:t>mmigrants</a:t>
            </a:r>
            <a:r>
              <a:rPr lang="es-ES" sz="3200" b="0" dirty="0">
                <a:solidFill>
                  <a:schemeClr val="tx1"/>
                </a:solidFill>
                <a:effectLst/>
                <a:latin typeface="Calibri "/>
              </a:rPr>
              <a:t> </a:t>
            </a:r>
            <a:r>
              <a:rPr lang="es-ES" sz="3200" b="0" dirty="0" err="1">
                <a:solidFill>
                  <a:schemeClr val="tx1"/>
                </a:solidFill>
                <a:effectLst/>
                <a:latin typeface="Calibri "/>
              </a:rPr>
              <a:t>outflows</a:t>
            </a:r>
            <a:r>
              <a:rPr lang="es-ES" sz="3200" b="0" dirty="0">
                <a:solidFill>
                  <a:schemeClr val="tx1"/>
                </a:solidFill>
                <a:effectLst/>
                <a:latin typeface="Calibri "/>
              </a:rPr>
              <a:t> </a:t>
            </a:r>
            <a:r>
              <a:rPr lang="es-ES" sz="3200" b="0" dirty="0" err="1">
                <a:solidFill>
                  <a:schemeClr val="tx1"/>
                </a:solidFill>
                <a:effectLst/>
                <a:latin typeface="Calibri "/>
              </a:rPr>
              <a:t>rates</a:t>
            </a:r>
            <a:r>
              <a:rPr lang="es-ES" sz="3200" b="0" dirty="0">
                <a:solidFill>
                  <a:schemeClr val="tx1"/>
                </a:solidFill>
                <a:effectLst/>
                <a:latin typeface="Calibri "/>
              </a:rPr>
              <a:t> 2010-2020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8931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F0B84045-AD0B-9C39-9616-AE8B2DC3F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109" y="322718"/>
            <a:ext cx="6142182" cy="611147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7658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</Words>
  <Application>Microsoft Office PowerPoint</Application>
  <PresentationFormat>Widescreen</PresentationFormat>
  <Paragraphs>31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</vt:lpstr>
      <vt:lpstr>Calibri Light</vt:lpstr>
      <vt:lpstr>Office Theme</vt:lpstr>
      <vt:lpstr>ANALYSIS ON IMMIGRATION INTO OECD COUNTRIES</vt:lpstr>
      <vt:lpstr>PowerPoint Presentation</vt:lpstr>
      <vt:lpstr>Questions</vt:lpstr>
      <vt:lpstr>CHALLENGES</vt:lpstr>
      <vt:lpstr>Analysis and Answers</vt:lpstr>
      <vt:lpstr>One</vt:lpstr>
      <vt:lpstr>PowerPoint Presentation</vt:lpstr>
      <vt:lpstr>Two</vt:lpstr>
      <vt:lpstr>PowerPoint Presentation</vt:lpstr>
      <vt:lpstr>Three</vt:lpstr>
      <vt:lpstr>PowerPoint Presentation</vt:lpstr>
      <vt:lpstr>Four</vt:lpstr>
      <vt:lpstr>PowerPoint Presentation</vt:lpstr>
      <vt:lpstr>PowerPoint Presentation</vt:lpstr>
      <vt:lpstr>PowerPoint Presentation</vt:lpstr>
      <vt:lpstr>Five</vt:lpstr>
      <vt:lpstr>PowerPoint Presentation</vt:lpstr>
      <vt:lpstr>Conclusions</vt:lpstr>
      <vt:lpstr>Future Work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ON IMMIGRATION INTO OECD COUNTRIES</dc:title>
  <dc:creator>Sergio Andres Burgos Zuleta</dc:creator>
  <cp:lastModifiedBy>Sergio Andres Burgos Zuleta</cp:lastModifiedBy>
  <cp:revision>4</cp:revision>
  <dcterms:created xsi:type="dcterms:W3CDTF">2023-10-05T09:45:16Z</dcterms:created>
  <dcterms:modified xsi:type="dcterms:W3CDTF">2023-10-06T07:41:40Z</dcterms:modified>
</cp:coreProperties>
</file>