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80" r:id="rId5"/>
    <p:sldId id="265" r:id="rId6"/>
    <p:sldId id="257" r:id="rId7"/>
    <p:sldId id="267" r:id="rId8"/>
    <p:sldId id="258" r:id="rId9"/>
    <p:sldId id="269" r:id="rId10"/>
    <p:sldId id="259" r:id="rId11"/>
    <p:sldId id="272" r:id="rId12"/>
    <p:sldId id="260" r:id="rId13"/>
    <p:sldId id="261" r:id="rId14"/>
    <p:sldId id="262" r:id="rId15"/>
    <p:sldId id="274" r:id="rId16"/>
    <p:sldId id="270" r:id="rId17"/>
    <p:sldId id="278" r:id="rId18"/>
    <p:sldId id="2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Population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88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ED-4F72-96E4-073485AE68A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alpha val="88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ED-4F72-96E4-073485AE68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alpha val="88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DED-4F72-96E4-073485AE68A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alpha val="88000"/>
                </a:schemeClr>
              </a:solidFill>
              <a:ln>
                <a:solidFill>
                  <a:schemeClr val="accent6">
                    <a:lumMod val="6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6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DED-4F72-96E4-073485AE68A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alpha val="88000"/>
                </a:schemeClr>
              </a:solidFill>
              <a:ln>
                <a:solidFill>
                  <a:schemeClr val="accent5">
                    <a:lumMod val="6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6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DED-4F72-96E4-073485AE68A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alpha val="88000"/>
                </a:schemeClr>
              </a:solidFill>
              <a:ln>
                <a:solidFill>
                  <a:schemeClr val="accent4">
                    <a:lumMod val="6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6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DED-4F72-96E4-073485AE68A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88000"/>
                </a:schemeClr>
              </a:solidFill>
              <a:ln>
                <a:solidFill>
                  <a:schemeClr val="accent6">
                    <a:lumMod val="80000"/>
                    <a:lumOff val="2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80000"/>
                    <a:lumOff val="2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DED-4F72-96E4-073485AE68A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88000"/>
                </a:schemeClr>
              </a:solidFill>
              <a:ln>
                <a:solidFill>
                  <a:schemeClr val="accent5">
                    <a:lumMod val="80000"/>
                    <a:lumOff val="2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80000"/>
                    <a:lumOff val="2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DED-4F72-96E4-073485AE68AB}"/>
              </c:ext>
            </c:extLst>
          </c:dPt>
          <c:dLbls>
            <c:dLbl>
              <c:idx val="0"/>
              <c:spPr>
                <a:solidFill>
                  <a:schemeClr val="accent6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DED-4F72-96E4-073485AE68AB}"/>
                </c:ext>
              </c:extLst>
            </c:dLbl>
            <c:dLbl>
              <c:idx val="1"/>
              <c:spPr>
                <a:solidFill>
                  <a:schemeClr val="accent5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DED-4F72-96E4-073485AE68AB}"/>
                </c:ext>
              </c:extLst>
            </c:dLbl>
            <c:dLbl>
              <c:idx val="2"/>
              <c:spPr>
                <a:solidFill>
                  <a:schemeClr val="accent4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DED-4F72-96E4-073485AE68AB}"/>
                </c:ext>
              </c:extLst>
            </c:dLbl>
            <c:dLbl>
              <c:idx val="3"/>
              <c:spPr>
                <a:solidFill>
                  <a:schemeClr val="accent6">
                    <a:lumMod val="6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DED-4F72-96E4-073485AE68AB}"/>
                </c:ext>
              </c:extLst>
            </c:dLbl>
            <c:dLbl>
              <c:idx val="4"/>
              <c:spPr>
                <a:solidFill>
                  <a:schemeClr val="accent5">
                    <a:lumMod val="6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DED-4F72-96E4-073485AE68AB}"/>
                </c:ext>
              </c:extLst>
            </c:dLbl>
            <c:dLbl>
              <c:idx val="5"/>
              <c:spPr>
                <a:solidFill>
                  <a:schemeClr val="accent4">
                    <a:lumMod val="6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DED-4F72-96E4-073485AE68AB}"/>
                </c:ext>
              </c:extLst>
            </c:dLbl>
            <c:dLbl>
              <c:idx val="6"/>
              <c:spPr>
                <a:solidFill>
                  <a:schemeClr val="accent6">
                    <a:lumMod val="80000"/>
                    <a:lumOff val="2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DED-4F72-96E4-073485AE68AB}"/>
                </c:ext>
              </c:extLst>
            </c:dLbl>
            <c:dLbl>
              <c:idx val="7"/>
              <c:spPr>
                <a:solidFill>
                  <a:schemeClr val="accent5">
                    <a:lumMod val="80000"/>
                    <a:lumOff val="2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DED-4F72-96E4-073485AE68AB}"/>
                </c:ext>
              </c:extLst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USA</c:v>
                </c:pt>
                <c:pt idx="1">
                  <c:v>Germany</c:v>
                </c:pt>
                <c:pt idx="2">
                  <c:v>France</c:v>
                </c:pt>
                <c:pt idx="3">
                  <c:v>UK</c:v>
                </c:pt>
                <c:pt idx="4">
                  <c:v>Italy</c:v>
                </c:pt>
                <c:pt idx="5">
                  <c:v> Spain</c:v>
                </c:pt>
                <c:pt idx="6">
                  <c:v>Canada</c:v>
                </c:pt>
                <c:pt idx="7">
                  <c:v>Australia</c:v>
                </c:pt>
              </c:strCache>
            </c:strRef>
          </c:cat>
          <c:val>
            <c:numRef>
              <c:f>Sheet1!$B$1:$B$8</c:f>
              <c:numCache>
                <c:formatCode>_-* #,##0_-;\-* #,##0_-;_-* "-"??_-;_-@_-</c:formatCode>
                <c:ptCount val="8"/>
                <c:pt idx="0">
                  <c:v>333287557</c:v>
                </c:pt>
                <c:pt idx="1">
                  <c:v>83797987</c:v>
                </c:pt>
                <c:pt idx="2">
                  <c:v>67942590</c:v>
                </c:pt>
                <c:pt idx="3">
                  <c:v>67702852</c:v>
                </c:pt>
                <c:pt idx="4">
                  <c:v>58940424</c:v>
                </c:pt>
                <c:pt idx="5">
                  <c:v>47615034</c:v>
                </c:pt>
                <c:pt idx="6">
                  <c:v>38929902</c:v>
                </c:pt>
                <c:pt idx="7">
                  <c:v>25978935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DED-4F72-96E4-073485AE68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609618928"/>
        <c:axId val="468822736"/>
        <c:axId val="0"/>
      </c:bar3DChart>
      <c:catAx>
        <c:axId val="60961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8822736"/>
        <c:crosses val="autoZero"/>
        <c:auto val="1"/>
        <c:lblAlgn val="ctr"/>
        <c:lblOffset val="100"/>
        <c:noMultiLvlLbl val="0"/>
      </c:catAx>
      <c:valAx>
        <c:axId val="46882273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Population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_-* #,##0_-;\-* #,##0_-;_-* &quot;-&quot;??_-;_-@_-" sourceLinked="1"/>
        <c:majorTickMark val="out"/>
        <c:minorTickMark val="none"/>
        <c:tickLblPos val="nextTo"/>
        <c:crossAx val="60961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2261-5E79-8C69-96BA-57B40DCB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7A68-D1BD-E852-DF51-A27D262D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7412-6495-E250-EE41-F6EA8A94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4252-C690-6F4D-9587-7EE5A5C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D552-C00A-D1C2-AE40-189E73BA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8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381C-168D-2265-58BE-A6108554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9912-D480-E8C9-9004-4752FB75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E12-B1E6-6DAB-3A28-F2984C2C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B80F-322A-4417-02C8-B81FD340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8AB-1C3D-BA86-BFF5-3DE5B0AA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F9ABA-52E5-F8EB-2626-AF16B3DF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FD587-F09F-64D8-6958-2E9C8EA4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E416-6456-02D4-3FD6-027C25A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88F7-9946-F73F-4CA2-62ADFCA3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5625-0226-AC84-06B6-7475C5FF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27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9F1-B400-50F1-2E31-32F23F1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80C9-56F0-184C-1184-E5A4B232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051F-172C-BD46-D97B-CB360B06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BED5-655F-6845-CDF6-020A41DB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94D3-61B1-6DD8-1CD2-B0CE6CC4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0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1AFD-A7B6-AB0B-99E2-9500B818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68DB-DDA7-D7BD-D9C3-280CCAAF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C760-BFF3-C2DA-69B5-C971B94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8706-039E-B0FA-AF38-377AA80F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E995-4CE4-4F64-8F8A-12090F14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34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E8B7-20A9-FB1A-CB57-52D4575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6D48-673F-1FA9-ADFA-66F257D0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776B-740B-B5F0-BBBA-B6279175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F154-C990-C486-1B59-87D4E86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45B-443A-091C-4F54-05B55648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8168-83A3-A71C-764A-B5D705E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4E9-A31B-7B38-CD54-4ED64314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B1CB-0B5F-14EE-1585-09EDA56F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3177-850C-C0CB-BB55-D4B2431F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9FBC9-8730-A642-9CD9-7112BB3D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65A81-A809-36C7-943F-45B0619E3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50289-05BC-7A67-2C77-468BE9A4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2C3D9-DAF3-A206-C747-DEB85080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A248C-91F8-8F86-F10A-A3C1AAB3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76EA-C59A-BE11-CC9D-EE882EC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545C8-AA82-2E29-24EC-805EE20C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E20C-43EE-059F-109F-CC7B7716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EF78E-E010-FC43-D73F-97C67BF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9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A4327-71EF-A4DC-B234-DF7DD249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E5D79-1E21-2794-1E15-D18341B6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BF63D-AB80-58A5-C958-24E16A5D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9F32-64F1-DE0F-0E60-16885AEF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0CDE-0067-D3C2-1631-BADD8DA3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F0BCC-A625-42E7-DDB0-1E5AEA1C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4D0B-64D2-339B-ABA6-59E47EE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7181-F5AC-7464-FC16-4833966C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F19C-140D-6F95-6DD9-39FD138D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28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5EAF-FE13-5263-48C6-FE1B495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AE6C-5AFF-CF21-1245-90322AD57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7594-DA65-653B-38EB-0CC367B9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E06A-AB28-9F8B-8C29-46C4649D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CB1A-9015-3345-55B1-96ED9804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CD69-CA1B-BECC-1DA1-55998CD4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CBF33-4E09-596B-230A-C1CC844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D520-4F0A-F50A-E8E9-55C6C479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73C6-E42B-F06B-AAA3-63BD158A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71346-DB06-9596-F54C-F9DC310E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1CEC-C615-3CF0-CB7A-98EAD9D4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59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0CC58C-683F-B5D7-398A-BF7A3D5D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>
                <a:solidFill>
                  <a:srgbClr val="FFFFFF"/>
                </a:solidFill>
              </a:rPr>
              <a:t>ANALYSIS ON IMMIGRATION INTO 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F102-AEB0-6FC0-390E-63B75F48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s-419" sz="2000" dirty="0" err="1"/>
              <a:t>Ironhack</a:t>
            </a:r>
            <a:r>
              <a:rPr lang="es-419" sz="2000" dirty="0"/>
              <a:t> </a:t>
            </a:r>
            <a:r>
              <a:rPr lang="es-419" sz="2000" dirty="0" err="1"/>
              <a:t>Midbootcamp</a:t>
            </a:r>
            <a:r>
              <a:rPr lang="es-419" sz="2000" dirty="0"/>
              <a:t> Project</a:t>
            </a:r>
          </a:p>
          <a:p>
            <a:pPr algn="l"/>
            <a:r>
              <a:rPr lang="es-419" sz="2000" dirty="0" err="1"/>
              <a:t>By</a:t>
            </a:r>
            <a:r>
              <a:rPr lang="es-419" sz="2000" dirty="0"/>
              <a:t>: Sergio Burgos</a:t>
            </a:r>
            <a:endParaRPr lang="es-ES" sz="2000" dirty="0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85135F37-EA25-AD37-789C-DFB450FD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95DECD0-3475-9E23-2DA2-999FD84F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0" y="342916"/>
            <a:ext cx="4274226" cy="6172168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CAD78B-5C09-88D8-DD4E-77B573AC2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200958"/>
              </p:ext>
            </p:extLst>
          </p:nvPr>
        </p:nvGraphicFramePr>
        <p:xfrm>
          <a:off x="158768" y="1105628"/>
          <a:ext cx="5949178" cy="350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993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519DD48C-DF13-36D7-5840-8461E1488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0F211-03C5-C772-3417-1C959BB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/>
              <a:t>Four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B48F8-76C5-00D0-1834-E626B96D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29" y="4199212"/>
            <a:ext cx="4327524" cy="66608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Employment rates according to the educational attainment of the immigrant 2015-2019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4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483C8D7-715F-1C55-8A62-1A50A790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85EF599-82AA-A85B-A8EE-89B93F09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3E51ECC7-583B-626C-83C5-8153AC53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5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608BB97-09D3-E38C-46B8-32E899F4D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6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B1D2-B01B-9675-DAC7-C702CE56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+mn-lt"/>
              </a:rPr>
              <a:t>Five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7ADA7-D1E5-47CA-A75F-BA4118B2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166367"/>
            <a:ext cx="4160233" cy="850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Immigrant women employment rate during 2010-2020?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61C5C9E-EBDA-D8FF-470C-82DA6045E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7782"/>
            <a:ext cx="6279596" cy="63430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62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5FE7F-B9B8-D012-6518-F00923A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821" y="2365954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3E33404-ED9E-B6CD-620F-B0A31D46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8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715D-FAAD-690E-89B4-4D40EAA3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2" y="2814239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8ACB6DE-CFC8-7D33-5D87-05275E39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577F-1224-8E61-E1FA-0BCAA094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419" sz="7400">
                <a:solidFill>
                  <a:srgbClr val="FFFFFF"/>
                </a:solidFill>
              </a:rPr>
              <a:t>Questions</a:t>
            </a:r>
            <a:endParaRPr lang="es-ES" sz="74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D1AA-9E3D-174D-A950-6E276634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1. Which have been the five OECD countries that received the highest inflow of immigrants during 2010-2020? 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2. Which are the top 5 OECD countries that have had the highest immigrants' outflows rates 2010-2020? 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3. Which are the OECD countries with the highest nationality acquisition rates for the years 2010-2020?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4. Which are the top five OECD countries that present the best laboral integration rates according to the educational attainment of the immigrant 2015-2019?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5. Which are the OECD countries where immigrant women have reached the highest integration rate in the labor market during 2010-2020?</a:t>
            </a:r>
            <a:endParaRPr lang="es-ES" sz="16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39C4B-78A2-0035-A273-C84B56D2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361" y="2148750"/>
            <a:ext cx="6200933" cy="22741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3B16093A-66BF-243D-8779-3E4E79211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2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46459-C36A-D6C1-72A0-FD87C62D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53" y="2495272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Analysis and Answers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number one painted on a blue wall">
            <a:extLst>
              <a:ext uri="{FF2B5EF4-FFF2-40B4-BE49-F238E27FC236}">
                <a16:creationId xmlns:a16="http://schemas.microsoft.com/office/drawing/2014/main" id="{EE26368E-C246-BE18-78A6-5B3E8CD6C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" r="13673" b="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2CE64-C55F-DD0E-ACD3-8EAB9482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DD77-7162-B85A-ADD0-28A5D9D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Inflow of immigrants during 2010-2020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8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01134D9-B1AB-0A51-AB67-0D977FD6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90" y="397408"/>
            <a:ext cx="8651392" cy="59478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E76CE902-6C80-0A06-BFC3-88DD2E555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8" r="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BDEE5-10E9-25FA-286B-19D5AD45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27A0D-AC7F-A64B-85F6-3148AF32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3200" dirty="0" err="1">
                <a:solidFill>
                  <a:schemeClr val="tx1"/>
                </a:solidFill>
                <a:latin typeface="Calibri "/>
              </a:rPr>
              <a:t>I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Calibri "/>
              </a:rPr>
              <a:t>mmigrants</a:t>
            </a:r>
            <a:r>
              <a:rPr lang="es-ES" sz="3200" b="0" dirty="0"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Calibri "/>
              </a:rPr>
              <a:t>outflows</a:t>
            </a:r>
            <a:r>
              <a:rPr lang="es-ES" sz="3200" b="0" dirty="0"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Calibri "/>
              </a:rPr>
              <a:t>rates</a:t>
            </a:r>
            <a:r>
              <a:rPr lang="es-ES" sz="3200" b="0" dirty="0">
                <a:solidFill>
                  <a:schemeClr val="tx1"/>
                </a:solidFill>
                <a:effectLst/>
                <a:latin typeface="Calibri "/>
              </a:rPr>
              <a:t> 2010-2020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93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0B84045-AD0B-9C39-9616-AE8B2DC3F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9" y="322718"/>
            <a:ext cx="6142182" cy="61114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shtag sign with a blue background">
            <a:extLst>
              <a:ext uri="{FF2B5EF4-FFF2-40B4-BE49-F238E27FC236}">
                <a16:creationId xmlns:a16="http://schemas.microsoft.com/office/drawing/2014/main" id="{1F1A800F-FAA7-DAB1-E1DE-6DB7A15A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5" b="8045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F72E41-D8D7-F589-0125-D336DE2A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598" y="21736"/>
            <a:ext cx="12206598" cy="6879745"/>
            <a:chOff x="-14598" y="21736"/>
            <a:chExt cx="12206598" cy="68797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13EADE-3A56-21CF-6809-E58C7DDC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578264" y="-733992"/>
              <a:ext cx="3020876" cy="12206596"/>
            </a:xfrm>
            <a:prstGeom prst="rect">
              <a:avLst/>
            </a:prstGeom>
            <a:gradFill flip="none" rotWithShape="1">
              <a:gsLst>
                <a:gs pos="21000">
                  <a:srgbClr val="000000">
                    <a:alpha val="62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1EA0F4-FEA8-8A8D-25F3-BCCDA3F4F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832304"/>
              <a:ext cx="12192000" cy="305505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558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842CE-80A1-1110-8DDA-D6F18BE0C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617204" y="1610686"/>
              <a:ext cx="4574794" cy="5290794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C9318B-F00C-0365-EC3A-B46DF3523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4597" y="21736"/>
              <a:ext cx="3585523" cy="6879745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92A2C8-D25D-5522-FFDD-CF5793AEF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6026" y="1712428"/>
              <a:ext cx="4354310" cy="59955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4000">
                  <a:schemeClr val="accent2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39C8A-2589-9783-EEEA-739D04A3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3447"/>
            <a:ext cx="10141040" cy="11261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5501-51A8-D2F2-1B6E-73220BF9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829303"/>
            <a:ext cx="10141040" cy="47625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3200" dirty="0">
                <a:solidFill>
                  <a:srgbClr val="CCCCCC"/>
                </a:solidFill>
              </a:rPr>
              <a:t>N</a:t>
            </a:r>
            <a:r>
              <a:rPr lang="en-US" sz="3200" b="0" dirty="0">
                <a:solidFill>
                  <a:srgbClr val="CCCCCC"/>
                </a:solidFill>
                <a:effectLst/>
              </a:rPr>
              <a:t>ationality acquisition rates for the years 2010-2020?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</vt:lpstr>
      <vt:lpstr>Calibri Light</vt:lpstr>
      <vt:lpstr>Office Theme</vt:lpstr>
      <vt:lpstr>ANALYSIS ON IMMIGRATION INTO OECD COUNTRIES</vt:lpstr>
      <vt:lpstr>Questions</vt:lpstr>
      <vt:lpstr>CHALLENGES</vt:lpstr>
      <vt:lpstr>Analysis and Answers</vt:lpstr>
      <vt:lpstr>One</vt:lpstr>
      <vt:lpstr>PowerPoint Presentation</vt:lpstr>
      <vt:lpstr>Two</vt:lpstr>
      <vt:lpstr>PowerPoint Presentation</vt:lpstr>
      <vt:lpstr>Three</vt:lpstr>
      <vt:lpstr>PowerPoint Presentation</vt:lpstr>
      <vt:lpstr>Four</vt:lpstr>
      <vt:lpstr>PowerPoint Presentation</vt:lpstr>
      <vt:lpstr>PowerPoint Presentation</vt:lpstr>
      <vt:lpstr>PowerPoint Presentation</vt:lpstr>
      <vt:lpstr>Five</vt:lpstr>
      <vt:lpstr>PowerPoint Presentation</vt:lpstr>
      <vt:lpstr>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IMMIGRATION INTO OECD COUNTRIES</dc:title>
  <dc:creator>Sergio Andres Burgos Zuleta</dc:creator>
  <cp:lastModifiedBy>Sergio Andres Burgos Zuleta</cp:lastModifiedBy>
  <cp:revision>3</cp:revision>
  <dcterms:created xsi:type="dcterms:W3CDTF">2023-10-05T09:45:16Z</dcterms:created>
  <dcterms:modified xsi:type="dcterms:W3CDTF">2023-10-05T19:47:39Z</dcterms:modified>
</cp:coreProperties>
</file>